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368" r:id="rId2"/>
    <p:sldId id="257" r:id="rId3"/>
    <p:sldId id="397" r:id="rId4"/>
    <p:sldId id="398" r:id="rId5"/>
    <p:sldId id="395" r:id="rId6"/>
    <p:sldId id="283" r:id="rId7"/>
    <p:sldId id="399" r:id="rId8"/>
    <p:sldId id="400" r:id="rId9"/>
    <p:sldId id="329" r:id="rId10"/>
    <p:sldId id="3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2"/>
    <p:restoredTop sz="93310"/>
  </p:normalViewPr>
  <p:slideViewPr>
    <p:cSldViewPr snapToGrid="0">
      <p:cViewPr varScale="1">
        <p:scale>
          <a:sx n="115" d="100"/>
          <a:sy n="115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2AEBE-2216-5B4B-87F5-125539472CAE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801D-A193-6C46-AC1B-D03AF3A5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6BF0-7893-254A-9E64-F2143FBCD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166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C9174B-A7B0-884D-BBBD-DCF30BD4887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r>
              <a:rPr lang="en-US" dirty="0"/>
              <a:t>Notice:</a:t>
            </a:r>
            <a:r>
              <a:rPr lang="en-US" baseline="0" dirty="0"/>
              <a:t> when the last bit is sent, where is the packet? At neither end</a:t>
            </a:r>
          </a:p>
          <a:p>
            <a:pPr eaLnBrk="1" hangingPunct="1"/>
            <a:r>
              <a:rPr lang="en-US" baseline="0" dirty="0"/>
              <a:t>It’s in the pipe!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0816E-1424-9C4E-9673-13E940116D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586288" cy="3440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238" y="4346575"/>
            <a:ext cx="5089525" cy="4127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98" tIns="45249" rIns="90498" bIns="45249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0816E-1424-9C4E-9673-13E940116D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586288" cy="3440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238" y="4346575"/>
            <a:ext cx="5089525" cy="4127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98" tIns="45249" rIns="90498" bIns="45249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5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0816E-1424-9C4E-9673-13E940116D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586288" cy="3440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238" y="4346575"/>
            <a:ext cx="5089525" cy="4127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98" tIns="45249" rIns="90498" bIns="45249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3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0816E-1424-9C4E-9673-13E940116D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586288" cy="3440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238" y="4346575"/>
            <a:ext cx="5089525" cy="4127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98" tIns="45249" rIns="90498" bIns="45249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4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927D7-D154-6C4C-AF3F-9D6F6320A8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6BF0-7893-254A-9E64-F2143FBCD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82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= transport connection; presentation: handled by app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6BF0-7893-254A-9E64-F2143FBCD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60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B2A2A-E684-2443-B345-1236DF3DA9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71232" y="6675661"/>
            <a:ext cx="1572768" cy="1823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Spring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673850"/>
            <a:ext cx="457200" cy="1841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ACAAB-C99F-3547-8B8B-90BD536AC3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75661"/>
            <a:ext cx="1828800" cy="182339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CS118 -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673850"/>
            <a:ext cx="457200" cy="184150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 smtClean="0"/>
            </a:lvl1pPr>
          </a:lstStyle>
          <a:p>
            <a:pPr>
              <a:defRPr/>
            </a:pPr>
            <a:fld id="{5839C53E-9712-814C-9BC8-2C6C5C482B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984250"/>
            <a:ext cx="4235450" cy="5684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84250"/>
            <a:ext cx="4237038" cy="5684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905A47-BC01-4C40-89A1-1B5A2DF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661"/>
            <a:ext cx="1828800" cy="182339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CS118 - Spring 2023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BF4F2C-7087-8740-9477-D2F63D0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673850"/>
            <a:ext cx="457200" cy="184150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 smtClean="0"/>
            </a:lvl1pPr>
          </a:lstStyle>
          <a:p>
            <a:pPr>
              <a:defRPr/>
            </a:pPr>
            <a:fld id="{FAAFCD32-5067-474B-BE6E-487EE984DC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CAB31-A797-CE42-94D3-CB892943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661"/>
            <a:ext cx="1828800" cy="182339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CS118 - Spring 2023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976877-7C22-1E48-AD60-F20814B5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673850"/>
            <a:ext cx="457200" cy="184150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 smtClean="0"/>
            </a:lvl1pPr>
          </a:lstStyle>
          <a:p>
            <a:pPr>
              <a:defRPr/>
            </a:pPr>
            <a:fld id="{B846B7D9-7BDB-7541-8325-00A37CD22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F732-417F-0446-A527-ABEF0B46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661"/>
            <a:ext cx="1828800" cy="182339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CS118 - Spring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072A-A3BA-6740-8BDA-132B80C1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673850"/>
            <a:ext cx="457200" cy="184150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 smtClean="0"/>
            </a:lvl1pPr>
          </a:lstStyle>
          <a:p>
            <a:pPr>
              <a:defRPr/>
            </a:pPr>
            <a:fld id="{99CF3F3D-8635-034A-92AF-80E2995F2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037" y="935279"/>
            <a:ext cx="8915534" cy="5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187325" y="6664325"/>
            <a:ext cx="8720138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D6C203-907E-E341-BAA1-851ED2F78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5661"/>
            <a:ext cx="1828800" cy="182339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CS118 - Spring 2023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698688-0739-8D4F-ADF6-D334DC6E0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73850"/>
            <a:ext cx="457200" cy="184150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 smtClean="0"/>
            </a:lvl1pPr>
          </a:lstStyle>
          <a:p>
            <a:pPr>
              <a:defRPr/>
            </a:pPr>
            <a:fld id="{EA540260-8C48-B04E-8D94-87CC04BD00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Helvetica Neue"/>
          <a:ea typeface="+mj-ea"/>
          <a:cs typeface="Helvetica Neu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300"/>
        </a:spcAft>
        <a:buClr>
          <a:srgbClr val="000099"/>
        </a:buClr>
        <a:buFont typeface="Wingdings" pitchFamily="-65" charset="2"/>
        <a:buChar char="w"/>
        <a:defRPr sz="3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rtl="0" eaLnBrk="1" fontAlgn="base" hangingPunct="1">
        <a:spcBef>
          <a:spcPts val="600"/>
        </a:spcBef>
        <a:spcAft>
          <a:spcPts val="0"/>
        </a:spcAft>
        <a:buClr>
          <a:srgbClr val="000099"/>
        </a:buClr>
        <a:buSzPct val="50000"/>
        <a:buFont typeface="Wingdings" pitchFamily="-65" charset="2"/>
        <a:buChar char="n"/>
        <a:defRPr sz="28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000099"/>
        </a:buClr>
        <a:buSzPct val="60000"/>
        <a:buFont typeface="Wingdings" pitchFamily="-65" charset="2"/>
        <a:buChar char="l"/>
        <a:defRPr sz="24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rgbClr val="000099"/>
        </a:buClr>
        <a:buSzPct val="50000"/>
        <a:buFont typeface="Monotype Sorts" pitchFamily="-65" charset="2"/>
        <a:buChar char="s"/>
        <a:defRPr sz="20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in lecture-1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Concepts: </a:t>
            </a:r>
          </a:p>
          <a:p>
            <a:pPr lvl="1"/>
            <a:r>
              <a:rPr lang="en-US" b="1" dirty="0"/>
              <a:t>Internet</a:t>
            </a:r>
            <a:r>
              <a:rPr lang="en-US" dirty="0"/>
              <a:t>: made of a huge number of hosts and routers, interconnected by physical and wireless links</a:t>
            </a:r>
          </a:p>
          <a:p>
            <a:pPr lvl="1"/>
            <a:r>
              <a:rPr lang="en-US" b="1" dirty="0"/>
              <a:t>Host</a:t>
            </a:r>
            <a:r>
              <a:rPr lang="en-US" dirty="0"/>
              <a:t>: a computer running applications and bunch of protocols to let apps exchange data with each other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: a packet switch running bunch of protocols to move packets toward their destinations</a:t>
            </a:r>
          </a:p>
          <a:p>
            <a:pPr>
              <a:spcAft>
                <a:spcPts val="0"/>
              </a:spcAft>
            </a:pPr>
            <a:r>
              <a:rPr lang="en-US" dirty="0"/>
              <a:t>Protocols are organized in layers: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Application protocols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Transport protocols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Network protocols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Link layer protocols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Physical layer</a:t>
            </a:r>
          </a:p>
          <a:p>
            <a:pPr>
              <a:spcAft>
                <a:spcPts val="1800"/>
              </a:spcAft>
            </a:pPr>
            <a:r>
              <a:rPr lang="en-US" dirty="0"/>
              <a:t>How to calculate packet delays as they move across one hop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39C53E-9712-814C-9BC8-2C6C5C482B7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70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vs. propagation delay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DA871E-D828-074A-BCD5-464A7CAE7B2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5" name="Line 8"/>
          <p:cNvSpPr>
            <a:spLocks noChangeShapeType="1"/>
          </p:cNvSpPr>
          <p:nvPr/>
        </p:nvSpPr>
        <p:spPr bwMode="auto">
          <a:xfrm>
            <a:off x="3991231" y="5707173"/>
            <a:ext cx="3232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6" name="Line 9"/>
          <p:cNvSpPr>
            <a:spLocks noChangeShapeType="1"/>
          </p:cNvSpPr>
          <p:nvPr/>
        </p:nvSpPr>
        <p:spPr bwMode="auto">
          <a:xfrm>
            <a:off x="3834386" y="3544119"/>
            <a:ext cx="0" cy="5207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1515426" y="2894322"/>
            <a:ext cx="182614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bandwidth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7206236" y="5454834"/>
            <a:ext cx="915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ＭＳ Ｐゴシック" charset="-128"/>
              </a:rPr>
              <a:t>time</a:t>
            </a:r>
          </a:p>
        </p:txBody>
      </p:sp>
      <p:sp>
        <p:nvSpPr>
          <p:cNvPr id="75791" name="Line 14"/>
          <p:cNvSpPr>
            <a:spLocks noChangeShapeType="1"/>
          </p:cNvSpPr>
          <p:nvPr/>
        </p:nvSpPr>
        <p:spPr bwMode="auto">
          <a:xfrm>
            <a:off x="3818511" y="4492809"/>
            <a:ext cx="3175" cy="1003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92" name="Oval 15"/>
          <p:cNvSpPr>
            <a:spLocks noChangeArrowheads="1"/>
          </p:cNvSpPr>
          <p:nvPr/>
        </p:nvSpPr>
        <p:spPr bwMode="auto">
          <a:xfrm>
            <a:off x="3868993" y="4495032"/>
            <a:ext cx="203200" cy="9525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93" name="Oval 16"/>
          <p:cNvSpPr>
            <a:spLocks noChangeArrowheads="1"/>
          </p:cNvSpPr>
          <p:nvPr/>
        </p:nvSpPr>
        <p:spPr bwMode="auto">
          <a:xfrm>
            <a:off x="3892806" y="3507607"/>
            <a:ext cx="138112" cy="538162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3770965" y="3011092"/>
            <a:ext cx="1143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1Mbps</a:t>
            </a:r>
          </a:p>
        </p:txBody>
      </p:sp>
      <p:sp>
        <p:nvSpPr>
          <p:cNvPr id="75796" name="Oval 19"/>
          <p:cNvSpPr>
            <a:spLocks noChangeArrowheads="1"/>
          </p:cNvSpPr>
          <p:nvPr/>
        </p:nvSpPr>
        <p:spPr bwMode="auto">
          <a:xfrm>
            <a:off x="8110793" y="3506019"/>
            <a:ext cx="180975" cy="54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97" name="Oval 20"/>
          <p:cNvSpPr>
            <a:spLocks noChangeArrowheads="1"/>
          </p:cNvSpPr>
          <p:nvPr/>
        </p:nvSpPr>
        <p:spPr bwMode="auto">
          <a:xfrm>
            <a:off x="8056818" y="4502969"/>
            <a:ext cx="282575" cy="941388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  <p:sp>
        <p:nvSpPr>
          <p:cNvPr id="75798" name="Rectangle 21"/>
          <p:cNvSpPr>
            <a:spLocks noChangeArrowheads="1"/>
          </p:cNvSpPr>
          <p:nvPr/>
        </p:nvSpPr>
        <p:spPr bwMode="auto">
          <a:xfrm>
            <a:off x="7967918" y="3540944"/>
            <a:ext cx="225425" cy="473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99" name="Rectangle 22"/>
          <p:cNvSpPr>
            <a:spLocks noChangeArrowheads="1"/>
          </p:cNvSpPr>
          <p:nvPr/>
        </p:nvSpPr>
        <p:spPr bwMode="auto">
          <a:xfrm>
            <a:off x="8001256" y="4529957"/>
            <a:ext cx="185737" cy="879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810" name="Rectangle 40"/>
          <p:cNvSpPr>
            <a:spLocks noChangeArrowheads="1"/>
          </p:cNvSpPr>
          <p:nvPr/>
        </p:nvSpPr>
        <p:spPr bwMode="auto">
          <a:xfrm>
            <a:off x="4034424" y="4523413"/>
            <a:ext cx="963034" cy="881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811" name="Rectangle 41"/>
          <p:cNvSpPr>
            <a:spLocks noChangeArrowheads="1"/>
          </p:cNvSpPr>
          <p:nvPr/>
        </p:nvSpPr>
        <p:spPr bwMode="auto">
          <a:xfrm>
            <a:off x="4038856" y="3509829"/>
            <a:ext cx="942975" cy="511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035626" y="3508625"/>
            <a:ext cx="1946276" cy="1914526"/>
            <a:chOff x="2123" y="1086"/>
            <a:chExt cx="1226" cy="1206"/>
          </a:xfrm>
        </p:grpSpPr>
        <p:sp>
          <p:nvSpPr>
            <p:cNvPr id="75808" name="Rectangle 45"/>
            <p:cNvSpPr>
              <a:spLocks noChangeArrowheads="1"/>
            </p:cNvSpPr>
            <p:nvPr/>
          </p:nvSpPr>
          <p:spPr bwMode="auto">
            <a:xfrm>
              <a:off x="2123" y="1086"/>
              <a:ext cx="1223" cy="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806" name="Rectangle 43"/>
            <p:cNvSpPr>
              <a:spLocks noChangeArrowheads="1"/>
            </p:cNvSpPr>
            <p:nvPr/>
          </p:nvSpPr>
          <p:spPr bwMode="auto">
            <a:xfrm>
              <a:off x="2734" y="1734"/>
              <a:ext cx="615" cy="5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51598" name="Line 46"/>
          <p:cNvSpPr>
            <a:spLocks noChangeShapeType="1"/>
          </p:cNvSpPr>
          <p:nvPr/>
        </p:nvSpPr>
        <p:spPr bwMode="auto">
          <a:xfrm>
            <a:off x="5989893" y="3282182"/>
            <a:ext cx="0" cy="2400300"/>
          </a:xfrm>
          <a:prstGeom prst="line">
            <a:avLst/>
          </a:prstGeom>
          <a:noFill/>
          <a:ln w="38100" cap="rnd">
            <a:solidFill>
              <a:srgbClr val="80004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723900" y="3794028"/>
            <a:ext cx="825170" cy="881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1000 bits to send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1629" y="5432636"/>
            <a:ext cx="743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0.5ms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76925" y="5427704"/>
            <a:ext cx="57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1ms</a:t>
            </a:r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3970593" y="3506019"/>
            <a:ext cx="421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4" name="Line 7"/>
          <p:cNvSpPr>
            <a:spLocks noChangeShapeType="1"/>
          </p:cNvSpPr>
          <p:nvPr/>
        </p:nvSpPr>
        <p:spPr bwMode="auto">
          <a:xfrm>
            <a:off x="4000756" y="4044182"/>
            <a:ext cx="419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89" name="Line 12"/>
          <p:cNvSpPr>
            <a:spLocks noChangeShapeType="1"/>
          </p:cNvSpPr>
          <p:nvPr/>
        </p:nvSpPr>
        <p:spPr bwMode="auto">
          <a:xfrm>
            <a:off x="3981706" y="4510082"/>
            <a:ext cx="42227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790" name="Line 13"/>
          <p:cNvSpPr>
            <a:spLocks noChangeShapeType="1"/>
          </p:cNvSpPr>
          <p:nvPr/>
        </p:nvSpPr>
        <p:spPr bwMode="auto">
          <a:xfrm>
            <a:off x="3962656" y="5439594"/>
            <a:ext cx="4221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6E02F-531F-5945-A2C8-8956B06632E1}"/>
              </a:ext>
            </a:extLst>
          </p:cNvPr>
          <p:cNvGrpSpPr/>
          <p:nvPr/>
        </p:nvGrpSpPr>
        <p:grpSpPr>
          <a:xfrm>
            <a:off x="1666405" y="3792979"/>
            <a:ext cx="2103912" cy="1282535"/>
            <a:chOff x="1613065" y="4524499"/>
            <a:chExt cx="2103912" cy="12825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2AA5F78-ABF9-E144-9322-9F8C6425E6E7}"/>
                </a:ext>
              </a:extLst>
            </p:cNvPr>
            <p:cNvCxnSpPr/>
            <p:nvPr/>
          </p:nvCxnSpPr>
          <p:spPr bwMode="auto">
            <a:xfrm flipV="1">
              <a:off x="1615044" y="4524499"/>
              <a:ext cx="2101933" cy="391885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B6A5B28-C49E-B546-AC61-D980287D9F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3065" y="5140036"/>
              <a:ext cx="2092036" cy="666998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2" name="Rectangle 51"/>
          <p:cNvSpPr/>
          <p:nvPr/>
        </p:nvSpPr>
        <p:spPr bwMode="auto">
          <a:xfrm>
            <a:off x="4051924" y="4544979"/>
            <a:ext cx="931793" cy="8831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47" name="Rectangle 70">
            <a:extLst>
              <a:ext uri="{FF2B5EF4-FFF2-40B4-BE49-F238E27FC236}">
                <a16:creationId xmlns:a16="http://schemas.microsoft.com/office/drawing/2014/main" id="{6AFDB443-2C8F-FD4D-BD17-67045B4A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358" y="919499"/>
            <a:ext cx="4383439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9E7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Propagation: d / s</a:t>
            </a: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 = length of a physical link</a:t>
            </a: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 = signal’s propagation speed in the medium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meter/sec)</a:t>
            </a:r>
          </a:p>
        </p:txBody>
      </p:sp>
      <p:sp>
        <p:nvSpPr>
          <p:cNvPr id="39" name="Rectangle 70">
            <a:extLst>
              <a:ext uri="{FF2B5EF4-FFF2-40B4-BE49-F238E27FC236}">
                <a16:creationId xmlns:a16="http://schemas.microsoft.com/office/drawing/2014/main" id="{58F98D43-06FB-064C-B498-CB961396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67" y="997758"/>
            <a:ext cx="4240783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9E7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 delay: L / R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 = link bandwidth (bit-per-second, bps)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 = packet length (bits)</a:t>
            </a:r>
          </a:p>
        </p:txBody>
      </p:sp>
      <p:sp>
        <p:nvSpPr>
          <p:cNvPr id="75795" name="Text Box 18"/>
          <p:cNvSpPr txBox="1">
            <a:spLocks noChangeArrowheads="1"/>
          </p:cNvSpPr>
          <p:nvPr/>
        </p:nvSpPr>
        <p:spPr bwMode="auto">
          <a:xfrm>
            <a:off x="3845985" y="4089322"/>
            <a:ext cx="1143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CEB9C-499E-FE4F-909D-3602A6800277}"/>
              </a:ext>
            </a:extLst>
          </p:cNvPr>
          <p:cNvGrpSpPr/>
          <p:nvPr/>
        </p:nvGrpSpPr>
        <p:grpSpPr>
          <a:xfrm>
            <a:off x="168227" y="5263661"/>
            <a:ext cx="5568012" cy="1299513"/>
            <a:chOff x="168227" y="5263661"/>
            <a:chExt cx="5568012" cy="1299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09F31C8-3C36-284A-92E9-A30FB6BCC1A8}"/>
                    </a:ext>
                  </a:extLst>
                </p:cNvPr>
                <p:cNvSpPr txBox="1"/>
                <p:nvPr/>
              </p:nvSpPr>
              <p:spPr>
                <a:xfrm>
                  <a:off x="2957145" y="5946530"/>
                  <a:ext cx="2779094" cy="6166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(2)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𝑏𝑖𝑡𝑠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-128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𝑏𝑝𝑠</m:t>
                          </m:r>
                        </m:den>
                      </m:f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=0.5msec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09F31C8-3C36-284A-92E9-A30FB6BCC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145" y="5946530"/>
                  <a:ext cx="2779094" cy="616644"/>
                </a:xfrm>
                <a:prstGeom prst="rect">
                  <a:avLst/>
                </a:prstGeom>
                <a:blipFill>
                  <a:blip r:embed="rId3"/>
                  <a:stretch>
                    <a:fillRect l="-5455" t="-18367" r="-1818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932157-632B-0544-BF6C-08DB2951985B}"/>
                </a:ext>
              </a:extLst>
            </p:cNvPr>
            <p:cNvSpPr txBox="1"/>
            <p:nvPr/>
          </p:nvSpPr>
          <p:spPr>
            <a:xfrm>
              <a:off x="168227" y="5263661"/>
              <a:ext cx="2926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How long it takes to pump 1K bits into each pipe: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4960C00-F8B7-554F-96DF-E7EC76BB4618}"/>
                    </a:ext>
                  </a:extLst>
                </p:cNvPr>
                <p:cNvSpPr txBox="1"/>
                <p:nvPr/>
              </p:nvSpPr>
              <p:spPr>
                <a:xfrm>
                  <a:off x="213946" y="5923084"/>
                  <a:ext cx="2413802" cy="6166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(1)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𝑏𝑖𝑡𝑠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-128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𝑏𝑝𝑠</m:t>
                          </m:r>
                        </m:den>
                      </m:f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=1msec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4960C00-F8B7-554F-96DF-E7EC76BB4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46" y="5923084"/>
                  <a:ext cx="2413802" cy="616644"/>
                </a:xfrm>
                <a:prstGeom prst="rect">
                  <a:avLst/>
                </a:prstGeom>
                <a:blipFill>
                  <a:blip r:embed="rId4"/>
                  <a:stretch>
                    <a:fillRect l="-6283" t="-18000" r="-2094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653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0" grpId="0" animBg="1"/>
      <p:bldP spid="75810" grpId="1" animBg="1"/>
      <p:bldP spid="75811" grpId="0" animBg="1"/>
      <p:bldP spid="151598" grpId="0" animBg="1"/>
      <p:bldP spid="51" grpId="0" animBg="1"/>
      <p:bldP spid="5" grpId="0"/>
      <p:bldP spid="55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protocol’s view of the world</a:t>
            </a:r>
          </a:p>
        </p:txBody>
      </p:sp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F8EC5A-83E7-044A-838C-7BE78290F72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9903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99036" y="2682480"/>
            <a:ext cx="752482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76427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825218" y="2767014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900227" y="3582592"/>
            <a:ext cx="685800" cy="436960"/>
            <a:chOff x="323" y="2664"/>
            <a:chExt cx="576" cy="367"/>
          </a:xfrm>
        </p:grpSpPr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860971" y="4493420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232411" y="2290763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123241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123241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775211" y="1637111"/>
            <a:ext cx="977504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35227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352276" y="2682480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6353466" y="3582592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6353466" y="4483895"/>
            <a:ext cx="685800" cy="436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429666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6278457" y="2756298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564207" y="3659982"/>
            <a:ext cx="33855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6314209" y="4493420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wireless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6685651" y="2295274"/>
            <a:ext cx="0" cy="366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668565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>
            <a:off x="668565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6228452" y="1637111"/>
            <a:ext cx="977503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1232411" y="4920855"/>
            <a:ext cx="0" cy="2797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1160861" y="5200651"/>
            <a:ext cx="174545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51583" name="Group 31"/>
          <p:cNvGrpSpPr>
            <a:grpSpLocks/>
          </p:cNvGrpSpPr>
          <p:nvPr/>
        </p:nvGrpSpPr>
        <p:grpSpPr bwMode="auto">
          <a:xfrm>
            <a:off x="2739629" y="3604023"/>
            <a:ext cx="685800" cy="436960"/>
            <a:chOff x="323" y="2664"/>
            <a:chExt cx="576" cy="367"/>
          </a:xfrm>
        </p:grpSpPr>
        <p:sp>
          <p:nvSpPr>
            <p:cNvPr id="15158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grpSp>
        <p:nvGrpSpPr>
          <p:cNvPr id="151586" name="Group 34"/>
          <p:cNvGrpSpPr>
            <a:grpSpLocks/>
          </p:cNvGrpSpPr>
          <p:nvPr/>
        </p:nvGrpSpPr>
        <p:grpSpPr bwMode="auto">
          <a:xfrm>
            <a:off x="4723210" y="3604023"/>
            <a:ext cx="685800" cy="436960"/>
            <a:chOff x="323" y="2664"/>
            <a:chExt cx="576" cy="367"/>
          </a:xfrm>
        </p:grpSpPr>
        <p:sp>
          <p:nvSpPr>
            <p:cNvPr id="15158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2222932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5163775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 flipH="1">
            <a:off x="2613424" y="4942285"/>
            <a:ext cx="1190" cy="247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2593181" y="4029076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7" name="Line 45"/>
          <p:cNvSpPr>
            <a:spLocks noChangeShapeType="1"/>
          </p:cNvSpPr>
          <p:nvPr/>
        </p:nvSpPr>
        <p:spPr bwMode="auto">
          <a:xfrm>
            <a:off x="3195637" y="4039791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3259931" y="4494611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3220675" y="4504136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4216004" y="4504136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4176746" y="4513661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2" name="Line 50"/>
          <p:cNvSpPr>
            <a:spLocks noChangeShapeType="1"/>
          </p:cNvSpPr>
          <p:nvPr/>
        </p:nvSpPr>
        <p:spPr bwMode="auto">
          <a:xfrm flipH="1">
            <a:off x="5555456" y="4931570"/>
            <a:ext cx="0" cy="485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3" name="Line 51"/>
          <p:cNvSpPr>
            <a:spLocks noChangeShapeType="1"/>
          </p:cNvSpPr>
          <p:nvPr/>
        </p:nvSpPr>
        <p:spPr bwMode="auto">
          <a:xfrm flipH="1">
            <a:off x="5357812" y="5432822"/>
            <a:ext cx="75723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4" name="Line 52"/>
          <p:cNvSpPr>
            <a:spLocks noChangeShapeType="1"/>
          </p:cNvSpPr>
          <p:nvPr/>
        </p:nvSpPr>
        <p:spPr bwMode="auto">
          <a:xfrm>
            <a:off x="6704702" y="4933951"/>
            <a:ext cx="119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4525567" y="4049316"/>
            <a:ext cx="40600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5138737" y="4049317"/>
            <a:ext cx="395288" cy="44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2157412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4131469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 flipH="1">
            <a:off x="3593306" y="4942285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 flipH="1">
            <a:off x="4545806" y="4951810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3549253" y="5200651"/>
            <a:ext cx="101322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1002621" y="1563292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6455859" y="1552576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2784873" y="3142060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4757739" y="3152776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6" name="Line 64"/>
          <p:cNvSpPr>
            <a:spLocks noChangeShapeType="1"/>
          </p:cNvSpPr>
          <p:nvPr/>
        </p:nvSpPr>
        <p:spPr bwMode="auto">
          <a:xfrm>
            <a:off x="1586204" y="2082404"/>
            <a:ext cx="470744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7" name="Line 65"/>
          <p:cNvSpPr>
            <a:spLocks noChangeShapeType="1"/>
          </p:cNvSpPr>
          <p:nvPr/>
        </p:nvSpPr>
        <p:spPr bwMode="auto">
          <a:xfrm>
            <a:off x="1698170" y="2903935"/>
            <a:ext cx="461690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3227973" y="1818210"/>
            <a:ext cx="19527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 message exchange</a:t>
            </a:r>
          </a:p>
        </p:txBody>
      </p:sp>
      <p:sp>
        <p:nvSpPr>
          <p:cNvPr id="151619" name="Text Box 67"/>
          <p:cNvSpPr txBox="1">
            <a:spLocks noChangeArrowheads="1"/>
          </p:cNvSpPr>
          <p:nvPr/>
        </p:nvSpPr>
        <p:spPr bwMode="auto">
          <a:xfrm>
            <a:off x="3313823" y="2638426"/>
            <a:ext cx="1696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 segment delivery</a:t>
            </a:r>
          </a:p>
        </p:txBody>
      </p:sp>
      <p:sp>
        <p:nvSpPr>
          <p:cNvPr id="151620" name="Line 68"/>
          <p:cNvSpPr>
            <a:spLocks noChangeShapeType="1"/>
          </p:cNvSpPr>
          <p:nvPr/>
        </p:nvSpPr>
        <p:spPr bwMode="auto">
          <a:xfrm flipV="1">
            <a:off x="1586204" y="3807620"/>
            <a:ext cx="115461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1" name="Line 69"/>
          <p:cNvSpPr>
            <a:spLocks noChangeShapeType="1"/>
          </p:cNvSpPr>
          <p:nvPr/>
        </p:nvSpPr>
        <p:spPr bwMode="auto">
          <a:xfrm flipV="1">
            <a:off x="3437335" y="3818335"/>
            <a:ext cx="130849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2" name="Line 70"/>
          <p:cNvSpPr>
            <a:spLocks noChangeShapeType="1"/>
          </p:cNvSpPr>
          <p:nvPr/>
        </p:nvSpPr>
        <p:spPr bwMode="auto">
          <a:xfrm flipV="1">
            <a:off x="5400675" y="3807620"/>
            <a:ext cx="8822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3" name="Text Box 71"/>
          <p:cNvSpPr txBox="1">
            <a:spLocks noChangeArrowheads="1"/>
          </p:cNvSpPr>
          <p:nvPr/>
        </p:nvSpPr>
        <p:spPr bwMode="auto">
          <a:xfrm>
            <a:off x="1881188" y="3562351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4" name="Text Box 72"/>
          <p:cNvSpPr txBox="1">
            <a:spLocks noChangeArrowheads="1"/>
          </p:cNvSpPr>
          <p:nvPr/>
        </p:nvSpPr>
        <p:spPr bwMode="auto">
          <a:xfrm>
            <a:off x="5497117" y="3583783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5" name="Text Box 73"/>
          <p:cNvSpPr txBox="1">
            <a:spLocks noChangeArrowheads="1"/>
          </p:cNvSpPr>
          <p:nvPr/>
        </p:nvSpPr>
        <p:spPr bwMode="auto">
          <a:xfrm>
            <a:off x="3699273" y="3573067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6" name="Text Box 74"/>
          <p:cNvSpPr txBox="1">
            <a:spLocks noChangeArrowheads="1"/>
          </p:cNvSpPr>
          <p:nvPr/>
        </p:nvSpPr>
        <p:spPr bwMode="auto">
          <a:xfrm>
            <a:off x="1380912" y="5353514"/>
            <a:ext cx="12037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 frame</a:t>
            </a:r>
          </a:p>
        </p:txBody>
      </p:sp>
      <p:sp>
        <p:nvSpPr>
          <p:cNvPr id="151628" name="Text Box 76"/>
          <p:cNvSpPr txBox="1">
            <a:spLocks noChangeArrowheads="1"/>
          </p:cNvSpPr>
          <p:nvPr/>
        </p:nvSpPr>
        <p:spPr bwMode="auto">
          <a:xfrm>
            <a:off x="5506642" y="5435204"/>
            <a:ext cx="124425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 point (AP)</a:t>
            </a: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1630" name="Picture 78" descr="31u_bnrz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037661" y="5322096"/>
            <a:ext cx="205978" cy="134540"/>
          </a:xfrm>
          <a:prstGeom prst="rect">
            <a:avLst/>
          </a:prstGeom>
          <a:noFill/>
        </p:spPr>
      </p:pic>
      <p:grpSp>
        <p:nvGrpSpPr>
          <p:cNvPr id="151648" name="Group 96"/>
          <p:cNvGrpSpPr>
            <a:grpSpLocks/>
          </p:cNvGrpSpPr>
          <p:nvPr/>
        </p:nvGrpSpPr>
        <p:grpSpPr bwMode="auto">
          <a:xfrm>
            <a:off x="5863828" y="5060158"/>
            <a:ext cx="452438" cy="234553"/>
            <a:chOff x="4317" y="3771"/>
            <a:chExt cx="380" cy="197"/>
          </a:xfrm>
        </p:grpSpPr>
        <p:sp>
          <p:nvSpPr>
            <p:cNvPr id="151632" name="Freeform 80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3" name="Freeform 81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4" name="Freeform 82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5" name="Freeform 83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6" name="Freeform 84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7" name="Freeform 85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8" name="Freeform 86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9" name="Freeform 87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0" name="Freeform 88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1" name="Freeform 89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2" name="Freeform 90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3" name="Freeform 91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4" name="Freeform 92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5" name="Freeform 93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6" name="Freeform 94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7" name="Freeform 95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51649" name="Group 97"/>
          <p:cNvGrpSpPr>
            <a:grpSpLocks/>
          </p:cNvGrpSpPr>
          <p:nvPr/>
        </p:nvGrpSpPr>
        <p:grpSpPr bwMode="auto">
          <a:xfrm rot="10800000">
            <a:off x="6523725" y="5174458"/>
            <a:ext cx="452438" cy="234553"/>
            <a:chOff x="4317" y="3771"/>
            <a:chExt cx="380" cy="197"/>
          </a:xfrm>
        </p:grpSpPr>
        <p:sp>
          <p:nvSpPr>
            <p:cNvPr id="151650" name="Freeform 98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1" name="Freeform 99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2" name="Freeform 100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3" name="Freeform 101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4" name="Freeform 102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5" name="Freeform 103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6" name="Freeform 104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7" name="Freeform 105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8" name="Freeform 106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9" name="Freeform 107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0" name="Freeform 108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1" name="Freeform 109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2" name="Freeform 110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3" name="Freeform 111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4" name="Freeform 112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5" name="Freeform 113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08" name="Line 68">
            <a:extLst>
              <a:ext uri="{FF2B5EF4-FFF2-40B4-BE49-F238E27FC236}">
                <a16:creationId xmlns:a16="http://schemas.microsoft.com/office/drawing/2014/main" id="{7CF60496-D618-DD4D-BF47-E9772DB79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5299" y="4714326"/>
            <a:ext cx="592576" cy="0"/>
          </a:xfrm>
          <a:prstGeom prst="line">
            <a:avLst/>
          </a:prstGeom>
          <a:noFill/>
          <a:ln w="19050">
            <a:solidFill>
              <a:srgbClr val="00808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E020A-73A4-CA48-AB0E-2AB3EA66AC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2804" y="4740441"/>
            <a:ext cx="0" cy="7170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C979F92E-02CA-6ABE-C7FB-CD83C8B090B2}"/>
              </a:ext>
            </a:extLst>
          </p:cNvPr>
          <p:cNvSpPr/>
          <p:nvPr/>
        </p:nvSpPr>
        <p:spPr bwMode="auto">
          <a:xfrm rot="227471">
            <a:off x="-279120" y="2249425"/>
            <a:ext cx="9408695" cy="3925488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D9D87-BBAB-858A-1082-A8DDCA1A3A6C}"/>
              </a:ext>
            </a:extLst>
          </p:cNvPr>
          <p:cNvSpPr/>
          <p:nvPr/>
        </p:nvSpPr>
        <p:spPr bwMode="auto">
          <a:xfrm>
            <a:off x="878305" y="2502568"/>
            <a:ext cx="6160169" cy="457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a reliable pipe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7733-0D3E-F2C3-21BB-5BE35E13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4572000"/>
            <a:ext cx="8915534" cy="2097086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Web browser and server exchange formatted HTTP messages over a reliable pipe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an application protocol, HTTP only concerns with the message’s presentation format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 decides where msgs should be delivered to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receiving end is identified by its name, which gets translated to IP address</a:t>
            </a:r>
          </a:p>
        </p:txBody>
      </p:sp>
    </p:spTree>
    <p:extLst>
      <p:ext uri="{BB962C8B-B14F-4D97-AF65-F5344CB8AC3E}">
        <p14:creationId xmlns:p14="http://schemas.microsoft.com/office/powerpoint/2010/main" val="27353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Transport protocol’s view of the world</a:t>
            </a:r>
          </a:p>
        </p:txBody>
      </p:sp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F8EC5A-83E7-044A-838C-7BE78290F72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9903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99036" y="2682480"/>
            <a:ext cx="752482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76427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825218" y="2767014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900227" y="3582592"/>
            <a:ext cx="685800" cy="436960"/>
            <a:chOff x="323" y="2664"/>
            <a:chExt cx="576" cy="367"/>
          </a:xfrm>
        </p:grpSpPr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860971" y="4493420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232411" y="2290763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123241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123241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775211" y="1637111"/>
            <a:ext cx="977504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35227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352275" y="2682480"/>
            <a:ext cx="770419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6353466" y="3582592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6353466" y="4483895"/>
            <a:ext cx="685800" cy="436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429666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6278457" y="2756298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564207" y="3659982"/>
            <a:ext cx="33855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6314209" y="4493420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wireless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6685651" y="2295274"/>
            <a:ext cx="0" cy="366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668565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>
            <a:off x="668565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6228452" y="1637111"/>
            <a:ext cx="977503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1232411" y="4920855"/>
            <a:ext cx="0" cy="2797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1160861" y="5200651"/>
            <a:ext cx="174545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51583" name="Group 31"/>
          <p:cNvGrpSpPr>
            <a:grpSpLocks/>
          </p:cNvGrpSpPr>
          <p:nvPr/>
        </p:nvGrpSpPr>
        <p:grpSpPr bwMode="auto">
          <a:xfrm>
            <a:off x="2739629" y="3604023"/>
            <a:ext cx="685800" cy="436960"/>
            <a:chOff x="323" y="2664"/>
            <a:chExt cx="576" cy="367"/>
          </a:xfrm>
        </p:grpSpPr>
        <p:sp>
          <p:nvSpPr>
            <p:cNvPr id="15158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grpSp>
        <p:nvGrpSpPr>
          <p:cNvPr id="151586" name="Group 34"/>
          <p:cNvGrpSpPr>
            <a:grpSpLocks/>
          </p:cNvGrpSpPr>
          <p:nvPr/>
        </p:nvGrpSpPr>
        <p:grpSpPr bwMode="auto">
          <a:xfrm>
            <a:off x="4723210" y="3604023"/>
            <a:ext cx="685800" cy="436960"/>
            <a:chOff x="323" y="2664"/>
            <a:chExt cx="576" cy="367"/>
          </a:xfrm>
        </p:grpSpPr>
        <p:sp>
          <p:nvSpPr>
            <p:cNvPr id="15158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2222932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5163775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 flipH="1">
            <a:off x="2613424" y="4942285"/>
            <a:ext cx="1190" cy="247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2593181" y="4029076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7" name="Line 45"/>
          <p:cNvSpPr>
            <a:spLocks noChangeShapeType="1"/>
          </p:cNvSpPr>
          <p:nvPr/>
        </p:nvSpPr>
        <p:spPr bwMode="auto">
          <a:xfrm>
            <a:off x="3195637" y="4039791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3259931" y="4494611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3220675" y="4504136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4216004" y="4504136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4176746" y="4513661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2" name="Line 50"/>
          <p:cNvSpPr>
            <a:spLocks noChangeShapeType="1"/>
          </p:cNvSpPr>
          <p:nvPr/>
        </p:nvSpPr>
        <p:spPr bwMode="auto">
          <a:xfrm flipH="1">
            <a:off x="5555456" y="4931570"/>
            <a:ext cx="0" cy="485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3" name="Line 51"/>
          <p:cNvSpPr>
            <a:spLocks noChangeShapeType="1"/>
          </p:cNvSpPr>
          <p:nvPr/>
        </p:nvSpPr>
        <p:spPr bwMode="auto">
          <a:xfrm flipH="1">
            <a:off x="5357812" y="5432822"/>
            <a:ext cx="75723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4" name="Line 52"/>
          <p:cNvSpPr>
            <a:spLocks noChangeShapeType="1"/>
          </p:cNvSpPr>
          <p:nvPr/>
        </p:nvSpPr>
        <p:spPr bwMode="auto">
          <a:xfrm>
            <a:off x="6704702" y="4933951"/>
            <a:ext cx="119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4525567" y="4049316"/>
            <a:ext cx="40600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5138737" y="4049317"/>
            <a:ext cx="395288" cy="44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2157412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4131469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 flipH="1">
            <a:off x="3593306" y="4942285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 flipH="1">
            <a:off x="4545806" y="4951810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3549253" y="5200651"/>
            <a:ext cx="101322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1002621" y="1563292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6455859" y="1552576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2784873" y="3142060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4757739" y="3152776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7" name="Line 65"/>
          <p:cNvSpPr>
            <a:spLocks noChangeShapeType="1"/>
          </p:cNvSpPr>
          <p:nvPr/>
        </p:nvSpPr>
        <p:spPr bwMode="auto">
          <a:xfrm>
            <a:off x="1698170" y="2903935"/>
            <a:ext cx="461690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9" name="Text Box 67"/>
          <p:cNvSpPr txBox="1">
            <a:spLocks noChangeArrowheads="1"/>
          </p:cNvSpPr>
          <p:nvPr/>
        </p:nvSpPr>
        <p:spPr bwMode="auto">
          <a:xfrm>
            <a:off x="3313823" y="2638426"/>
            <a:ext cx="1696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 segment delivery</a:t>
            </a:r>
          </a:p>
        </p:txBody>
      </p:sp>
      <p:sp>
        <p:nvSpPr>
          <p:cNvPr id="151620" name="Line 68"/>
          <p:cNvSpPr>
            <a:spLocks noChangeShapeType="1"/>
          </p:cNvSpPr>
          <p:nvPr/>
        </p:nvSpPr>
        <p:spPr bwMode="auto">
          <a:xfrm flipV="1">
            <a:off x="1586204" y="3807620"/>
            <a:ext cx="115461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1" name="Line 69"/>
          <p:cNvSpPr>
            <a:spLocks noChangeShapeType="1"/>
          </p:cNvSpPr>
          <p:nvPr/>
        </p:nvSpPr>
        <p:spPr bwMode="auto">
          <a:xfrm flipV="1">
            <a:off x="3437335" y="3818335"/>
            <a:ext cx="130849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2" name="Line 70"/>
          <p:cNvSpPr>
            <a:spLocks noChangeShapeType="1"/>
          </p:cNvSpPr>
          <p:nvPr/>
        </p:nvSpPr>
        <p:spPr bwMode="auto">
          <a:xfrm flipV="1">
            <a:off x="5400675" y="3807620"/>
            <a:ext cx="8822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3" name="Text Box 71"/>
          <p:cNvSpPr txBox="1">
            <a:spLocks noChangeArrowheads="1"/>
          </p:cNvSpPr>
          <p:nvPr/>
        </p:nvSpPr>
        <p:spPr bwMode="auto">
          <a:xfrm>
            <a:off x="1881188" y="3562351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4" name="Text Box 72"/>
          <p:cNvSpPr txBox="1">
            <a:spLocks noChangeArrowheads="1"/>
          </p:cNvSpPr>
          <p:nvPr/>
        </p:nvSpPr>
        <p:spPr bwMode="auto">
          <a:xfrm>
            <a:off x="5497117" y="3583783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5" name="Text Box 73"/>
          <p:cNvSpPr txBox="1">
            <a:spLocks noChangeArrowheads="1"/>
          </p:cNvSpPr>
          <p:nvPr/>
        </p:nvSpPr>
        <p:spPr bwMode="auto">
          <a:xfrm>
            <a:off x="3699273" y="3573067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6" name="Text Box 74"/>
          <p:cNvSpPr txBox="1">
            <a:spLocks noChangeArrowheads="1"/>
          </p:cNvSpPr>
          <p:nvPr/>
        </p:nvSpPr>
        <p:spPr bwMode="auto">
          <a:xfrm>
            <a:off x="1380912" y="5353514"/>
            <a:ext cx="12037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 frame</a:t>
            </a:r>
          </a:p>
        </p:txBody>
      </p:sp>
      <p:sp>
        <p:nvSpPr>
          <p:cNvPr id="151628" name="Text Box 76"/>
          <p:cNvSpPr txBox="1">
            <a:spLocks noChangeArrowheads="1"/>
          </p:cNvSpPr>
          <p:nvPr/>
        </p:nvSpPr>
        <p:spPr bwMode="auto">
          <a:xfrm>
            <a:off x="5506642" y="5435204"/>
            <a:ext cx="124425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 point (AP)</a:t>
            </a: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1630" name="Picture 78" descr="31u_bnrz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037661" y="5322096"/>
            <a:ext cx="205978" cy="134540"/>
          </a:xfrm>
          <a:prstGeom prst="rect">
            <a:avLst/>
          </a:prstGeom>
          <a:noFill/>
        </p:spPr>
      </p:pic>
      <p:grpSp>
        <p:nvGrpSpPr>
          <p:cNvPr id="151648" name="Group 96"/>
          <p:cNvGrpSpPr>
            <a:grpSpLocks/>
          </p:cNvGrpSpPr>
          <p:nvPr/>
        </p:nvGrpSpPr>
        <p:grpSpPr bwMode="auto">
          <a:xfrm>
            <a:off x="5863828" y="5060158"/>
            <a:ext cx="452438" cy="234553"/>
            <a:chOff x="4317" y="3771"/>
            <a:chExt cx="380" cy="197"/>
          </a:xfrm>
        </p:grpSpPr>
        <p:sp>
          <p:nvSpPr>
            <p:cNvPr id="151632" name="Freeform 80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3" name="Freeform 81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4" name="Freeform 82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5" name="Freeform 83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6" name="Freeform 84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7" name="Freeform 85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8" name="Freeform 86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9" name="Freeform 87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0" name="Freeform 88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1" name="Freeform 89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2" name="Freeform 90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3" name="Freeform 91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4" name="Freeform 92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5" name="Freeform 93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6" name="Freeform 94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7" name="Freeform 95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51649" name="Group 97"/>
          <p:cNvGrpSpPr>
            <a:grpSpLocks/>
          </p:cNvGrpSpPr>
          <p:nvPr/>
        </p:nvGrpSpPr>
        <p:grpSpPr bwMode="auto">
          <a:xfrm rot="10800000">
            <a:off x="6523725" y="5174458"/>
            <a:ext cx="452438" cy="234553"/>
            <a:chOff x="4317" y="3771"/>
            <a:chExt cx="380" cy="197"/>
          </a:xfrm>
        </p:grpSpPr>
        <p:sp>
          <p:nvSpPr>
            <p:cNvPr id="151650" name="Freeform 98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1" name="Freeform 99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2" name="Freeform 100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3" name="Freeform 101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4" name="Freeform 102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5" name="Freeform 103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6" name="Freeform 104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7" name="Freeform 105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8" name="Freeform 106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9" name="Freeform 107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0" name="Freeform 108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1" name="Freeform 109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2" name="Freeform 110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3" name="Freeform 111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4" name="Freeform 112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5" name="Freeform 113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08" name="Line 68">
            <a:extLst>
              <a:ext uri="{FF2B5EF4-FFF2-40B4-BE49-F238E27FC236}">
                <a16:creationId xmlns:a16="http://schemas.microsoft.com/office/drawing/2014/main" id="{7CF60496-D618-DD4D-BF47-E9772DB79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5299" y="4714326"/>
            <a:ext cx="592576" cy="0"/>
          </a:xfrm>
          <a:prstGeom prst="line">
            <a:avLst/>
          </a:prstGeom>
          <a:noFill/>
          <a:ln w="19050">
            <a:solidFill>
              <a:srgbClr val="00808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E020A-73A4-CA48-AB0E-2AB3EA66AC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2804" y="4740441"/>
            <a:ext cx="0" cy="7170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C979F92E-02CA-6ABE-C7FB-CD83C8B090B2}"/>
              </a:ext>
            </a:extLst>
          </p:cNvPr>
          <p:cNvSpPr/>
          <p:nvPr/>
        </p:nvSpPr>
        <p:spPr bwMode="auto">
          <a:xfrm rot="227471">
            <a:off x="-306395" y="3073545"/>
            <a:ext cx="9408695" cy="3100465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7733-0D3E-F2C3-21BB-5BE35E13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4896852"/>
            <a:ext cx="8915534" cy="17722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transport protocol receives data blobs from an application process, delivers them to the destination process (reliably)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Dest. Process is identified by IP address + (trans)port number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runs between two processes over an unreliable network (where packets can be garbled, lost, or reordered)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E49848-6402-735C-209E-8E1189CBC7D7}"/>
              </a:ext>
            </a:extLst>
          </p:cNvPr>
          <p:cNvSpPr/>
          <p:nvPr/>
        </p:nvSpPr>
        <p:spPr bwMode="auto">
          <a:xfrm>
            <a:off x="757988" y="1780673"/>
            <a:ext cx="1010653" cy="601579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apps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AC7076-F659-6EB5-BDA8-BEF6E69C6660}"/>
              </a:ext>
            </a:extLst>
          </p:cNvPr>
          <p:cNvSpPr/>
          <p:nvPr/>
        </p:nvSpPr>
        <p:spPr bwMode="auto">
          <a:xfrm>
            <a:off x="6168188" y="1788694"/>
            <a:ext cx="1010653" cy="601579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98639-B48D-BCF2-9364-5D9C8D0CD486}"/>
              </a:ext>
            </a:extLst>
          </p:cNvPr>
          <p:cNvSpPr txBox="1"/>
          <p:nvPr/>
        </p:nvSpPr>
        <p:spPr>
          <a:xfrm>
            <a:off x="1888959" y="3729789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unreliable packet delivery </a:t>
            </a:r>
          </a:p>
        </p:txBody>
      </p:sp>
    </p:spTree>
    <p:extLst>
      <p:ext uri="{BB962C8B-B14F-4D97-AF65-F5344CB8AC3E}">
        <p14:creationId xmlns:p14="http://schemas.microsoft.com/office/powerpoint/2010/main" val="16302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Network protocol’s view of the world</a:t>
            </a:r>
          </a:p>
        </p:txBody>
      </p:sp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F8EC5A-83E7-044A-838C-7BE78290F72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9903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99036" y="2682480"/>
            <a:ext cx="752482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76427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825218" y="2767014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900227" y="3582592"/>
            <a:ext cx="685800" cy="436960"/>
            <a:chOff x="323" y="2664"/>
            <a:chExt cx="576" cy="367"/>
          </a:xfrm>
        </p:grpSpPr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860971" y="4493420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232411" y="2290763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123241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123241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775211" y="1637111"/>
            <a:ext cx="977504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35227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352275" y="2682480"/>
            <a:ext cx="770419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6353466" y="3582592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6353466" y="4483895"/>
            <a:ext cx="685800" cy="436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429666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6278457" y="2756298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564207" y="3659982"/>
            <a:ext cx="33855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6314209" y="4493420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wireless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6685651" y="2295274"/>
            <a:ext cx="0" cy="366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668565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>
            <a:off x="668565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6228452" y="1637111"/>
            <a:ext cx="977503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1232411" y="4920855"/>
            <a:ext cx="0" cy="2797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1160861" y="5200651"/>
            <a:ext cx="174545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51583" name="Group 31"/>
          <p:cNvGrpSpPr>
            <a:grpSpLocks/>
          </p:cNvGrpSpPr>
          <p:nvPr/>
        </p:nvGrpSpPr>
        <p:grpSpPr bwMode="auto">
          <a:xfrm>
            <a:off x="2739629" y="3604023"/>
            <a:ext cx="685800" cy="436960"/>
            <a:chOff x="323" y="2664"/>
            <a:chExt cx="576" cy="367"/>
          </a:xfrm>
        </p:grpSpPr>
        <p:sp>
          <p:nvSpPr>
            <p:cNvPr id="15158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grpSp>
        <p:nvGrpSpPr>
          <p:cNvPr id="151586" name="Group 34"/>
          <p:cNvGrpSpPr>
            <a:grpSpLocks/>
          </p:cNvGrpSpPr>
          <p:nvPr/>
        </p:nvGrpSpPr>
        <p:grpSpPr bwMode="auto">
          <a:xfrm>
            <a:off x="4723210" y="3604023"/>
            <a:ext cx="685800" cy="436960"/>
            <a:chOff x="323" y="2664"/>
            <a:chExt cx="576" cy="367"/>
          </a:xfrm>
        </p:grpSpPr>
        <p:sp>
          <p:nvSpPr>
            <p:cNvPr id="15158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2222932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5163775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 flipH="1">
            <a:off x="2613424" y="4942285"/>
            <a:ext cx="1190" cy="247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2593181" y="4029076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7" name="Line 45"/>
          <p:cNvSpPr>
            <a:spLocks noChangeShapeType="1"/>
          </p:cNvSpPr>
          <p:nvPr/>
        </p:nvSpPr>
        <p:spPr bwMode="auto">
          <a:xfrm>
            <a:off x="3195637" y="4039791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3259931" y="4494611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3220675" y="4504136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4216004" y="4504136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4176746" y="4513661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2" name="Line 50"/>
          <p:cNvSpPr>
            <a:spLocks noChangeShapeType="1"/>
          </p:cNvSpPr>
          <p:nvPr/>
        </p:nvSpPr>
        <p:spPr bwMode="auto">
          <a:xfrm flipH="1">
            <a:off x="5555456" y="4931570"/>
            <a:ext cx="0" cy="485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3" name="Line 51"/>
          <p:cNvSpPr>
            <a:spLocks noChangeShapeType="1"/>
          </p:cNvSpPr>
          <p:nvPr/>
        </p:nvSpPr>
        <p:spPr bwMode="auto">
          <a:xfrm flipH="1">
            <a:off x="5357812" y="5432822"/>
            <a:ext cx="75723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4" name="Line 52"/>
          <p:cNvSpPr>
            <a:spLocks noChangeShapeType="1"/>
          </p:cNvSpPr>
          <p:nvPr/>
        </p:nvSpPr>
        <p:spPr bwMode="auto">
          <a:xfrm>
            <a:off x="6704702" y="4933951"/>
            <a:ext cx="119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4525567" y="4049316"/>
            <a:ext cx="40600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5138737" y="4049317"/>
            <a:ext cx="395288" cy="44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2157412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4131469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 flipH="1">
            <a:off x="3593306" y="4942285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 flipH="1">
            <a:off x="4545806" y="4951810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3549253" y="5200651"/>
            <a:ext cx="101322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1002621" y="1563292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6455859" y="1552576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2784873" y="3142060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4757739" y="3152776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23" name="Text Box 71"/>
          <p:cNvSpPr txBox="1">
            <a:spLocks noChangeArrowheads="1"/>
          </p:cNvSpPr>
          <p:nvPr/>
        </p:nvSpPr>
        <p:spPr bwMode="auto">
          <a:xfrm>
            <a:off x="1881188" y="3562351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4" name="Text Box 72"/>
          <p:cNvSpPr txBox="1">
            <a:spLocks noChangeArrowheads="1"/>
          </p:cNvSpPr>
          <p:nvPr/>
        </p:nvSpPr>
        <p:spPr bwMode="auto">
          <a:xfrm>
            <a:off x="5497117" y="3583783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5" name="Text Box 73"/>
          <p:cNvSpPr txBox="1">
            <a:spLocks noChangeArrowheads="1"/>
          </p:cNvSpPr>
          <p:nvPr/>
        </p:nvSpPr>
        <p:spPr bwMode="auto">
          <a:xfrm>
            <a:off x="3699273" y="3573067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6" name="Text Box 74"/>
          <p:cNvSpPr txBox="1">
            <a:spLocks noChangeArrowheads="1"/>
          </p:cNvSpPr>
          <p:nvPr/>
        </p:nvSpPr>
        <p:spPr bwMode="auto">
          <a:xfrm>
            <a:off x="1380912" y="5353514"/>
            <a:ext cx="12037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 frame</a:t>
            </a:r>
          </a:p>
        </p:txBody>
      </p:sp>
      <p:sp>
        <p:nvSpPr>
          <p:cNvPr id="151628" name="Text Box 76"/>
          <p:cNvSpPr txBox="1">
            <a:spLocks noChangeArrowheads="1"/>
          </p:cNvSpPr>
          <p:nvPr/>
        </p:nvSpPr>
        <p:spPr bwMode="auto">
          <a:xfrm>
            <a:off x="5506642" y="5435204"/>
            <a:ext cx="124425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 point (AP)</a:t>
            </a: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1630" name="Picture 78" descr="31u_bnrz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037661" y="5322096"/>
            <a:ext cx="205978" cy="134540"/>
          </a:xfrm>
          <a:prstGeom prst="rect">
            <a:avLst/>
          </a:prstGeom>
          <a:noFill/>
        </p:spPr>
      </p:pic>
      <p:grpSp>
        <p:nvGrpSpPr>
          <p:cNvPr id="151648" name="Group 96"/>
          <p:cNvGrpSpPr>
            <a:grpSpLocks/>
          </p:cNvGrpSpPr>
          <p:nvPr/>
        </p:nvGrpSpPr>
        <p:grpSpPr bwMode="auto">
          <a:xfrm>
            <a:off x="5863828" y="5060158"/>
            <a:ext cx="452438" cy="234553"/>
            <a:chOff x="4317" y="3771"/>
            <a:chExt cx="380" cy="197"/>
          </a:xfrm>
        </p:grpSpPr>
        <p:sp>
          <p:nvSpPr>
            <p:cNvPr id="151632" name="Freeform 80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3" name="Freeform 81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4" name="Freeform 82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5" name="Freeform 83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6" name="Freeform 84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7" name="Freeform 85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8" name="Freeform 86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9" name="Freeform 87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0" name="Freeform 88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1" name="Freeform 89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2" name="Freeform 90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3" name="Freeform 91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4" name="Freeform 92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5" name="Freeform 93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6" name="Freeform 94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7" name="Freeform 95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51649" name="Group 97"/>
          <p:cNvGrpSpPr>
            <a:grpSpLocks/>
          </p:cNvGrpSpPr>
          <p:nvPr/>
        </p:nvGrpSpPr>
        <p:grpSpPr bwMode="auto">
          <a:xfrm rot="10800000">
            <a:off x="6523725" y="5174458"/>
            <a:ext cx="452438" cy="234553"/>
            <a:chOff x="4317" y="3771"/>
            <a:chExt cx="380" cy="197"/>
          </a:xfrm>
        </p:grpSpPr>
        <p:sp>
          <p:nvSpPr>
            <p:cNvPr id="151650" name="Freeform 98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1" name="Freeform 99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2" name="Freeform 100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3" name="Freeform 101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4" name="Freeform 102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5" name="Freeform 103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6" name="Freeform 104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7" name="Freeform 105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8" name="Freeform 106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9" name="Freeform 107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0" name="Freeform 108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1" name="Freeform 109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2" name="Freeform 110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3" name="Freeform 111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4" name="Freeform 112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5" name="Freeform 113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08" name="Line 68">
            <a:extLst>
              <a:ext uri="{FF2B5EF4-FFF2-40B4-BE49-F238E27FC236}">
                <a16:creationId xmlns:a16="http://schemas.microsoft.com/office/drawing/2014/main" id="{7CF60496-D618-DD4D-BF47-E9772DB79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5299" y="4714326"/>
            <a:ext cx="592576" cy="0"/>
          </a:xfrm>
          <a:prstGeom prst="line">
            <a:avLst/>
          </a:prstGeom>
          <a:noFill/>
          <a:ln w="19050">
            <a:solidFill>
              <a:srgbClr val="00808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E020A-73A4-CA48-AB0E-2AB3EA66AC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2804" y="4740441"/>
            <a:ext cx="0" cy="7170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4E49848-6402-735C-209E-8E1189CBC7D7}"/>
              </a:ext>
            </a:extLst>
          </p:cNvPr>
          <p:cNvSpPr/>
          <p:nvPr/>
        </p:nvSpPr>
        <p:spPr bwMode="auto">
          <a:xfrm>
            <a:off x="757988" y="1780673"/>
            <a:ext cx="1010653" cy="163629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7432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data producer/receiver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E06FBB-D79F-07DA-9EE9-99D5F32D3E85}"/>
              </a:ext>
            </a:extLst>
          </p:cNvPr>
          <p:cNvSpPr/>
          <p:nvPr/>
        </p:nvSpPr>
        <p:spPr bwMode="auto">
          <a:xfrm>
            <a:off x="6216315" y="1788694"/>
            <a:ext cx="1010653" cy="163629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7432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data producer/receiver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69E07DF6-50EA-90E7-41E2-148483DCCDD6}"/>
              </a:ext>
            </a:extLst>
          </p:cNvPr>
          <p:cNvSpPr/>
          <p:nvPr/>
        </p:nvSpPr>
        <p:spPr bwMode="auto">
          <a:xfrm rot="219556">
            <a:off x="-156958" y="3990178"/>
            <a:ext cx="9408695" cy="2005600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15" name="Line 68">
            <a:extLst>
              <a:ext uri="{FF2B5EF4-FFF2-40B4-BE49-F238E27FC236}">
                <a16:creationId xmlns:a16="http://schemas.microsoft.com/office/drawing/2014/main" id="{89128237-EC59-9361-2A07-E8C96B894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6204" y="3807620"/>
            <a:ext cx="115461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Line 69">
            <a:extLst>
              <a:ext uri="{FF2B5EF4-FFF2-40B4-BE49-F238E27FC236}">
                <a16:creationId xmlns:a16="http://schemas.microsoft.com/office/drawing/2014/main" id="{DE4C4C6A-DC27-7509-5A19-30439B6B4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7335" y="3818335"/>
            <a:ext cx="130849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Line 70">
            <a:extLst>
              <a:ext uri="{FF2B5EF4-FFF2-40B4-BE49-F238E27FC236}">
                <a16:creationId xmlns:a16="http://schemas.microsoft.com/office/drawing/2014/main" id="{90223009-985A-4DD9-E052-F5FFA4EB32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3807620"/>
            <a:ext cx="8822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23EE8ABB-1884-DC2C-7B3B-B1C4FECB4B9E}"/>
              </a:ext>
            </a:extLst>
          </p:cNvPr>
          <p:cNvSpPr txBox="1">
            <a:spLocks/>
          </p:cNvSpPr>
          <p:nvPr/>
        </p:nvSpPr>
        <p:spPr>
          <a:xfrm>
            <a:off x="163037" y="4896852"/>
            <a:ext cx="8915534" cy="177223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Font typeface="Wingdings" pitchFamily="-65" charset="2"/>
              <a:buChar char="w"/>
              <a:defRPr sz="3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50000"/>
              <a:buFont typeface="Wingdings" pitchFamily="-65" charset="2"/>
              <a:buChar char="n"/>
              <a:defRPr sz="28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Wingdings" pitchFamily="-65" charset="2"/>
              <a:buChar char="l"/>
              <a:defRPr sz="24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  <a:buSzPct val="50000"/>
              <a:buFont typeface="Monotype Sorts" pitchFamily="-65" charset="2"/>
              <a:buChar char="s"/>
              <a:defRPr sz="20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SzTx/>
              <a:buFont typeface="Wingdings" pitchFamily="-65" charset="2"/>
              <a:buChar char="w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Network protocol, IP, sees all IP-speaking nodes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SzTx/>
              <a:buFont typeface="Wingdings" pitchFamily="-65" charset="2"/>
              <a:buChar char="w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It receives data segments, delivers each of them to its destination IP address (with its best effort)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50000"/>
              <a:buFont typeface="Wingdings" pitchFamily="-65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ＭＳ Ｐゴシック" pitchFamily="-65" charset="-128"/>
                <a:cs typeface="Helvetica Neue"/>
              </a:rPr>
              <a:t>A router forwards packets, without looking inside IP envelope</a:t>
            </a:r>
          </a:p>
        </p:txBody>
      </p:sp>
    </p:spTree>
    <p:extLst>
      <p:ext uri="{BB962C8B-B14F-4D97-AF65-F5344CB8AC3E}">
        <p14:creationId xmlns:p14="http://schemas.microsoft.com/office/powerpoint/2010/main" val="38085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layer protocol’s view of the world</a:t>
            </a:r>
          </a:p>
        </p:txBody>
      </p:sp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F8EC5A-83E7-044A-838C-7BE78290F72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9903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99036" y="2682480"/>
            <a:ext cx="752482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76427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825218" y="2767014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900227" y="3582592"/>
            <a:ext cx="685800" cy="436960"/>
            <a:chOff x="323" y="2664"/>
            <a:chExt cx="576" cy="367"/>
          </a:xfrm>
        </p:grpSpPr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860971" y="4493420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232411" y="2290763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123241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123241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775211" y="1637111"/>
            <a:ext cx="977504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352276" y="1853805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352276" y="2682480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6353466" y="3582592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6353466" y="4483895"/>
            <a:ext cx="685800" cy="436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429666" y="1934767"/>
            <a:ext cx="6174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6278457" y="2756298"/>
            <a:ext cx="938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TCP/UDP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564207" y="3659982"/>
            <a:ext cx="33855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6314209" y="4493420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wireless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6685651" y="2319338"/>
            <a:ext cx="0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6685651" y="31242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>
            <a:off x="6685651" y="4018360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6228452" y="1637111"/>
            <a:ext cx="977503" cy="363616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1232411" y="4920855"/>
            <a:ext cx="0" cy="2797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1160861" y="5200651"/>
            <a:ext cx="174545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51583" name="Group 31"/>
          <p:cNvGrpSpPr>
            <a:grpSpLocks/>
          </p:cNvGrpSpPr>
          <p:nvPr/>
        </p:nvGrpSpPr>
        <p:grpSpPr bwMode="auto">
          <a:xfrm>
            <a:off x="2739629" y="3604023"/>
            <a:ext cx="685800" cy="436960"/>
            <a:chOff x="323" y="2664"/>
            <a:chExt cx="576" cy="367"/>
          </a:xfrm>
        </p:grpSpPr>
        <p:sp>
          <p:nvSpPr>
            <p:cNvPr id="15158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grpSp>
        <p:nvGrpSpPr>
          <p:cNvPr id="151586" name="Group 34"/>
          <p:cNvGrpSpPr>
            <a:grpSpLocks/>
          </p:cNvGrpSpPr>
          <p:nvPr/>
        </p:nvGrpSpPr>
        <p:grpSpPr bwMode="auto">
          <a:xfrm>
            <a:off x="4723210" y="3604023"/>
            <a:ext cx="685800" cy="436960"/>
            <a:chOff x="323" y="2664"/>
            <a:chExt cx="576" cy="367"/>
          </a:xfrm>
        </p:grpSpPr>
        <p:sp>
          <p:nvSpPr>
            <p:cNvPr id="15158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58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</a:p>
          </p:txBody>
        </p:sp>
      </p:grp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2222932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5163775" y="4504136"/>
            <a:ext cx="780984" cy="42473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 flipH="1">
            <a:off x="2613424" y="4942285"/>
            <a:ext cx="1190" cy="247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2593181" y="4029076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7" name="Line 45"/>
          <p:cNvSpPr>
            <a:spLocks noChangeShapeType="1"/>
          </p:cNvSpPr>
          <p:nvPr/>
        </p:nvSpPr>
        <p:spPr bwMode="auto">
          <a:xfrm>
            <a:off x="3195637" y="4039791"/>
            <a:ext cx="406004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3259931" y="4494611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3220675" y="4504136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fiber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4216004" y="4504136"/>
            <a:ext cx="685800" cy="43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4176746" y="4513661"/>
            <a:ext cx="7809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fiber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</p:txBody>
      </p:sp>
      <p:sp>
        <p:nvSpPr>
          <p:cNvPr id="151602" name="Line 50"/>
          <p:cNvSpPr>
            <a:spLocks noChangeShapeType="1"/>
          </p:cNvSpPr>
          <p:nvPr/>
        </p:nvSpPr>
        <p:spPr bwMode="auto">
          <a:xfrm flipH="1">
            <a:off x="5555456" y="4931570"/>
            <a:ext cx="0" cy="485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3" name="Line 51"/>
          <p:cNvSpPr>
            <a:spLocks noChangeShapeType="1"/>
          </p:cNvSpPr>
          <p:nvPr/>
        </p:nvSpPr>
        <p:spPr bwMode="auto">
          <a:xfrm flipH="1">
            <a:off x="5357812" y="5432822"/>
            <a:ext cx="75723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4" name="Line 52"/>
          <p:cNvSpPr>
            <a:spLocks noChangeShapeType="1"/>
          </p:cNvSpPr>
          <p:nvPr/>
        </p:nvSpPr>
        <p:spPr bwMode="auto">
          <a:xfrm>
            <a:off x="6704702" y="4933951"/>
            <a:ext cx="119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4525567" y="4049316"/>
            <a:ext cx="40600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5138737" y="4049317"/>
            <a:ext cx="395288" cy="44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2157412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4131469" y="3444480"/>
            <a:ext cx="1891904" cy="16216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 flipH="1">
            <a:off x="3593306" y="4942285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 flipH="1">
            <a:off x="4545806" y="4951810"/>
            <a:ext cx="1191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3549253" y="5200651"/>
            <a:ext cx="101322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1002621" y="1563292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6455859" y="1552576"/>
            <a:ext cx="5212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2784873" y="3142060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4757739" y="3152776"/>
            <a:ext cx="63998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router</a:t>
            </a:r>
          </a:p>
        </p:txBody>
      </p:sp>
      <p:sp>
        <p:nvSpPr>
          <p:cNvPr id="151616" name="Line 64"/>
          <p:cNvSpPr>
            <a:spLocks noChangeShapeType="1"/>
          </p:cNvSpPr>
          <p:nvPr/>
        </p:nvSpPr>
        <p:spPr bwMode="auto">
          <a:xfrm>
            <a:off x="1586204" y="2082404"/>
            <a:ext cx="470744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7" name="Line 65"/>
          <p:cNvSpPr>
            <a:spLocks noChangeShapeType="1"/>
          </p:cNvSpPr>
          <p:nvPr/>
        </p:nvSpPr>
        <p:spPr bwMode="auto">
          <a:xfrm>
            <a:off x="1698170" y="2903935"/>
            <a:ext cx="461690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3227973" y="1818210"/>
            <a:ext cx="19527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 message exchange</a:t>
            </a:r>
          </a:p>
        </p:txBody>
      </p:sp>
      <p:sp>
        <p:nvSpPr>
          <p:cNvPr id="151619" name="Text Box 67"/>
          <p:cNvSpPr txBox="1">
            <a:spLocks noChangeArrowheads="1"/>
          </p:cNvSpPr>
          <p:nvPr/>
        </p:nvSpPr>
        <p:spPr bwMode="auto">
          <a:xfrm>
            <a:off x="3313823" y="2638426"/>
            <a:ext cx="1696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TCP segment delivery</a:t>
            </a:r>
          </a:p>
        </p:txBody>
      </p:sp>
      <p:sp>
        <p:nvSpPr>
          <p:cNvPr id="151620" name="Line 68"/>
          <p:cNvSpPr>
            <a:spLocks noChangeShapeType="1"/>
          </p:cNvSpPr>
          <p:nvPr/>
        </p:nvSpPr>
        <p:spPr bwMode="auto">
          <a:xfrm flipV="1">
            <a:off x="1586204" y="3807620"/>
            <a:ext cx="115461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1" name="Line 69"/>
          <p:cNvSpPr>
            <a:spLocks noChangeShapeType="1"/>
          </p:cNvSpPr>
          <p:nvPr/>
        </p:nvSpPr>
        <p:spPr bwMode="auto">
          <a:xfrm flipV="1">
            <a:off x="3437335" y="3818335"/>
            <a:ext cx="130849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2" name="Line 70"/>
          <p:cNvSpPr>
            <a:spLocks noChangeShapeType="1"/>
          </p:cNvSpPr>
          <p:nvPr/>
        </p:nvSpPr>
        <p:spPr bwMode="auto">
          <a:xfrm flipV="1">
            <a:off x="5400675" y="3807620"/>
            <a:ext cx="8822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623" name="Text Box 71"/>
          <p:cNvSpPr txBox="1">
            <a:spLocks noChangeArrowheads="1"/>
          </p:cNvSpPr>
          <p:nvPr/>
        </p:nvSpPr>
        <p:spPr bwMode="auto">
          <a:xfrm>
            <a:off x="1881188" y="3562351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4" name="Text Box 72"/>
          <p:cNvSpPr txBox="1">
            <a:spLocks noChangeArrowheads="1"/>
          </p:cNvSpPr>
          <p:nvPr/>
        </p:nvSpPr>
        <p:spPr bwMode="auto">
          <a:xfrm>
            <a:off x="5497117" y="3583783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5" name="Text Box 73"/>
          <p:cNvSpPr txBox="1">
            <a:spLocks noChangeArrowheads="1"/>
          </p:cNvSpPr>
          <p:nvPr/>
        </p:nvSpPr>
        <p:spPr bwMode="auto">
          <a:xfrm>
            <a:off x="3699273" y="3573067"/>
            <a:ext cx="83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packet</a:t>
            </a:r>
          </a:p>
        </p:txBody>
      </p:sp>
      <p:sp>
        <p:nvSpPr>
          <p:cNvPr id="151626" name="Text Box 74"/>
          <p:cNvSpPr txBox="1">
            <a:spLocks noChangeArrowheads="1"/>
          </p:cNvSpPr>
          <p:nvPr/>
        </p:nvSpPr>
        <p:spPr bwMode="auto">
          <a:xfrm>
            <a:off x="1380912" y="5353514"/>
            <a:ext cx="12037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Ethernet frame</a:t>
            </a:r>
          </a:p>
        </p:txBody>
      </p:sp>
      <p:sp>
        <p:nvSpPr>
          <p:cNvPr id="151628" name="Text Box 76"/>
          <p:cNvSpPr txBox="1">
            <a:spLocks noChangeArrowheads="1"/>
          </p:cNvSpPr>
          <p:nvPr/>
        </p:nvSpPr>
        <p:spPr bwMode="auto">
          <a:xfrm>
            <a:off x="5506642" y="5435204"/>
            <a:ext cx="124425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 point (AP)</a:t>
            </a: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1630" name="Picture 78" descr="31u_bnrz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037661" y="5322096"/>
            <a:ext cx="205978" cy="134540"/>
          </a:xfrm>
          <a:prstGeom prst="rect">
            <a:avLst/>
          </a:prstGeom>
          <a:noFill/>
        </p:spPr>
      </p:pic>
      <p:grpSp>
        <p:nvGrpSpPr>
          <p:cNvPr id="151648" name="Group 96"/>
          <p:cNvGrpSpPr>
            <a:grpSpLocks/>
          </p:cNvGrpSpPr>
          <p:nvPr/>
        </p:nvGrpSpPr>
        <p:grpSpPr bwMode="auto">
          <a:xfrm>
            <a:off x="5863828" y="5060158"/>
            <a:ext cx="452438" cy="234553"/>
            <a:chOff x="4317" y="3771"/>
            <a:chExt cx="380" cy="197"/>
          </a:xfrm>
        </p:grpSpPr>
        <p:sp>
          <p:nvSpPr>
            <p:cNvPr id="151632" name="Freeform 80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3" name="Freeform 81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4" name="Freeform 82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5" name="Freeform 83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6" name="Freeform 84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7" name="Freeform 85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8" name="Freeform 86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39" name="Freeform 87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0" name="Freeform 88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1" name="Freeform 89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2" name="Freeform 90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3" name="Freeform 91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4" name="Freeform 92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5" name="Freeform 93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6" name="Freeform 94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47" name="Freeform 95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51649" name="Group 97"/>
          <p:cNvGrpSpPr>
            <a:grpSpLocks/>
          </p:cNvGrpSpPr>
          <p:nvPr/>
        </p:nvGrpSpPr>
        <p:grpSpPr bwMode="auto">
          <a:xfrm rot="10800000">
            <a:off x="6523725" y="5174458"/>
            <a:ext cx="452438" cy="234553"/>
            <a:chOff x="4317" y="3771"/>
            <a:chExt cx="380" cy="197"/>
          </a:xfrm>
        </p:grpSpPr>
        <p:sp>
          <p:nvSpPr>
            <p:cNvPr id="151650" name="Freeform 98"/>
            <p:cNvSpPr>
              <a:spLocks/>
            </p:cNvSpPr>
            <p:nvPr/>
          </p:nvSpPr>
          <p:spPr bwMode="auto">
            <a:xfrm>
              <a:off x="4418" y="3798"/>
              <a:ext cx="69" cy="83"/>
            </a:xfrm>
            <a:custGeom>
              <a:avLst/>
              <a:gdLst/>
              <a:ahLst/>
              <a:cxnLst>
                <a:cxn ang="0">
                  <a:pos x="87" y="26"/>
                </a:cxn>
                <a:cxn ang="0">
                  <a:pos x="68" y="34"/>
                </a:cxn>
                <a:cxn ang="0">
                  <a:pos x="52" y="44"/>
                </a:cxn>
                <a:cxn ang="0">
                  <a:pos x="38" y="55"/>
                </a:cxn>
                <a:cxn ang="0">
                  <a:pos x="25" y="67"/>
                </a:cxn>
                <a:cxn ang="0">
                  <a:pos x="14" y="80"/>
                </a:cxn>
                <a:cxn ang="0">
                  <a:pos x="7" y="94"/>
                </a:cxn>
                <a:cxn ang="0">
                  <a:pos x="3" y="109"/>
                </a:cxn>
                <a:cxn ang="0">
                  <a:pos x="0" y="124"/>
                </a:cxn>
                <a:cxn ang="0">
                  <a:pos x="3" y="145"/>
                </a:cxn>
                <a:cxn ang="0">
                  <a:pos x="14" y="163"/>
                </a:cxn>
                <a:cxn ang="0">
                  <a:pos x="32" y="178"/>
                </a:cxn>
                <a:cxn ang="0">
                  <a:pos x="55" y="189"/>
                </a:cxn>
                <a:cxn ang="0">
                  <a:pos x="81" y="198"/>
                </a:cxn>
                <a:cxn ang="0">
                  <a:pos x="109" y="202"/>
                </a:cxn>
                <a:cxn ang="0">
                  <a:pos x="138" y="203"/>
                </a:cxn>
                <a:cxn ang="0">
                  <a:pos x="165" y="200"/>
                </a:cxn>
                <a:cxn ang="0">
                  <a:pos x="171" y="200"/>
                </a:cxn>
                <a:cxn ang="0">
                  <a:pos x="177" y="198"/>
                </a:cxn>
                <a:cxn ang="0">
                  <a:pos x="181" y="195"/>
                </a:cxn>
                <a:cxn ang="0">
                  <a:pos x="183" y="191"/>
                </a:cxn>
                <a:cxn ang="0">
                  <a:pos x="180" y="186"/>
                </a:cxn>
                <a:cxn ang="0">
                  <a:pos x="174" y="182"/>
                </a:cxn>
                <a:cxn ang="0">
                  <a:pos x="167" y="178"/>
                </a:cxn>
                <a:cxn ang="0">
                  <a:pos x="160" y="176"/>
                </a:cxn>
                <a:cxn ang="0">
                  <a:pos x="145" y="173"/>
                </a:cxn>
                <a:cxn ang="0">
                  <a:pos x="131" y="171"/>
                </a:cxn>
                <a:cxn ang="0">
                  <a:pos x="116" y="169"/>
                </a:cxn>
                <a:cxn ang="0">
                  <a:pos x="103" y="167"/>
                </a:cxn>
                <a:cxn ang="0">
                  <a:pos x="90" y="164"/>
                </a:cxn>
                <a:cxn ang="0">
                  <a:pos x="77" y="160"/>
                </a:cxn>
                <a:cxn ang="0">
                  <a:pos x="65" y="154"/>
                </a:cxn>
                <a:cxn ang="0">
                  <a:pos x="54" y="146"/>
                </a:cxn>
                <a:cxn ang="0">
                  <a:pos x="49" y="112"/>
                </a:cxn>
                <a:cxn ang="0">
                  <a:pos x="61" y="84"/>
                </a:cxn>
                <a:cxn ang="0">
                  <a:pos x="84" y="62"/>
                </a:cxn>
                <a:cxn ang="0">
                  <a:pos x="116" y="44"/>
                </a:cxn>
                <a:cxn ang="0">
                  <a:pos x="151" y="30"/>
                </a:cxn>
                <a:cxn ang="0">
                  <a:pos x="187" y="19"/>
                </a:cxn>
                <a:cxn ang="0">
                  <a:pos x="220" y="11"/>
                </a:cxn>
                <a:cxn ang="0">
                  <a:pos x="247" y="4"/>
                </a:cxn>
                <a:cxn ang="0">
                  <a:pos x="231" y="1"/>
                </a:cxn>
                <a:cxn ang="0">
                  <a:pos x="213" y="0"/>
                </a:cxn>
                <a:cxn ang="0">
                  <a:pos x="193" y="2"/>
                </a:cxn>
                <a:cxn ang="0">
                  <a:pos x="171" y="4"/>
                </a:cxn>
                <a:cxn ang="0">
                  <a:pos x="149" y="9"/>
                </a:cxn>
                <a:cxn ang="0">
                  <a:pos x="128" y="14"/>
                </a:cxn>
                <a:cxn ang="0">
                  <a:pos x="106" y="20"/>
                </a:cxn>
                <a:cxn ang="0">
                  <a:pos x="87" y="26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1" name="Freeform 99"/>
            <p:cNvSpPr>
              <a:spLocks/>
            </p:cNvSpPr>
            <p:nvPr/>
          </p:nvSpPr>
          <p:spPr bwMode="auto">
            <a:xfrm>
              <a:off x="4536" y="3797"/>
              <a:ext cx="43" cy="65"/>
            </a:xfrm>
            <a:custGeom>
              <a:avLst/>
              <a:gdLst/>
              <a:ahLst/>
              <a:cxnLst>
                <a:cxn ang="0">
                  <a:pos x="133" y="52"/>
                </a:cxn>
                <a:cxn ang="0">
                  <a:pos x="139" y="68"/>
                </a:cxn>
                <a:cxn ang="0">
                  <a:pos x="137" y="83"/>
                </a:cxn>
                <a:cxn ang="0">
                  <a:pos x="127" y="95"/>
                </a:cxn>
                <a:cxn ang="0">
                  <a:pos x="113" y="106"/>
                </a:cxn>
                <a:cxn ang="0">
                  <a:pos x="95" y="116"/>
                </a:cxn>
                <a:cxn ang="0">
                  <a:pos x="75" y="126"/>
                </a:cxn>
                <a:cxn ang="0">
                  <a:pos x="55" y="135"/>
                </a:cxn>
                <a:cxn ang="0">
                  <a:pos x="37" y="144"/>
                </a:cxn>
                <a:cxn ang="0">
                  <a:pos x="34" y="147"/>
                </a:cxn>
                <a:cxn ang="0">
                  <a:pos x="33" y="149"/>
                </a:cxn>
                <a:cxn ang="0">
                  <a:pos x="33" y="152"/>
                </a:cxn>
                <a:cxn ang="0">
                  <a:pos x="34" y="155"/>
                </a:cxn>
                <a:cxn ang="0">
                  <a:pos x="39" y="157"/>
                </a:cxn>
                <a:cxn ang="0">
                  <a:pos x="43" y="158"/>
                </a:cxn>
                <a:cxn ang="0">
                  <a:pos x="46" y="158"/>
                </a:cxn>
                <a:cxn ang="0">
                  <a:pos x="50" y="157"/>
                </a:cxn>
                <a:cxn ang="0">
                  <a:pos x="74" y="148"/>
                </a:cxn>
                <a:cxn ang="0">
                  <a:pos x="95" y="138"/>
                </a:cxn>
                <a:cxn ang="0">
                  <a:pos x="116" y="127"/>
                </a:cxn>
                <a:cxn ang="0">
                  <a:pos x="135" y="114"/>
                </a:cxn>
                <a:cxn ang="0">
                  <a:pos x="148" y="100"/>
                </a:cxn>
                <a:cxn ang="0">
                  <a:pos x="156" y="84"/>
                </a:cxn>
                <a:cxn ang="0">
                  <a:pos x="158" y="67"/>
                </a:cxn>
                <a:cxn ang="0">
                  <a:pos x="152" y="49"/>
                </a:cxn>
                <a:cxn ang="0">
                  <a:pos x="139" y="35"/>
                </a:cxn>
                <a:cxn ang="0">
                  <a:pos x="120" y="23"/>
                </a:cxn>
                <a:cxn ang="0">
                  <a:pos x="97" y="14"/>
                </a:cxn>
                <a:cxn ang="0">
                  <a:pos x="71" y="7"/>
                </a:cxn>
                <a:cxn ang="0">
                  <a:pos x="45" y="2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7" y="9"/>
                </a:cxn>
                <a:cxn ang="0">
                  <a:pos x="36" y="13"/>
                </a:cxn>
                <a:cxn ang="0">
                  <a:pos x="56" y="17"/>
                </a:cxn>
                <a:cxn ang="0">
                  <a:pos x="75" y="21"/>
                </a:cxn>
                <a:cxn ang="0">
                  <a:pos x="94" y="26"/>
                </a:cxn>
                <a:cxn ang="0">
                  <a:pos x="110" y="33"/>
                </a:cxn>
                <a:cxn ang="0">
                  <a:pos x="123" y="41"/>
                </a:cxn>
                <a:cxn ang="0">
                  <a:pos x="133" y="52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2" name="Freeform 100"/>
            <p:cNvSpPr>
              <a:spLocks/>
            </p:cNvSpPr>
            <p:nvPr/>
          </p:nvSpPr>
          <p:spPr bwMode="auto">
            <a:xfrm>
              <a:off x="4375" y="3782"/>
              <a:ext cx="112" cy="135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66" y="101"/>
                </a:cxn>
                <a:cxn ang="0">
                  <a:pos x="21" y="146"/>
                </a:cxn>
                <a:cxn ang="0">
                  <a:pos x="0" y="199"/>
                </a:cxn>
                <a:cxn ang="0">
                  <a:pos x="4" y="234"/>
                </a:cxn>
                <a:cxn ang="0">
                  <a:pos x="11" y="248"/>
                </a:cxn>
                <a:cxn ang="0">
                  <a:pos x="24" y="261"/>
                </a:cxn>
                <a:cxn ang="0">
                  <a:pos x="40" y="272"/>
                </a:cxn>
                <a:cxn ang="0">
                  <a:pos x="69" y="284"/>
                </a:cxn>
                <a:cxn ang="0">
                  <a:pos x="107" y="297"/>
                </a:cxn>
                <a:cxn ang="0">
                  <a:pos x="148" y="307"/>
                </a:cxn>
                <a:cxn ang="0">
                  <a:pos x="188" y="315"/>
                </a:cxn>
                <a:cxn ang="0">
                  <a:pos x="230" y="321"/>
                </a:cxn>
                <a:cxn ang="0">
                  <a:pos x="272" y="325"/>
                </a:cxn>
                <a:cxn ang="0">
                  <a:pos x="315" y="328"/>
                </a:cxn>
                <a:cxn ang="0">
                  <a:pos x="358" y="330"/>
                </a:cxn>
                <a:cxn ang="0">
                  <a:pos x="386" y="331"/>
                </a:cxn>
                <a:cxn ang="0">
                  <a:pos x="396" y="325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4"/>
                </a:cxn>
                <a:cxn ang="0">
                  <a:pos x="326" y="299"/>
                </a:cxn>
                <a:cxn ang="0">
                  <a:pos x="287" y="295"/>
                </a:cxn>
                <a:cxn ang="0">
                  <a:pos x="248" y="291"/>
                </a:cxn>
                <a:cxn ang="0">
                  <a:pos x="210" y="286"/>
                </a:cxn>
                <a:cxn ang="0">
                  <a:pos x="172" y="279"/>
                </a:cxn>
                <a:cxn ang="0">
                  <a:pos x="136" y="271"/>
                </a:cxn>
                <a:cxn ang="0">
                  <a:pos x="100" y="261"/>
                </a:cxn>
                <a:cxn ang="0">
                  <a:pos x="68" y="247"/>
                </a:cxn>
                <a:cxn ang="0">
                  <a:pos x="48" y="228"/>
                </a:cxn>
                <a:cxn ang="0">
                  <a:pos x="42" y="204"/>
                </a:cxn>
                <a:cxn ang="0">
                  <a:pos x="48" y="175"/>
                </a:cxn>
                <a:cxn ang="0">
                  <a:pos x="64" y="149"/>
                </a:cxn>
                <a:cxn ang="0">
                  <a:pos x="88" y="121"/>
                </a:cxn>
                <a:cxn ang="0">
                  <a:pos x="117" y="97"/>
                </a:cxn>
                <a:cxn ang="0">
                  <a:pos x="152" y="73"/>
                </a:cxn>
                <a:cxn ang="0">
                  <a:pos x="190" y="51"/>
                </a:cxn>
                <a:cxn ang="0">
                  <a:pos x="242" y="33"/>
                </a:cxn>
                <a:cxn ang="0">
                  <a:pos x="294" y="18"/>
                </a:cxn>
                <a:cxn ang="0">
                  <a:pos x="328" y="6"/>
                </a:cxn>
                <a:cxn ang="0">
                  <a:pos x="317" y="0"/>
                </a:cxn>
                <a:cxn ang="0">
                  <a:pos x="274" y="4"/>
                </a:cxn>
                <a:cxn ang="0">
                  <a:pos x="223" y="16"/>
                </a:cxn>
                <a:cxn ang="0">
                  <a:pos x="175" y="33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3" name="Freeform 101"/>
            <p:cNvSpPr>
              <a:spLocks/>
            </p:cNvSpPr>
            <p:nvPr/>
          </p:nvSpPr>
          <p:spPr bwMode="auto">
            <a:xfrm>
              <a:off x="4532" y="3777"/>
              <a:ext cx="97" cy="90"/>
            </a:xfrm>
            <a:custGeom>
              <a:avLst/>
              <a:gdLst/>
              <a:ahLst/>
              <a:cxnLst>
                <a:cxn ang="0">
                  <a:pos x="290" y="68"/>
                </a:cxn>
                <a:cxn ang="0">
                  <a:pos x="306" y="80"/>
                </a:cxn>
                <a:cxn ang="0">
                  <a:pos x="316" y="94"/>
                </a:cxn>
                <a:cxn ang="0">
                  <a:pos x="321" y="109"/>
                </a:cxn>
                <a:cxn ang="0">
                  <a:pos x="321" y="125"/>
                </a:cxn>
                <a:cxn ang="0">
                  <a:pos x="318" y="138"/>
                </a:cxn>
                <a:cxn ang="0">
                  <a:pos x="312" y="149"/>
                </a:cxn>
                <a:cxn ang="0">
                  <a:pos x="302" y="160"/>
                </a:cxn>
                <a:cxn ang="0">
                  <a:pos x="292" y="169"/>
                </a:cxn>
                <a:cxn ang="0">
                  <a:pos x="279" y="179"/>
                </a:cxn>
                <a:cxn ang="0">
                  <a:pos x="266" y="187"/>
                </a:cxn>
                <a:cxn ang="0">
                  <a:pos x="253" y="196"/>
                </a:cxn>
                <a:cxn ang="0">
                  <a:pos x="240" y="205"/>
                </a:cxn>
                <a:cxn ang="0">
                  <a:pos x="237" y="209"/>
                </a:cxn>
                <a:cxn ang="0">
                  <a:pos x="237" y="212"/>
                </a:cxn>
                <a:cxn ang="0">
                  <a:pos x="237" y="215"/>
                </a:cxn>
                <a:cxn ang="0">
                  <a:pos x="240" y="218"/>
                </a:cxn>
                <a:cxn ang="0">
                  <a:pos x="244" y="220"/>
                </a:cxn>
                <a:cxn ang="0">
                  <a:pos x="250" y="221"/>
                </a:cxn>
                <a:cxn ang="0">
                  <a:pos x="254" y="220"/>
                </a:cxn>
                <a:cxn ang="0">
                  <a:pos x="258" y="218"/>
                </a:cxn>
                <a:cxn ang="0">
                  <a:pos x="287" y="204"/>
                </a:cxn>
                <a:cxn ang="0">
                  <a:pos x="312" y="187"/>
                </a:cxn>
                <a:cxn ang="0">
                  <a:pos x="331" y="168"/>
                </a:cxn>
                <a:cxn ang="0">
                  <a:pos x="344" y="146"/>
                </a:cxn>
                <a:cxn ang="0">
                  <a:pos x="350" y="124"/>
                </a:cxn>
                <a:cxn ang="0">
                  <a:pos x="347" y="101"/>
                </a:cxn>
                <a:cxn ang="0">
                  <a:pos x="335" y="80"/>
                </a:cxn>
                <a:cxn ang="0">
                  <a:pos x="312" y="61"/>
                </a:cxn>
                <a:cxn ang="0">
                  <a:pos x="295" y="50"/>
                </a:cxn>
                <a:cxn ang="0">
                  <a:pos x="274" y="42"/>
                </a:cxn>
                <a:cxn ang="0">
                  <a:pos x="253" y="34"/>
                </a:cxn>
                <a:cxn ang="0">
                  <a:pos x="228" y="27"/>
                </a:cxn>
                <a:cxn ang="0">
                  <a:pos x="203" y="20"/>
                </a:cxn>
                <a:cxn ang="0">
                  <a:pos x="179" y="15"/>
                </a:cxn>
                <a:cxn ang="0">
                  <a:pos x="152" y="11"/>
                </a:cxn>
                <a:cxn ang="0">
                  <a:pos x="128" y="7"/>
                </a:cxn>
                <a:cxn ang="0">
                  <a:pos x="103" y="4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5" y="6"/>
                </a:cxn>
                <a:cxn ang="0">
                  <a:pos x="29" y="7"/>
                </a:cxn>
                <a:cxn ang="0">
                  <a:pos x="47" y="9"/>
                </a:cxn>
                <a:cxn ang="0">
                  <a:pos x="64" y="11"/>
                </a:cxn>
                <a:cxn ang="0">
                  <a:pos x="81" y="14"/>
                </a:cxn>
                <a:cxn ang="0">
                  <a:pos x="102" y="16"/>
                </a:cxn>
                <a:cxn ang="0">
                  <a:pos x="121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4"/>
                </a:cxn>
                <a:cxn ang="0">
                  <a:pos x="219" y="39"/>
                </a:cxn>
                <a:cxn ang="0">
                  <a:pos x="238" y="45"/>
                </a:cxn>
                <a:cxn ang="0">
                  <a:pos x="257" y="53"/>
                </a:cxn>
                <a:cxn ang="0">
                  <a:pos x="274" y="60"/>
                </a:cxn>
                <a:cxn ang="0">
                  <a:pos x="290" y="68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4" name="Freeform 102"/>
            <p:cNvSpPr>
              <a:spLocks/>
            </p:cNvSpPr>
            <p:nvPr/>
          </p:nvSpPr>
          <p:spPr bwMode="auto">
            <a:xfrm>
              <a:off x="4333" y="3818"/>
              <a:ext cx="40" cy="8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0" y="131"/>
                </a:cxn>
                <a:cxn ang="0">
                  <a:pos x="6" y="147"/>
                </a:cxn>
                <a:cxn ang="0">
                  <a:pos x="16" y="162"/>
                </a:cxn>
                <a:cxn ang="0">
                  <a:pos x="30" y="175"/>
                </a:cxn>
                <a:cxn ang="0">
                  <a:pos x="48" y="186"/>
                </a:cxn>
                <a:cxn ang="0">
                  <a:pos x="68" y="196"/>
                </a:cxn>
                <a:cxn ang="0">
                  <a:pos x="91" y="203"/>
                </a:cxn>
                <a:cxn ang="0">
                  <a:pos x="114" y="207"/>
                </a:cxn>
                <a:cxn ang="0">
                  <a:pos x="122" y="208"/>
                </a:cxn>
                <a:cxn ang="0">
                  <a:pos x="129" y="206"/>
                </a:cxn>
                <a:cxn ang="0">
                  <a:pos x="135" y="203"/>
                </a:cxn>
                <a:cxn ang="0">
                  <a:pos x="138" y="199"/>
                </a:cxn>
                <a:cxn ang="0">
                  <a:pos x="138" y="194"/>
                </a:cxn>
                <a:cxn ang="0">
                  <a:pos x="136" y="189"/>
                </a:cxn>
                <a:cxn ang="0">
                  <a:pos x="132" y="185"/>
                </a:cxn>
                <a:cxn ang="0">
                  <a:pos x="125" y="183"/>
                </a:cxn>
                <a:cxn ang="0">
                  <a:pos x="101" y="177"/>
                </a:cxn>
                <a:cxn ang="0">
                  <a:pos x="80" y="169"/>
                </a:cxn>
                <a:cxn ang="0">
                  <a:pos x="62" y="158"/>
                </a:cxn>
                <a:cxn ang="0">
                  <a:pos x="49" y="146"/>
                </a:cxn>
                <a:cxn ang="0">
                  <a:pos x="40" y="131"/>
                </a:cxn>
                <a:cxn ang="0">
                  <a:pos x="36" y="115"/>
                </a:cxn>
                <a:cxn ang="0">
                  <a:pos x="36" y="97"/>
                </a:cxn>
                <a:cxn ang="0">
                  <a:pos x="43" y="79"/>
                </a:cxn>
                <a:cxn ang="0">
                  <a:pos x="52" y="66"/>
                </a:cxn>
                <a:cxn ang="0">
                  <a:pos x="64" y="54"/>
                </a:cxn>
                <a:cxn ang="0">
                  <a:pos x="77" y="43"/>
                </a:cxn>
                <a:cxn ang="0">
                  <a:pos x="91" y="33"/>
                </a:cxn>
                <a:cxn ang="0">
                  <a:pos x="104" y="24"/>
                </a:cxn>
                <a:cxn ang="0">
                  <a:pos x="119" y="16"/>
                </a:cxn>
                <a:cxn ang="0">
                  <a:pos x="132" y="8"/>
                </a:cxn>
                <a:cxn ang="0">
                  <a:pos x="142" y="1"/>
                </a:cxn>
                <a:cxn ang="0">
                  <a:pos x="132" y="0"/>
                </a:cxn>
                <a:cxn ang="0">
                  <a:pos x="116" y="5"/>
                </a:cxn>
                <a:cxn ang="0">
                  <a:pos x="94" y="16"/>
                </a:cxn>
                <a:cxn ang="0">
                  <a:pos x="69" y="31"/>
                </a:cxn>
                <a:cxn ang="0">
                  <a:pos x="46" y="50"/>
                </a:cxn>
                <a:cxn ang="0">
                  <a:pos x="24" y="70"/>
                </a:cxn>
                <a:cxn ang="0">
                  <a:pos x="9" y="92"/>
                </a:cxn>
                <a:cxn ang="0">
                  <a:pos x="0" y="114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5" name="Freeform 103"/>
            <p:cNvSpPr>
              <a:spLocks/>
            </p:cNvSpPr>
            <p:nvPr/>
          </p:nvSpPr>
          <p:spPr bwMode="auto">
            <a:xfrm>
              <a:off x="4612" y="3771"/>
              <a:ext cx="85" cy="111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8" y="183"/>
                </a:cxn>
                <a:cxn ang="0">
                  <a:pos x="233" y="200"/>
                </a:cxn>
                <a:cxn ang="0">
                  <a:pos x="206" y="215"/>
                </a:cxn>
                <a:cxn ang="0">
                  <a:pos x="177" y="232"/>
                </a:cxn>
                <a:cxn ang="0">
                  <a:pos x="159" y="244"/>
                </a:cxn>
                <a:cxn ang="0">
                  <a:pos x="154" y="252"/>
                </a:cxn>
                <a:cxn ang="0">
                  <a:pos x="149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2" y="271"/>
                </a:cxn>
                <a:cxn ang="0">
                  <a:pos x="191" y="257"/>
                </a:cxn>
                <a:cxn ang="0">
                  <a:pos x="223" y="236"/>
                </a:cxn>
                <a:cxn ang="0">
                  <a:pos x="257" y="215"/>
                </a:cxn>
                <a:cxn ang="0">
                  <a:pos x="286" y="192"/>
                </a:cxn>
                <a:cxn ang="0">
                  <a:pos x="303" y="164"/>
                </a:cxn>
                <a:cxn ang="0">
                  <a:pos x="300" y="134"/>
                </a:cxn>
                <a:cxn ang="0">
                  <a:pos x="281" y="106"/>
                </a:cxn>
                <a:cxn ang="0">
                  <a:pos x="249" y="83"/>
                </a:cxn>
                <a:cxn ang="0">
                  <a:pos x="219" y="65"/>
                </a:cxn>
                <a:cxn ang="0">
                  <a:pos x="188" y="52"/>
                </a:cxn>
                <a:cxn ang="0">
                  <a:pos x="157" y="38"/>
                </a:cxn>
                <a:cxn ang="0">
                  <a:pos x="122" y="25"/>
                </a:cxn>
                <a:cxn ang="0">
                  <a:pos x="90" y="14"/>
                </a:cxn>
                <a:cxn ang="0">
                  <a:pos x="58" y="6"/>
                </a:cxn>
                <a:cxn ang="0">
                  <a:pos x="30" y="1"/>
                </a:cxn>
                <a:cxn ang="0">
                  <a:pos x="9" y="1"/>
                </a:cxn>
                <a:cxn ang="0">
                  <a:pos x="10" y="5"/>
                </a:cxn>
                <a:cxn ang="0">
                  <a:pos x="35" y="12"/>
                </a:cxn>
                <a:cxn ang="0">
                  <a:pos x="64" y="21"/>
                </a:cxn>
                <a:cxn ang="0">
                  <a:pos x="97" y="32"/>
                </a:cxn>
                <a:cxn ang="0">
                  <a:pos x="132" y="45"/>
                </a:cxn>
                <a:cxn ang="0">
                  <a:pos x="167" y="60"/>
                </a:cxn>
                <a:cxn ang="0">
                  <a:pos x="201" y="77"/>
                </a:cxn>
                <a:cxn ang="0">
                  <a:pos x="232" y="93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6" name="Freeform 104"/>
            <p:cNvSpPr>
              <a:spLocks/>
            </p:cNvSpPr>
            <p:nvPr/>
          </p:nvSpPr>
          <p:spPr bwMode="auto">
            <a:xfrm>
              <a:off x="4518" y="3901"/>
              <a:ext cx="29" cy="67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37" y="7"/>
                </a:cxn>
                <a:cxn ang="0">
                  <a:pos x="32" y="3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8" y="37"/>
                </a:cxn>
                <a:cxn ang="0">
                  <a:pos x="19" y="63"/>
                </a:cxn>
                <a:cxn ang="0">
                  <a:pos x="34" y="88"/>
                </a:cxn>
                <a:cxn ang="0">
                  <a:pos x="51" y="112"/>
                </a:cxn>
                <a:cxn ang="0">
                  <a:pos x="68" y="133"/>
                </a:cxn>
                <a:cxn ang="0">
                  <a:pos x="84" y="150"/>
                </a:cxn>
                <a:cxn ang="0">
                  <a:pos x="96" y="161"/>
                </a:cxn>
                <a:cxn ang="0">
                  <a:pos x="103" y="164"/>
                </a:cxn>
                <a:cxn ang="0">
                  <a:pos x="100" y="153"/>
                </a:cxn>
                <a:cxn ang="0">
                  <a:pos x="93" y="139"/>
                </a:cxn>
                <a:cxn ang="0">
                  <a:pos x="84" y="121"/>
                </a:cxn>
                <a:cxn ang="0">
                  <a:pos x="74" y="100"/>
                </a:cxn>
                <a:cxn ang="0">
                  <a:pos x="64" y="78"/>
                </a:cxn>
                <a:cxn ang="0">
                  <a:pos x="54" y="55"/>
                </a:cxn>
                <a:cxn ang="0">
                  <a:pos x="45" y="33"/>
                </a:cxn>
                <a:cxn ang="0">
                  <a:pos x="39" y="12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7" name="Freeform 105"/>
            <p:cNvSpPr>
              <a:spLocks/>
            </p:cNvSpPr>
            <p:nvPr/>
          </p:nvSpPr>
          <p:spPr bwMode="auto">
            <a:xfrm>
              <a:off x="4506" y="3865"/>
              <a:ext cx="15" cy="3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26" y="5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5" y="33"/>
                </a:cxn>
                <a:cxn ang="0">
                  <a:pos x="10" y="45"/>
                </a:cxn>
                <a:cxn ang="0">
                  <a:pos x="18" y="57"/>
                </a:cxn>
                <a:cxn ang="0">
                  <a:pos x="26" y="68"/>
                </a:cxn>
                <a:cxn ang="0">
                  <a:pos x="35" y="76"/>
                </a:cxn>
                <a:cxn ang="0">
                  <a:pos x="45" y="81"/>
                </a:cxn>
                <a:cxn ang="0">
                  <a:pos x="53" y="82"/>
                </a:cxn>
                <a:cxn ang="0">
                  <a:pos x="54" y="66"/>
                </a:cxn>
                <a:cxn ang="0">
                  <a:pos x="47" y="47"/>
                </a:cxn>
                <a:cxn ang="0">
                  <a:pos x="38" y="28"/>
                </a:cxn>
                <a:cxn ang="0">
                  <a:pos x="28" y="9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8" name="Freeform 106"/>
            <p:cNvSpPr>
              <a:spLocks/>
            </p:cNvSpPr>
            <p:nvPr/>
          </p:nvSpPr>
          <p:spPr bwMode="auto">
            <a:xfrm>
              <a:off x="4493" y="3840"/>
              <a:ext cx="14" cy="2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1" y="15"/>
                </a:cxn>
                <a:cxn ang="0">
                  <a:pos x="4" y="21"/>
                </a:cxn>
                <a:cxn ang="0">
                  <a:pos x="10" y="28"/>
                </a:cxn>
                <a:cxn ang="0">
                  <a:pos x="17" y="34"/>
                </a:cxn>
                <a:cxn ang="0">
                  <a:pos x="24" y="40"/>
                </a:cxn>
                <a:cxn ang="0">
                  <a:pos x="33" y="44"/>
                </a:cxn>
                <a:cxn ang="0">
                  <a:pos x="40" y="47"/>
                </a:cxn>
                <a:cxn ang="0">
                  <a:pos x="46" y="47"/>
                </a:cxn>
                <a:cxn ang="0">
                  <a:pos x="45" y="37"/>
                </a:cxn>
                <a:cxn ang="0">
                  <a:pos x="39" y="25"/>
                </a:cxn>
                <a:cxn ang="0">
                  <a:pos x="30" y="14"/>
                </a:cxn>
                <a:cxn ang="0">
                  <a:pos x="24" y="6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59" name="Freeform 107"/>
            <p:cNvSpPr>
              <a:spLocks/>
            </p:cNvSpPr>
            <p:nvPr/>
          </p:nvSpPr>
          <p:spPr bwMode="auto">
            <a:xfrm>
              <a:off x="4482" y="3824"/>
              <a:ext cx="18" cy="13"/>
            </a:xfrm>
            <a:custGeom>
              <a:avLst/>
              <a:gdLst/>
              <a:ahLst/>
              <a:cxnLst>
                <a:cxn ang="0">
                  <a:pos x="50" y="23"/>
                </a:cxn>
                <a:cxn ang="0">
                  <a:pos x="56" y="21"/>
                </a:cxn>
                <a:cxn ang="0">
                  <a:pos x="62" y="18"/>
                </a:cxn>
                <a:cxn ang="0">
                  <a:pos x="63" y="14"/>
                </a:cxn>
                <a:cxn ang="0">
                  <a:pos x="63" y="10"/>
                </a:cxn>
                <a:cxn ang="0">
                  <a:pos x="61" y="5"/>
                </a:cxn>
                <a:cxn ang="0">
                  <a:pos x="56" y="2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6" y="7"/>
                </a:cxn>
                <a:cxn ang="0">
                  <a:pos x="7" y="13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29"/>
                </a:cxn>
                <a:cxn ang="0">
                  <a:pos x="10" y="31"/>
                </a:cxn>
                <a:cxn ang="0">
                  <a:pos x="16" y="31"/>
                </a:cxn>
                <a:cxn ang="0">
                  <a:pos x="21" y="31"/>
                </a:cxn>
                <a:cxn ang="0">
                  <a:pos x="29" y="29"/>
                </a:cxn>
                <a:cxn ang="0">
                  <a:pos x="36" y="28"/>
                </a:cxn>
                <a:cxn ang="0">
                  <a:pos x="43" y="26"/>
                </a:cxn>
                <a:cxn ang="0">
                  <a:pos x="50" y="23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0" name="Freeform 108"/>
            <p:cNvSpPr>
              <a:spLocks/>
            </p:cNvSpPr>
            <p:nvPr/>
          </p:nvSpPr>
          <p:spPr bwMode="auto">
            <a:xfrm>
              <a:off x="4400" y="3803"/>
              <a:ext cx="67" cy="84"/>
            </a:xfrm>
            <a:custGeom>
              <a:avLst/>
              <a:gdLst/>
              <a:ahLst/>
              <a:cxnLst>
                <a:cxn ang="0">
                  <a:pos x="90" y="31"/>
                </a:cxn>
                <a:cxn ang="0">
                  <a:pos x="72" y="40"/>
                </a:cxn>
                <a:cxn ang="0">
                  <a:pos x="56" y="50"/>
                </a:cxn>
                <a:cxn ang="0">
                  <a:pos x="40" y="62"/>
                </a:cxn>
                <a:cxn ang="0">
                  <a:pos x="27" y="74"/>
                </a:cxn>
                <a:cxn ang="0">
                  <a:pos x="17" y="87"/>
                </a:cxn>
                <a:cxn ang="0">
                  <a:pos x="8" y="100"/>
                </a:cxn>
                <a:cxn ang="0">
                  <a:pos x="3" y="113"/>
                </a:cxn>
                <a:cxn ang="0">
                  <a:pos x="0" y="127"/>
                </a:cxn>
                <a:cxn ang="0">
                  <a:pos x="3" y="149"/>
                </a:cxn>
                <a:cxn ang="0">
                  <a:pos x="14" y="166"/>
                </a:cxn>
                <a:cxn ang="0">
                  <a:pos x="32" y="181"/>
                </a:cxn>
                <a:cxn ang="0">
                  <a:pos x="53" y="192"/>
                </a:cxn>
                <a:cxn ang="0">
                  <a:pos x="80" y="200"/>
                </a:cxn>
                <a:cxn ang="0">
                  <a:pos x="109" y="205"/>
                </a:cxn>
                <a:cxn ang="0">
                  <a:pos x="136" y="206"/>
                </a:cxn>
                <a:cxn ang="0">
                  <a:pos x="164" y="203"/>
                </a:cxn>
                <a:cxn ang="0">
                  <a:pos x="169" y="203"/>
                </a:cxn>
                <a:cxn ang="0">
                  <a:pos x="175" y="201"/>
                </a:cxn>
                <a:cxn ang="0">
                  <a:pos x="180" y="197"/>
                </a:cxn>
                <a:cxn ang="0">
                  <a:pos x="181" y="193"/>
                </a:cxn>
                <a:cxn ang="0">
                  <a:pos x="180" y="191"/>
                </a:cxn>
                <a:cxn ang="0">
                  <a:pos x="175" y="191"/>
                </a:cxn>
                <a:cxn ang="0">
                  <a:pos x="169" y="190"/>
                </a:cxn>
                <a:cxn ang="0">
                  <a:pos x="162" y="190"/>
                </a:cxn>
                <a:cxn ang="0">
                  <a:pos x="154" y="190"/>
                </a:cxn>
                <a:cxn ang="0">
                  <a:pos x="146" y="190"/>
                </a:cxn>
                <a:cxn ang="0">
                  <a:pos x="139" y="190"/>
                </a:cxn>
                <a:cxn ang="0">
                  <a:pos x="135" y="190"/>
                </a:cxn>
                <a:cxn ang="0">
                  <a:pos x="120" y="189"/>
                </a:cxn>
                <a:cxn ang="0">
                  <a:pos x="107" y="188"/>
                </a:cxn>
                <a:cxn ang="0">
                  <a:pos x="93" y="187"/>
                </a:cxn>
                <a:cxn ang="0">
                  <a:pos x="78" y="184"/>
                </a:cxn>
                <a:cxn ang="0">
                  <a:pos x="64" y="181"/>
                </a:cxn>
                <a:cxn ang="0">
                  <a:pos x="49" y="174"/>
                </a:cxn>
                <a:cxn ang="0">
                  <a:pos x="36" y="165"/>
                </a:cxn>
                <a:cxn ang="0">
                  <a:pos x="22" y="152"/>
                </a:cxn>
                <a:cxn ang="0">
                  <a:pos x="19" y="136"/>
                </a:cxn>
                <a:cxn ang="0">
                  <a:pos x="20" y="122"/>
                </a:cxn>
                <a:cxn ang="0">
                  <a:pos x="26" y="108"/>
                </a:cxn>
                <a:cxn ang="0">
                  <a:pos x="35" y="95"/>
                </a:cxn>
                <a:cxn ang="0">
                  <a:pos x="48" y="83"/>
                </a:cxn>
                <a:cxn ang="0">
                  <a:pos x="62" y="71"/>
                </a:cxn>
                <a:cxn ang="0">
                  <a:pos x="78" y="61"/>
                </a:cxn>
                <a:cxn ang="0">
                  <a:pos x="97" y="51"/>
                </a:cxn>
                <a:cxn ang="0">
                  <a:pos x="116" y="42"/>
                </a:cxn>
                <a:cxn ang="0">
                  <a:pos x="136" y="34"/>
                </a:cxn>
                <a:cxn ang="0">
                  <a:pos x="156" y="27"/>
                </a:cxn>
                <a:cxn ang="0">
                  <a:pos x="175" y="21"/>
                </a:cxn>
                <a:cxn ang="0">
                  <a:pos x="196" y="16"/>
                </a:cxn>
                <a:cxn ang="0">
                  <a:pos x="213" y="11"/>
                </a:cxn>
                <a:cxn ang="0">
                  <a:pos x="230" y="8"/>
                </a:cxn>
                <a:cxn ang="0">
                  <a:pos x="245" y="6"/>
                </a:cxn>
                <a:cxn ang="0">
                  <a:pos x="235" y="2"/>
                </a:cxn>
                <a:cxn ang="0">
                  <a:pos x="219" y="0"/>
                </a:cxn>
                <a:cxn ang="0">
                  <a:pos x="200" y="2"/>
                </a:cxn>
                <a:cxn ang="0">
                  <a:pos x="178" y="5"/>
                </a:cxn>
                <a:cxn ang="0">
                  <a:pos x="154" y="10"/>
                </a:cxn>
                <a:cxn ang="0">
                  <a:pos x="130" y="16"/>
                </a:cxn>
                <a:cxn ang="0">
                  <a:pos x="109" y="24"/>
                </a:cxn>
                <a:cxn ang="0">
                  <a:pos x="90" y="3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1" name="Freeform 109"/>
            <p:cNvSpPr>
              <a:spLocks/>
            </p:cNvSpPr>
            <p:nvPr/>
          </p:nvSpPr>
          <p:spPr bwMode="auto">
            <a:xfrm>
              <a:off x="4517" y="3802"/>
              <a:ext cx="44" cy="65"/>
            </a:xfrm>
            <a:custGeom>
              <a:avLst/>
              <a:gdLst/>
              <a:ahLst/>
              <a:cxnLst>
                <a:cxn ang="0">
                  <a:pos x="134" y="53"/>
                </a:cxn>
                <a:cxn ang="0">
                  <a:pos x="138" y="70"/>
                </a:cxn>
                <a:cxn ang="0">
                  <a:pos x="135" y="84"/>
                </a:cxn>
                <a:cxn ang="0">
                  <a:pos x="125" y="96"/>
                </a:cxn>
                <a:cxn ang="0">
                  <a:pos x="111" y="107"/>
                </a:cxn>
                <a:cxn ang="0">
                  <a:pos x="93" y="117"/>
                </a:cxn>
                <a:cxn ang="0">
                  <a:pos x="74" y="126"/>
                </a:cxn>
                <a:cxn ang="0">
                  <a:pos x="54" y="136"/>
                </a:cxn>
                <a:cxn ang="0">
                  <a:pos x="37" y="146"/>
                </a:cxn>
                <a:cxn ang="0">
                  <a:pos x="34" y="149"/>
                </a:cxn>
                <a:cxn ang="0">
                  <a:pos x="32" y="151"/>
                </a:cxn>
                <a:cxn ang="0">
                  <a:pos x="32" y="154"/>
                </a:cxn>
                <a:cxn ang="0">
                  <a:pos x="35" y="157"/>
                </a:cxn>
                <a:cxn ang="0">
                  <a:pos x="38" y="159"/>
                </a:cxn>
                <a:cxn ang="0">
                  <a:pos x="43" y="160"/>
                </a:cxn>
                <a:cxn ang="0">
                  <a:pos x="47" y="160"/>
                </a:cxn>
                <a:cxn ang="0">
                  <a:pos x="51" y="159"/>
                </a:cxn>
                <a:cxn ang="0">
                  <a:pos x="73" y="150"/>
                </a:cxn>
                <a:cxn ang="0">
                  <a:pos x="95" y="139"/>
                </a:cxn>
                <a:cxn ang="0">
                  <a:pos x="115" y="128"/>
                </a:cxn>
                <a:cxn ang="0">
                  <a:pos x="134" y="115"/>
                </a:cxn>
                <a:cxn ang="0">
                  <a:pos x="147" y="101"/>
                </a:cxn>
                <a:cxn ang="0">
                  <a:pos x="156" y="85"/>
                </a:cxn>
                <a:cxn ang="0">
                  <a:pos x="159" y="68"/>
                </a:cxn>
                <a:cxn ang="0">
                  <a:pos x="153" y="50"/>
                </a:cxn>
                <a:cxn ang="0">
                  <a:pos x="140" y="36"/>
                </a:cxn>
                <a:cxn ang="0">
                  <a:pos x="122" y="24"/>
                </a:cxn>
                <a:cxn ang="0">
                  <a:pos x="99" y="14"/>
                </a:cxn>
                <a:cxn ang="0">
                  <a:pos x="76" y="7"/>
                </a:cxn>
                <a:cxn ang="0">
                  <a:pos x="51" y="2"/>
                </a:cxn>
                <a:cxn ang="0">
                  <a:pos x="29" y="0"/>
                </a:cxn>
                <a:cxn ang="0">
                  <a:pos x="12" y="1"/>
                </a:cxn>
                <a:cxn ang="0">
                  <a:pos x="0" y="5"/>
                </a:cxn>
                <a:cxn ang="0">
                  <a:pos x="21" y="9"/>
                </a:cxn>
                <a:cxn ang="0">
                  <a:pos x="41" y="12"/>
                </a:cxn>
                <a:cxn ang="0">
                  <a:pos x="60" y="15"/>
                </a:cxn>
                <a:cxn ang="0">
                  <a:pos x="79" y="19"/>
                </a:cxn>
                <a:cxn ang="0">
                  <a:pos x="96" y="24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4" y="53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2" name="Freeform 110"/>
            <p:cNvSpPr>
              <a:spLocks/>
            </p:cNvSpPr>
            <p:nvPr/>
          </p:nvSpPr>
          <p:spPr bwMode="auto">
            <a:xfrm>
              <a:off x="4355" y="3787"/>
              <a:ext cx="111" cy="136"/>
            </a:xfrm>
            <a:custGeom>
              <a:avLst/>
              <a:gdLst/>
              <a:ahLst/>
              <a:cxnLst>
                <a:cxn ang="0">
                  <a:pos x="125" y="62"/>
                </a:cxn>
                <a:cxn ang="0">
                  <a:pos x="67" y="101"/>
                </a:cxn>
                <a:cxn ang="0">
                  <a:pos x="22" y="147"/>
                </a:cxn>
                <a:cxn ang="0">
                  <a:pos x="0" y="200"/>
                </a:cxn>
                <a:cxn ang="0">
                  <a:pos x="4" y="235"/>
                </a:cxn>
                <a:cxn ang="0">
                  <a:pos x="13" y="249"/>
                </a:cxn>
                <a:cxn ang="0">
                  <a:pos x="26" y="262"/>
                </a:cxn>
                <a:cxn ang="0">
                  <a:pos x="42" y="273"/>
                </a:cxn>
                <a:cxn ang="0">
                  <a:pos x="70" y="285"/>
                </a:cxn>
                <a:cxn ang="0">
                  <a:pos x="107" y="298"/>
                </a:cxn>
                <a:cxn ang="0">
                  <a:pos x="148" y="308"/>
                </a:cxn>
                <a:cxn ang="0">
                  <a:pos x="189" y="316"/>
                </a:cxn>
                <a:cxn ang="0">
                  <a:pos x="231" y="322"/>
                </a:cxn>
                <a:cxn ang="0">
                  <a:pos x="273" y="326"/>
                </a:cxn>
                <a:cxn ang="0">
                  <a:pos x="316" y="329"/>
                </a:cxn>
                <a:cxn ang="0">
                  <a:pos x="358" y="331"/>
                </a:cxn>
                <a:cxn ang="0">
                  <a:pos x="386" y="332"/>
                </a:cxn>
                <a:cxn ang="0">
                  <a:pos x="396" y="326"/>
                </a:cxn>
                <a:cxn ang="0">
                  <a:pos x="399" y="316"/>
                </a:cxn>
                <a:cxn ang="0">
                  <a:pos x="390" y="309"/>
                </a:cxn>
                <a:cxn ang="0">
                  <a:pos x="364" y="308"/>
                </a:cxn>
                <a:cxn ang="0">
                  <a:pos x="325" y="307"/>
                </a:cxn>
                <a:cxn ang="0">
                  <a:pos x="286" y="305"/>
                </a:cxn>
                <a:cxn ang="0">
                  <a:pos x="247" y="301"/>
                </a:cxn>
                <a:cxn ang="0">
                  <a:pos x="208" y="296"/>
                </a:cxn>
                <a:cxn ang="0">
                  <a:pos x="168" y="289"/>
                </a:cxn>
                <a:cxn ang="0">
                  <a:pos x="131" y="281"/>
                </a:cxn>
                <a:cxn ang="0">
                  <a:pos x="94" y="269"/>
                </a:cxn>
                <a:cxn ang="0">
                  <a:pos x="62" y="256"/>
                </a:cxn>
                <a:cxn ang="0">
                  <a:pos x="44" y="236"/>
                </a:cxn>
                <a:cxn ang="0">
                  <a:pos x="38" y="210"/>
                </a:cxn>
                <a:cxn ang="0">
                  <a:pos x="46" y="173"/>
                </a:cxn>
                <a:cxn ang="0">
                  <a:pos x="62" y="145"/>
                </a:cxn>
                <a:cxn ang="0">
                  <a:pos x="84" y="120"/>
                </a:cxn>
                <a:cxn ang="0">
                  <a:pos x="110" y="98"/>
                </a:cxn>
                <a:cxn ang="0">
                  <a:pos x="141" y="78"/>
                </a:cxn>
                <a:cxn ang="0">
                  <a:pos x="179" y="57"/>
                </a:cxn>
                <a:cxn ang="0">
                  <a:pos x="223" y="37"/>
                </a:cxn>
                <a:cxn ang="0">
                  <a:pos x="271" y="19"/>
                </a:cxn>
                <a:cxn ang="0">
                  <a:pos x="313" y="6"/>
                </a:cxn>
                <a:cxn ang="0">
                  <a:pos x="315" y="0"/>
                </a:cxn>
                <a:cxn ang="0">
                  <a:pos x="273" y="5"/>
                </a:cxn>
                <a:cxn ang="0">
                  <a:pos x="223" y="17"/>
                </a:cxn>
                <a:cxn ang="0">
                  <a:pos x="176" y="35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3" name="Freeform 111"/>
            <p:cNvSpPr>
              <a:spLocks/>
            </p:cNvSpPr>
            <p:nvPr/>
          </p:nvSpPr>
          <p:spPr bwMode="auto">
            <a:xfrm>
              <a:off x="4513" y="3783"/>
              <a:ext cx="97" cy="90"/>
            </a:xfrm>
            <a:custGeom>
              <a:avLst/>
              <a:gdLst/>
              <a:ahLst/>
              <a:cxnLst>
                <a:cxn ang="0">
                  <a:pos x="290" y="69"/>
                </a:cxn>
                <a:cxn ang="0">
                  <a:pos x="306" y="81"/>
                </a:cxn>
                <a:cxn ang="0">
                  <a:pos x="315" y="95"/>
                </a:cxn>
                <a:cxn ang="0">
                  <a:pos x="321" y="110"/>
                </a:cxn>
                <a:cxn ang="0">
                  <a:pos x="321" y="126"/>
                </a:cxn>
                <a:cxn ang="0">
                  <a:pos x="318" y="139"/>
                </a:cxn>
                <a:cxn ang="0">
                  <a:pos x="312" y="150"/>
                </a:cxn>
                <a:cxn ang="0">
                  <a:pos x="302" y="161"/>
                </a:cxn>
                <a:cxn ang="0">
                  <a:pos x="292" y="170"/>
                </a:cxn>
                <a:cxn ang="0">
                  <a:pos x="279" y="180"/>
                </a:cxn>
                <a:cxn ang="0">
                  <a:pos x="265" y="188"/>
                </a:cxn>
                <a:cxn ang="0">
                  <a:pos x="252" y="198"/>
                </a:cxn>
                <a:cxn ang="0">
                  <a:pos x="239" y="207"/>
                </a:cxn>
                <a:cxn ang="0">
                  <a:pos x="236" y="210"/>
                </a:cxn>
                <a:cxn ang="0">
                  <a:pos x="235" y="213"/>
                </a:cxn>
                <a:cxn ang="0">
                  <a:pos x="236" y="216"/>
                </a:cxn>
                <a:cxn ang="0">
                  <a:pos x="239" y="219"/>
                </a:cxn>
                <a:cxn ang="0">
                  <a:pos x="244" y="221"/>
                </a:cxn>
                <a:cxn ang="0">
                  <a:pos x="248" y="222"/>
                </a:cxn>
                <a:cxn ang="0">
                  <a:pos x="254" y="221"/>
                </a:cxn>
                <a:cxn ang="0">
                  <a:pos x="258" y="219"/>
                </a:cxn>
                <a:cxn ang="0">
                  <a:pos x="287" y="206"/>
                </a:cxn>
                <a:cxn ang="0">
                  <a:pos x="310" y="188"/>
                </a:cxn>
                <a:cxn ang="0">
                  <a:pos x="331" y="168"/>
                </a:cxn>
                <a:cxn ang="0">
                  <a:pos x="344" y="147"/>
                </a:cxn>
                <a:cxn ang="0">
                  <a:pos x="348" y="124"/>
                </a:cxn>
                <a:cxn ang="0">
                  <a:pos x="345" y="102"/>
                </a:cxn>
                <a:cxn ang="0">
                  <a:pos x="334" y="81"/>
                </a:cxn>
                <a:cxn ang="0">
                  <a:pos x="310" y="62"/>
                </a:cxn>
                <a:cxn ang="0">
                  <a:pos x="293" y="52"/>
                </a:cxn>
                <a:cxn ang="0">
                  <a:pos x="273" y="43"/>
                </a:cxn>
                <a:cxn ang="0">
                  <a:pos x="249" y="34"/>
                </a:cxn>
                <a:cxn ang="0">
                  <a:pos x="226" y="27"/>
                </a:cxn>
                <a:cxn ang="0">
                  <a:pos x="202" y="21"/>
                </a:cxn>
                <a:cxn ang="0">
                  <a:pos x="176" y="16"/>
                </a:cxn>
                <a:cxn ang="0">
                  <a:pos x="151" y="11"/>
                </a:cxn>
                <a:cxn ang="0">
                  <a:pos x="125" y="7"/>
                </a:cxn>
                <a:cxn ang="0">
                  <a:pos x="102" y="4"/>
                </a:cxn>
                <a:cxn ang="0">
                  <a:pos x="78" y="2"/>
                </a:cxn>
                <a:cxn ang="0">
                  <a:pos x="58" y="0"/>
                </a:cxn>
                <a:cxn ang="0">
                  <a:pos x="39" y="0"/>
                </a:cxn>
                <a:cxn ang="0">
                  <a:pos x="23" y="0"/>
                </a:cxn>
                <a:cxn ang="0">
                  <a:pos x="12" y="1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14" y="7"/>
                </a:cxn>
                <a:cxn ang="0">
                  <a:pos x="30" y="8"/>
                </a:cxn>
                <a:cxn ang="0">
                  <a:pos x="46" y="10"/>
                </a:cxn>
                <a:cxn ang="0">
                  <a:pos x="64" y="12"/>
                </a:cxn>
                <a:cxn ang="0">
                  <a:pos x="83" y="14"/>
                </a:cxn>
                <a:cxn ang="0">
                  <a:pos x="102" y="16"/>
                </a:cxn>
                <a:cxn ang="0">
                  <a:pos x="120" y="19"/>
                </a:cxn>
                <a:cxn ang="0">
                  <a:pos x="141" y="22"/>
                </a:cxn>
                <a:cxn ang="0">
                  <a:pos x="160" y="26"/>
                </a:cxn>
                <a:cxn ang="0">
                  <a:pos x="180" y="30"/>
                </a:cxn>
                <a:cxn ang="0">
                  <a:pos x="200" y="35"/>
                </a:cxn>
                <a:cxn ang="0">
                  <a:pos x="219" y="41"/>
                </a:cxn>
                <a:cxn ang="0">
                  <a:pos x="238" y="47"/>
                </a:cxn>
                <a:cxn ang="0">
                  <a:pos x="257" y="53"/>
                </a:cxn>
                <a:cxn ang="0">
                  <a:pos x="274" y="61"/>
                </a:cxn>
                <a:cxn ang="0">
                  <a:pos x="290" y="69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4" name="Freeform 112"/>
            <p:cNvSpPr>
              <a:spLocks/>
            </p:cNvSpPr>
            <p:nvPr/>
          </p:nvSpPr>
          <p:spPr bwMode="auto">
            <a:xfrm>
              <a:off x="4317" y="3832"/>
              <a:ext cx="40" cy="85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0" y="130"/>
                </a:cxn>
                <a:cxn ang="0">
                  <a:pos x="6" y="146"/>
                </a:cxn>
                <a:cxn ang="0">
                  <a:pos x="16" y="161"/>
                </a:cxn>
                <a:cxn ang="0">
                  <a:pos x="31" y="174"/>
                </a:cxn>
                <a:cxn ang="0">
                  <a:pos x="48" y="185"/>
                </a:cxn>
                <a:cxn ang="0">
                  <a:pos x="68" y="195"/>
                </a:cxn>
                <a:cxn ang="0">
                  <a:pos x="92" y="202"/>
                </a:cxn>
                <a:cxn ang="0">
                  <a:pos x="115" y="206"/>
                </a:cxn>
                <a:cxn ang="0">
                  <a:pos x="122" y="207"/>
                </a:cxn>
                <a:cxn ang="0">
                  <a:pos x="129" y="205"/>
                </a:cxn>
                <a:cxn ang="0">
                  <a:pos x="135" y="202"/>
                </a:cxn>
                <a:cxn ang="0">
                  <a:pos x="138" y="198"/>
                </a:cxn>
                <a:cxn ang="0">
                  <a:pos x="138" y="193"/>
                </a:cxn>
                <a:cxn ang="0">
                  <a:pos x="137" y="188"/>
                </a:cxn>
                <a:cxn ang="0">
                  <a:pos x="132" y="184"/>
                </a:cxn>
                <a:cxn ang="0">
                  <a:pos x="125" y="182"/>
                </a:cxn>
                <a:cxn ang="0">
                  <a:pos x="102" y="176"/>
                </a:cxn>
                <a:cxn ang="0">
                  <a:pos x="80" y="168"/>
                </a:cxn>
                <a:cxn ang="0">
                  <a:pos x="63" y="157"/>
                </a:cxn>
                <a:cxn ang="0">
                  <a:pos x="50" y="145"/>
                </a:cxn>
                <a:cxn ang="0">
                  <a:pos x="41" y="130"/>
                </a:cxn>
                <a:cxn ang="0">
                  <a:pos x="37" y="114"/>
                </a:cxn>
                <a:cxn ang="0">
                  <a:pos x="37" y="97"/>
                </a:cxn>
                <a:cxn ang="0">
                  <a:pos x="44" y="79"/>
                </a:cxn>
                <a:cxn ang="0">
                  <a:pos x="54" y="65"/>
                </a:cxn>
                <a:cxn ang="0">
                  <a:pos x="70" y="52"/>
                </a:cxn>
                <a:cxn ang="0">
                  <a:pos x="87" y="40"/>
                </a:cxn>
                <a:cxn ang="0">
                  <a:pos x="106" y="29"/>
                </a:cxn>
                <a:cxn ang="0">
                  <a:pos x="122" y="20"/>
                </a:cxn>
                <a:cxn ang="0">
                  <a:pos x="135" y="11"/>
                </a:cxn>
                <a:cxn ang="0">
                  <a:pos x="142" y="5"/>
                </a:cxn>
                <a:cxn ang="0">
                  <a:pos x="142" y="0"/>
                </a:cxn>
                <a:cxn ang="0">
                  <a:pos x="126" y="4"/>
                </a:cxn>
                <a:cxn ang="0">
                  <a:pos x="106" y="11"/>
                </a:cxn>
                <a:cxn ang="0">
                  <a:pos x="84" y="23"/>
                </a:cxn>
                <a:cxn ang="0">
                  <a:pos x="61" y="37"/>
                </a:cxn>
                <a:cxn ang="0">
                  <a:pos x="39" y="53"/>
                </a:cxn>
                <a:cxn ang="0">
                  <a:pos x="22" y="72"/>
                </a:cxn>
                <a:cxn ang="0">
                  <a:pos x="8" y="93"/>
                </a:cxn>
                <a:cxn ang="0">
                  <a:pos x="0" y="113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665" name="Freeform 113"/>
            <p:cNvSpPr>
              <a:spLocks/>
            </p:cNvSpPr>
            <p:nvPr/>
          </p:nvSpPr>
          <p:spPr bwMode="auto">
            <a:xfrm>
              <a:off x="4593" y="3777"/>
              <a:ext cx="84" cy="111"/>
            </a:xfrm>
            <a:custGeom>
              <a:avLst/>
              <a:gdLst/>
              <a:ahLst/>
              <a:cxnLst>
                <a:cxn ang="0">
                  <a:pos x="256" y="109"/>
                </a:cxn>
                <a:cxn ang="0">
                  <a:pos x="271" y="126"/>
                </a:cxn>
                <a:cxn ang="0">
                  <a:pos x="278" y="144"/>
                </a:cxn>
                <a:cxn ang="0">
                  <a:pos x="274" y="164"/>
                </a:cxn>
                <a:cxn ang="0">
                  <a:pos x="256" y="183"/>
                </a:cxn>
                <a:cxn ang="0">
                  <a:pos x="232" y="200"/>
                </a:cxn>
                <a:cxn ang="0">
                  <a:pos x="204" y="216"/>
                </a:cxn>
                <a:cxn ang="0">
                  <a:pos x="175" y="232"/>
                </a:cxn>
                <a:cxn ang="0">
                  <a:pos x="158" y="244"/>
                </a:cxn>
                <a:cxn ang="0">
                  <a:pos x="152" y="252"/>
                </a:cxn>
                <a:cxn ang="0">
                  <a:pos x="148" y="260"/>
                </a:cxn>
                <a:cxn ang="0">
                  <a:pos x="151" y="268"/>
                </a:cxn>
                <a:cxn ang="0">
                  <a:pos x="161" y="272"/>
                </a:cxn>
                <a:cxn ang="0">
                  <a:pos x="171" y="271"/>
                </a:cxn>
                <a:cxn ang="0">
                  <a:pos x="190" y="256"/>
                </a:cxn>
                <a:cxn ang="0">
                  <a:pos x="222" y="236"/>
                </a:cxn>
                <a:cxn ang="0">
                  <a:pos x="255" y="216"/>
                </a:cxn>
                <a:cxn ang="0">
                  <a:pos x="284" y="192"/>
                </a:cxn>
                <a:cxn ang="0">
                  <a:pos x="301" y="163"/>
                </a:cxn>
                <a:cxn ang="0">
                  <a:pos x="300" y="133"/>
                </a:cxn>
                <a:cxn ang="0">
                  <a:pos x="281" y="105"/>
                </a:cxn>
                <a:cxn ang="0">
                  <a:pos x="251" y="82"/>
                </a:cxn>
                <a:cxn ang="0">
                  <a:pos x="217" y="67"/>
                </a:cxn>
                <a:cxn ang="0">
                  <a:pos x="185" y="54"/>
                </a:cxn>
                <a:cxn ang="0">
                  <a:pos x="151" y="40"/>
                </a:cxn>
                <a:cxn ang="0">
                  <a:pos x="114" y="27"/>
                </a:cxn>
                <a:cxn ang="0">
                  <a:pos x="81" y="16"/>
                </a:cxn>
                <a:cxn ang="0">
                  <a:pos x="49" y="7"/>
                </a:cxn>
                <a:cxn ang="0">
                  <a:pos x="24" y="1"/>
                </a:cxn>
                <a:cxn ang="0">
                  <a:pos x="5" y="0"/>
                </a:cxn>
                <a:cxn ang="0">
                  <a:pos x="13" y="7"/>
                </a:cxn>
                <a:cxn ang="0">
                  <a:pos x="43" y="17"/>
                </a:cxn>
                <a:cxn ang="0">
                  <a:pos x="74" y="27"/>
                </a:cxn>
                <a:cxn ang="0">
                  <a:pos x="106" y="38"/>
                </a:cxn>
                <a:cxn ang="0">
                  <a:pos x="139" y="50"/>
                </a:cxn>
                <a:cxn ang="0">
                  <a:pos x="171" y="63"/>
                </a:cxn>
                <a:cxn ang="0">
                  <a:pos x="203" y="78"/>
                </a:cxn>
                <a:cxn ang="0">
                  <a:pos x="232" y="93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08" name="Line 68">
            <a:extLst>
              <a:ext uri="{FF2B5EF4-FFF2-40B4-BE49-F238E27FC236}">
                <a16:creationId xmlns:a16="http://schemas.microsoft.com/office/drawing/2014/main" id="{7CF60496-D618-DD4D-BF47-E9772DB79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5299" y="4714326"/>
            <a:ext cx="592576" cy="0"/>
          </a:xfrm>
          <a:prstGeom prst="line">
            <a:avLst/>
          </a:prstGeom>
          <a:noFill/>
          <a:ln w="19050">
            <a:solidFill>
              <a:srgbClr val="00808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E020A-73A4-CA48-AB0E-2AB3EA66AC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2804" y="4740441"/>
            <a:ext cx="0" cy="7170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4C7538-5060-5501-3284-F0B35E261BA5}"/>
              </a:ext>
            </a:extLst>
          </p:cNvPr>
          <p:cNvSpPr/>
          <p:nvPr/>
        </p:nvSpPr>
        <p:spPr bwMode="auto">
          <a:xfrm>
            <a:off x="609600" y="1360714"/>
            <a:ext cx="6792686" cy="2971801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0548A-DFBB-14F8-64F9-058DFB73E0FF}"/>
              </a:ext>
            </a:extLst>
          </p:cNvPr>
          <p:cNvSpPr/>
          <p:nvPr/>
        </p:nvSpPr>
        <p:spPr bwMode="auto">
          <a:xfrm>
            <a:off x="3254829" y="4288970"/>
            <a:ext cx="4191000" cy="140425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EBAF81A-74F7-2CA0-8D04-3658EE4FB972}"/>
              </a:ext>
            </a:extLst>
          </p:cNvPr>
          <p:cNvSpPr txBox="1">
            <a:spLocks/>
          </p:cNvSpPr>
          <p:nvPr/>
        </p:nvSpPr>
        <p:spPr>
          <a:xfrm>
            <a:off x="163037" y="5638800"/>
            <a:ext cx="8915534" cy="1111321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47500" lnSpcReduction="20000"/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Font typeface="Wingdings" pitchFamily="-65" charset="2"/>
              <a:buChar char="w"/>
              <a:defRPr sz="3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50000"/>
              <a:buFont typeface="Wingdings" pitchFamily="-65" charset="2"/>
              <a:buChar char="n"/>
              <a:defRPr sz="28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Wingdings" pitchFamily="-65" charset="2"/>
              <a:buChar char="l"/>
              <a:defRPr sz="24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  <a:buSzPct val="50000"/>
              <a:buFont typeface="Monotype Sorts" pitchFamily="-65" charset="2"/>
              <a:buChar char="s"/>
              <a:defRPr sz="20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SzTx/>
              <a:buFont typeface="Wingdings" pitchFamily="-65" charset="2"/>
              <a:buChar char="w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A link layer protocol delivers data frames between two physically connected nodes</a:t>
            </a:r>
          </a:p>
          <a:p>
            <a:pPr lvl="1" indent="-342900" defTabSz="914400">
              <a:spcBef>
                <a:spcPts val="0"/>
              </a:spcBef>
              <a:buSzTx/>
              <a:buFont typeface="Wingdings" pitchFamily="-65" charset="2"/>
              <a:buChar char="w"/>
            </a:pPr>
            <a:r>
              <a:rPr lang="en-US" kern="0" dirty="0">
                <a:solidFill>
                  <a:srgbClr val="0029E7">
                    <a:lumMod val="75000"/>
                  </a:srgbClr>
                </a:solidFill>
              </a:rPr>
              <a:t>A link-layer header is added at sending node, removed by the receiving node</a:t>
            </a:r>
          </a:p>
          <a:p>
            <a:pPr lvl="1" indent="-342900" defTabSz="914400">
              <a:spcBef>
                <a:spcPts val="0"/>
              </a:spcBef>
              <a:buSzTx/>
              <a:buFont typeface="Wingdings" pitchFamily="-65" charset="2"/>
              <a:buChar char="w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When a packet moves through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the network across </a:t>
            </a:r>
            <a:r>
              <a:rPr kumimoji="0" lang="en-US" b="0" i="0" u="sng" strike="noStrike" kern="0" cap="none" spc="0" normalizeH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multiple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hops: link-layer header is added and removed </a:t>
            </a:r>
            <a:r>
              <a:rPr kumimoji="0" lang="en-US" b="0" i="0" u="sng" strike="noStrike" kern="0" cap="none" spc="0" normalizeH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multiple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29E7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times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9E7">
                  <a:lumMod val="75000"/>
                </a:srgbClr>
              </a:solidFill>
              <a:effectLst/>
              <a:uLnTx/>
              <a:uFillTx/>
              <a:latin typeface="Helvetica Neue"/>
              <a:ea typeface="+mn-ea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34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protocol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B6DBEC-A8E4-5643-C3E4-54268B65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4165599"/>
            <a:ext cx="8915534" cy="2503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protocol header: contains the information one writes on the “envelope”</a:t>
            </a:r>
          </a:p>
          <a:p>
            <a:r>
              <a:rPr lang="en-US" sz="3200" dirty="0">
                <a:latin typeface="Arial" pitchFamily="-65" charset="0"/>
              </a:rPr>
              <a:t>all the information, and </a:t>
            </a:r>
            <a:r>
              <a:rPr lang="en-US" sz="3200" i="1" dirty="0">
                <a:latin typeface="Arial" pitchFamily="-65" charset="0"/>
              </a:rPr>
              <a:t>only</a:t>
            </a:r>
            <a:r>
              <a:rPr lang="en-US" sz="3200" dirty="0">
                <a:latin typeface="Arial" pitchFamily="-65" charset="0"/>
              </a:rPr>
              <a:t> the information, that’s needed to carry out the protocol’s functionality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5B893B-C3A3-6E4B-9BEC-BEE0D9CF5A69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4073922" y="1462088"/>
            <a:ext cx="0" cy="1019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7516019" y="1079897"/>
            <a:ext cx="0" cy="1990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400030" y="1092994"/>
            <a:ext cx="4854178" cy="319088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063206" y="1803798"/>
            <a:ext cx="3448050" cy="29408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697810" y="2481264"/>
            <a:ext cx="2813447" cy="302419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73922" y="1119188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516019" y="1135857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684713" y="1804988"/>
            <a:ext cx="0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5441950" y="2490788"/>
            <a:ext cx="0" cy="276225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182542" y="804071"/>
            <a:ext cx="1281602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Ethernet frame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178698" y="1519239"/>
            <a:ext cx="849688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5ECCF3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IP packet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713288" y="2162177"/>
            <a:ext cx="1030828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TCP packet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688285" y="2116932"/>
            <a:ext cx="0" cy="1019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373835" y="1108473"/>
            <a:ext cx="648416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header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660086" y="1143002"/>
            <a:ext cx="380714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tail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058444" y="1819277"/>
            <a:ext cx="606032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5ECCF3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IP hdr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ＭＳ Ｐゴシック" charset="-128"/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621610" y="2505077"/>
            <a:ext cx="787172" cy="2981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TCP hdr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911058" y="1085852"/>
            <a:ext cx="584937" cy="2750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DATA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920583" y="1782367"/>
            <a:ext cx="584937" cy="2750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ECCF3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DATA</a:t>
            </a: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ＭＳ Ｐゴシック" charset="-128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917011" y="2443164"/>
            <a:ext cx="584937" cy="2750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DATA</a:t>
            </a: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ＭＳ Ｐゴシック" charset="-128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423879" y="3116044"/>
            <a:ext cx="2082404" cy="2952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6193010" y="3119539"/>
            <a:ext cx="632545" cy="3000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itchFamily="-65" charset="0"/>
                <a:ea typeface="ＭＳ Ｐゴシック" charset="-128"/>
              </a:rPr>
              <a:t>DATA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863776" y="3142872"/>
            <a:ext cx="0" cy="276225"/>
          </a:xfrm>
          <a:prstGeom prst="line">
            <a:avLst/>
          </a:prstGeom>
          <a:noFill/>
          <a:ln w="28575" cap="rnd">
            <a:solidFill>
              <a:srgbClr val="CC0099"/>
            </a:solidFill>
            <a:prstDash val="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023A2-14DD-4F4A-96F1-286593B0F0A3}"/>
              </a:ext>
            </a:extLst>
          </p:cNvPr>
          <p:cNvSpPr txBox="1"/>
          <p:nvPr/>
        </p:nvSpPr>
        <p:spPr>
          <a:xfrm>
            <a:off x="5381684" y="282060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ＭＳ Ｐゴシック" charset="-128"/>
              </a:rPr>
              <a:t>app protocol msg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F81C1-1EEE-D14F-AA0B-39B825293C7A}"/>
              </a:ext>
            </a:extLst>
          </p:cNvPr>
          <p:cNvSpPr txBox="1"/>
          <p:nvPr/>
        </p:nvSpPr>
        <p:spPr>
          <a:xfrm>
            <a:off x="5118100" y="3640931"/>
            <a:ext cx="1401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App protocol header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F8659A-3741-1C4A-A65A-9EC2B6DC3B53}"/>
              </a:ext>
            </a:extLst>
          </p:cNvPr>
          <p:cNvCxnSpPr>
            <a:cxnSpLocks/>
          </p:cNvCxnSpPr>
          <p:nvPr/>
        </p:nvCxnSpPr>
        <p:spPr bwMode="auto">
          <a:xfrm flipV="1">
            <a:off x="5603875" y="3433763"/>
            <a:ext cx="0" cy="285750"/>
          </a:xfrm>
          <a:prstGeom prst="straightConnector1">
            <a:avLst/>
          </a:prstGeom>
          <a:noFill/>
          <a:ln w="1270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8E81F-5936-CE6E-2C64-6638CABAA86F}"/>
              </a:ext>
            </a:extLst>
          </p:cNvPr>
          <p:cNvSpPr txBox="1"/>
          <p:nvPr/>
        </p:nvSpPr>
        <p:spPr>
          <a:xfrm>
            <a:off x="7525657" y="754742"/>
            <a:ext cx="1386113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link protocols have 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6F8627-FD12-2E07-CC25-65234ED89CBB}"/>
              </a:ext>
            </a:extLst>
          </p:cNvPr>
          <p:cNvSpPr/>
          <p:nvPr/>
        </p:nvSpPr>
        <p:spPr bwMode="auto">
          <a:xfrm>
            <a:off x="4037851" y="1446252"/>
            <a:ext cx="3578431" cy="6724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7BD1E-5DA6-9D97-87EE-75F67EAE501C}"/>
              </a:ext>
            </a:extLst>
          </p:cNvPr>
          <p:cNvSpPr/>
          <p:nvPr/>
        </p:nvSpPr>
        <p:spPr bwMode="auto">
          <a:xfrm>
            <a:off x="3956076" y="2111608"/>
            <a:ext cx="3578431" cy="6724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4EE9A-E289-3732-7D4F-2407C386D3D0}"/>
              </a:ext>
            </a:extLst>
          </p:cNvPr>
          <p:cNvSpPr/>
          <p:nvPr/>
        </p:nvSpPr>
        <p:spPr bwMode="auto">
          <a:xfrm>
            <a:off x="4231140" y="2788114"/>
            <a:ext cx="3578431" cy="109250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39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protocol “layer” really means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608294" y="4843586"/>
            <a:ext cx="1663311" cy="1000183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67459" y="4776158"/>
            <a:ext cx="3360339" cy="1157515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E67C8">
                    <a:lumMod val="75000"/>
                  </a:srgbClr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E67C8">
                    <a:lumMod val="75000"/>
                  </a:srgbClr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protocol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62635" y="4708729"/>
            <a:ext cx="4821356" cy="1303610"/>
          </a:xfrm>
          <a:prstGeom prst="rect">
            <a:avLst/>
          </a:prstGeom>
          <a:noFill/>
          <a:ln w="19050" cap="flat" cmpd="sng" algn="ctr">
            <a:solidFill>
              <a:srgbClr val="800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4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Transport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4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protocol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0" y="1551746"/>
            <a:ext cx="2627390" cy="15578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191526" y="4652539"/>
            <a:ext cx="6254956" cy="14159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protocol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66520" y="4602655"/>
            <a:ext cx="7553692" cy="1510826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protocol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27" y="935666"/>
            <a:ext cx="2399391" cy="21383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71232" y="6675661"/>
            <a:ext cx="1572768" cy="1823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8354-18BE-9843-809E-2290649E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6673850"/>
            <a:ext cx="457200" cy="1841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6B7D9-7BDB-7541-8325-00A37CD224A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0F6F3036-0DCC-1C46-93C9-BDA8900A61F3}"/>
              </a:ext>
            </a:extLst>
          </p:cNvPr>
          <p:cNvGrpSpPr>
            <a:grpSpLocks/>
          </p:cNvGrpSpPr>
          <p:nvPr/>
        </p:nvGrpSpPr>
        <p:grpSpPr bwMode="auto">
          <a:xfrm>
            <a:off x="6924970" y="833734"/>
            <a:ext cx="1898650" cy="3530600"/>
            <a:chOff x="3076" y="888"/>
            <a:chExt cx="1196" cy="2224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ADBDF6C8-0AF6-0D48-86D9-2F6B03296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E480108E-2CDF-2C46-A110-F25EEC67C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963"/>
              <a:ext cx="1069" cy="2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BFA34B44-8D73-3D4E-9E4B-43188A2D8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A316C431-9E8E-5F48-9FC8-AA7447FEF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A4F20F54-9F71-F449-93C8-412577CE2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D920CF14-1632-C149-B0E2-C0E240B68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427C69-16E4-7286-5E20-A074FFBA9628}"/>
              </a:ext>
            </a:extLst>
          </p:cNvPr>
          <p:cNvSpPr/>
          <p:nvPr/>
        </p:nvSpPr>
        <p:spPr bwMode="auto">
          <a:xfrm>
            <a:off x="2209052" y="4635500"/>
            <a:ext cx="1358900" cy="144257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70CA1E-EB6B-AEDF-CF32-D857933329CE}"/>
              </a:ext>
            </a:extLst>
          </p:cNvPr>
          <p:cNvSpPr/>
          <p:nvPr/>
        </p:nvSpPr>
        <p:spPr bwMode="auto">
          <a:xfrm>
            <a:off x="3550772" y="4644120"/>
            <a:ext cx="1403722" cy="144257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83487-D5CB-7F21-7586-0141346A7CED}"/>
              </a:ext>
            </a:extLst>
          </p:cNvPr>
          <p:cNvSpPr/>
          <p:nvPr/>
        </p:nvSpPr>
        <p:spPr bwMode="auto">
          <a:xfrm>
            <a:off x="4952255" y="4629523"/>
            <a:ext cx="3540310" cy="144257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78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344D-61AF-9D2D-58A8-4C53691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question: why 5 layers?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8F658F-0D2A-99F7-489A-D75974ED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9"/>
            <a:ext cx="5744277" cy="5733808"/>
          </a:xfrm>
        </p:spPr>
        <p:txBody>
          <a:bodyPr>
            <a:normAutofit fontScale="92500"/>
          </a:bodyPr>
          <a:lstStyle/>
          <a:p>
            <a:r>
              <a:rPr lang="en-US" dirty="0"/>
              <a:t>Two layers are taken as given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different </a:t>
            </a:r>
            <a:r>
              <a:rPr lang="en-US" b="1" dirty="0"/>
              <a:t>application protocols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different </a:t>
            </a:r>
            <a:r>
              <a:rPr lang="en-US" b="1" dirty="0"/>
              <a:t>physical communication media types</a:t>
            </a:r>
          </a:p>
          <a:p>
            <a:r>
              <a:rPr lang="en-US" b="1" dirty="0"/>
              <a:t>IP</a:t>
            </a:r>
            <a:r>
              <a:rPr lang="en-US" dirty="0"/>
              <a:t>: the span layer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Connecting up all nodes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Link layer</a:t>
            </a:r>
            <a:r>
              <a:rPr lang="en-US" dirty="0"/>
              <a:t>: adaptation between IP and physical media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Transport</a:t>
            </a:r>
            <a:r>
              <a:rPr lang="en-US" dirty="0"/>
              <a:t>: adaptation between what apps want and what IP offers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82E01-F745-29DE-D0A6-9A04E1BE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CS118 - Spring 2023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52F3-2328-D574-9E45-10D736A9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6B7D9-7BDB-7541-8325-00A37CD224A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BC4F4-381F-B3BB-457E-DEA633D54E27}"/>
              </a:ext>
            </a:extLst>
          </p:cNvPr>
          <p:cNvGrpSpPr/>
          <p:nvPr/>
        </p:nvGrpSpPr>
        <p:grpSpPr>
          <a:xfrm>
            <a:off x="5105400" y="1066800"/>
            <a:ext cx="4348604" cy="5480673"/>
            <a:chOff x="2433196" y="832206"/>
            <a:chExt cx="4348604" cy="54806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544EDC-1C3D-AF06-D67B-B0D4E1C5E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196" y="832206"/>
              <a:ext cx="4348604" cy="54806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29241-2284-3AF8-7F96-315AC88C6126}"/>
                </a:ext>
              </a:extLst>
            </p:cNvPr>
            <p:cNvSpPr txBox="1"/>
            <p:nvPr/>
          </p:nvSpPr>
          <p:spPr>
            <a:xfrm>
              <a:off x="3200400" y="1752600"/>
              <a:ext cx="2800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ECCF3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Application protocols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(HTTP, SMTP, FTP...)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8C25C6-FFFE-96DF-2BD7-667F8509F6BA}"/>
                </a:ext>
              </a:extLst>
            </p:cNvPr>
            <p:cNvSpPr txBox="1"/>
            <p:nvPr/>
          </p:nvSpPr>
          <p:spPr>
            <a:xfrm>
              <a:off x="4319098" y="3157675"/>
              <a:ext cx="628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IP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751059-013C-E189-0479-A6FE919C2F14}"/>
                </a:ext>
              </a:extLst>
            </p:cNvPr>
            <p:cNvSpPr txBox="1"/>
            <p:nvPr/>
          </p:nvSpPr>
          <p:spPr>
            <a:xfrm>
              <a:off x="3294581" y="4509869"/>
              <a:ext cx="2725219" cy="92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ECCF3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Communication media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Wireless, fiber, satellite. ...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B7C442-3874-423B-15CC-C5FA6500947D}"/>
              </a:ext>
            </a:extLst>
          </p:cNvPr>
          <p:cNvSpPr txBox="1"/>
          <p:nvPr/>
        </p:nvSpPr>
        <p:spPr>
          <a:xfrm>
            <a:off x="6101204" y="2667000"/>
            <a:ext cx="2326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-128"/>
              </a:rPr>
              <a:t>transport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7DCE3-A74F-E79E-D16D-36C0A3E7A64A}"/>
              </a:ext>
            </a:extLst>
          </p:cNvPr>
          <p:cNvSpPr txBox="1"/>
          <p:nvPr/>
        </p:nvSpPr>
        <p:spPr>
          <a:xfrm>
            <a:off x="6482204" y="4267200"/>
            <a:ext cx="147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-128"/>
              </a:rPr>
              <a:t>link layer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9585B92-4BFA-4AC8-8BD8-4D65BA964287}"/>
              </a:ext>
            </a:extLst>
          </p:cNvPr>
          <p:cNvSpPr txBox="1">
            <a:spLocks/>
          </p:cNvSpPr>
          <p:nvPr/>
        </p:nvSpPr>
        <p:spPr bwMode="auto">
          <a:xfrm>
            <a:off x="5965371" y="1219200"/>
            <a:ext cx="3078523" cy="47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Font typeface="Wingdings" pitchFamily="-65" charset="2"/>
              <a:buChar char="w"/>
              <a:defRPr sz="3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rtl="0" eaLnBrk="1" fontAlgn="base" hangingPunct="1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50000"/>
              <a:buFont typeface="Wingdings" pitchFamily="-65" charset="2"/>
              <a:buChar char="n"/>
              <a:defRPr sz="28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Wingdings" pitchFamily="-65" charset="2"/>
              <a:buChar char="l"/>
              <a:defRPr sz="24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  <a:buSzPct val="50000"/>
              <a:buFont typeface="Monotype Sorts" pitchFamily="-65" charset="2"/>
              <a:buChar char="s"/>
              <a:defRPr sz="20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Helvetica Neue"/>
                <a:ea typeface="ＭＳ Ｐゴシック" pitchFamily="-65" charset="-128"/>
                <a:cs typeface="Helvetica Neue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0000"/>
              <a:buFont typeface="Monotype Sorts" pitchFamily="-65" charset="2"/>
              <a:buChar char="t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rgbClr val="000099"/>
              </a:buClr>
              <a:buSzTx/>
              <a:buFont typeface="Wingdings" pitchFamily="-65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5-year protocol stack </a:t>
            </a:r>
          </a:p>
        </p:txBody>
      </p:sp>
    </p:spTree>
    <p:extLst>
      <p:ext uri="{BB962C8B-B14F-4D97-AF65-F5344CB8AC3E}">
        <p14:creationId xmlns:p14="http://schemas.microsoft.com/office/powerpoint/2010/main" val="337261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27088"/>
            <a:ext cx="9144000" cy="3327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br>
              <a:rPr lang="en-US" sz="3200" b="1" dirty="0"/>
            </a:br>
            <a:r>
              <a:rPr lang="en-US" dirty="0"/>
              <a:t>CS118 </a:t>
            </a:r>
            <a:br>
              <a:rPr lang="en-US" dirty="0"/>
            </a:br>
            <a:r>
              <a:rPr lang="en-US" dirty="0"/>
              <a:t>Lecture-2: a few basic concepts in networked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534970"/>
      </p:ext>
    </p:extLst>
  </p:cSld>
  <p:clrMapOvr>
    <a:masterClrMapping/>
  </p:clrMapOvr>
</p:sld>
</file>

<file path=ppt/theme/theme1.xml><?xml version="1.0" encoding="utf-8"?>
<a:theme xmlns:a="http://schemas.openxmlformats.org/drawingml/2006/main" name="Lec1_IP">
  <a:themeElements>
    <a:clrScheme name="Custom 98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0029E7"/>
      </a:accent6>
      <a:hlink>
        <a:srgbClr val="0045CC"/>
      </a:hlink>
      <a:folHlink>
        <a:srgbClr val="59A8D1"/>
      </a:folHlink>
    </a:clrScheme>
    <a:fontScheme name="Talk2">
      <a:majorFont>
        <a:latin typeface="Britannic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Talk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843</Words>
  <Application>Microsoft Macintosh PowerPoint</Application>
  <PresentationFormat>On-screen Show (4:3)</PresentationFormat>
  <Paragraphs>259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Britannic Bold</vt:lpstr>
      <vt:lpstr>Calibri</vt:lpstr>
      <vt:lpstr>Cambria Math</vt:lpstr>
      <vt:lpstr>Comic Sans MS</vt:lpstr>
      <vt:lpstr>Gill Sans MT</vt:lpstr>
      <vt:lpstr>Helvetica</vt:lpstr>
      <vt:lpstr>Helvetica Neue</vt:lpstr>
      <vt:lpstr>Monotype Sorts</vt:lpstr>
      <vt:lpstr>Times New Roman</vt:lpstr>
      <vt:lpstr>Wingdings</vt:lpstr>
      <vt:lpstr>Lec1_IP</vt:lpstr>
      <vt:lpstr>What we covered in lecture-1</vt:lpstr>
      <vt:lpstr>Application protocol’s view of the world</vt:lpstr>
      <vt:lpstr>Transport protocol’s view of the world</vt:lpstr>
      <vt:lpstr>Network protocol’s view of the world</vt:lpstr>
      <vt:lpstr>Link layer protocol’s view of the world</vt:lpstr>
      <vt:lpstr>Layered protocol implementation</vt:lpstr>
      <vt:lpstr>What protocol “layer” really means</vt:lpstr>
      <vt:lpstr>One more question: why 5 layers?</vt:lpstr>
      <vt:lpstr> CS118  Lecture-2: a few basic concepts in networked applications</vt:lpstr>
      <vt:lpstr>Transmission vs. propagation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covered in lecture-1</dc:title>
  <dc:creator>Lixia</dc:creator>
  <cp:lastModifiedBy>Lixia</cp:lastModifiedBy>
  <cp:revision>1</cp:revision>
  <dcterms:created xsi:type="dcterms:W3CDTF">2023-04-07T19:18:18Z</dcterms:created>
  <dcterms:modified xsi:type="dcterms:W3CDTF">2023-04-07T19:24:31Z</dcterms:modified>
</cp:coreProperties>
</file>