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4379" autoAdjust="0"/>
  </p:normalViewPr>
  <p:slideViewPr>
    <p:cSldViewPr snapToGrid="0">
      <p:cViewPr varScale="1">
        <p:scale>
          <a:sx n="78" d="100"/>
          <a:sy n="78" d="100"/>
        </p:scale>
        <p:origin x="87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p:scale>
          <a:sx n="102" d="100"/>
          <a:sy n="102" d="100"/>
        </p:scale>
        <p:origin x="2314" y="-204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34FD6F-B9FB-AB81-41A7-33D6B10F725C}"/>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AC2A07-F34C-2F98-DEFA-CF358ED4938D}"/>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F69F739-2F4C-4A56-BE76-9A34D43F1834}" type="datetimeFigureOut">
              <a:rPr lang="en-US" smtClean="0"/>
              <a:t>11/26/2022</a:t>
            </a:fld>
            <a:endParaRPr lang="en-US"/>
          </a:p>
        </p:txBody>
      </p:sp>
      <p:sp>
        <p:nvSpPr>
          <p:cNvPr id="4" name="Footer Placeholder 3">
            <a:extLst>
              <a:ext uri="{FF2B5EF4-FFF2-40B4-BE49-F238E27FC236}">
                <a16:creationId xmlns:a16="http://schemas.microsoft.com/office/drawing/2014/main" id="{03DE36ED-12AD-3B07-330F-6E8EF54A2BF3}"/>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332307-1C1A-BAC6-3E4D-7661EAA98EB4}"/>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4B5A238E-B65A-4A5B-BE62-BB448B8C7F10}" type="slidenum">
              <a:rPr lang="en-US" smtClean="0"/>
              <a:t>‹#›</a:t>
            </a:fld>
            <a:endParaRPr lang="en-US"/>
          </a:p>
        </p:txBody>
      </p:sp>
    </p:spTree>
    <p:extLst>
      <p:ext uri="{BB962C8B-B14F-4D97-AF65-F5344CB8AC3E}">
        <p14:creationId xmlns:p14="http://schemas.microsoft.com/office/powerpoint/2010/main" val="91314187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928" userDrawn="1">
          <p15:clr>
            <a:srgbClr val="F26B43"/>
          </p15:clr>
        </p15:guide>
        <p15:guide id="2" pos="220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3B8CD53-5A61-4417-9EFC-87B5CCE70697}" type="datetimeFigureOut">
              <a:rPr lang="en-US" smtClean="0"/>
              <a:t>11/25/2022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E66BEEE-41A7-487A-BBDB-FC3716AD4079}" type="slidenum">
              <a:rPr lang="en-US" smtClean="0"/>
              <a:t>‹#›</a:t>
            </a:fld>
            <a:endParaRPr lang="en-US"/>
          </a:p>
        </p:txBody>
      </p:sp>
    </p:spTree>
    <p:extLst>
      <p:ext uri="{BB962C8B-B14F-4D97-AF65-F5344CB8AC3E}">
        <p14:creationId xmlns:p14="http://schemas.microsoft.com/office/powerpoint/2010/main" val="97772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presentation of the capstone research project conducted using historical financial and economic data on changes in Fed Funds rate and how it effects the average consumer with respect to economic conditions and if the data can be used to make any predictions in the future that the consumer can use for economic planning.</a:t>
            </a:r>
          </a:p>
        </p:txBody>
      </p:sp>
      <p:sp>
        <p:nvSpPr>
          <p:cNvPr id="4" name="Slide Number Placeholder 3"/>
          <p:cNvSpPr>
            <a:spLocks noGrp="1"/>
          </p:cNvSpPr>
          <p:nvPr>
            <p:ph type="sldNum" sz="quarter" idx="5"/>
          </p:nvPr>
        </p:nvSpPr>
        <p:spPr/>
        <p:txBody>
          <a:bodyPr/>
          <a:lstStyle/>
          <a:p>
            <a:fld id="{AE66BEEE-41A7-487A-BBDB-FC3716AD4079}" type="slidenum">
              <a:rPr lang="en-US" smtClean="0"/>
              <a:t>1</a:t>
            </a:fld>
            <a:endParaRPr lang="en-US"/>
          </a:p>
        </p:txBody>
      </p:sp>
    </p:spTree>
    <p:extLst>
      <p:ext uri="{BB962C8B-B14F-4D97-AF65-F5344CB8AC3E}">
        <p14:creationId xmlns:p14="http://schemas.microsoft.com/office/powerpoint/2010/main" val="394804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dirty="0"/>
              <a:t>The findings of the research are the following: </a:t>
            </a:r>
          </a:p>
          <a:p>
            <a:pPr>
              <a:lnSpc>
                <a:spcPct val="90000"/>
              </a:lnSpc>
              <a:spcAft>
                <a:spcPts val="600"/>
              </a:spcAft>
            </a:pPr>
            <a:r>
              <a:rPr lang="en-US" dirty="0"/>
              <a:t>Changes in FFR correlation was found to be significant for unemployment, inflation and CPI for at least one timeframe pair. The detailed results are in Tables 1a, 1b, and 1e in the following slide.</a:t>
            </a:r>
          </a:p>
          <a:p>
            <a:pPr>
              <a:lnSpc>
                <a:spcPct val="90000"/>
              </a:lnSpc>
              <a:spcAft>
                <a:spcPts val="600"/>
              </a:spcAft>
            </a:pPr>
            <a:r>
              <a:rPr lang="en-US" dirty="0"/>
              <a:t>Change in FFR was not significantly correlated to changes in the S&amp;P 500 or home prices when adjusted for inflation The detailed results in Tables 1c and 1d show all P values greater than .05.</a:t>
            </a:r>
          </a:p>
          <a:p>
            <a:pPr>
              <a:lnSpc>
                <a:spcPct val="90000"/>
              </a:lnSpc>
              <a:spcAft>
                <a:spcPts val="600"/>
              </a:spcAft>
            </a:pPr>
            <a:r>
              <a:rPr lang="en-US" dirty="0"/>
              <a:t>Therefore, the null hypothesis for H</a:t>
            </a:r>
            <a:r>
              <a:rPr lang="en-US" baseline="-25000" dirty="0"/>
              <a:t>1</a:t>
            </a:r>
            <a:r>
              <a:rPr lang="en-US" dirty="0"/>
              <a:t> (Unemployment), H</a:t>
            </a:r>
            <a:r>
              <a:rPr lang="en-US" baseline="-25000" dirty="0"/>
              <a:t>2</a:t>
            </a:r>
            <a:r>
              <a:rPr lang="en-US" dirty="0"/>
              <a:t> (Inflation), and H</a:t>
            </a:r>
            <a:r>
              <a:rPr lang="en-US" baseline="-25000" dirty="0"/>
              <a:t>5</a:t>
            </a:r>
            <a:r>
              <a:rPr lang="en-US" dirty="0"/>
              <a:t> (CPI) were not supported and favored the alternative hypotheses that change in FFR has a significant affect on these 3 variables.</a:t>
            </a:r>
          </a:p>
          <a:p>
            <a:pPr>
              <a:lnSpc>
                <a:spcPct val="90000"/>
              </a:lnSpc>
              <a:spcAft>
                <a:spcPts val="600"/>
              </a:spcAft>
            </a:pPr>
            <a:r>
              <a:rPr lang="en-US" dirty="0"/>
              <a:t>The null hypothesis for H</a:t>
            </a:r>
            <a:r>
              <a:rPr lang="en-US" baseline="-25000" dirty="0"/>
              <a:t>3</a:t>
            </a:r>
            <a:r>
              <a:rPr lang="en-US" dirty="0"/>
              <a:t> (Stock Performance) and H</a:t>
            </a:r>
            <a:r>
              <a:rPr lang="en-US" baseline="-25000" dirty="0"/>
              <a:t>4</a:t>
            </a:r>
            <a:r>
              <a:rPr lang="en-US" dirty="0"/>
              <a:t> (Home Prices) were supported. There is no evidence FFR correlates with these variables.</a:t>
            </a:r>
          </a:p>
          <a:p>
            <a:pPr>
              <a:lnSpc>
                <a:spcPct val="90000"/>
              </a:lnSpc>
              <a:spcAft>
                <a:spcPts val="600"/>
              </a:spcAft>
            </a:pPr>
            <a:r>
              <a:rPr lang="en-US" dirty="0"/>
              <a:t>The data supports that a 6 month change in FFR has the most correlation with changes in inflation and CPI 6 month after that change. Figure 1a and 1b show how closely they correlate over time.</a:t>
            </a:r>
          </a:p>
          <a:p>
            <a:pPr>
              <a:lnSpc>
                <a:spcPct val="90000"/>
              </a:lnSpc>
              <a:spcAft>
                <a:spcPts val="600"/>
              </a:spcAft>
            </a:pPr>
            <a:r>
              <a:rPr lang="en-US" dirty="0"/>
              <a:t>The data supports that a 3 month change in FFR has the most correlation with changes in unemployment 3 month after that change. Figure 1c shows that correlation over time. These figures will be shown in upcoming slides.</a:t>
            </a:r>
          </a:p>
          <a:p>
            <a:pPr>
              <a:lnSpc>
                <a:spcPct val="90000"/>
              </a:lnSpc>
              <a:spcAft>
                <a:spcPts val="600"/>
              </a:spcAft>
            </a:pPr>
            <a:r>
              <a:rPr lang="en-US" dirty="0"/>
              <a:t>The linear regression models for these 3 variables do not provide evidence of a quantifiable prediction for the amount of change in these variables. The R</a:t>
            </a:r>
            <a:r>
              <a:rPr lang="en-US" baseline="30000" dirty="0"/>
              <a:t>2</a:t>
            </a:r>
            <a:r>
              <a:rPr lang="en-US" dirty="0"/>
              <a:t> value is far too low to be meaningful ranging from .01 to .09. Details are shown in upcoming slides.</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10</a:t>
            </a:fld>
            <a:endParaRPr lang="en-US"/>
          </a:p>
        </p:txBody>
      </p:sp>
    </p:spTree>
    <p:extLst>
      <p:ext uri="{BB962C8B-B14F-4D97-AF65-F5344CB8AC3E}">
        <p14:creationId xmlns:p14="http://schemas.microsoft.com/office/powerpoint/2010/main" val="170443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correlation results in more detail, Table 1a shows the results for unemployment – all combinations were significant, but 3 month change in FFR and unemployment change 3 months later had the highest correlation at -.245.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1b shows the results for inflation – all but 6 month change in FFR and inflation change 6 months later had the highest correlation at .340.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1c shows the results for S&amp;P500 representing the stock market – all combinations were insignificant with P values higher than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1d shows the results for home prices – all combinations were insignificant with P values higher than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1e shows the results for CPI – not all combinations were significant, but the longer timeframes were significant with the highest being 6 month change in FFR and change in CPI 6 months later with a correlation of .121.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11</a:t>
            </a:fld>
            <a:endParaRPr lang="en-US"/>
          </a:p>
        </p:txBody>
      </p:sp>
    </p:spTree>
    <p:extLst>
      <p:ext uri="{BB962C8B-B14F-4D97-AF65-F5344CB8AC3E}">
        <p14:creationId xmlns:p14="http://schemas.microsoft.com/office/powerpoint/2010/main" val="338316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3 variables with significant correlations, these visualizations of the strongest correlation timeframe pairs of each of the 3 show how closely they track over time.  Not surprisingly, inflation had the highest correlation coefficient and tracks the closest to FFR while CPI had the weakest correlation of the 3 and tracks then least amount.</a:t>
            </a:r>
          </a:p>
        </p:txBody>
      </p:sp>
      <p:sp>
        <p:nvSpPr>
          <p:cNvPr id="4" name="Slide Number Placeholder 3"/>
          <p:cNvSpPr>
            <a:spLocks noGrp="1"/>
          </p:cNvSpPr>
          <p:nvPr>
            <p:ph type="sldNum" sz="quarter" idx="5"/>
          </p:nvPr>
        </p:nvSpPr>
        <p:spPr/>
        <p:txBody>
          <a:bodyPr/>
          <a:lstStyle/>
          <a:p>
            <a:fld id="{AE66BEEE-41A7-487A-BBDB-FC3716AD4079}" type="slidenum">
              <a:rPr lang="en-US" smtClean="0"/>
              <a:t>12</a:t>
            </a:fld>
            <a:endParaRPr lang="en-US"/>
          </a:p>
        </p:txBody>
      </p:sp>
    </p:spTree>
    <p:extLst>
      <p:ext uri="{BB962C8B-B14F-4D97-AF65-F5344CB8AC3E}">
        <p14:creationId xmlns:p14="http://schemas.microsoft.com/office/powerpoint/2010/main" val="140893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the linear regression model were not meaningful. While there was a tiny increase in the R squared values, looking at the distribution of predicted values from the model to actual values show that there is no real pattern or distinction. Most of the predicted values are similar regardless of the actual values. Therefor, these models are not useful as prediction tools.  Additional research is needed to see if another model would be better.</a:t>
            </a:r>
          </a:p>
        </p:txBody>
      </p:sp>
      <p:sp>
        <p:nvSpPr>
          <p:cNvPr id="4" name="Slide Number Placeholder 3"/>
          <p:cNvSpPr>
            <a:spLocks noGrp="1"/>
          </p:cNvSpPr>
          <p:nvPr>
            <p:ph type="sldNum" sz="quarter" idx="5"/>
          </p:nvPr>
        </p:nvSpPr>
        <p:spPr/>
        <p:txBody>
          <a:bodyPr/>
          <a:lstStyle/>
          <a:p>
            <a:fld id="{AE66BEEE-41A7-487A-BBDB-FC3716AD4079}" type="slidenum">
              <a:rPr lang="en-US" smtClean="0"/>
              <a:t>13</a:t>
            </a:fld>
            <a:endParaRPr lang="en-US"/>
          </a:p>
        </p:txBody>
      </p:sp>
    </p:spTree>
    <p:extLst>
      <p:ext uri="{BB962C8B-B14F-4D97-AF65-F5344CB8AC3E}">
        <p14:creationId xmlns:p14="http://schemas.microsoft.com/office/powerpoint/2010/main" val="3158548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200" dirty="0"/>
              <a:t>The results of the research find that there is no significant correlation between changes in monetary policy represented by changes in the Fed funds interest rate and changes in inflation adjusted home prices or inflation adjusted stock market performance.</a:t>
            </a:r>
          </a:p>
          <a:p>
            <a:pPr>
              <a:lnSpc>
                <a:spcPct val="90000"/>
              </a:lnSpc>
              <a:spcAft>
                <a:spcPts val="600"/>
              </a:spcAft>
            </a:pPr>
            <a:r>
              <a:rPr lang="en-US" sz="1200" dirty="0"/>
              <a:t>However, there is significant correlation between changes in monetary policy represented by changes in Fed funds interest rate and changes in inflation, unemployment and the consumer prices, represented by the CPI.</a:t>
            </a:r>
          </a:p>
          <a:p>
            <a:pPr>
              <a:lnSpc>
                <a:spcPct val="90000"/>
              </a:lnSpc>
              <a:spcAft>
                <a:spcPts val="600"/>
              </a:spcAft>
            </a:pPr>
            <a:r>
              <a:rPr lang="en-US" sz="1200" dirty="0"/>
              <a:t>Changes in the FFR over 6 months give the best correlation for changes to inflation and the CPI. The biggest impact to those economic conditions are seen 6 months after the change in FFR. Booth move in the same direction as FFR.</a:t>
            </a:r>
          </a:p>
          <a:p>
            <a:pPr>
              <a:lnSpc>
                <a:spcPct val="90000"/>
              </a:lnSpc>
              <a:spcAft>
                <a:spcPts val="600"/>
              </a:spcAft>
            </a:pPr>
            <a:r>
              <a:rPr lang="en-US" sz="1200" dirty="0"/>
              <a:t>Changes in the FFR over 3 months give the best correlation for changes to unemployment. The biggest impact to unemployment is seen 3 months after the change in FFR. It reacts quicker to FRR than the other 2 conditions and decreases as FFR increases. </a:t>
            </a:r>
          </a:p>
          <a:p>
            <a:pPr>
              <a:lnSpc>
                <a:spcPct val="90000"/>
              </a:lnSpc>
              <a:spcAft>
                <a:spcPts val="600"/>
              </a:spcAft>
            </a:pPr>
            <a:r>
              <a:rPr lang="en-US" sz="1200" dirty="0"/>
              <a:t>The result is the timing of when monetary policy changes will impact these conditions and the direction of that change can be predicted based on the data correlations.</a:t>
            </a:r>
          </a:p>
          <a:p>
            <a:pPr>
              <a:lnSpc>
                <a:spcPct val="90000"/>
              </a:lnSpc>
              <a:spcAft>
                <a:spcPts val="600"/>
              </a:spcAft>
            </a:pPr>
            <a:r>
              <a:rPr lang="en-US"/>
              <a:t>T</a:t>
            </a:r>
            <a:r>
              <a:rPr lang="en-US" sz="1200"/>
              <a:t>here </a:t>
            </a:r>
            <a:r>
              <a:rPr lang="en-US" sz="1200" dirty="0"/>
              <a:t>is not a reliable model that can be used to predict the amount of unemployment, inflation or CPI based on linear regression methods. The data is not correlated strong enough to provide meaningful predictions and additional research is needed.</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14</a:t>
            </a:fld>
            <a:endParaRPr lang="en-US"/>
          </a:p>
        </p:txBody>
      </p:sp>
    </p:spTree>
    <p:extLst>
      <p:ext uri="{BB962C8B-B14F-4D97-AF65-F5344CB8AC3E}">
        <p14:creationId xmlns:p14="http://schemas.microsoft.com/office/powerpoint/2010/main" val="1441676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200" dirty="0"/>
              <a:t>Because the research did not </a:t>
            </a:r>
            <a:r>
              <a:rPr lang="en-US" dirty="0"/>
              <a:t>result in a model that can fully predict and quantify the economic outcomes, f</a:t>
            </a:r>
            <a:r>
              <a:rPr lang="en-US" sz="1200" dirty="0"/>
              <a:t>urther study how monetary policy affects inflation, unemployment, and CPI  is warranted. Using data that shows changes to money supply thru Quantitative Easing and stimulus </a:t>
            </a:r>
            <a:r>
              <a:rPr lang="en-US" dirty="0"/>
              <a:t>correlate to the economic variables would add to the research.</a:t>
            </a:r>
            <a:endParaRPr lang="en-US" sz="1200" dirty="0"/>
          </a:p>
          <a:p>
            <a:pPr>
              <a:lnSpc>
                <a:spcPct val="90000"/>
              </a:lnSpc>
              <a:spcAft>
                <a:spcPts val="600"/>
              </a:spcAft>
            </a:pPr>
            <a:r>
              <a:rPr lang="en-US" sz="1200" dirty="0"/>
              <a:t>Study if money supply has correlation with home prices or stock market performance, when interest rates did not would also advance the research.</a:t>
            </a:r>
          </a:p>
          <a:p>
            <a:pPr>
              <a:lnSpc>
                <a:spcPct val="90000"/>
              </a:lnSpc>
              <a:spcAft>
                <a:spcPts val="600"/>
              </a:spcAft>
            </a:pPr>
            <a:r>
              <a:rPr lang="en-US" sz="1200" dirty="0"/>
              <a:t>Then an examination if money supply changes or other government actions can predict and quantify changes in economic conditions either alone or in combination with interest rates changes using multiple linear regression or other methods might be successful.</a:t>
            </a:r>
          </a:p>
          <a:p>
            <a:pPr>
              <a:lnSpc>
                <a:spcPct val="90000"/>
              </a:lnSpc>
              <a:spcAft>
                <a:spcPts val="600"/>
              </a:spcAft>
            </a:pPr>
            <a:r>
              <a:rPr lang="en-US" dirty="0"/>
              <a:t>Additionally, s</a:t>
            </a:r>
            <a:r>
              <a:rPr lang="en-US" sz="1200" dirty="0"/>
              <a:t>tudy the impact of data from the COVID era on existing research may also add to the results of the research.</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15</a:t>
            </a:fld>
            <a:endParaRPr lang="en-US"/>
          </a:p>
        </p:txBody>
      </p:sp>
    </p:spTree>
    <p:extLst>
      <p:ext uri="{BB962C8B-B14F-4D97-AF65-F5344CB8AC3E}">
        <p14:creationId xmlns:p14="http://schemas.microsoft.com/office/powerpoint/2010/main" val="2628054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allowing me to present this research.</a:t>
            </a:r>
          </a:p>
        </p:txBody>
      </p:sp>
      <p:sp>
        <p:nvSpPr>
          <p:cNvPr id="4" name="Slide Number Placeholder 3"/>
          <p:cNvSpPr>
            <a:spLocks noGrp="1"/>
          </p:cNvSpPr>
          <p:nvPr>
            <p:ph type="sldNum" sz="quarter" idx="5"/>
          </p:nvPr>
        </p:nvSpPr>
        <p:spPr/>
        <p:txBody>
          <a:bodyPr/>
          <a:lstStyle/>
          <a:p>
            <a:fld id="{AE66BEEE-41A7-487A-BBDB-FC3716AD4079}" type="slidenum">
              <a:rPr lang="en-US" smtClean="0"/>
              <a:t>16</a:t>
            </a:fld>
            <a:endParaRPr lang="en-US"/>
          </a:p>
        </p:txBody>
      </p:sp>
    </p:spTree>
    <p:extLst>
      <p:ext uri="{BB962C8B-B14F-4D97-AF65-F5344CB8AC3E}">
        <p14:creationId xmlns:p14="http://schemas.microsoft.com/office/powerpoint/2010/main" val="266744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6BEEE-41A7-487A-BBDB-FC3716AD4079}" type="slidenum">
              <a:rPr lang="en-US" smtClean="0"/>
              <a:t>17</a:t>
            </a:fld>
            <a:endParaRPr lang="en-US"/>
          </a:p>
        </p:txBody>
      </p:sp>
    </p:spTree>
    <p:extLst>
      <p:ext uri="{BB962C8B-B14F-4D97-AF65-F5344CB8AC3E}">
        <p14:creationId xmlns:p14="http://schemas.microsoft.com/office/powerpoint/2010/main" val="244258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a:lnSpc>
                <a:spcPct val="90000"/>
              </a:lnSpc>
              <a:spcAft>
                <a:spcPts val="600"/>
              </a:spcAft>
            </a:pPr>
            <a:r>
              <a:rPr lang="en-US" sz="1200" dirty="0"/>
              <a:t>The Fed influences monetary policy by changing the Fed Funds Interest Rate (FFR).  Changes in FFR influence the rate all US banks and other lenders use for interest rates (Ireland, 2019). </a:t>
            </a:r>
          </a:p>
          <a:p>
            <a:pPr marL="57150">
              <a:lnSpc>
                <a:spcPct val="90000"/>
              </a:lnSpc>
              <a:spcAft>
                <a:spcPts val="600"/>
              </a:spcAft>
            </a:pPr>
            <a:r>
              <a:rPr lang="en-US" sz="1200" dirty="0"/>
              <a:t>As interest rates change the amount of lending changes, bond prices change, and investment in the economy goes up or down as the money supply increase or decrease (Ireland, 2019).  </a:t>
            </a:r>
          </a:p>
          <a:p>
            <a:pPr marL="57150">
              <a:lnSpc>
                <a:spcPct val="90000"/>
              </a:lnSpc>
              <a:spcAft>
                <a:spcPts val="600"/>
              </a:spcAft>
            </a:pPr>
            <a:r>
              <a:rPr lang="en-US" sz="1200" dirty="0"/>
              <a:t>The Fed makes more aggressive changes in FFR during times of extreme economic conditions and engages in money supply easing or tightening by purchasing or selling treasuries. This is called Quantitative Easing and Tightening (Reis, 2009). </a:t>
            </a:r>
          </a:p>
          <a:p>
            <a:pPr marL="57150">
              <a:lnSpc>
                <a:spcPct val="90000"/>
              </a:lnSpc>
              <a:spcAft>
                <a:spcPts val="600"/>
              </a:spcAft>
            </a:pPr>
            <a:r>
              <a:rPr lang="en-US" sz="1200" dirty="0"/>
              <a:t>Recently the Fed has also engaged in buying assets and the US government has engaged in direct stimulus to businesses and individuals (</a:t>
            </a:r>
            <a:r>
              <a:rPr lang="en-US" sz="1200" dirty="0" err="1"/>
              <a:t>Goodfriend</a:t>
            </a:r>
            <a:r>
              <a:rPr lang="en-US" sz="1200" dirty="0"/>
              <a:t>, 2014). </a:t>
            </a:r>
          </a:p>
          <a:p>
            <a:pPr marL="57150">
              <a:lnSpc>
                <a:spcPct val="90000"/>
              </a:lnSpc>
              <a:spcAft>
                <a:spcPts val="600"/>
              </a:spcAft>
            </a:pPr>
            <a:r>
              <a:rPr lang="en-US" sz="1200" dirty="0"/>
              <a:t>The effects on the economy in general have been well documented, but it is less obvious what the individual consumer can do with the information the media reports about the Fed and the economy (Filardo et al., 2022).  </a:t>
            </a:r>
          </a:p>
          <a:p>
            <a:pPr marL="57150">
              <a:lnSpc>
                <a:spcPct val="90000"/>
              </a:lnSpc>
              <a:spcAft>
                <a:spcPts val="600"/>
              </a:spcAft>
            </a:pPr>
            <a:r>
              <a:rPr lang="en-US" sz="1200" dirty="0"/>
              <a:t>If a relationship could be established between Fed action and how the economy will change to impact the consumer, this could be a great tool to be used by financial planners and the consumer to plan for economic changes.</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2</a:t>
            </a:fld>
            <a:endParaRPr lang="en-US"/>
          </a:p>
        </p:txBody>
      </p:sp>
    </p:spTree>
    <p:extLst>
      <p:ext uri="{BB962C8B-B14F-4D97-AF65-F5344CB8AC3E}">
        <p14:creationId xmlns:p14="http://schemas.microsoft.com/office/powerpoint/2010/main" val="1034591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from public sources, this study examines the relationship between FFR and the 5 economic conditions that may be affected by changes in FFR made by the Fed.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This poses the research question: How do changes in FFR affect inflation, prices, stock performance, and unemployment for the average consumer and can those Fed funds rate changes be used to predict when and by how much prices, inflation, stock performance and unemployment will be affected?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theory to be postulated is: Changes in FFR correlate to changes in inflation, unemployment, consumer prices, stock performance and housing prices and can be used to predict when and by how much those items will change.</a:t>
            </a:r>
            <a:r>
              <a:rPr lang="en-US" sz="1200" b="1" dirty="0"/>
              <a:t> </a:t>
            </a:r>
          </a:p>
          <a:p>
            <a:pPr>
              <a:spcAft>
                <a:spcPts val="600"/>
              </a:spcAft>
            </a:pPr>
            <a:r>
              <a:rPr lang="en-US" dirty="0"/>
              <a:t>From this, the </a:t>
            </a:r>
            <a:r>
              <a:rPr lang="en-US" sz="1200" dirty="0"/>
              <a:t>General Null and Alternative Hypothesis is formulated to be: </a:t>
            </a:r>
          </a:p>
          <a:p>
            <a:pPr>
              <a:spcAft>
                <a:spcPts val="6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H</a:t>
            </a:r>
            <a:r>
              <a:rPr lang="en-US" sz="12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(the nul</a:t>
            </a:r>
            <a:r>
              <a:rPr lang="en-US" dirty="0">
                <a:latin typeface="Calibri" panose="020F0502020204030204" pitchFamily="34" charset="0"/>
                <a:ea typeface="Calibri" panose="020F0502020204030204" pitchFamily="34" charset="0"/>
                <a:cs typeface="Times New Roman" panose="02020603050405020304" pitchFamily="18" charset="0"/>
              </a:rPr>
              <a:t>l hypothesis)</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There is no effect on economic conditions caused by changes in monetary policy through the Fed changing interest rates.</a:t>
            </a:r>
          </a:p>
          <a:p>
            <a:pPr>
              <a:spcAft>
                <a:spcPts val="600"/>
              </a:spcAft>
            </a:pPr>
            <a:r>
              <a:rPr lang="en-US" dirty="0">
                <a:latin typeface="Calibri" panose="020F0502020204030204" pitchFamily="34" charset="0"/>
                <a:ea typeface="Calibri" panose="020F0502020204030204" pitchFamily="34" charset="0"/>
                <a:cs typeface="Times New Roman" panose="02020603050405020304" pitchFamily="18" charset="0"/>
              </a:rPr>
              <a:t>and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H</a:t>
            </a:r>
            <a:r>
              <a:rPr lang="en-US" sz="12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alternative hypothesis) There is an effect on economic conditions caused by changes in monetary policy through the Fed changing interest rates.</a:t>
            </a:r>
          </a:p>
        </p:txBody>
      </p:sp>
      <p:sp>
        <p:nvSpPr>
          <p:cNvPr id="4" name="Slide Number Placeholder 3"/>
          <p:cNvSpPr>
            <a:spLocks noGrp="1"/>
          </p:cNvSpPr>
          <p:nvPr>
            <p:ph type="sldNum" sz="quarter" idx="5"/>
          </p:nvPr>
        </p:nvSpPr>
        <p:spPr/>
        <p:txBody>
          <a:bodyPr/>
          <a:lstStyle/>
          <a:p>
            <a:fld id="{AE66BEEE-41A7-487A-BBDB-FC3716AD4079}" type="slidenum">
              <a:rPr lang="en-US" smtClean="0"/>
              <a:t>3</a:t>
            </a:fld>
            <a:endParaRPr lang="en-US"/>
          </a:p>
        </p:txBody>
      </p:sp>
    </p:spTree>
    <p:extLst>
      <p:ext uri="{BB962C8B-B14F-4D97-AF65-F5344CB8AC3E}">
        <p14:creationId xmlns:p14="http://schemas.microsoft.com/office/powerpoint/2010/main" val="184692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hypothesis is not complex but because the study will be looking at the effect on each of 5 variables, it makes sense to use break the general set of hypotheses into 5 subsets, one for each outcome variable, using the Hierarchy of Hypotheses (</a:t>
            </a:r>
            <a:r>
              <a:rPr lang="en-US" dirty="0" err="1"/>
              <a:t>HoH</a:t>
            </a:r>
            <a:r>
              <a:rPr lang="en-US" dirty="0"/>
              <a:t>) method presented by </a:t>
            </a:r>
            <a:r>
              <a:rPr lang="en-US" dirty="0" err="1"/>
              <a:t>Heger</a:t>
            </a:r>
            <a:r>
              <a:rPr lang="en-US" dirty="0"/>
              <a:t> (2021).  The 5 pairs of null and alternative hypotheses each cover one of the variables.</a:t>
            </a:r>
          </a:p>
          <a:p>
            <a:r>
              <a:rPr lang="en-US" dirty="0"/>
              <a:t>The H1 pair is for unemployment</a:t>
            </a:r>
          </a:p>
          <a:p>
            <a:r>
              <a:rPr lang="en-US" dirty="0"/>
              <a:t>The H2 pair is for inflation</a:t>
            </a:r>
          </a:p>
          <a:p>
            <a:r>
              <a:rPr lang="en-US" dirty="0"/>
              <a:t>The H3 pair is for stock market performance</a:t>
            </a:r>
          </a:p>
          <a:p>
            <a:r>
              <a:rPr lang="en-US" dirty="0"/>
              <a:t>The H4 pair is for home prices</a:t>
            </a:r>
          </a:p>
          <a:p>
            <a:r>
              <a:rPr lang="en-US" dirty="0"/>
              <a:t>And The H5 pair for the consumer price index (CPI).</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4</a:t>
            </a:fld>
            <a:endParaRPr lang="en-US"/>
          </a:p>
        </p:txBody>
      </p:sp>
    </p:spTree>
    <p:extLst>
      <p:ext uri="{BB962C8B-B14F-4D97-AF65-F5344CB8AC3E}">
        <p14:creationId xmlns:p14="http://schemas.microsoft.com/office/powerpoint/2010/main" val="81634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2033" y="4467069"/>
            <a:ext cx="5596692" cy="5688767"/>
          </a:xfrm>
        </p:spPr>
        <p:txBody>
          <a:bodyPr>
            <a:noAutofit/>
          </a:bodyPr>
          <a:lstStyle/>
          <a:p>
            <a:pPr>
              <a:lnSpc>
                <a:spcPct val="90000"/>
              </a:lnSpc>
              <a:spcAft>
                <a:spcPts val="600"/>
              </a:spcAft>
            </a:pPr>
            <a:r>
              <a:rPr lang="en-US" sz="1200" dirty="0"/>
              <a:t>Much has been researched about Fed Policy, interest rates and how Fed Policy affects monetary policy and the financial sector. Additional research has reviewed the effects of Quantitative Easing (QE) and stimulus legislation on the economy after the 2008 Credit Crisis and after COVID as well as the lasting impact the short-term, emergency stabilization- focused policies had on the economy for years after the initial actions (Ireland, 2019 and Filardo et al., 2022).  There has been many studies on the relationship of interest rates on bond prices, which impact inflation and there has been characterizations of QE and stimulus as indirect controls on long-term interest rates and, therefore, impact bonds and inflation (Canova et al., 2011).</a:t>
            </a:r>
          </a:p>
          <a:p>
            <a:pPr>
              <a:lnSpc>
                <a:spcPct val="90000"/>
              </a:lnSpc>
              <a:spcAft>
                <a:spcPts val="600"/>
              </a:spcAft>
            </a:pPr>
            <a:r>
              <a:rPr lang="en-US" sz="1200" dirty="0"/>
              <a:t>Some research deemed any manipulation by the Fed as an exacerbation of economic problems that tend to prolong and deepen downturns. Therefore, any action might be considered bad, and any actions disrupt the natural cycles of the economy (</a:t>
            </a:r>
            <a:r>
              <a:rPr lang="en-US" sz="1200" dirty="0" err="1"/>
              <a:t>Goodfriend</a:t>
            </a:r>
            <a:r>
              <a:rPr lang="en-US" sz="1200" dirty="0"/>
              <a:t>, 2014 and Filardo et al. 2022). While these arguments speak to the effectiveness of Fed monetary policy, it does not answer the question how consumers should react to those actions, for which they have no control.</a:t>
            </a:r>
          </a:p>
          <a:p>
            <a:pPr>
              <a:lnSpc>
                <a:spcPct val="90000"/>
              </a:lnSpc>
              <a:spcAft>
                <a:spcPts val="600"/>
              </a:spcAft>
            </a:pPr>
            <a:r>
              <a:rPr lang="en-US" sz="1200" dirty="0"/>
              <a:t>There have been several studies researching the correlation between interest rates, inflation, stock performance, prices going back many years (Gibson, 1972 and Titman &amp; </a:t>
            </a:r>
            <a:r>
              <a:rPr lang="en-US" sz="1200" dirty="0" err="1"/>
              <a:t>Warga</a:t>
            </a:r>
            <a:r>
              <a:rPr lang="en-US" sz="1200" dirty="0"/>
              <a:t>, 1989).</a:t>
            </a:r>
          </a:p>
          <a:p>
            <a:pPr>
              <a:lnSpc>
                <a:spcPct val="90000"/>
              </a:lnSpc>
              <a:spcAft>
                <a:spcPts val="600"/>
              </a:spcAft>
            </a:pPr>
            <a:r>
              <a:rPr lang="en-US" sz="1200" dirty="0"/>
              <a:t>There has been a theory that short-term rates led to forecasted Fed funds target rate changes because the Fed responds to expected inflation, which impact long-term rates. Long-term rates are connected to short term rates on the yield curve through bond prices.  This creates a feed-back loop of sorts (Cochrane &amp; </a:t>
            </a:r>
            <a:r>
              <a:rPr lang="en-US" sz="1200" dirty="0" err="1"/>
              <a:t>Piazzesi</a:t>
            </a:r>
            <a:r>
              <a:rPr lang="en-US" sz="1200" dirty="0"/>
              <a:t>, 2002).</a:t>
            </a:r>
          </a:p>
          <a:p>
            <a:pPr>
              <a:lnSpc>
                <a:spcPct val="90000"/>
              </a:lnSpc>
              <a:spcAft>
                <a:spcPts val="600"/>
              </a:spcAft>
            </a:pPr>
            <a:r>
              <a:rPr lang="en-US" sz="1200" dirty="0"/>
              <a:t>A similar cycle was studied in the relationship between FFR and the CPI. It was thought the FFR might cause changes in the CPI inflation rate, but it was ultimately found that the FFR was a reaction by the Fed to CPI and PPI changes (</a:t>
            </a:r>
            <a:r>
              <a:rPr lang="en-US" sz="1200" dirty="0" err="1"/>
              <a:t>Bierens</a:t>
            </a:r>
            <a:r>
              <a:rPr lang="en-US" sz="1200" dirty="0"/>
              <a:t>, 2000). Additional studies of economic inputs and outputs show correlation but typically causation was in the opposite direction of the data proposed to be studied in this research.</a:t>
            </a:r>
          </a:p>
          <a:p>
            <a:pPr>
              <a:lnSpc>
                <a:spcPct val="90000"/>
              </a:lnSpc>
              <a:spcAft>
                <a:spcPts val="600"/>
              </a:spcAft>
            </a:pPr>
            <a:r>
              <a:rPr lang="en-US" sz="1200" dirty="0"/>
              <a:t>Taken together, these studies of correlations between interest rates and both inflation and price changes along with their circular nature may mean changes FFR could predict changes in inflation and pricing even without causation.</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5</a:t>
            </a:fld>
            <a:endParaRPr lang="en-US" dirty="0"/>
          </a:p>
        </p:txBody>
      </p:sp>
    </p:spTree>
    <p:extLst>
      <p:ext uri="{BB962C8B-B14F-4D97-AF65-F5344CB8AC3E}">
        <p14:creationId xmlns:p14="http://schemas.microsoft.com/office/powerpoint/2010/main" val="301913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dirty="0"/>
              <a:t>The methodology for the research uses quantitative data to test the hypothesis and measure the relationship between changes in monetary policy and changes in economic conditions.</a:t>
            </a:r>
          </a:p>
          <a:p>
            <a:pPr>
              <a:lnSpc>
                <a:spcPct val="90000"/>
              </a:lnSpc>
              <a:spcAft>
                <a:spcPts val="600"/>
              </a:spcAft>
            </a:pPr>
            <a:r>
              <a:rPr lang="en-US" dirty="0"/>
              <a:t>The data was gathered from public sources including the Federal Reserve, Bureau of Labor Statistics, the datahub website, and dqydj.com which compiled housing data from the National Association of Realtors, Robert Shiller home prices, and the Federal Housing Finance Agency (Federal Reserve of St. Louis,  2016, Bureau of Labor Statistics, 2016, US Department of Labor, 2022, </a:t>
            </a:r>
            <a:r>
              <a:rPr lang="en-US" dirty="0" err="1"/>
              <a:t>Kariv</a:t>
            </a:r>
            <a:r>
              <a:rPr lang="en-US" dirty="0"/>
              <a:t> &amp; Pollock, 2022, and PK, 2022).</a:t>
            </a:r>
          </a:p>
          <a:p>
            <a:pPr>
              <a:lnSpc>
                <a:spcPct val="90000"/>
              </a:lnSpc>
              <a:spcAft>
                <a:spcPts val="600"/>
              </a:spcAft>
            </a:pPr>
            <a:r>
              <a:rPr lang="en-US" dirty="0"/>
              <a:t>The 4 data sources were combined into one dataset using Excel with data records matched by month. The 1- 3- and 6- month change variables were derived from raw data and aligned by month so that the outcomes for 1, 3, and 6 months later matched to the current record’s month.</a:t>
            </a:r>
          </a:p>
          <a:p>
            <a:pPr>
              <a:lnSpc>
                <a:spcPct val="90000"/>
              </a:lnSpc>
              <a:spcAft>
                <a:spcPts val="600"/>
              </a:spcAft>
            </a:pPr>
            <a:r>
              <a:rPr lang="en-US" dirty="0"/>
              <a:t>Pearson correlation tests were used to compare FFR with each outcome variables at all time combinations. The most significant pairs were then analyzed with linear regression to find a predictive model for quantifying change in the economic outcome variables.</a:t>
            </a:r>
          </a:p>
        </p:txBody>
      </p:sp>
      <p:sp>
        <p:nvSpPr>
          <p:cNvPr id="4" name="Slide Number Placeholder 3"/>
          <p:cNvSpPr>
            <a:spLocks noGrp="1"/>
          </p:cNvSpPr>
          <p:nvPr>
            <p:ph type="sldNum" sz="quarter" idx="5"/>
          </p:nvPr>
        </p:nvSpPr>
        <p:spPr/>
        <p:txBody>
          <a:bodyPr/>
          <a:lstStyle/>
          <a:p>
            <a:fld id="{AE66BEEE-41A7-487A-BBDB-FC3716AD4079}" type="slidenum">
              <a:rPr lang="en-US" smtClean="0"/>
              <a:t>6</a:t>
            </a:fld>
            <a:endParaRPr lang="en-US"/>
          </a:p>
        </p:txBody>
      </p:sp>
    </p:spTree>
    <p:extLst>
      <p:ext uri="{BB962C8B-B14F-4D97-AF65-F5344CB8AC3E}">
        <p14:creationId xmlns:p14="http://schemas.microsoft.com/office/powerpoint/2010/main" val="313807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dirty="0"/>
              <a:t>To test the 5 sub-set hypotheses, change in FFR, representing monetary policy, was compared to each of the 5 dependent economic variables: inflation, unemployment, CPI, stock market performance, and home prices.</a:t>
            </a:r>
          </a:p>
          <a:p>
            <a:pPr>
              <a:lnSpc>
                <a:spcPct val="90000"/>
              </a:lnSpc>
              <a:spcAft>
                <a:spcPts val="600"/>
              </a:spcAft>
            </a:pPr>
            <a:r>
              <a:rPr lang="en-US" dirty="0"/>
              <a:t>Using SAS Studio, the data will be analyzed with the Pearson correlation test (Wang &amp; Mi, 2019).</a:t>
            </a:r>
          </a:p>
          <a:p>
            <a:pPr>
              <a:lnSpc>
                <a:spcPct val="90000"/>
              </a:lnSpc>
              <a:spcAft>
                <a:spcPts val="600"/>
              </a:spcAft>
            </a:pPr>
            <a:r>
              <a:rPr lang="en-US" dirty="0"/>
              <a:t>All 3 time periods of FFR change will be compared to all 3 time periods of change in each economic variable.</a:t>
            </a:r>
          </a:p>
          <a:p>
            <a:pPr>
              <a:lnSpc>
                <a:spcPct val="90000"/>
              </a:lnSpc>
              <a:spcAft>
                <a:spcPts val="600"/>
              </a:spcAft>
            </a:pPr>
            <a:r>
              <a:rPr lang="en-US" dirty="0"/>
              <a:t>All correlations with a P-value less than 5% (.05) are considered significant and evidence of correlation.</a:t>
            </a:r>
          </a:p>
          <a:p>
            <a:pPr>
              <a:lnSpc>
                <a:spcPct val="90000"/>
              </a:lnSpc>
              <a:spcAft>
                <a:spcPts val="600"/>
              </a:spcAft>
            </a:pPr>
            <a:r>
              <a:rPr lang="en-US" dirty="0"/>
              <a:t>If a pair of variables have a significant correlation, the timeframe pair with the strongest correlation coefficient will represent that pair.</a:t>
            </a:r>
          </a:p>
          <a:p>
            <a:pPr>
              <a:lnSpc>
                <a:spcPct val="90000"/>
              </a:lnSpc>
              <a:spcAft>
                <a:spcPts val="600"/>
              </a:spcAft>
            </a:pPr>
            <a:r>
              <a:rPr lang="en-US" dirty="0"/>
              <a:t>Those with P-values over (0.5) will be considered insignificant correlation and support the null hypothesis for that variable.</a:t>
            </a:r>
          </a:p>
          <a:p>
            <a:pPr>
              <a:lnSpc>
                <a:spcPct val="90000"/>
              </a:lnSpc>
              <a:spcAft>
                <a:spcPts val="600"/>
              </a:spcAft>
            </a:pPr>
            <a:r>
              <a:rPr lang="en-US" dirty="0"/>
              <a:t>The pairs that are significant and strongest are graphed to show how they are correlated and provide evidence of when and in what direction changes in FFR will impact the consumer.</a:t>
            </a:r>
          </a:p>
          <a:p>
            <a:pPr>
              <a:lnSpc>
                <a:spcPct val="90000"/>
              </a:lnSpc>
              <a:spcAft>
                <a:spcPts val="600"/>
              </a:spcAft>
            </a:pPr>
            <a:r>
              <a:rPr lang="en-US" dirty="0"/>
              <a:t>SAS Studio will be used to create a predictive model, using simple linear regression, for each significant pair (Wang &amp; Mi, 2019).</a:t>
            </a:r>
          </a:p>
          <a:p>
            <a:pPr>
              <a:lnSpc>
                <a:spcPct val="90000"/>
              </a:lnSpc>
              <a:spcAft>
                <a:spcPts val="600"/>
              </a:spcAft>
            </a:pPr>
            <a:r>
              <a:rPr lang="en-US" dirty="0"/>
              <a:t>If the results of the regression model have a high enough R</a:t>
            </a:r>
            <a:r>
              <a:rPr lang="en-US" baseline="30000" dirty="0"/>
              <a:t>2</a:t>
            </a:r>
            <a:r>
              <a:rPr lang="en-US" dirty="0"/>
              <a:t> value, then they can be used to potentially predict amount of change in that economic factor.</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7</a:t>
            </a:fld>
            <a:endParaRPr lang="en-US"/>
          </a:p>
        </p:txBody>
      </p:sp>
    </p:spTree>
    <p:extLst>
      <p:ext uri="{BB962C8B-B14F-4D97-AF65-F5344CB8AC3E}">
        <p14:creationId xmlns:p14="http://schemas.microsoft.com/office/powerpoint/2010/main" val="3659378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400" dirty="0"/>
              <a:t>Some limitations to the research include the following: </a:t>
            </a:r>
          </a:p>
          <a:p>
            <a:pPr>
              <a:lnSpc>
                <a:spcPct val="90000"/>
              </a:lnSpc>
              <a:spcAft>
                <a:spcPts val="600"/>
              </a:spcAft>
            </a:pPr>
            <a:r>
              <a:rPr lang="en-US" sz="1400" dirty="0"/>
              <a:t>First, there is no data that represents change in money supply by Fed action such as Quantitative Easing and Tightening.  Besides interest rate changes, changes in money supply and stimulus are tools used in extreme economic conditions and may have significant impact on the outcome variables. However, it is very difficult to measure this kind of data and is beyond the scope and timeframe available.</a:t>
            </a:r>
          </a:p>
          <a:p>
            <a:pPr>
              <a:lnSpc>
                <a:spcPct val="90000"/>
              </a:lnSpc>
              <a:spcAft>
                <a:spcPts val="600"/>
              </a:spcAft>
            </a:pPr>
            <a:r>
              <a:rPr lang="en-US" sz="1400" dirty="0"/>
              <a:t>Second, there is no data available for some variables after 2016.  Results for the COVID era would be helpful and another group of datapoints during a relatively extreme economic period generally would be helpful</a:t>
            </a:r>
          </a:p>
          <a:p>
            <a:pPr>
              <a:lnSpc>
                <a:spcPct val="90000"/>
              </a:lnSpc>
              <a:spcAft>
                <a:spcPts val="600"/>
              </a:spcAft>
            </a:pPr>
            <a:r>
              <a:rPr lang="en-US" sz="1400" dirty="0"/>
              <a:t>Third, national data may mask regional effects, particularly in unemployment, CPI, and housing prices. More granularity might be helpful.</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8</a:t>
            </a:fld>
            <a:endParaRPr lang="en-US"/>
          </a:p>
        </p:txBody>
      </p:sp>
    </p:spTree>
    <p:extLst>
      <p:ext uri="{BB962C8B-B14F-4D97-AF65-F5344CB8AC3E}">
        <p14:creationId xmlns:p14="http://schemas.microsoft.com/office/powerpoint/2010/main" val="345853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200" dirty="0"/>
              <a:t>Protecting personal privacy and maintaining integrity of the data are 2 very important ethical considerations for this research (Shaw &amp; </a:t>
            </a:r>
            <a:r>
              <a:rPr lang="en-US" sz="1200" dirty="0" err="1"/>
              <a:t>Satalkar</a:t>
            </a:r>
            <a:r>
              <a:rPr lang="en-US" sz="1200" dirty="0"/>
              <a:t>, 2018).</a:t>
            </a:r>
          </a:p>
          <a:p>
            <a:pPr>
              <a:lnSpc>
                <a:spcPct val="90000"/>
              </a:lnSpc>
              <a:spcAft>
                <a:spcPts val="600"/>
              </a:spcAft>
            </a:pPr>
            <a:r>
              <a:rPr lang="en-US" sz="1200" dirty="0"/>
              <a:t>Fortunately, this data is from public records and national averages so there are no material privacy concerns.</a:t>
            </a:r>
          </a:p>
          <a:p>
            <a:pPr>
              <a:lnSpc>
                <a:spcPct val="90000"/>
              </a:lnSpc>
              <a:spcAft>
                <a:spcPts val="600"/>
              </a:spcAft>
            </a:pPr>
            <a:r>
              <a:rPr lang="en-US" sz="1200" dirty="0"/>
              <a:t>Data integrity is maintained by using consistent time periods when combining data sources</a:t>
            </a:r>
          </a:p>
          <a:p>
            <a:pPr>
              <a:lnSpc>
                <a:spcPct val="90000"/>
              </a:lnSpc>
              <a:spcAft>
                <a:spcPts val="600"/>
              </a:spcAft>
            </a:pPr>
            <a:r>
              <a:rPr lang="en-US" sz="1200" dirty="0"/>
              <a:t>All derived data uses the same methods of transformation to retain consistent measures.</a:t>
            </a:r>
          </a:p>
          <a:p>
            <a:pPr>
              <a:lnSpc>
                <a:spcPct val="90000"/>
              </a:lnSpc>
              <a:spcAft>
                <a:spcPts val="600"/>
              </a:spcAft>
            </a:pPr>
            <a:r>
              <a:rPr lang="en-US" sz="1200" dirty="0"/>
              <a:t>Housing and stock </a:t>
            </a:r>
            <a:r>
              <a:rPr lang="en-US" dirty="0"/>
              <a:t>m</a:t>
            </a:r>
            <a:r>
              <a:rPr lang="en-US" sz="1200" dirty="0"/>
              <a:t>arket data are adjusted for inflation and converted to percentage change to have consistent comparisons with other variables</a:t>
            </a:r>
          </a:p>
          <a:p>
            <a:pPr>
              <a:lnSpc>
                <a:spcPct val="90000"/>
              </a:lnSpc>
              <a:spcAft>
                <a:spcPts val="600"/>
              </a:spcAft>
            </a:pPr>
            <a:r>
              <a:rPr lang="en-US" sz="1200" dirty="0"/>
              <a:t>Adjusting for inflation eliminates covariance with the inflation variable. </a:t>
            </a:r>
          </a:p>
          <a:p>
            <a:endParaRPr lang="en-US" dirty="0"/>
          </a:p>
        </p:txBody>
      </p:sp>
      <p:sp>
        <p:nvSpPr>
          <p:cNvPr id="4" name="Slide Number Placeholder 3"/>
          <p:cNvSpPr>
            <a:spLocks noGrp="1"/>
          </p:cNvSpPr>
          <p:nvPr>
            <p:ph type="sldNum" sz="quarter" idx="5"/>
          </p:nvPr>
        </p:nvSpPr>
        <p:spPr/>
        <p:txBody>
          <a:bodyPr/>
          <a:lstStyle/>
          <a:p>
            <a:fld id="{AE66BEEE-41A7-487A-BBDB-FC3716AD4079}" type="slidenum">
              <a:rPr lang="en-US" smtClean="0"/>
              <a:t>9</a:t>
            </a:fld>
            <a:endParaRPr lang="en-US"/>
          </a:p>
        </p:txBody>
      </p:sp>
    </p:spTree>
    <p:extLst>
      <p:ext uri="{BB962C8B-B14F-4D97-AF65-F5344CB8AC3E}">
        <p14:creationId xmlns:p14="http://schemas.microsoft.com/office/powerpoint/2010/main" val="91578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3F18-4C70-3B99-54FB-3D0B2B649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9B2308-525D-BF28-B996-C0686B05E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B3EABB-BEE7-4EB1-725A-2956673A6D70}"/>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5" name="Footer Placeholder 4">
            <a:extLst>
              <a:ext uri="{FF2B5EF4-FFF2-40B4-BE49-F238E27FC236}">
                <a16:creationId xmlns:a16="http://schemas.microsoft.com/office/drawing/2014/main" id="{7F73397E-5503-573C-7FCE-63AB2E5FE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F6E8A-0DE6-B867-4820-1F9DA04190D6}"/>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108044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2D6D-3104-3329-E0BA-C9E9C65319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AD3EDB-EA19-02C7-F920-F569A3BB8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339B8-2774-8F21-8611-A7F9EB1DDF36}"/>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5" name="Footer Placeholder 4">
            <a:extLst>
              <a:ext uri="{FF2B5EF4-FFF2-40B4-BE49-F238E27FC236}">
                <a16:creationId xmlns:a16="http://schemas.microsoft.com/office/drawing/2014/main" id="{3B2A5147-F1F7-E179-22BB-B95F8C4CB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D4F1-0046-8D32-9189-7A10A198AF4A}"/>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296076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A8BA6-4C65-8FFB-DEA3-6DCEA1A3C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A4D61-CF59-AA56-AC54-9DA1A5706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58405-8F71-BB13-E40A-A9C82D70D2FE}"/>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5" name="Footer Placeholder 4">
            <a:extLst>
              <a:ext uri="{FF2B5EF4-FFF2-40B4-BE49-F238E27FC236}">
                <a16:creationId xmlns:a16="http://schemas.microsoft.com/office/drawing/2014/main" id="{AA81F82F-BC26-706F-3DE7-D5A1D358C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45950-D20A-91B6-F4F9-A02C61032A44}"/>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181905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2658-2950-A6BA-79CB-20C12EFC0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8DD95-8317-4276-51CB-B0F68CEBE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3F69-765F-57A3-1BDF-ADBA86CC507D}"/>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5" name="Footer Placeholder 4">
            <a:extLst>
              <a:ext uri="{FF2B5EF4-FFF2-40B4-BE49-F238E27FC236}">
                <a16:creationId xmlns:a16="http://schemas.microsoft.com/office/drawing/2014/main" id="{95B2472B-9338-C6CE-6E53-5162516A1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3493-65CB-82A5-2AD5-EED1F1B23241}"/>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309019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C84C-19FA-0B65-8231-1853131D1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F20032-EE06-3E91-EAB6-127B3679F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18F8D-F82A-0022-F9C1-3392C5786592}"/>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5" name="Footer Placeholder 4">
            <a:extLst>
              <a:ext uri="{FF2B5EF4-FFF2-40B4-BE49-F238E27FC236}">
                <a16:creationId xmlns:a16="http://schemas.microsoft.com/office/drawing/2014/main" id="{EBB9F3E0-68B7-DADF-1F5A-741FB7E4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B23FF-2995-024B-8575-570A2BAA7961}"/>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113781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D97C-6215-0FED-1DB9-0C4AE2F3C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82F63-2C06-DABB-5D1C-2204BDF43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3218D-04CE-6841-A663-90DF50D55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7CAA-046D-6FDB-88F1-FF8D00656EF8}"/>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6" name="Footer Placeholder 5">
            <a:extLst>
              <a:ext uri="{FF2B5EF4-FFF2-40B4-BE49-F238E27FC236}">
                <a16:creationId xmlns:a16="http://schemas.microsoft.com/office/drawing/2014/main" id="{07A43D75-87D2-B821-A1BF-775145F22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D49FC-E4E9-8F83-946A-34F1D2ECF519}"/>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342505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10C-9235-ECEF-160F-2993BE470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E87C5A-F033-C2CB-8DB3-84DF04DB9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D6F26-D858-498E-1464-9ABAD156A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863E99-22FC-F44B-4737-6184BB791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D2277-B1AE-7723-6D35-FF7F8190C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9CB7D6-1958-102F-5265-320A2338CE06}"/>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8" name="Footer Placeholder 7">
            <a:extLst>
              <a:ext uri="{FF2B5EF4-FFF2-40B4-BE49-F238E27FC236}">
                <a16:creationId xmlns:a16="http://schemas.microsoft.com/office/drawing/2014/main" id="{705FCBA4-D0B5-D06F-AE98-2C0D8E625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02C1A-7E64-077C-4C34-D13CE9A3137A}"/>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368543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09C7-D181-B05B-7225-27782C4EA0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42D49-33CC-0F9C-B36B-D629459B57E6}"/>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4" name="Footer Placeholder 3">
            <a:extLst>
              <a:ext uri="{FF2B5EF4-FFF2-40B4-BE49-F238E27FC236}">
                <a16:creationId xmlns:a16="http://schemas.microsoft.com/office/drawing/2014/main" id="{02A56F9E-A797-3C17-E629-FC080D2B4C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727190-70B0-B069-4197-464C6569F232}"/>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393495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1B338-3E77-9752-B412-2D18BAFE796D}"/>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3" name="Footer Placeholder 2">
            <a:extLst>
              <a:ext uri="{FF2B5EF4-FFF2-40B4-BE49-F238E27FC236}">
                <a16:creationId xmlns:a16="http://schemas.microsoft.com/office/drawing/2014/main" id="{E93E7F4D-9C53-81BD-43B6-A74CA24CA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5ABA7-90DD-9459-4CE7-0D93B6F25640}"/>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87089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784F-06A9-898A-95EA-72A34D4C1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29FCB-C2AF-EB5C-B006-4AB818320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9D4AF-7847-FEFE-19D5-DBE26B869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066C0-8CDC-7F43-677E-20E4A39D3D90}"/>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6" name="Footer Placeholder 5">
            <a:extLst>
              <a:ext uri="{FF2B5EF4-FFF2-40B4-BE49-F238E27FC236}">
                <a16:creationId xmlns:a16="http://schemas.microsoft.com/office/drawing/2014/main" id="{8C8895A6-2553-8C79-6519-514ABF64F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725D0-2706-A71C-DC46-3CA8907D9BB2}"/>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299949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2B0B-C346-CBD5-D7D3-B6F30522B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75C0C-D931-6065-95AE-9D883D9B2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714C2-99DF-98AC-A22E-4D2F30542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24CD6-774B-78E6-1C46-66391BBF3285}"/>
              </a:ext>
            </a:extLst>
          </p:cNvPr>
          <p:cNvSpPr>
            <a:spLocks noGrp="1"/>
          </p:cNvSpPr>
          <p:nvPr>
            <p:ph type="dt" sz="half" idx="10"/>
          </p:nvPr>
        </p:nvSpPr>
        <p:spPr/>
        <p:txBody>
          <a:bodyPr/>
          <a:lstStyle/>
          <a:p>
            <a:fld id="{4570CFD8-2112-48C9-93CD-146BE9437E32}" type="datetimeFigureOut">
              <a:rPr lang="en-US" smtClean="0"/>
              <a:t>11/23/2022</a:t>
            </a:fld>
            <a:endParaRPr lang="en-US"/>
          </a:p>
        </p:txBody>
      </p:sp>
      <p:sp>
        <p:nvSpPr>
          <p:cNvPr id="6" name="Footer Placeholder 5">
            <a:extLst>
              <a:ext uri="{FF2B5EF4-FFF2-40B4-BE49-F238E27FC236}">
                <a16:creationId xmlns:a16="http://schemas.microsoft.com/office/drawing/2014/main" id="{B8F6E2D5-1DA8-DE86-4CAF-3EE5512BE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1B8D1-3938-46BD-E506-8A3A5BF529EA}"/>
              </a:ext>
            </a:extLst>
          </p:cNvPr>
          <p:cNvSpPr>
            <a:spLocks noGrp="1"/>
          </p:cNvSpPr>
          <p:nvPr>
            <p:ph type="sldNum" sz="quarter" idx="12"/>
          </p:nvPr>
        </p:nvSpPr>
        <p:spPr/>
        <p:txBody>
          <a:bodyPr/>
          <a:lstStyle/>
          <a:p>
            <a:fld id="{B3A205D7-BCC7-420F-A71A-F0FA1A134EAF}" type="slidenum">
              <a:rPr lang="en-US" smtClean="0"/>
              <a:t>‹#›</a:t>
            </a:fld>
            <a:endParaRPr lang="en-US"/>
          </a:p>
        </p:txBody>
      </p:sp>
    </p:spTree>
    <p:extLst>
      <p:ext uri="{BB962C8B-B14F-4D97-AF65-F5344CB8AC3E}">
        <p14:creationId xmlns:p14="http://schemas.microsoft.com/office/powerpoint/2010/main" val="36401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D1611-2925-B5B0-C8EA-E8D155F3B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59631-8121-D736-5057-DE53CC8A5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DAC77-A370-3A37-03A8-F2C11E0CC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CFD8-2112-48C9-93CD-146BE9437E32}" type="datetimeFigureOut">
              <a:rPr lang="en-US" smtClean="0"/>
              <a:t>11/23/2022</a:t>
            </a:fld>
            <a:endParaRPr lang="en-US"/>
          </a:p>
        </p:txBody>
      </p:sp>
      <p:sp>
        <p:nvSpPr>
          <p:cNvPr id="5" name="Footer Placeholder 4">
            <a:extLst>
              <a:ext uri="{FF2B5EF4-FFF2-40B4-BE49-F238E27FC236}">
                <a16:creationId xmlns:a16="http://schemas.microsoft.com/office/drawing/2014/main" id="{B5DF6867-2DFB-DC62-AA4A-4A727DF47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CD99B1-C3B7-F360-AFC2-92A7390FB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205D7-BCC7-420F-A71A-F0FA1A134EAF}" type="slidenum">
              <a:rPr lang="en-US" smtClean="0"/>
              <a:t>‹#›</a:t>
            </a:fld>
            <a:endParaRPr lang="en-US"/>
          </a:p>
        </p:txBody>
      </p:sp>
    </p:spTree>
    <p:extLst>
      <p:ext uri="{BB962C8B-B14F-4D97-AF65-F5344CB8AC3E}">
        <p14:creationId xmlns:p14="http://schemas.microsoft.com/office/powerpoint/2010/main" val="1918043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1016/j.jbankfin.2022.106536" TargetMode="External"/><Relationship Id="rId3" Type="http://schemas.openxmlformats.org/officeDocument/2006/relationships/hyperlink" Target="https://doi.org/10.1016/j.ribaf.2021.101568" TargetMode="External"/><Relationship Id="rId7" Type="http://schemas.openxmlformats.org/officeDocument/2006/relationships/hyperlink" Target="https://www.kaggle.com/datasets/federalreserve/interest-rates?resource=download"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doi.org/10.1111/j.1468-0327.2011.00272.x" TargetMode="External"/><Relationship Id="rId5" Type="http://schemas.openxmlformats.org/officeDocument/2006/relationships/hyperlink" Target="https://doi.org/10.1002/soej.12498" TargetMode="External"/><Relationship Id="rId4" Type="http://schemas.openxmlformats.org/officeDocument/2006/relationships/hyperlink" Target="https://csuglobal.idm.oclc.org/login?qurl=https%3A%2F%2Fwww.proquest.com%2Fscholarly-journals%2Fnonparametric-nonlinear-cotrending-analysis-with%2Fdocview%2F223218637%2Fse-2%3Faccountid%3D38569" TargetMode="External"/><Relationship Id="rId9" Type="http://schemas.openxmlformats.org/officeDocument/2006/relationships/hyperlink" Target="https://doi.org/10.1016/j.jedc.2014.09.005"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353/eca.0.0068" TargetMode="External"/><Relationship Id="rId3" Type="http://schemas.openxmlformats.org/officeDocument/2006/relationships/hyperlink" Target="https://doi.org/10.1093/biosci/biaa130" TargetMode="External"/><Relationship Id="rId7" Type="http://schemas.openxmlformats.org/officeDocument/2006/relationships/hyperlink" Target="https://dqydj.com/historical-home-prices/" TargetMode="External"/><Relationship Id="rId12" Type="http://schemas.openxmlformats.org/officeDocument/2006/relationships/hyperlink" Target="https://doi.org/10.1080/0361526X.2019.1590774"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doi.org/10.1016/j.jedc.2014.09.019" TargetMode="External"/><Relationship Id="rId11" Type="http://schemas.openxmlformats.org/officeDocument/2006/relationships/hyperlink" Target="https://data.bls.gov/pdq/SurveyOutputServlet" TargetMode="External"/><Relationship Id="rId5" Type="http://schemas.openxmlformats.org/officeDocument/2006/relationships/hyperlink" Target="https://datahub.io/core/s-and-p-500#data" TargetMode="External"/><Relationship Id="rId10" Type="http://schemas.openxmlformats.org/officeDocument/2006/relationships/hyperlink" Target="https://doi.org/10.2307/2330747" TargetMode="External"/><Relationship Id="rId4" Type="http://schemas.openxmlformats.org/officeDocument/2006/relationships/hyperlink" Target="https://doi.org/10.1111/jacf.12376" TargetMode="External"/><Relationship Id="rId9" Type="http://schemas.openxmlformats.org/officeDocument/2006/relationships/hyperlink" Target="https://doi.org/10.1080/08989621.2017.14139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BCAD-C3FF-E0DC-3962-11A3A039A9A4}"/>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E13FC9FD-0C90-01EF-6498-83DD7D99339F}"/>
              </a:ext>
            </a:extLst>
          </p:cNvPr>
          <p:cNvSpPr>
            <a:spLocks noGrp="1"/>
          </p:cNvSpPr>
          <p:nvPr>
            <p:ph type="subTitle" idx="1"/>
          </p:nvPr>
        </p:nvSpPr>
        <p:spPr/>
        <p:txBody>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2AFC06A6-2503-7F5B-2C8B-C6855E489BB3}"/>
              </a:ext>
            </a:extLst>
          </p:cNvPr>
          <p:cNvSpPr txBox="1"/>
          <p:nvPr/>
        </p:nvSpPr>
        <p:spPr>
          <a:xfrm>
            <a:off x="2569019" y="1106671"/>
            <a:ext cx="7053943" cy="4581767"/>
          </a:xfrm>
          <a:prstGeom prst="rect">
            <a:avLst/>
          </a:prstGeom>
          <a:noFill/>
        </p:spPr>
        <p:txBody>
          <a:bodyPr wrap="square">
            <a:spAutoFit/>
          </a:bodyPr>
          <a:lstStyle/>
          <a:p>
            <a:pPr marL="0" marR="0" algn="ctr">
              <a:lnSpc>
                <a:spcPct val="200000"/>
              </a:lnSpc>
              <a:spcBef>
                <a:spcPts val="0"/>
              </a:spcBef>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Capstone Project: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Oral and PowerPoint Presentation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Jeffrey Wolff</a:t>
            </a:r>
          </a:p>
          <a:p>
            <a:pPr marL="0" marR="0" algn="ctr">
              <a:lnSpc>
                <a:spcPct val="200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Colorado State University Global</a:t>
            </a:r>
          </a:p>
          <a:p>
            <a:pPr marL="0" marR="0" algn="ctr">
              <a:lnSpc>
                <a:spcPct val="200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22FD-MIS581-1: Capstone Course</a:t>
            </a:r>
          </a:p>
          <a:p>
            <a:pPr marL="0" marR="0" algn="ctr">
              <a:lnSpc>
                <a:spcPct val="200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Dr. Lisa Bryan</a:t>
            </a:r>
          </a:p>
          <a:p>
            <a:pPr marL="0" marR="0" algn="ctr">
              <a:lnSpc>
                <a:spcPct val="200000"/>
              </a:lnSpc>
              <a:spcBef>
                <a:spcPts val="0"/>
              </a:spcBef>
              <a:spcAft>
                <a:spcPts val="0"/>
              </a:spcAft>
            </a:pPr>
            <a:r>
              <a:rPr lang="en-US" sz="2000" dirty="0">
                <a:latin typeface="Calibri" panose="020F0502020204030204" pitchFamily="34" charset="0"/>
                <a:ea typeface="Calibri" panose="020F0502020204030204" pitchFamily="34" charset="0"/>
                <a:cs typeface="Times New Roman" panose="02020603050405020304" pitchFamily="18" charset="0"/>
              </a:rPr>
              <a:t>December 4</a:t>
            </a:r>
            <a:r>
              <a:rPr lang="en-US" sz="2000" dirty="0">
                <a:effectLst/>
                <a:latin typeface="Calibri" panose="020F0502020204030204" pitchFamily="34" charset="0"/>
                <a:ea typeface="Calibri" panose="020F0502020204030204" pitchFamily="34" charset="0"/>
                <a:cs typeface="Times New Roman" panose="02020603050405020304" pitchFamily="18" charset="0"/>
              </a:rPr>
              <a:t>, 2022</a:t>
            </a:r>
          </a:p>
        </p:txBody>
      </p:sp>
    </p:spTree>
    <p:extLst>
      <p:ext uri="{BB962C8B-B14F-4D97-AF65-F5344CB8AC3E}">
        <p14:creationId xmlns:p14="http://schemas.microsoft.com/office/powerpoint/2010/main" val="40563454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Findings</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Change in FFR correlation was found to be significant for unemployment, inflation and CPI for at least one timeframe pair. (See Tables 1a, 1b, and 1e)</a:t>
            </a:r>
          </a:p>
          <a:p>
            <a:pPr indent="-228600">
              <a:lnSpc>
                <a:spcPct val="90000"/>
              </a:lnSpc>
              <a:spcAft>
                <a:spcPts val="600"/>
              </a:spcAft>
              <a:buFont typeface="Arial" panose="020B0604020202020204" pitchFamily="34" charset="0"/>
              <a:buChar char="•"/>
            </a:pPr>
            <a:r>
              <a:rPr lang="en-US" dirty="0"/>
              <a:t>Change in FFR was not significantly correlated to changes in the S&amp;P 500 or home prices when adjusted for inflation. (See Tables 1c and 1d)</a:t>
            </a:r>
          </a:p>
          <a:p>
            <a:pPr indent="-228600">
              <a:lnSpc>
                <a:spcPct val="90000"/>
              </a:lnSpc>
              <a:spcAft>
                <a:spcPts val="600"/>
              </a:spcAft>
              <a:buFont typeface="Arial" panose="020B0604020202020204" pitchFamily="34" charset="0"/>
              <a:buChar char="•"/>
            </a:pPr>
            <a:r>
              <a:rPr lang="en-US" dirty="0"/>
              <a:t>The null hypothesis for H</a:t>
            </a:r>
            <a:r>
              <a:rPr lang="en-US" baseline="-25000" dirty="0"/>
              <a:t>1</a:t>
            </a:r>
            <a:r>
              <a:rPr lang="en-US" dirty="0"/>
              <a:t> (Unemployment), H</a:t>
            </a:r>
            <a:r>
              <a:rPr lang="en-US" baseline="-25000" dirty="0"/>
              <a:t>2</a:t>
            </a:r>
            <a:r>
              <a:rPr lang="en-US" dirty="0"/>
              <a:t> (Inflation), and H</a:t>
            </a:r>
            <a:r>
              <a:rPr lang="en-US" baseline="-25000" dirty="0"/>
              <a:t>5</a:t>
            </a:r>
            <a:r>
              <a:rPr lang="en-US" dirty="0"/>
              <a:t> (CPI) were not supported and favored the alternative hypotheses that change in FFR has an effect on these 3 variables.</a:t>
            </a:r>
          </a:p>
          <a:p>
            <a:pPr indent="-228600">
              <a:lnSpc>
                <a:spcPct val="90000"/>
              </a:lnSpc>
              <a:spcAft>
                <a:spcPts val="600"/>
              </a:spcAft>
              <a:buFont typeface="Arial" panose="020B0604020202020204" pitchFamily="34" charset="0"/>
              <a:buChar char="•"/>
            </a:pPr>
            <a:r>
              <a:rPr lang="en-US" dirty="0"/>
              <a:t>The null hypothesis for H</a:t>
            </a:r>
            <a:r>
              <a:rPr lang="en-US" baseline="-25000" dirty="0"/>
              <a:t>3</a:t>
            </a:r>
            <a:r>
              <a:rPr lang="en-US" dirty="0"/>
              <a:t> (Stock Performance) and H</a:t>
            </a:r>
            <a:r>
              <a:rPr lang="en-US" baseline="-25000" dirty="0"/>
              <a:t>4</a:t>
            </a:r>
            <a:r>
              <a:rPr lang="en-US" dirty="0"/>
              <a:t> (Home Prices) were supported. There is no evidence FFR correlates with these variables.</a:t>
            </a:r>
          </a:p>
          <a:p>
            <a:pPr indent="-228600">
              <a:lnSpc>
                <a:spcPct val="90000"/>
              </a:lnSpc>
              <a:spcAft>
                <a:spcPts val="600"/>
              </a:spcAft>
              <a:buFont typeface="Arial" panose="020B0604020202020204" pitchFamily="34" charset="0"/>
              <a:buChar char="•"/>
            </a:pPr>
            <a:r>
              <a:rPr lang="en-US" dirty="0"/>
              <a:t>The data supports that a 6 month change in FFR has the most correlation with changes in inflation and CPI 6 months later. (See Figure 1a and 1b)</a:t>
            </a:r>
          </a:p>
          <a:p>
            <a:pPr indent="-228600">
              <a:lnSpc>
                <a:spcPct val="90000"/>
              </a:lnSpc>
              <a:spcAft>
                <a:spcPts val="600"/>
              </a:spcAft>
              <a:buFont typeface="Arial" panose="020B0604020202020204" pitchFamily="34" charset="0"/>
              <a:buChar char="•"/>
            </a:pPr>
            <a:r>
              <a:rPr lang="en-US" dirty="0"/>
              <a:t>The data supports that a 3 month change in FFR has the most correlation with changes in unemployment 3 months later. (See Figure 1c)</a:t>
            </a:r>
          </a:p>
          <a:p>
            <a:pPr indent="-228600">
              <a:lnSpc>
                <a:spcPct val="90000"/>
              </a:lnSpc>
              <a:spcAft>
                <a:spcPts val="600"/>
              </a:spcAft>
              <a:buFont typeface="Arial" panose="020B0604020202020204" pitchFamily="34" charset="0"/>
              <a:buChar char="•"/>
            </a:pPr>
            <a:r>
              <a:rPr lang="en-US" dirty="0"/>
              <a:t>The linear regression models for these 3 variables do not provide evidence of a quantifiable prediction for the amount of change in these variables. The R</a:t>
            </a:r>
            <a:r>
              <a:rPr lang="en-US" baseline="30000" dirty="0"/>
              <a:t>2</a:t>
            </a:r>
            <a:r>
              <a:rPr lang="en-US" dirty="0"/>
              <a:t> value is far too low to be meaningful.</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259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Pearson Correlation Coefficients for each Variable pair</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able&#10;&#10;Description automatically generated">
            <a:extLst>
              <a:ext uri="{FF2B5EF4-FFF2-40B4-BE49-F238E27FC236}">
                <a16:creationId xmlns:a16="http://schemas.microsoft.com/office/drawing/2014/main" id="{C800382D-CC55-EC3A-6A56-8C7D7BA2C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868" y="1978753"/>
            <a:ext cx="3347746" cy="1877372"/>
          </a:xfrm>
          <a:prstGeom prst="rect">
            <a:avLst/>
          </a:prstGeom>
        </p:spPr>
      </p:pic>
      <p:pic>
        <p:nvPicPr>
          <p:cNvPr id="8" name="Picture 7" descr="Table&#10;&#10;Description automatically generated">
            <a:extLst>
              <a:ext uri="{FF2B5EF4-FFF2-40B4-BE49-F238E27FC236}">
                <a16:creationId xmlns:a16="http://schemas.microsoft.com/office/drawing/2014/main" id="{20E9C3DE-1A3A-FF44-D3B7-E3AB9E4B33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4689" y="1978751"/>
            <a:ext cx="3278653" cy="1880903"/>
          </a:xfrm>
          <a:prstGeom prst="rect">
            <a:avLst/>
          </a:prstGeom>
        </p:spPr>
      </p:pic>
      <p:pic>
        <p:nvPicPr>
          <p:cNvPr id="10" name="Picture 9" descr="Table&#10;&#10;Description automatically generated">
            <a:extLst>
              <a:ext uri="{FF2B5EF4-FFF2-40B4-BE49-F238E27FC236}">
                <a16:creationId xmlns:a16="http://schemas.microsoft.com/office/drawing/2014/main" id="{7ECE4D11-774C-8475-0E1E-08A3A0430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8332" y="1967461"/>
            <a:ext cx="3177814" cy="1894124"/>
          </a:xfrm>
          <a:prstGeom prst="rect">
            <a:avLst/>
          </a:prstGeom>
        </p:spPr>
      </p:pic>
      <p:grpSp>
        <p:nvGrpSpPr>
          <p:cNvPr id="23" name="Group 22">
            <a:extLst>
              <a:ext uri="{FF2B5EF4-FFF2-40B4-BE49-F238E27FC236}">
                <a16:creationId xmlns:a16="http://schemas.microsoft.com/office/drawing/2014/main" id="{97703CF6-F40B-03FB-BBC0-8B1BAE7BFF48}"/>
              </a:ext>
            </a:extLst>
          </p:cNvPr>
          <p:cNvGrpSpPr/>
          <p:nvPr/>
        </p:nvGrpSpPr>
        <p:grpSpPr>
          <a:xfrm>
            <a:off x="2318146" y="4630993"/>
            <a:ext cx="7315574" cy="1880903"/>
            <a:chOff x="2486099" y="4630993"/>
            <a:chExt cx="7315574" cy="1880903"/>
          </a:xfrm>
        </p:grpSpPr>
        <p:pic>
          <p:nvPicPr>
            <p:cNvPr id="12" name="Picture 11" descr="Table&#10;&#10;Description automatically generated">
              <a:extLst>
                <a:ext uri="{FF2B5EF4-FFF2-40B4-BE49-F238E27FC236}">
                  <a16:creationId xmlns:a16="http://schemas.microsoft.com/office/drawing/2014/main" id="{082FACE0-A6B8-45AA-A74F-4B3BBD695F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6099" y="4630993"/>
              <a:ext cx="3393126" cy="1880903"/>
            </a:xfrm>
            <a:prstGeom prst="rect">
              <a:avLst/>
            </a:prstGeom>
          </p:spPr>
        </p:pic>
        <p:pic>
          <p:nvPicPr>
            <p:cNvPr id="13" name="Picture 12" descr="Table&#10;&#10;Description automatically generated">
              <a:extLst>
                <a:ext uri="{FF2B5EF4-FFF2-40B4-BE49-F238E27FC236}">
                  <a16:creationId xmlns:a16="http://schemas.microsoft.com/office/drawing/2014/main" id="{A7F213C3-8302-4A32-3C46-B5B36F5138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37112" y="4631796"/>
              <a:ext cx="3064561" cy="1880024"/>
            </a:xfrm>
            <a:prstGeom prst="rect">
              <a:avLst/>
            </a:prstGeom>
          </p:spPr>
        </p:pic>
      </p:grpSp>
      <p:sp>
        <p:nvSpPr>
          <p:cNvPr id="17" name="TextBox 16">
            <a:extLst>
              <a:ext uri="{FF2B5EF4-FFF2-40B4-BE49-F238E27FC236}">
                <a16:creationId xmlns:a16="http://schemas.microsoft.com/office/drawing/2014/main" id="{4AD384DE-DC18-4D20-35EA-C15FBF89E023}"/>
              </a:ext>
            </a:extLst>
          </p:cNvPr>
          <p:cNvSpPr txBox="1"/>
          <p:nvPr/>
        </p:nvSpPr>
        <p:spPr>
          <a:xfrm>
            <a:off x="900543" y="1541890"/>
            <a:ext cx="3069174" cy="461665"/>
          </a:xfrm>
          <a:prstGeom prst="rect">
            <a:avLst/>
          </a:prstGeom>
          <a:noFill/>
        </p:spPr>
        <p:txBody>
          <a:bodyPr wrap="none" rtlCol="0">
            <a:spAutoFit/>
          </a:bodyPr>
          <a:lstStyle/>
          <a:p>
            <a:r>
              <a:rPr lang="en-US" sz="1200" b="1" dirty="0"/>
              <a:t>Table 1a</a:t>
            </a:r>
          </a:p>
          <a:p>
            <a:r>
              <a:rPr lang="en-US" sz="1200" i="1" dirty="0"/>
              <a:t>Pearson Correlation for FFR vs Unemployment.</a:t>
            </a:r>
          </a:p>
        </p:txBody>
      </p:sp>
      <p:sp>
        <p:nvSpPr>
          <p:cNvPr id="19" name="TextBox 18">
            <a:extLst>
              <a:ext uri="{FF2B5EF4-FFF2-40B4-BE49-F238E27FC236}">
                <a16:creationId xmlns:a16="http://schemas.microsoft.com/office/drawing/2014/main" id="{C8D8F389-B81C-4EFD-1858-246E03EBDD1B}"/>
              </a:ext>
            </a:extLst>
          </p:cNvPr>
          <p:cNvSpPr txBox="1"/>
          <p:nvPr/>
        </p:nvSpPr>
        <p:spPr>
          <a:xfrm>
            <a:off x="4690911" y="1548372"/>
            <a:ext cx="3069174" cy="461665"/>
          </a:xfrm>
          <a:prstGeom prst="rect">
            <a:avLst/>
          </a:prstGeom>
          <a:noFill/>
        </p:spPr>
        <p:txBody>
          <a:bodyPr wrap="square">
            <a:spAutoFit/>
          </a:bodyPr>
          <a:lstStyle/>
          <a:p>
            <a:r>
              <a:rPr lang="en-US" sz="1200" b="1" dirty="0"/>
              <a:t>Table 1b</a:t>
            </a:r>
          </a:p>
          <a:p>
            <a:r>
              <a:rPr lang="en-US" sz="1200" i="1" dirty="0"/>
              <a:t>Pearson Correlation for FFR vs inflation.</a:t>
            </a:r>
          </a:p>
        </p:txBody>
      </p:sp>
      <p:sp>
        <p:nvSpPr>
          <p:cNvPr id="20" name="TextBox 19">
            <a:extLst>
              <a:ext uri="{FF2B5EF4-FFF2-40B4-BE49-F238E27FC236}">
                <a16:creationId xmlns:a16="http://schemas.microsoft.com/office/drawing/2014/main" id="{33F31ACE-8001-8167-9AA5-3B402822446A}"/>
              </a:ext>
            </a:extLst>
          </p:cNvPr>
          <p:cNvSpPr txBox="1"/>
          <p:nvPr/>
        </p:nvSpPr>
        <p:spPr>
          <a:xfrm>
            <a:off x="8417954" y="1559834"/>
            <a:ext cx="3069174" cy="461665"/>
          </a:xfrm>
          <a:prstGeom prst="rect">
            <a:avLst/>
          </a:prstGeom>
          <a:noFill/>
        </p:spPr>
        <p:txBody>
          <a:bodyPr wrap="square">
            <a:spAutoFit/>
          </a:bodyPr>
          <a:lstStyle/>
          <a:p>
            <a:r>
              <a:rPr lang="en-US" sz="1200" b="1" dirty="0"/>
              <a:t>Table 1c</a:t>
            </a:r>
          </a:p>
          <a:p>
            <a:r>
              <a:rPr lang="en-US" sz="1200" i="1" dirty="0"/>
              <a:t>Pearson Correlation for FFR vs S&amp;P500.</a:t>
            </a:r>
          </a:p>
        </p:txBody>
      </p:sp>
      <p:sp>
        <p:nvSpPr>
          <p:cNvPr id="21" name="TextBox 20">
            <a:extLst>
              <a:ext uri="{FF2B5EF4-FFF2-40B4-BE49-F238E27FC236}">
                <a16:creationId xmlns:a16="http://schemas.microsoft.com/office/drawing/2014/main" id="{811E6C87-9BC0-BFDA-6969-9C2C2ADF795F}"/>
              </a:ext>
            </a:extLst>
          </p:cNvPr>
          <p:cNvSpPr txBox="1"/>
          <p:nvPr/>
        </p:nvSpPr>
        <p:spPr>
          <a:xfrm>
            <a:off x="2280734" y="4160349"/>
            <a:ext cx="3069174" cy="461665"/>
          </a:xfrm>
          <a:prstGeom prst="rect">
            <a:avLst/>
          </a:prstGeom>
          <a:noFill/>
        </p:spPr>
        <p:txBody>
          <a:bodyPr wrap="square">
            <a:spAutoFit/>
          </a:bodyPr>
          <a:lstStyle/>
          <a:p>
            <a:r>
              <a:rPr lang="en-US" sz="1200" b="1" dirty="0"/>
              <a:t>Table 1d</a:t>
            </a:r>
          </a:p>
          <a:p>
            <a:r>
              <a:rPr lang="en-US" sz="1200" i="1" dirty="0"/>
              <a:t>Pearson Correlation for FFR vs Home Price.</a:t>
            </a:r>
          </a:p>
        </p:txBody>
      </p:sp>
      <p:sp>
        <p:nvSpPr>
          <p:cNvPr id="22" name="TextBox 21">
            <a:extLst>
              <a:ext uri="{FF2B5EF4-FFF2-40B4-BE49-F238E27FC236}">
                <a16:creationId xmlns:a16="http://schemas.microsoft.com/office/drawing/2014/main" id="{5B84F7CA-6C90-56FE-988C-AA2F156BB75B}"/>
              </a:ext>
            </a:extLst>
          </p:cNvPr>
          <p:cNvSpPr txBox="1"/>
          <p:nvPr/>
        </p:nvSpPr>
        <p:spPr>
          <a:xfrm>
            <a:off x="6552831" y="4200255"/>
            <a:ext cx="3069174" cy="461665"/>
          </a:xfrm>
          <a:prstGeom prst="rect">
            <a:avLst/>
          </a:prstGeom>
          <a:noFill/>
        </p:spPr>
        <p:txBody>
          <a:bodyPr wrap="square">
            <a:spAutoFit/>
          </a:bodyPr>
          <a:lstStyle/>
          <a:p>
            <a:r>
              <a:rPr lang="en-US" sz="1200" b="1" dirty="0"/>
              <a:t>Table 1e</a:t>
            </a:r>
          </a:p>
          <a:p>
            <a:r>
              <a:rPr lang="en-US" sz="1200" i="1" dirty="0"/>
              <a:t>Pearson Correlation for FFR vs CPI.</a:t>
            </a:r>
          </a:p>
        </p:txBody>
      </p:sp>
    </p:spTree>
    <p:extLst>
      <p:ext uri="{BB962C8B-B14F-4D97-AF65-F5344CB8AC3E}">
        <p14:creationId xmlns:p14="http://schemas.microsoft.com/office/powerpoint/2010/main" val="322091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Changes in FFR compared to effects in CPI, Inflation, and Unemployment over Time</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2ECDC8A6-9C83-BB52-C3E9-557C0EF0B735}"/>
              </a:ext>
            </a:extLst>
          </p:cNvPr>
          <p:cNvGrpSpPr/>
          <p:nvPr/>
        </p:nvGrpSpPr>
        <p:grpSpPr>
          <a:xfrm>
            <a:off x="526121" y="1191671"/>
            <a:ext cx="11090504" cy="2946976"/>
            <a:chOff x="50245" y="1350297"/>
            <a:chExt cx="11090504" cy="2946976"/>
          </a:xfrm>
        </p:grpSpPr>
        <p:sp>
          <p:nvSpPr>
            <p:cNvPr id="3" name="Rectangle 2">
              <a:extLst>
                <a:ext uri="{FF2B5EF4-FFF2-40B4-BE49-F238E27FC236}">
                  <a16:creationId xmlns:a16="http://schemas.microsoft.com/office/drawing/2014/main" id="{8F5701E2-DF85-C85E-38AD-729348A2AA0A}"/>
                </a:ext>
              </a:extLst>
            </p:cNvPr>
            <p:cNvSpPr>
              <a:spLocks noChangeArrowheads="1"/>
            </p:cNvSpPr>
            <p:nvPr/>
          </p:nvSpPr>
          <p:spPr bwMode="auto">
            <a:xfrm>
              <a:off x="50245" y="1361931"/>
              <a:ext cx="3928188" cy="91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 1a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Changes in Fed Funds Rate and CPI over Time.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6" descr="Timeline&#10;&#10;Description automatically generated with medium confidence">
              <a:extLst>
                <a:ext uri="{FF2B5EF4-FFF2-40B4-BE49-F238E27FC236}">
                  <a16:creationId xmlns:a16="http://schemas.microsoft.com/office/drawing/2014/main" id="{BB178414-6335-A649-1C1B-6C531112F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26" t="11948" r="5641" b="11394"/>
            <a:stretch>
              <a:fillRect/>
            </a:stretch>
          </p:blipFill>
          <p:spPr bwMode="auto">
            <a:xfrm>
              <a:off x="50245" y="1915427"/>
              <a:ext cx="3818339" cy="238184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4">
              <a:extLst>
                <a:ext uri="{FF2B5EF4-FFF2-40B4-BE49-F238E27FC236}">
                  <a16:creationId xmlns:a16="http://schemas.microsoft.com/office/drawing/2014/main" id="{C726D81F-B5B2-0CFD-448B-940F77D71D41}"/>
                </a:ext>
              </a:extLst>
            </p:cNvPr>
            <p:cNvSpPr>
              <a:spLocks noChangeArrowheads="1"/>
            </p:cNvSpPr>
            <p:nvPr/>
          </p:nvSpPr>
          <p:spPr bwMode="auto">
            <a:xfrm>
              <a:off x="7212561" y="1350297"/>
              <a:ext cx="3928188" cy="75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 1b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Changes in Fed Funds Rate and Inflation over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7" descr="A picture containing chart&#10;&#10;Description automatically generated">
              <a:extLst>
                <a:ext uri="{FF2B5EF4-FFF2-40B4-BE49-F238E27FC236}">
                  <a16:creationId xmlns:a16="http://schemas.microsoft.com/office/drawing/2014/main" id="{C896D41E-72F2-E101-422D-DA40E0065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026" t="12112" r="5641" b="11726"/>
            <a:stretch>
              <a:fillRect/>
            </a:stretch>
          </p:blipFill>
          <p:spPr bwMode="auto">
            <a:xfrm>
              <a:off x="7208128" y="2011379"/>
              <a:ext cx="3512996" cy="2285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9BB6C481-E1CE-3F48-0125-5B62198E74A6}"/>
              </a:ext>
            </a:extLst>
          </p:cNvPr>
          <p:cNvGrpSpPr/>
          <p:nvPr/>
        </p:nvGrpSpPr>
        <p:grpSpPr>
          <a:xfrm>
            <a:off x="4350182" y="3964044"/>
            <a:ext cx="3512998" cy="2695374"/>
            <a:chOff x="3911649" y="4225312"/>
            <a:chExt cx="3512998" cy="2695374"/>
          </a:xfrm>
        </p:grpSpPr>
        <p:sp>
          <p:nvSpPr>
            <p:cNvPr id="18" name="Rectangle 6">
              <a:extLst>
                <a:ext uri="{FF2B5EF4-FFF2-40B4-BE49-F238E27FC236}">
                  <a16:creationId xmlns:a16="http://schemas.microsoft.com/office/drawing/2014/main" id="{C9BED654-EAF1-847E-27A2-F1C89657E61F}"/>
                </a:ext>
              </a:extLst>
            </p:cNvPr>
            <p:cNvSpPr>
              <a:spLocks noChangeArrowheads="1"/>
            </p:cNvSpPr>
            <p:nvPr/>
          </p:nvSpPr>
          <p:spPr bwMode="auto">
            <a:xfrm>
              <a:off x="3911649" y="4225312"/>
              <a:ext cx="35129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 1c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Changes in Fed Funds Rate and Unemployment over Time.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9" name="Picture 8" descr="Chart&#10;&#10;Description automatically generated">
              <a:extLst>
                <a:ext uri="{FF2B5EF4-FFF2-40B4-BE49-F238E27FC236}">
                  <a16:creationId xmlns:a16="http://schemas.microsoft.com/office/drawing/2014/main" id="{94FFFCB9-8496-9CD6-6846-322F04D60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154" t="12279" r="5513" b="11560"/>
            <a:stretch>
              <a:fillRect/>
            </a:stretch>
          </p:blipFill>
          <p:spPr bwMode="auto">
            <a:xfrm>
              <a:off x="3930311" y="4668500"/>
              <a:ext cx="3230689" cy="22521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460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Predictive Linear Regression Models</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oup 42">
            <a:extLst>
              <a:ext uri="{FF2B5EF4-FFF2-40B4-BE49-F238E27FC236}">
                <a16:creationId xmlns:a16="http://schemas.microsoft.com/office/drawing/2014/main" id="{67005C59-7284-5E4E-B091-B67C11EB245F}"/>
              </a:ext>
            </a:extLst>
          </p:cNvPr>
          <p:cNvGrpSpPr/>
          <p:nvPr/>
        </p:nvGrpSpPr>
        <p:grpSpPr>
          <a:xfrm>
            <a:off x="327349" y="2427552"/>
            <a:ext cx="3680159" cy="3052849"/>
            <a:chOff x="155899" y="1544243"/>
            <a:chExt cx="3964733" cy="3247998"/>
          </a:xfrm>
        </p:grpSpPr>
        <p:sp>
          <p:nvSpPr>
            <p:cNvPr id="16" name="TextBox 15">
              <a:extLst>
                <a:ext uri="{FF2B5EF4-FFF2-40B4-BE49-F238E27FC236}">
                  <a16:creationId xmlns:a16="http://schemas.microsoft.com/office/drawing/2014/main" id="{92F5CE1F-AE47-C706-361F-915167D011FD}"/>
                </a:ext>
              </a:extLst>
            </p:cNvPr>
            <p:cNvSpPr txBox="1"/>
            <p:nvPr/>
          </p:nvSpPr>
          <p:spPr>
            <a:xfrm>
              <a:off x="155899" y="1593952"/>
              <a:ext cx="1533845" cy="600164"/>
            </a:xfrm>
            <a:prstGeom prst="rect">
              <a:avLst/>
            </a:prstGeom>
            <a:noFill/>
          </p:spPr>
          <p:txBody>
            <a:bodyPr wrap="square" rtlCol="0">
              <a:spAutoFit/>
            </a:bodyPr>
            <a:lstStyle/>
            <a:p>
              <a:r>
                <a:rPr lang="en-US" sz="1100" b="1" dirty="0"/>
                <a:t>Figure 2a.</a:t>
              </a:r>
            </a:p>
            <a:p>
              <a:r>
                <a:rPr lang="en-US" sz="1100" i="1" dirty="0"/>
                <a:t>Results of Predictive Model of FFR v CPI </a:t>
              </a:r>
            </a:p>
          </p:txBody>
        </p:sp>
        <p:pic>
          <p:nvPicPr>
            <p:cNvPr id="17" name="Picture 16" descr="Graphical user interface, table&#10;&#10;Description automatically generated with medium confidence">
              <a:extLst>
                <a:ext uri="{FF2B5EF4-FFF2-40B4-BE49-F238E27FC236}">
                  <a16:creationId xmlns:a16="http://schemas.microsoft.com/office/drawing/2014/main" id="{B4462D16-2983-95B9-27A0-6D26C10AA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92" y="3895132"/>
              <a:ext cx="3931740" cy="897109"/>
            </a:xfrm>
            <a:prstGeom prst="rect">
              <a:avLst/>
            </a:prstGeom>
          </p:spPr>
        </p:pic>
        <p:pic>
          <p:nvPicPr>
            <p:cNvPr id="19" name="Picture 18" descr="Chart, scatter chart&#10;&#10;Description automatically generated">
              <a:extLst>
                <a:ext uri="{FF2B5EF4-FFF2-40B4-BE49-F238E27FC236}">
                  <a16:creationId xmlns:a16="http://schemas.microsoft.com/office/drawing/2014/main" id="{F88AAA42-FFCE-134A-757E-805B7A546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642" y="1544243"/>
              <a:ext cx="2356375" cy="2350888"/>
            </a:xfrm>
            <a:prstGeom prst="rect">
              <a:avLst/>
            </a:prstGeom>
          </p:spPr>
        </p:pic>
        <p:pic>
          <p:nvPicPr>
            <p:cNvPr id="20" name="Picture 19" descr="Table&#10;&#10;Description automatically generated">
              <a:extLst>
                <a:ext uri="{FF2B5EF4-FFF2-40B4-BE49-F238E27FC236}">
                  <a16:creationId xmlns:a16="http://schemas.microsoft.com/office/drawing/2014/main" id="{DDB923A1-BA51-C025-3A3F-2BFFB58BF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92" y="2250863"/>
              <a:ext cx="1560876" cy="1642432"/>
            </a:xfrm>
            <a:prstGeom prst="rect">
              <a:avLst/>
            </a:prstGeom>
          </p:spPr>
        </p:pic>
      </p:grpSp>
      <p:grpSp>
        <p:nvGrpSpPr>
          <p:cNvPr id="61" name="Group 60">
            <a:extLst>
              <a:ext uri="{FF2B5EF4-FFF2-40B4-BE49-F238E27FC236}">
                <a16:creationId xmlns:a16="http://schemas.microsoft.com/office/drawing/2014/main" id="{B99BA22D-220F-2229-25AE-30A473E05E31}"/>
              </a:ext>
            </a:extLst>
          </p:cNvPr>
          <p:cNvGrpSpPr/>
          <p:nvPr/>
        </p:nvGrpSpPr>
        <p:grpSpPr>
          <a:xfrm>
            <a:off x="4241845" y="2427636"/>
            <a:ext cx="3792529" cy="3054759"/>
            <a:chOff x="4241845" y="2427636"/>
            <a:chExt cx="3792529" cy="3054759"/>
          </a:xfrm>
        </p:grpSpPr>
        <p:pic>
          <p:nvPicPr>
            <p:cNvPr id="28" name="Picture 27" descr="Table&#10;&#10;Description automatically generated">
              <a:extLst>
                <a:ext uri="{FF2B5EF4-FFF2-40B4-BE49-F238E27FC236}">
                  <a16:creationId xmlns:a16="http://schemas.microsoft.com/office/drawing/2014/main" id="{BD647ADC-5840-2978-201F-0498C5765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845" y="4639245"/>
              <a:ext cx="3792529" cy="843150"/>
            </a:xfrm>
            <a:prstGeom prst="rect">
              <a:avLst/>
            </a:prstGeom>
          </p:spPr>
        </p:pic>
        <p:pic>
          <p:nvPicPr>
            <p:cNvPr id="30" name="Picture 29" descr="Chart, scatter chart&#10;&#10;Description automatically generated">
              <a:extLst>
                <a:ext uri="{FF2B5EF4-FFF2-40B4-BE49-F238E27FC236}">
                  <a16:creationId xmlns:a16="http://schemas.microsoft.com/office/drawing/2014/main" id="{41DA6D7A-FF8B-AF2E-38CA-3A86A6732C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1529" y="2427636"/>
              <a:ext cx="2234963" cy="2211609"/>
            </a:xfrm>
            <a:prstGeom prst="rect">
              <a:avLst/>
            </a:prstGeom>
          </p:spPr>
        </p:pic>
        <p:pic>
          <p:nvPicPr>
            <p:cNvPr id="32" name="Picture 31" descr="Table&#10;&#10;Description automatically generated">
              <a:extLst>
                <a:ext uri="{FF2B5EF4-FFF2-40B4-BE49-F238E27FC236}">
                  <a16:creationId xmlns:a16="http://schemas.microsoft.com/office/drawing/2014/main" id="{F1AE3937-F6FB-682F-DF1B-9C6724864F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49989" y="3027700"/>
              <a:ext cx="1474454" cy="1619168"/>
            </a:xfrm>
            <a:prstGeom prst="rect">
              <a:avLst/>
            </a:prstGeom>
          </p:spPr>
        </p:pic>
        <p:sp>
          <p:nvSpPr>
            <p:cNvPr id="33" name="TextBox 32">
              <a:extLst>
                <a:ext uri="{FF2B5EF4-FFF2-40B4-BE49-F238E27FC236}">
                  <a16:creationId xmlns:a16="http://schemas.microsoft.com/office/drawing/2014/main" id="{3230135F-42B3-013E-E41E-1641D80343C7}"/>
                </a:ext>
              </a:extLst>
            </p:cNvPr>
            <p:cNvSpPr txBox="1"/>
            <p:nvPr/>
          </p:nvSpPr>
          <p:spPr>
            <a:xfrm>
              <a:off x="4254758" y="2457853"/>
              <a:ext cx="1526771" cy="600164"/>
            </a:xfrm>
            <a:prstGeom prst="rect">
              <a:avLst/>
            </a:prstGeom>
            <a:noFill/>
          </p:spPr>
          <p:txBody>
            <a:bodyPr wrap="square" rtlCol="0">
              <a:spAutoFit/>
            </a:bodyPr>
            <a:lstStyle/>
            <a:p>
              <a:r>
                <a:rPr lang="en-US" sz="1100" b="1" dirty="0"/>
                <a:t>Figure 2b.</a:t>
              </a:r>
            </a:p>
            <a:p>
              <a:r>
                <a:rPr lang="en-US" sz="1100" i="1" dirty="0"/>
                <a:t>Results of Predictive Model of FFR v Inflation </a:t>
              </a:r>
            </a:p>
          </p:txBody>
        </p:sp>
      </p:grpSp>
      <p:grpSp>
        <p:nvGrpSpPr>
          <p:cNvPr id="51" name="Group 50">
            <a:extLst>
              <a:ext uri="{FF2B5EF4-FFF2-40B4-BE49-F238E27FC236}">
                <a16:creationId xmlns:a16="http://schemas.microsoft.com/office/drawing/2014/main" id="{D0466EF3-E09E-BEA3-C584-4D77B734476C}"/>
              </a:ext>
            </a:extLst>
          </p:cNvPr>
          <p:cNvGrpSpPr/>
          <p:nvPr/>
        </p:nvGrpSpPr>
        <p:grpSpPr>
          <a:xfrm>
            <a:off x="8292228" y="2428860"/>
            <a:ext cx="3824356" cy="3082705"/>
            <a:chOff x="8094648" y="1552256"/>
            <a:chExt cx="4021936" cy="3271149"/>
          </a:xfrm>
        </p:grpSpPr>
        <p:pic>
          <p:nvPicPr>
            <p:cNvPr id="36" name="Picture 35" descr="Table&#10;&#10;Description automatically generated">
              <a:extLst>
                <a:ext uri="{FF2B5EF4-FFF2-40B4-BE49-F238E27FC236}">
                  <a16:creationId xmlns:a16="http://schemas.microsoft.com/office/drawing/2014/main" id="{F5F865C1-2DC7-7FA1-FEFB-E45AE4A056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07301" y="3917819"/>
              <a:ext cx="4009283" cy="905586"/>
            </a:xfrm>
            <a:prstGeom prst="rect">
              <a:avLst/>
            </a:prstGeom>
          </p:spPr>
        </p:pic>
        <p:pic>
          <p:nvPicPr>
            <p:cNvPr id="40" name="Picture 39" descr="Chart, scatter chart&#10;&#10;Description automatically generated">
              <a:extLst>
                <a:ext uri="{FF2B5EF4-FFF2-40B4-BE49-F238E27FC236}">
                  <a16:creationId xmlns:a16="http://schemas.microsoft.com/office/drawing/2014/main" id="{DC4DFF01-78F4-1130-2FC7-EA9880A1A0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1537" y="1583702"/>
              <a:ext cx="2324480" cy="2339238"/>
            </a:xfrm>
            <a:prstGeom prst="rect">
              <a:avLst/>
            </a:prstGeom>
          </p:spPr>
        </p:pic>
        <p:pic>
          <p:nvPicPr>
            <p:cNvPr id="42" name="Picture 41" descr="Table&#10;&#10;Description automatically generated">
              <a:extLst>
                <a:ext uri="{FF2B5EF4-FFF2-40B4-BE49-F238E27FC236}">
                  <a16:creationId xmlns:a16="http://schemas.microsoft.com/office/drawing/2014/main" id="{78195E74-783A-EF76-CDA9-0E70877C0F3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6061" y="2255566"/>
              <a:ext cx="1551059" cy="1661369"/>
            </a:xfrm>
            <a:prstGeom prst="rect">
              <a:avLst/>
            </a:prstGeom>
          </p:spPr>
        </p:pic>
        <p:sp>
          <p:nvSpPr>
            <p:cNvPr id="47" name="TextBox 46">
              <a:extLst>
                <a:ext uri="{FF2B5EF4-FFF2-40B4-BE49-F238E27FC236}">
                  <a16:creationId xmlns:a16="http://schemas.microsoft.com/office/drawing/2014/main" id="{57AB91CE-9663-427D-43AF-410C815E53C9}"/>
                </a:ext>
              </a:extLst>
            </p:cNvPr>
            <p:cNvSpPr txBox="1"/>
            <p:nvPr/>
          </p:nvSpPr>
          <p:spPr>
            <a:xfrm>
              <a:off x="8094648" y="1552256"/>
              <a:ext cx="1550096" cy="769441"/>
            </a:xfrm>
            <a:prstGeom prst="rect">
              <a:avLst/>
            </a:prstGeom>
            <a:noFill/>
          </p:spPr>
          <p:txBody>
            <a:bodyPr wrap="square" rtlCol="0">
              <a:spAutoFit/>
            </a:bodyPr>
            <a:lstStyle/>
            <a:p>
              <a:r>
                <a:rPr lang="en-US" sz="1100" b="1" dirty="0"/>
                <a:t>Figure 2c.</a:t>
              </a:r>
            </a:p>
            <a:p>
              <a:r>
                <a:rPr lang="en-US" sz="1100" i="1" dirty="0"/>
                <a:t>Results of Predictive Model of FFR v Unemployment </a:t>
              </a:r>
            </a:p>
          </p:txBody>
        </p:sp>
      </p:grpSp>
      <p:sp>
        <p:nvSpPr>
          <p:cNvPr id="52" name="TextBox 51">
            <a:extLst>
              <a:ext uri="{FF2B5EF4-FFF2-40B4-BE49-F238E27FC236}">
                <a16:creationId xmlns:a16="http://schemas.microsoft.com/office/drawing/2014/main" id="{91FE2B0F-01EA-D307-AE09-70EDBFCBC1AA}"/>
              </a:ext>
            </a:extLst>
          </p:cNvPr>
          <p:cNvSpPr txBox="1"/>
          <p:nvPr/>
        </p:nvSpPr>
        <p:spPr>
          <a:xfrm>
            <a:off x="1667215" y="1900078"/>
            <a:ext cx="1031051" cy="369332"/>
          </a:xfrm>
          <a:prstGeom prst="rect">
            <a:avLst/>
          </a:prstGeom>
          <a:noFill/>
        </p:spPr>
        <p:txBody>
          <a:bodyPr wrap="none" rtlCol="0">
            <a:spAutoFit/>
          </a:bodyPr>
          <a:lstStyle/>
          <a:p>
            <a:r>
              <a:rPr lang="en-US" dirty="0"/>
              <a:t>FFR &amp;CPI</a:t>
            </a:r>
          </a:p>
        </p:txBody>
      </p:sp>
      <p:sp>
        <p:nvSpPr>
          <p:cNvPr id="53" name="TextBox 52">
            <a:extLst>
              <a:ext uri="{FF2B5EF4-FFF2-40B4-BE49-F238E27FC236}">
                <a16:creationId xmlns:a16="http://schemas.microsoft.com/office/drawing/2014/main" id="{622254F0-68A3-F829-C5DD-776112F9455F}"/>
              </a:ext>
            </a:extLst>
          </p:cNvPr>
          <p:cNvSpPr txBox="1"/>
          <p:nvPr/>
        </p:nvSpPr>
        <p:spPr>
          <a:xfrm>
            <a:off x="5352619" y="1902520"/>
            <a:ext cx="1546391" cy="369332"/>
          </a:xfrm>
          <a:prstGeom prst="rect">
            <a:avLst/>
          </a:prstGeom>
          <a:noFill/>
        </p:spPr>
        <p:txBody>
          <a:bodyPr wrap="square" rtlCol="0">
            <a:spAutoFit/>
          </a:bodyPr>
          <a:lstStyle/>
          <a:p>
            <a:r>
              <a:rPr lang="en-US" dirty="0"/>
              <a:t>FFR &amp;Inflation</a:t>
            </a:r>
          </a:p>
        </p:txBody>
      </p:sp>
      <p:sp>
        <p:nvSpPr>
          <p:cNvPr id="54" name="TextBox 53">
            <a:extLst>
              <a:ext uri="{FF2B5EF4-FFF2-40B4-BE49-F238E27FC236}">
                <a16:creationId xmlns:a16="http://schemas.microsoft.com/office/drawing/2014/main" id="{7EA854AA-0783-1D7E-934A-77A7569DB76F}"/>
              </a:ext>
            </a:extLst>
          </p:cNvPr>
          <p:cNvSpPr txBox="1"/>
          <p:nvPr/>
        </p:nvSpPr>
        <p:spPr>
          <a:xfrm>
            <a:off x="9059529" y="1897965"/>
            <a:ext cx="2234962" cy="369332"/>
          </a:xfrm>
          <a:prstGeom prst="rect">
            <a:avLst/>
          </a:prstGeom>
          <a:noFill/>
        </p:spPr>
        <p:txBody>
          <a:bodyPr wrap="square" rtlCol="0">
            <a:spAutoFit/>
          </a:bodyPr>
          <a:lstStyle/>
          <a:p>
            <a:r>
              <a:rPr lang="en-US" dirty="0"/>
              <a:t>FFR &amp;Unemployment</a:t>
            </a:r>
          </a:p>
        </p:txBody>
      </p:sp>
      <p:sp>
        <p:nvSpPr>
          <p:cNvPr id="60" name="TextBox 59">
            <a:extLst>
              <a:ext uri="{FF2B5EF4-FFF2-40B4-BE49-F238E27FC236}">
                <a16:creationId xmlns:a16="http://schemas.microsoft.com/office/drawing/2014/main" id="{15A14CD9-3409-C4A2-56BF-FEC16FF0CF72}"/>
              </a:ext>
            </a:extLst>
          </p:cNvPr>
          <p:cNvSpPr txBox="1"/>
          <p:nvPr/>
        </p:nvSpPr>
        <p:spPr>
          <a:xfrm>
            <a:off x="471319" y="6028397"/>
            <a:ext cx="11249362" cy="400110"/>
          </a:xfrm>
          <a:prstGeom prst="rect">
            <a:avLst/>
          </a:prstGeom>
          <a:noFill/>
        </p:spPr>
        <p:txBody>
          <a:bodyPr wrap="none" rtlCol="0">
            <a:spAutoFit/>
          </a:bodyPr>
          <a:lstStyle/>
          <a:p>
            <a:r>
              <a:rPr lang="en-US" sz="2000" dirty="0"/>
              <a:t>None of these models create meaningful predictions as shown by the low R</a:t>
            </a:r>
            <a:r>
              <a:rPr lang="en-US" sz="2000" baseline="30000" dirty="0"/>
              <a:t>2</a:t>
            </a:r>
            <a:r>
              <a:rPr lang="en-US" sz="2000" dirty="0"/>
              <a:t> values and uncorrelated plots</a:t>
            </a:r>
          </a:p>
        </p:txBody>
      </p:sp>
    </p:spTree>
    <p:extLst>
      <p:ext uri="{BB962C8B-B14F-4D97-AF65-F5344CB8AC3E}">
        <p14:creationId xmlns:p14="http://schemas.microsoft.com/office/powerpoint/2010/main" val="323124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Conclusion</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457471"/>
            <a:ext cx="10905066" cy="4719492"/>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2200" dirty="0"/>
              <a:t>There is no significant correlation between changes in monetary policy and changes in home prices or stock market performance.</a:t>
            </a:r>
          </a:p>
          <a:p>
            <a:pPr indent="-228600">
              <a:lnSpc>
                <a:spcPct val="90000"/>
              </a:lnSpc>
              <a:spcAft>
                <a:spcPts val="600"/>
              </a:spcAft>
              <a:buFont typeface="Arial" panose="020B0604020202020204" pitchFamily="34" charset="0"/>
              <a:buChar char="•"/>
            </a:pPr>
            <a:r>
              <a:rPr lang="en-US" sz="2200" dirty="0"/>
              <a:t>There is significant correlation between changes in monetary policy and changes in inflation, unemployment and the consumer prices.</a:t>
            </a:r>
          </a:p>
          <a:p>
            <a:pPr indent="-228600">
              <a:lnSpc>
                <a:spcPct val="90000"/>
              </a:lnSpc>
              <a:spcAft>
                <a:spcPts val="600"/>
              </a:spcAft>
              <a:buFont typeface="Arial" panose="020B0604020202020204" pitchFamily="34" charset="0"/>
              <a:buChar char="•"/>
            </a:pPr>
            <a:r>
              <a:rPr lang="en-US" sz="2200" dirty="0"/>
              <a:t>Changes in the FFR over 6 months give the best correlation for changes to inflation and the CPI. </a:t>
            </a:r>
          </a:p>
          <a:p>
            <a:pPr lvl="1" indent="-228600">
              <a:lnSpc>
                <a:spcPct val="90000"/>
              </a:lnSpc>
              <a:spcAft>
                <a:spcPts val="600"/>
              </a:spcAft>
              <a:buFont typeface="Arial" panose="020B0604020202020204" pitchFamily="34" charset="0"/>
              <a:buChar char="•"/>
            </a:pPr>
            <a:r>
              <a:rPr lang="en-US" sz="2200" dirty="0"/>
              <a:t>The biggest impact is seen 6 months after the change in FFR. </a:t>
            </a:r>
          </a:p>
          <a:p>
            <a:pPr lvl="1" indent="-228600">
              <a:lnSpc>
                <a:spcPct val="90000"/>
              </a:lnSpc>
              <a:spcAft>
                <a:spcPts val="600"/>
              </a:spcAft>
              <a:buFont typeface="Arial" panose="020B0604020202020204" pitchFamily="34" charset="0"/>
              <a:buChar char="•"/>
            </a:pPr>
            <a:r>
              <a:rPr lang="en-US" sz="2200" dirty="0"/>
              <a:t>Booth move in the same direction as FFR.</a:t>
            </a:r>
          </a:p>
          <a:p>
            <a:pPr indent="-228600">
              <a:lnSpc>
                <a:spcPct val="90000"/>
              </a:lnSpc>
              <a:spcAft>
                <a:spcPts val="600"/>
              </a:spcAft>
              <a:buFont typeface="Arial" panose="020B0604020202020204" pitchFamily="34" charset="0"/>
              <a:buChar char="•"/>
            </a:pPr>
            <a:r>
              <a:rPr lang="en-US" sz="2200" dirty="0"/>
              <a:t>Changes in the FFR over 3 months give the best correlation for changes to unemployment.</a:t>
            </a:r>
          </a:p>
          <a:p>
            <a:pPr lvl="1" indent="-228600">
              <a:lnSpc>
                <a:spcPct val="90000"/>
              </a:lnSpc>
              <a:spcAft>
                <a:spcPts val="600"/>
              </a:spcAft>
              <a:buFont typeface="Arial" panose="020B0604020202020204" pitchFamily="34" charset="0"/>
              <a:buChar char="•"/>
            </a:pPr>
            <a:r>
              <a:rPr lang="en-US" sz="2200" dirty="0"/>
              <a:t>The biggest impact to unemployment is seen 3 months after the change in FFR.</a:t>
            </a:r>
          </a:p>
          <a:p>
            <a:pPr lvl="1" indent="-228600">
              <a:lnSpc>
                <a:spcPct val="90000"/>
              </a:lnSpc>
              <a:spcAft>
                <a:spcPts val="600"/>
              </a:spcAft>
              <a:buFont typeface="Arial" panose="020B0604020202020204" pitchFamily="34" charset="0"/>
              <a:buChar char="•"/>
            </a:pPr>
            <a:r>
              <a:rPr lang="en-US" sz="2200" dirty="0"/>
              <a:t>It reacts quicker to FRR than the other 2 conditions and decreases as FFR increases. </a:t>
            </a:r>
          </a:p>
          <a:p>
            <a:pPr indent="-228600">
              <a:lnSpc>
                <a:spcPct val="90000"/>
              </a:lnSpc>
              <a:spcAft>
                <a:spcPts val="600"/>
              </a:spcAft>
              <a:buFont typeface="Arial" panose="020B0604020202020204" pitchFamily="34" charset="0"/>
              <a:buChar char="•"/>
            </a:pPr>
            <a:r>
              <a:rPr lang="en-US" sz="2200" dirty="0"/>
              <a:t>The timing and direction of impact of changes to inflation, unemployment and CPI can be predicted by changes in FFR.</a:t>
            </a:r>
          </a:p>
          <a:p>
            <a:pPr indent="-228600">
              <a:lnSpc>
                <a:spcPct val="90000"/>
              </a:lnSpc>
              <a:spcAft>
                <a:spcPts val="600"/>
              </a:spcAft>
              <a:buFont typeface="Arial" panose="020B0604020202020204" pitchFamily="34" charset="0"/>
              <a:buChar char="•"/>
            </a:pPr>
            <a:r>
              <a:rPr lang="en-US" sz="2200" dirty="0"/>
              <a:t>There is not a reliable model that can be used to predict the amount of unemployment, inflation or CPI based on change in FFR.</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780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Recommendations</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457471"/>
            <a:ext cx="10905066" cy="471949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Further study how monetary policy affects inflation, unemployment, and CPI using changes to money supply</a:t>
            </a:r>
          </a:p>
          <a:p>
            <a:pPr indent="-228600">
              <a:lnSpc>
                <a:spcPct val="90000"/>
              </a:lnSpc>
              <a:spcAft>
                <a:spcPts val="600"/>
              </a:spcAft>
              <a:buFont typeface="Arial" panose="020B0604020202020204" pitchFamily="34" charset="0"/>
              <a:buChar char="•"/>
            </a:pPr>
            <a:r>
              <a:rPr lang="en-US" sz="2400" dirty="0"/>
              <a:t>Study if money supply has correlation with home prices or stock market performance, when interest rates did not.</a:t>
            </a:r>
          </a:p>
          <a:p>
            <a:pPr indent="-228600">
              <a:lnSpc>
                <a:spcPct val="90000"/>
              </a:lnSpc>
              <a:spcAft>
                <a:spcPts val="600"/>
              </a:spcAft>
              <a:buFont typeface="Arial" panose="020B0604020202020204" pitchFamily="34" charset="0"/>
              <a:buChar char="•"/>
            </a:pPr>
            <a:r>
              <a:rPr lang="en-US" sz="2400" dirty="0"/>
              <a:t>Examine if money supply changes or other government actions can predict and quantify changes in economic conditions either alone or in combination with interest rates changes.</a:t>
            </a:r>
          </a:p>
          <a:p>
            <a:pPr indent="-228600">
              <a:lnSpc>
                <a:spcPct val="90000"/>
              </a:lnSpc>
              <a:spcAft>
                <a:spcPts val="600"/>
              </a:spcAft>
              <a:buFont typeface="Arial" panose="020B0604020202020204" pitchFamily="34" charset="0"/>
              <a:buChar char="•"/>
            </a:pPr>
            <a:r>
              <a:rPr lang="en-US" sz="2400" dirty="0"/>
              <a:t>Study the impact of data from the COVID era on existing research.</a:t>
            </a:r>
          </a:p>
          <a:p>
            <a:pPr indent="-228600">
              <a:lnSpc>
                <a:spcPct val="90000"/>
              </a:lnSpc>
              <a:spcAft>
                <a:spcPts val="600"/>
              </a:spcAft>
              <a:buFont typeface="Arial" panose="020B0604020202020204" pitchFamily="34" charset="0"/>
              <a:buChar char="•"/>
            </a:pP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329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References</a:t>
            </a:r>
          </a:p>
        </p:txBody>
      </p:sp>
      <p:sp>
        <p:nvSpPr>
          <p:cNvPr id="8" name="TextBox 7">
            <a:extLst>
              <a:ext uri="{FF2B5EF4-FFF2-40B4-BE49-F238E27FC236}">
                <a16:creationId xmlns:a16="http://schemas.microsoft.com/office/drawing/2014/main" id="{721973F0-F7E0-C502-A344-A2ECA319030D}"/>
              </a:ext>
            </a:extLst>
          </p:cNvPr>
          <p:cNvSpPr txBox="1"/>
          <p:nvPr/>
        </p:nvSpPr>
        <p:spPr>
          <a:xfrm>
            <a:off x="643467" y="1352939"/>
            <a:ext cx="10905066" cy="4824024"/>
          </a:xfrm>
          <a:prstGeom prst="rect">
            <a:avLst/>
          </a:prstGeom>
        </p:spPr>
        <p:txBody>
          <a:bodyPr vert="horz" lIns="91440" tIns="45720" rIns="91440" bIns="45720" rtlCol="0">
            <a:normAutofit/>
          </a:bodyPr>
          <a:lstStyle/>
          <a:p>
            <a:pPr marL="228600" marR="0">
              <a:lnSpc>
                <a:spcPct val="90000"/>
              </a:lnSpc>
              <a:spcBef>
                <a:spcPts val="0"/>
              </a:spcBef>
              <a:spcAft>
                <a:spcPts val="800"/>
              </a:spcAft>
            </a:pPr>
            <a:r>
              <a:rPr lang="en-US" sz="1400" dirty="0">
                <a:effectLst/>
              </a:rPr>
              <a:t>Al-</a:t>
            </a:r>
            <a:r>
              <a:rPr lang="en-US" sz="1400" dirty="0" err="1">
                <a:effectLst/>
              </a:rPr>
              <a:t>Hadi</a:t>
            </a:r>
            <a:r>
              <a:rPr lang="en-US" sz="1400" dirty="0">
                <a:effectLst/>
              </a:rPr>
              <a:t>, A., &amp; Al-Abri, A. (2022). Firm-level trade credit responses to COVID-19-induced monetary and fiscal policies: International evidence. 	</a:t>
            </a:r>
            <a:r>
              <a:rPr lang="en-US" sz="1400" i="1" dirty="0">
                <a:effectLst/>
              </a:rPr>
              <a:t>Research in International Business and Finance</a:t>
            </a:r>
            <a:r>
              <a:rPr lang="en-US" sz="1400" dirty="0">
                <a:effectLst/>
              </a:rPr>
              <a:t>, </a:t>
            </a:r>
            <a:r>
              <a:rPr lang="en-US" sz="1400" i="1" dirty="0">
                <a:effectLst/>
              </a:rPr>
              <a:t>60</a:t>
            </a:r>
            <a:r>
              <a:rPr lang="en-US" sz="1400" dirty="0">
                <a:effectLst/>
              </a:rPr>
              <a:t>. </a:t>
            </a:r>
            <a:r>
              <a:rPr lang="en-US" sz="1400" u="sng" dirty="0">
                <a:effectLst/>
                <a:hlinkClick r:id="rId3"/>
              </a:rPr>
              <a:t>https://doi.org/10.1016/j.ribaf.2021.101568</a:t>
            </a:r>
            <a:r>
              <a:rPr lang="en-US" sz="1400" dirty="0">
                <a:effectLst/>
              </a:rPr>
              <a:t>.</a:t>
            </a:r>
          </a:p>
          <a:p>
            <a:pPr marL="228600" marR="0">
              <a:lnSpc>
                <a:spcPct val="90000"/>
              </a:lnSpc>
              <a:spcBef>
                <a:spcPts val="0"/>
              </a:spcBef>
              <a:spcAft>
                <a:spcPts val="800"/>
              </a:spcAft>
            </a:pPr>
            <a:r>
              <a:rPr lang="en-US" sz="1400" dirty="0" err="1">
                <a:effectLst/>
              </a:rPr>
              <a:t>Bierens</a:t>
            </a:r>
            <a:r>
              <a:rPr lang="en-US" sz="1400" dirty="0">
                <a:effectLst/>
              </a:rPr>
              <a:t>, H. J. (2000). Nonparametric nonlinear </a:t>
            </a:r>
            <a:r>
              <a:rPr lang="en-US" sz="1400" dirty="0" err="1">
                <a:effectLst/>
              </a:rPr>
              <a:t>cotrending</a:t>
            </a:r>
            <a:r>
              <a:rPr lang="en-US" sz="1400" dirty="0">
                <a:effectLst/>
              </a:rPr>
              <a:t> analysis, with an application to interest and inflation in the United States.</a:t>
            </a:r>
            <a:r>
              <a:rPr lang="en-US" sz="1400" i="1" dirty="0">
                <a:effectLst/>
              </a:rPr>
              <a:t> Journal of 	Business &amp; Economic Statistics, 18</a:t>
            </a:r>
            <a:r>
              <a:rPr lang="en-US" sz="1400" dirty="0">
                <a:effectLst/>
              </a:rPr>
              <a:t>(3), 323-337. Retrieved from: 	</a:t>
            </a:r>
            <a:r>
              <a:rPr lang="en-US" sz="1400" u="sng" dirty="0">
                <a:effectLst/>
                <a:hlinkClick r:id="rId4"/>
              </a:rPr>
              <a:t>https://csuglobal.idm.oclc.org/login?qurl=https%3A%2F%2Fwww.proquest.com%2Fscholarly-journals%2Fnonparametric-nonlinear-	cotrending-analysis-with%2Fdocview%2F223218637%2Fse-2%3Faccountid%3D38569</a:t>
            </a:r>
            <a:r>
              <a:rPr lang="en-US" sz="1400" u="sng" dirty="0">
                <a:effectLst/>
              </a:rPr>
              <a:t>.</a:t>
            </a:r>
            <a:endParaRPr lang="en-US" sz="1400" dirty="0">
              <a:effectLst/>
            </a:endParaRPr>
          </a:p>
          <a:p>
            <a:pPr marL="228600" marR="0">
              <a:lnSpc>
                <a:spcPct val="90000"/>
              </a:lnSpc>
              <a:spcBef>
                <a:spcPts val="0"/>
              </a:spcBef>
              <a:spcAft>
                <a:spcPts val="800"/>
              </a:spcAft>
            </a:pPr>
            <a:r>
              <a:rPr lang="en-US" sz="1400" dirty="0" err="1">
                <a:effectLst/>
              </a:rPr>
              <a:t>Cachanosky</a:t>
            </a:r>
            <a:r>
              <a:rPr lang="en-US" sz="1400" dirty="0">
                <a:effectLst/>
              </a:rPr>
              <a:t>, N., </a:t>
            </a:r>
            <a:r>
              <a:rPr lang="en-US" sz="1400" dirty="0" err="1">
                <a:effectLst/>
              </a:rPr>
              <a:t>Cutsinger</a:t>
            </a:r>
            <a:r>
              <a:rPr lang="en-US" sz="1400" dirty="0">
                <a:effectLst/>
              </a:rPr>
              <a:t>, B. P., Hogan, T. L., Luther, W. J., &amp; Salter, A. W. (2021). The Federal Reserve’s response to the COVID‐19 contraction: An 	initial appraisal. </a:t>
            </a:r>
            <a:r>
              <a:rPr lang="en-US" sz="1400" i="1" dirty="0">
                <a:effectLst/>
              </a:rPr>
              <a:t>Southern Economic Journal</a:t>
            </a:r>
            <a:r>
              <a:rPr lang="en-US" sz="1400" dirty="0">
                <a:effectLst/>
              </a:rPr>
              <a:t>, </a:t>
            </a:r>
            <a:r>
              <a:rPr lang="en-US" sz="1400" i="1" dirty="0">
                <a:effectLst/>
              </a:rPr>
              <a:t>87</a:t>
            </a:r>
            <a:r>
              <a:rPr lang="en-US" sz="1400" dirty="0">
                <a:effectLst/>
              </a:rPr>
              <a:t>(4), 1152–1174. </a:t>
            </a:r>
            <a:r>
              <a:rPr lang="en-US" sz="1400" u="sng" dirty="0">
                <a:effectLst/>
                <a:hlinkClick r:id="rId5"/>
              </a:rPr>
              <a:t>https://doi.org/10.1002/soej.12498</a:t>
            </a:r>
            <a:r>
              <a:rPr lang="en-US" sz="1400" dirty="0">
                <a:effectLst/>
              </a:rPr>
              <a:t>.</a:t>
            </a:r>
          </a:p>
          <a:p>
            <a:pPr marL="228600" marR="0">
              <a:lnSpc>
                <a:spcPct val="90000"/>
              </a:lnSpc>
              <a:spcBef>
                <a:spcPts val="0"/>
              </a:spcBef>
              <a:spcAft>
                <a:spcPts val="800"/>
              </a:spcAft>
            </a:pPr>
            <a:r>
              <a:rPr lang="en-US" sz="1400" dirty="0">
                <a:effectLst/>
              </a:rPr>
              <a:t>Canova, F., Pappa, E., &amp; </a:t>
            </a:r>
            <a:r>
              <a:rPr lang="en-US" sz="1400" dirty="0" err="1">
                <a:effectLst/>
              </a:rPr>
              <a:t>Surico</a:t>
            </a:r>
            <a:r>
              <a:rPr lang="en-US" sz="1400" dirty="0">
                <a:effectLst/>
              </a:rPr>
              <a:t>, P. (2011). Fiscal policy, pricing frictions and monetary accommodation. </a:t>
            </a:r>
            <a:r>
              <a:rPr lang="en-US" sz="1400" i="1" dirty="0">
                <a:effectLst/>
              </a:rPr>
              <a:t>Economic Policy</a:t>
            </a:r>
            <a:r>
              <a:rPr lang="en-US" sz="1400" dirty="0">
                <a:effectLst/>
              </a:rPr>
              <a:t>, </a:t>
            </a:r>
            <a:r>
              <a:rPr lang="en-US" sz="1400" i="1" dirty="0">
                <a:effectLst/>
              </a:rPr>
              <a:t>26</a:t>
            </a:r>
            <a:r>
              <a:rPr lang="en-US" sz="1400" dirty="0">
                <a:effectLst/>
              </a:rPr>
              <a:t>(68), 555–598. 	</a:t>
            </a:r>
            <a:r>
              <a:rPr lang="en-US" sz="1400" u="sng" dirty="0">
                <a:effectLst/>
                <a:hlinkClick r:id="rId6"/>
              </a:rPr>
              <a:t>https://doi.org/10.1111/j.1468-0327.2011.00272.x</a:t>
            </a:r>
            <a:endParaRPr lang="en-US" sz="1400" dirty="0">
              <a:effectLst/>
            </a:endParaRPr>
          </a:p>
          <a:p>
            <a:pPr marL="228600" marR="0">
              <a:lnSpc>
                <a:spcPct val="90000"/>
              </a:lnSpc>
              <a:spcBef>
                <a:spcPts val="0"/>
              </a:spcBef>
              <a:spcAft>
                <a:spcPts val="800"/>
              </a:spcAft>
            </a:pPr>
            <a:r>
              <a:rPr lang="en-US" sz="1400" dirty="0">
                <a:effectLst/>
              </a:rPr>
              <a:t>Cochrane, J. H., &amp; </a:t>
            </a:r>
            <a:r>
              <a:rPr lang="en-US" sz="1400" dirty="0" err="1">
                <a:effectLst/>
              </a:rPr>
              <a:t>Piazzesi</a:t>
            </a:r>
            <a:r>
              <a:rPr lang="en-US" sz="1400" dirty="0">
                <a:effectLst/>
              </a:rPr>
              <a:t>, M. (2002). The Fed and Interest Rates: A high-frequency identification. </a:t>
            </a:r>
            <a:r>
              <a:rPr lang="en-US" sz="1400" i="1" dirty="0">
                <a:effectLst/>
              </a:rPr>
              <a:t>The American Economic Review</a:t>
            </a:r>
            <a:r>
              <a:rPr lang="en-US" sz="1400" dirty="0">
                <a:effectLst/>
              </a:rPr>
              <a:t>, </a:t>
            </a:r>
            <a:r>
              <a:rPr lang="en-US" sz="1400" i="1" dirty="0">
                <a:effectLst/>
              </a:rPr>
              <a:t>92</a:t>
            </a:r>
            <a:r>
              <a:rPr lang="en-US" sz="1400" dirty="0">
                <a:effectLst/>
              </a:rPr>
              <a:t>(2), 90–95.</a:t>
            </a:r>
          </a:p>
          <a:p>
            <a:pPr marL="228600" marR="0">
              <a:lnSpc>
                <a:spcPct val="90000"/>
              </a:lnSpc>
              <a:spcBef>
                <a:spcPts val="0"/>
              </a:spcBef>
              <a:spcAft>
                <a:spcPts val="800"/>
              </a:spcAft>
            </a:pPr>
            <a:r>
              <a:rPr lang="en-US" sz="1400" dirty="0">
                <a:effectLst/>
              </a:rPr>
              <a:t>Federal Reserve of St. Louis &amp; US Bureau of Labor Statistics, (2016). Federal Reserve Interest Rates, 1954-Present. </a:t>
            </a:r>
            <a:r>
              <a:rPr lang="en-US" sz="1400" i="1" dirty="0">
                <a:effectLst/>
              </a:rPr>
              <a:t>www.kaggle.com</a:t>
            </a:r>
            <a:r>
              <a:rPr lang="en-US" sz="1400" dirty="0">
                <a:effectLst/>
              </a:rPr>
              <a:t>. Retrieved 	from: </a:t>
            </a:r>
            <a:r>
              <a:rPr lang="en-US" sz="1400" u="sng" dirty="0">
                <a:effectLst/>
                <a:hlinkClick r:id="rId7"/>
              </a:rPr>
              <a:t>https://www.kaggle.com/datasets/federalreserve/interest-rates?resource=download</a:t>
            </a:r>
            <a:r>
              <a:rPr lang="en-US" sz="1400" dirty="0">
                <a:effectLst/>
              </a:rPr>
              <a:t>.</a:t>
            </a:r>
          </a:p>
          <a:p>
            <a:pPr marL="228600" marR="0">
              <a:lnSpc>
                <a:spcPct val="90000"/>
              </a:lnSpc>
              <a:spcBef>
                <a:spcPts val="0"/>
              </a:spcBef>
              <a:spcAft>
                <a:spcPts val="800"/>
              </a:spcAft>
            </a:pPr>
            <a:r>
              <a:rPr lang="en-US" sz="1400" dirty="0">
                <a:effectLst/>
              </a:rPr>
              <a:t>Filardo, A., Hubert, P., &amp; </a:t>
            </a:r>
            <a:r>
              <a:rPr lang="en-US" sz="1400" dirty="0" err="1">
                <a:effectLst/>
              </a:rPr>
              <a:t>Rungcharoenkitkul</a:t>
            </a:r>
            <a:r>
              <a:rPr lang="en-US" sz="1400" dirty="0">
                <a:effectLst/>
              </a:rPr>
              <a:t>, P. (2022). Monetary policy reaction function and the financial cycle. </a:t>
            </a:r>
            <a:r>
              <a:rPr lang="en-US" sz="1400" i="1" dirty="0">
                <a:effectLst/>
              </a:rPr>
              <a:t>Journal of Banking and Finance</a:t>
            </a:r>
            <a:r>
              <a:rPr lang="en-US" sz="1400" dirty="0">
                <a:effectLst/>
              </a:rPr>
              <a:t>, 	</a:t>
            </a:r>
            <a:r>
              <a:rPr lang="en-US" sz="1400" i="1" dirty="0">
                <a:effectLst/>
              </a:rPr>
              <a:t>142</a:t>
            </a:r>
            <a:r>
              <a:rPr lang="en-US" sz="1400" dirty="0">
                <a:effectLst/>
              </a:rPr>
              <a:t>. </a:t>
            </a:r>
            <a:r>
              <a:rPr lang="en-US" sz="1400" u="sng" dirty="0">
                <a:effectLst/>
                <a:hlinkClick r:id="rId8"/>
              </a:rPr>
              <a:t>https://doi.org/10.1016/j.jbankfin.2022.106536</a:t>
            </a:r>
            <a:r>
              <a:rPr lang="en-US" sz="1400" dirty="0">
                <a:effectLst/>
              </a:rPr>
              <a:t>.</a:t>
            </a:r>
          </a:p>
          <a:p>
            <a:pPr marL="228600" marR="0">
              <a:lnSpc>
                <a:spcPct val="90000"/>
              </a:lnSpc>
              <a:spcBef>
                <a:spcPts val="0"/>
              </a:spcBef>
              <a:spcAft>
                <a:spcPts val="800"/>
              </a:spcAft>
            </a:pPr>
            <a:r>
              <a:rPr lang="en-US" sz="1400" dirty="0">
                <a:effectLst/>
              </a:rPr>
              <a:t>Gibson, W. E. (1972). Interest rates and inflationary expectations: new evidence. </a:t>
            </a:r>
            <a:r>
              <a:rPr lang="en-US" sz="1400" i="1" dirty="0">
                <a:effectLst/>
              </a:rPr>
              <a:t>The American Economic Review</a:t>
            </a:r>
            <a:r>
              <a:rPr lang="en-US" sz="1400" dirty="0">
                <a:effectLst/>
              </a:rPr>
              <a:t>, </a:t>
            </a:r>
            <a:r>
              <a:rPr lang="en-US" sz="1400" i="1" dirty="0">
                <a:effectLst/>
              </a:rPr>
              <a:t>62</a:t>
            </a:r>
            <a:r>
              <a:rPr lang="en-US" sz="1400" dirty="0">
                <a:effectLst/>
              </a:rPr>
              <a:t>(5), 854–865.</a:t>
            </a:r>
          </a:p>
          <a:p>
            <a:pPr marL="228600">
              <a:lnSpc>
                <a:spcPct val="90000"/>
              </a:lnSpc>
              <a:spcAft>
                <a:spcPts val="800"/>
              </a:spcAft>
            </a:pPr>
            <a:r>
              <a:rPr lang="en-US" sz="1400" dirty="0" err="1">
                <a:effectLst/>
              </a:rPr>
              <a:t>Goodfriend</a:t>
            </a:r>
            <a:r>
              <a:rPr lang="en-US" sz="1400" dirty="0">
                <a:effectLst/>
              </a:rPr>
              <a:t>, M. (2014). Lessons from a century of FED policy: Why monetary and credit policies need rules and boundaries. </a:t>
            </a:r>
            <a:r>
              <a:rPr lang="en-US" sz="1400" i="1" dirty="0">
                <a:effectLst/>
              </a:rPr>
              <a:t>Journal of Economic 	Dynamics and Control</a:t>
            </a:r>
            <a:r>
              <a:rPr lang="en-US" sz="1400" dirty="0">
                <a:effectLst/>
              </a:rPr>
              <a:t>, </a:t>
            </a:r>
            <a:r>
              <a:rPr lang="en-US" sz="1400" i="1" dirty="0">
                <a:effectLst/>
              </a:rPr>
              <a:t>49</a:t>
            </a:r>
            <a:r>
              <a:rPr lang="en-US" sz="1400" dirty="0">
                <a:effectLst/>
              </a:rPr>
              <a:t>, 112–120. </a:t>
            </a:r>
            <a:r>
              <a:rPr lang="en-US" sz="1400" u="sng" dirty="0">
                <a:effectLst/>
                <a:hlinkClick r:id="rId9"/>
              </a:rPr>
              <a:t>https://doi.org/10.1016/j.jedc.2014.09.005</a:t>
            </a:r>
            <a:r>
              <a:rPr lang="en-US" sz="1400" dirty="0">
                <a:effectLst/>
              </a:rPr>
              <a:t>.</a:t>
            </a:r>
          </a:p>
          <a:p>
            <a:pPr marL="228600" marR="0">
              <a:lnSpc>
                <a:spcPct val="90000"/>
              </a:lnSpc>
              <a:spcBef>
                <a:spcPts val="0"/>
              </a:spcBef>
              <a:spcAft>
                <a:spcPts val="800"/>
              </a:spcAft>
            </a:pPr>
            <a:endParaRPr lang="en-US" sz="1400" dirty="0">
              <a:effectLst/>
            </a:endParaRP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457471"/>
            <a:ext cx="10905066" cy="4719492"/>
          </a:xfrm>
          <a:prstGeom prst="rect">
            <a:avLst/>
          </a:prstGeom>
        </p:spPr>
        <p:txBody>
          <a:bodyPr vert="horz" lIns="91440" tIns="45720" rIns="91440" bIns="45720" rtlCol="0">
            <a:normAutofit/>
          </a:bodyPr>
          <a:lstStyle/>
          <a:p>
            <a:pPr>
              <a:lnSpc>
                <a:spcPct val="90000"/>
              </a:lnSpc>
              <a:spcAft>
                <a:spcPts val="600"/>
              </a:spcAft>
            </a:pPr>
            <a:endParaRPr lang="en-US" dirty="0"/>
          </a:p>
        </p:txBody>
      </p:sp>
    </p:spTree>
    <p:extLst>
      <p:ext uri="{BB962C8B-B14F-4D97-AF65-F5344CB8AC3E}">
        <p14:creationId xmlns:p14="http://schemas.microsoft.com/office/powerpoint/2010/main" val="389250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1A1E082-2105-EE6E-D186-55A6A30409E6}"/>
              </a:ext>
            </a:extLst>
          </p:cNvPr>
          <p:cNvSpPr txBox="1"/>
          <p:nvPr/>
        </p:nvSpPr>
        <p:spPr>
          <a:xfrm>
            <a:off x="643467" y="858420"/>
            <a:ext cx="10905066" cy="5620701"/>
          </a:xfrm>
          <a:prstGeom prst="rect">
            <a:avLst/>
          </a:prstGeom>
        </p:spPr>
        <p:txBody>
          <a:bodyPr vert="horz" lIns="91440" tIns="45720" rIns="91440" bIns="45720" rtlCol="0">
            <a:noAutofit/>
          </a:bodyPr>
          <a:lstStyle/>
          <a:p>
            <a:pPr marL="228600" marR="0">
              <a:lnSpc>
                <a:spcPct val="90000"/>
              </a:lnSpc>
              <a:spcBef>
                <a:spcPts val="0"/>
              </a:spcBef>
              <a:spcAft>
                <a:spcPts val="800"/>
              </a:spcAft>
            </a:pPr>
            <a:r>
              <a:rPr lang="en-US" sz="1400" dirty="0" err="1">
                <a:effectLst/>
              </a:rPr>
              <a:t>Heger</a:t>
            </a:r>
            <a:r>
              <a:rPr lang="en-US" sz="1400" dirty="0">
                <a:effectLst/>
              </a:rPr>
              <a:t>, T., Aguilar-</a:t>
            </a:r>
            <a:r>
              <a:rPr lang="en-US" sz="1400" dirty="0" err="1">
                <a:effectLst/>
              </a:rPr>
              <a:t>Trigueros</a:t>
            </a:r>
            <a:r>
              <a:rPr lang="en-US" sz="1400" dirty="0">
                <a:effectLst/>
              </a:rPr>
              <a:t>, C. A., Bartram, I., Braga, R. R., </a:t>
            </a:r>
            <a:r>
              <a:rPr lang="en-US" sz="1400" dirty="0" err="1">
                <a:effectLst/>
              </a:rPr>
              <a:t>Dietl</a:t>
            </a:r>
            <a:r>
              <a:rPr lang="en-US" sz="1400" dirty="0">
                <a:effectLst/>
              </a:rPr>
              <a:t>, G. P., Enders, M., Gibson, D. J., Gómez-Aparicio, L., Gras, P., Jax, K., </a:t>
            </a:r>
            <a:r>
              <a:rPr lang="en-US" sz="1400" dirty="0" err="1">
                <a:effectLst/>
              </a:rPr>
              <a:t>Lokatis</a:t>
            </a:r>
            <a:r>
              <a:rPr lang="en-US" sz="1400" dirty="0">
                <a:effectLst/>
              </a:rPr>
              <a:t>, S., 	</a:t>
            </a:r>
            <a:r>
              <a:rPr lang="en-US" sz="1400" dirty="0" err="1">
                <a:effectLst/>
              </a:rPr>
              <a:t>Lortie</a:t>
            </a:r>
            <a:r>
              <a:rPr lang="en-US" sz="1400" dirty="0">
                <a:effectLst/>
              </a:rPr>
              <a:t>, C. J., </a:t>
            </a:r>
            <a:r>
              <a:rPr lang="en-US" sz="1400" dirty="0" err="1">
                <a:effectLst/>
              </a:rPr>
              <a:t>Mupepele</a:t>
            </a:r>
            <a:r>
              <a:rPr lang="en-US" sz="1400" dirty="0">
                <a:effectLst/>
              </a:rPr>
              <a:t>, A.-C., Schindler, S., </a:t>
            </a:r>
            <a:r>
              <a:rPr lang="en-US" sz="1400" dirty="0" err="1">
                <a:effectLst/>
              </a:rPr>
              <a:t>Starrfelt</a:t>
            </a:r>
            <a:r>
              <a:rPr lang="en-US" sz="1400" dirty="0">
                <a:effectLst/>
              </a:rPr>
              <a:t>, J., </a:t>
            </a:r>
            <a:r>
              <a:rPr lang="en-US" sz="1400" dirty="0" err="1">
                <a:effectLst/>
              </a:rPr>
              <a:t>Synodinos</a:t>
            </a:r>
            <a:r>
              <a:rPr lang="en-US" sz="1400" dirty="0">
                <a:effectLst/>
              </a:rPr>
              <a:t>, A. D., &amp; </a:t>
            </a:r>
            <a:r>
              <a:rPr lang="en-US" sz="1400" dirty="0" err="1">
                <a:effectLst/>
              </a:rPr>
              <a:t>Jeschke</a:t>
            </a:r>
            <a:r>
              <a:rPr lang="en-US" sz="1400" dirty="0">
                <a:effectLst/>
              </a:rPr>
              <a:t>, J. M. (2021). The Hierarchy-of-Hypotheses Approach: 	A synthesis method for enhancing theory development in ecology and evolution. </a:t>
            </a:r>
            <a:r>
              <a:rPr lang="en-US" sz="1400" i="1" dirty="0" err="1">
                <a:effectLst/>
              </a:rPr>
              <a:t>BioScience</a:t>
            </a:r>
            <a:r>
              <a:rPr lang="en-US" sz="1400" dirty="0">
                <a:effectLst/>
              </a:rPr>
              <a:t>, </a:t>
            </a:r>
            <a:r>
              <a:rPr lang="en-US" sz="1400" i="1" dirty="0">
                <a:effectLst/>
              </a:rPr>
              <a:t>71</a:t>
            </a:r>
            <a:r>
              <a:rPr lang="en-US" sz="1400" dirty="0">
                <a:effectLst/>
              </a:rPr>
              <a:t>(4), 337–349. 	</a:t>
            </a:r>
            <a:r>
              <a:rPr lang="en-US" sz="1400" u="sng" dirty="0">
                <a:effectLst/>
                <a:hlinkClick r:id="rId3"/>
              </a:rPr>
              <a:t>https://doi.org/10.1093/biosci/biaa130</a:t>
            </a:r>
            <a:r>
              <a:rPr lang="en-US" sz="1400" u="sng" dirty="0">
                <a:effectLst/>
              </a:rPr>
              <a:t>.</a:t>
            </a:r>
            <a:endParaRPr lang="en-US" sz="1400" dirty="0">
              <a:effectLst/>
            </a:endParaRPr>
          </a:p>
          <a:p>
            <a:pPr marL="228600" marR="0">
              <a:lnSpc>
                <a:spcPct val="90000"/>
              </a:lnSpc>
              <a:spcBef>
                <a:spcPts val="0"/>
              </a:spcBef>
              <a:spcAft>
                <a:spcPts val="800"/>
              </a:spcAft>
            </a:pPr>
            <a:r>
              <a:rPr lang="en-US" sz="1400" dirty="0">
                <a:effectLst/>
              </a:rPr>
              <a:t>Ireland, P.N. (2019). Monetary Policy Implementation: Making better and more consistent use of the Federal Reserve’s balance sheet. </a:t>
            </a:r>
            <a:r>
              <a:rPr lang="en-US" sz="1400" i="1" dirty="0">
                <a:effectLst/>
              </a:rPr>
              <a:t>Journal of 	Applied Corporate Finance</a:t>
            </a:r>
            <a:r>
              <a:rPr lang="en-US" sz="1400" dirty="0">
                <a:effectLst/>
              </a:rPr>
              <a:t>, </a:t>
            </a:r>
            <a:r>
              <a:rPr lang="en-US" sz="1400" i="1" dirty="0">
                <a:effectLst/>
              </a:rPr>
              <a:t>31</a:t>
            </a:r>
            <a:r>
              <a:rPr lang="en-US" sz="1400" dirty="0">
                <a:effectLst/>
              </a:rPr>
              <a:t>(4), 68–76. </a:t>
            </a:r>
            <a:r>
              <a:rPr lang="en-US" sz="1400" u="sng" dirty="0">
                <a:effectLst/>
                <a:hlinkClick r:id="rId4"/>
              </a:rPr>
              <a:t>https://doi.org/10.1111/jacf.12376</a:t>
            </a:r>
            <a:r>
              <a:rPr lang="en-US" sz="1400" dirty="0">
                <a:effectLst/>
              </a:rPr>
              <a:t>.</a:t>
            </a:r>
          </a:p>
          <a:p>
            <a:pPr marL="228600" marR="0">
              <a:lnSpc>
                <a:spcPct val="90000"/>
              </a:lnSpc>
              <a:spcBef>
                <a:spcPts val="0"/>
              </a:spcBef>
              <a:spcAft>
                <a:spcPts val="800"/>
              </a:spcAft>
            </a:pPr>
            <a:r>
              <a:rPr lang="en-US" sz="1400" dirty="0" err="1">
                <a:effectLst/>
              </a:rPr>
              <a:t>Kariv</a:t>
            </a:r>
            <a:r>
              <a:rPr lang="en-US" sz="1400" dirty="0">
                <a:effectLst/>
              </a:rPr>
              <a:t>, A. &amp; Pollock, R., (2022). Standard and Poor's (S&amp;P) 500 Index data including dividend, earnings and P/E ratio. </a:t>
            </a:r>
            <a:r>
              <a:rPr lang="en-US" sz="1400" i="1" dirty="0">
                <a:effectLst/>
              </a:rPr>
              <a:t>www.datahub.io</a:t>
            </a:r>
            <a:r>
              <a:rPr lang="en-US" sz="1400" dirty="0">
                <a:effectLst/>
              </a:rPr>
              <a:t>. Retrieved 	from: </a:t>
            </a:r>
            <a:r>
              <a:rPr lang="en-US" sz="1400" u="sng" dirty="0">
                <a:effectLst/>
                <a:hlinkClick r:id="rId5"/>
              </a:rPr>
              <a:t>https://datahub.io/core/s-and-p-500#data</a:t>
            </a:r>
            <a:r>
              <a:rPr lang="en-US" sz="1400" dirty="0">
                <a:effectLst/>
              </a:rPr>
              <a:t>.</a:t>
            </a:r>
          </a:p>
          <a:p>
            <a:pPr marL="228600" marR="0">
              <a:lnSpc>
                <a:spcPct val="90000"/>
              </a:lnSpc>
              <a:spcBef>
                <a:spcPts val="0"/>
              </a:spcBef>
              <a:spcAft>
                <a:spcPts val="800"/>
              </a:spcAft>
            </a:pPr>
            <a:r>
              <a:rPr lang="en-US" sz="1400" dirty="0" err="1">
                <a:effectLst/>
              </a:rPr>
              <a:t>Lacker</a:t>
            </a:r>
            <a:r>
              <a:rPr lang="en-US" sz="1400" dirty="0">
                <a:effectLst/>
              </a:rPr>
              <a:t>, J. M. (2014). Fed Credit Policy: What is a Lender of Last Resort? </a:t>
            </a:r>
            <a:r>
              <a:rPr lang="en-US" sz="1400" i="1" dirty="0">
                <a:effectLst/>
              </a:rPr>
              <a:t>Journal of Economic Dynamics and Control</a:t>
            </a:r>
            <a:r>
              <a:rPr lang="en-US" sz="1400" dirty="0">
                <a:effectLst/>
              </a:rPr>
              <a:t>, </a:t>
            </a:r>
            <a:r>
              <a:rPr lang="en-US" sz="1400" i="1" dirty="0">
                <a:effectLst/>
              </a:rPr>
              <a:t>49</a:t>
            </a:r>
            <a:r>
              <a:rPr lang="en-US" sz="1400" dirty="0">
                <a:effectLst/>
              </a:rPr>
              <a:t>, 135–138. 	</a:t>
            </a:r>
            <a:r>
              <a:rPr lang="en-US" sz="1400" u="sng" dirty="0">
                <a:effectLst/>
                <a:hlinkClick r:id="rId6"/>
              </a:rPr>
              <a:t>https://doi.org/10.1016/j.jedc.2014.09.019</a:t>
            </a:r>
            <a:r>
              <a:rPr lang="en-US" sz="1400" dirty="0">
                <a:effectLst/>
              </a:rPr>
              <a:t>.</a:t>
            </a:r>
          </a:p>
          <a:p>
            <a:pPr marL="228600" marR="0">
              <a:lnSpc>
                <a:spcPct val="90000"/>
              </a:lnSpc>
              <a:spcBef>
                <a:spcPts val="0"/>
              </a:spcBef>
              <a:spcAft>
                <a:spcPts val="800"/>
              </a:spcAft>
            </a:pPr>
            <a:r>
              <a:rPr lang="en-US" sz="1400" dirty="0">
                <a:effectLst/>
              </a:rPr>
              <a:t>PK, (2022). Historical US Home Prices: Monthly Median from 1953-2022. </a:t>
            </a:r>
            <a:r>
              <a:rPr lang="en-US" sz="1400" i="1" dirty="0">
                <a:effectLst/>
              </a:rPr>
              <a:t>www.dqydj.com</a:t>
            </a:r>
            <a:r>
              <a:rPr lang="en-US" sz="1400" dirty="0">
                <a:effectLst/>
              </a:rPr>
              <a:t>. Retrieved from: </a:t>
            </a:r>
            <a:r>
              <a:rPr lang="en-US" sz="1400" u="sng" dirty="0">
                <a:effectLst/>
                <a:hlinkClick r:id="rId7"/>
              </a:rPr>
              <a:t>https://dqydj.com/historical-home-	prices/</a:t>
            </a:r>
            <a:r>
              <a:rPr lang="en-US" sz="1400" dirty="0">
                <a:effectLst/>
              </a:rPr>
              <a:t>.</a:t>
            </a:r>
          </a:p>
          <a:p>
            <a:pPr marL="228600" marR="0">
              <a:lnSpc>
                <a:spcPct val="90000"/>
              </a:lnSpc>
              <a:spcBef>
                <a:spcPts val="0"/>
              </a:spcBef>
              <a:spcAft>
                <a:spcPts val="800"/>
              </a:spcAft>
            </a:pPr>
            <a:r>
              <a:rPr lang="en-US" sz="1400" dirty="0">
                <a:effectLst/>
              </a:rPr>
              <a:t>Reis, R. (2009). Interpreting the unconventional U.S. monetary policy of 2007-09. </a:t>
            </a:r>
            <a:r>
              <a:rPr lang="en-US" sz="1400" i="1" dirty="0">
                <a:effectLst/>
              </a:rPr>
              <a:t>Brookings Papers on Economic Activity</a:t>
            </a:r>
            <a:r>
              <a:rPr lang="en-US" sz="1400" dirty="0">
                <a:effectLst/>
              </a:rPr>
              <a:t>, 119–182. 	</a:t>
            </a:r>
            <a:r>
              <a:rPr lang="en-US" sz="1400" u="sng" dirty="0">
                <a:effectLst/>
                <a:hlinkClick r:id="rId8"/>
              </a:rPr>
              <a:t>https://doi.org/10.1353/eca.0.0068</a:t>
            </a:r>
            <a:r>
              <a:rPr lang="en-US" sz="1400" dirty="0">
                <a:effectLst/>
              </a:rPr>
              <a:t>.</a:t>
            </a:r>
          </a:p>
          <a:p>
            <a:pPr marL="228600" marR="0">
              <a:lnSpc>
                <a:spcPct val="90000"/>
              </a:lnSpc>
              <a:spcBef>
                <a:spcPts val="0"/>
              </a:spcBef>
              <a:spcAft>
                <a:spcPts val="800"/>
              </a:spcAft>
            </a:pPr>
            <a:r>
              <a:rPr lang="en-US" sz="1400" dirty="0">
                <a:effectLst/>
              </a:rPr>
              <a:t>Shaw, D., &amp; </a:t>
            </a:r>
            <a:r>
              <a:rPr lang="en-US" sz="1400" dirty="0" err="1">
                <a:effectLst/>
              </a:rPr>
              <a:t>Satalkar</a:t>
            </a:r>
            <a:r>
              <a:rPr lang="en-US" sz="1400" dirty="0">
                <a:effectLst/>
              </a:rPr>
              <a:t>, P. (2018). Researchers’ interpretations of research integrity: A qualitative study. </a:t>
            </a:r>
            <a:r>
              <a:rPr lang="en-US" sz="1400" i="1" dirty="0">
                <a:effectLst/>
              </a:rPr>
              <a:t>Accountability in Research</a:t>
            </a:r>
            <a:r>
              <a:rPr lang="en-US" sz="1400" dirty="0">
                <a:effectLst/>
              </a:rPr>
              <a:t>, </a:t>
            </a:r>
            <a:r>
              <a:rPr lang="en-US" sz="1400" i="1" dirty="0">
                <a:effectLst/>
              </a:rPr>
              <a:t>25</a:t>
            </a:r>
            <a:r>
              <a:rPr lang="en-US" sz="1400" dirty="0">
                <a:effectLst/>
              </a:rPr>
              <a:t>(2), 79–93. 	</a:t>
            </a:r>
            <a:r>
              <a:rPr lang="en-US" sz="1400" u="sng" dirty="0">
                <a:effectLst/>
                <a:hlinkClick r:id="rId9"/>
              </a:rPr>
              <a:t>https://doi.org/10.1080/08989621.2017.1413940</a:t>
            </a:r>
            <a:r>
              <a:rPr lang="en-US" sz="1400" dirty="0">
                <a:effectLst/>
              </a:rPr>
              <a:t>.</a:t>
            </a:r>
          </a:p>
          <a:p>
            <a:pPr marL="228600" marR="0">
              <a:lnSpc>
                <a:spcPct val="90000"/>
              </a:lnSpc>
              <a:spcBef>
                <a:spcPts val="0"/>
              </a:spcBef>
              <a:spcAft>
                <a:spcPts val="800"/>
              </a:spcAft>
            </a:pPr>
            <a:r>
              <a:rPr lang="en-US" sz="1400" dirty="0">
                <a:effectLst/>
              </a:rPr>
              <a:t>Titman, S., &amp; </a:t>
            </a:r>
            <a:r>
              <a:rPr lang="en-US" sz="1400" dirty="0" err="1">
                <a:effectLst/>
              </a:rPr>
              <a:t>Warga</a:t>
            </a:r>
            <a:r>
              <a:rPr lang="en-US" sz="1400" dirty="0">
                <a:effectLst/>
              </a:rPr>
              <a:t>, A. (1989). Stock returns as predictors of interest rates and inflation. </a:t>
            </a:r>
            <a:r>
              <a:rPr lang="en-US" sz="1400" i="1" dirty="0">
                <a:effectLst/>
              </a:rPr>
              <a:t>The Journal of Financial and Quantitative Analysis</a:t>
            </a:r>
            <a:r>
              <a:rPr lang="en-US" sz="1400" dirty="0">
                <a:effectLst/>
              </a:rPr>
              <a:t>, 	</a:t>
            </a:r>
            <a:r>
              <a:rPr lang="en-US" sz="1400" i="1" dirty="0">
                <a:effectLst/>
              </a:rPr>
              <a:t>24</a:t>
            </a:r>
            <a:r>
              <a:rPr lang="en-US" sz="1400" dirty="0">
                <a:effectLst/>
              </a:rPr>
              <a:t>(1), 47–58. </a:t>
            </a:r>
            <a:r>
              <a:rPr lang="en-US" sz="1400" u="sng" dirty="0">
                <a:effectLst/>
                <a:hlinkClick r:id="rId10"/>
              </a:rPr>
              <a:t>https://doi.org/10.2307/2330747</a:t>
            </a:r>
            <a:r>
              <a:rPr lang="en-US" sz="1400" u="sng" dirty="0">
                <a:effectLst/>
              </a:rPr>
              <a:t>.</a:t>
            </a:r>
            <a:endParaRPr lang="en-US" sz="1400" dirty="0">
              <a:effectLst/>
            </a:endParaRPr>
          </a:p>
          <a:p>
            <a:pPr marL="228600" marR="0">
              <a:lnSpc>
                <a:spcPct val="90000"/>
              </a:lnSpc>
              <a:spcBef>
                <a:spcPts val="0"/>
              </a:spcBef>
              <a:spcAft>
                <a:spcPts val="800"/>
              </a:spcAft>
            </a:pPr>
            <a:r>
              <a:rPr lang="en-US" sz="1400" dirty="0">
                <a:effectLst/>
              </a:rPr>
              <a:t>US Department of Labor, (2022). CPI survey data. </a:t>
            </a:r>
            <a:r>
              <a:rPr lang="en-US" sz="1400" i="1" dirty="0">
                <a:effectLst/>
              </a:rPr>
              <a:t>www.BLS.gov</a:t>
            </a:r>
            <a:r>
              <a:rPr lang="en-US" sz="1400" dirty="0">
                <a:effectLst/>
              </a:rPr>
              <a:t>. Retrieved from: </a:t>
            </a:r>
            <a:r>
              <a:rPr lang="en-US" sz="1400" u="sng" dirty="0">
                <a:effectLst/>
                <a:hlinkClick r:id="rId11"/>
              </a:rPr>
              <a:t>https://data.bls.gov/pdq/SurveyOutputServlet</a:t>
            </a:r>
            <a:r>
              <a:rPr lang="en-US" sz="1400" dirty="0">
                <a:effectLst/>
              </a:rPr>
              <a:t>.</a:t>
            </a:r>
          </a:p>
          <a:p>
            <a:pPr marL="228600" marR="0">
              <a:lnSpc>
                <a:spcPct val="90000"/>
              </a:lnSpc>
              <a:spcBef>
                <a:spcPts val="0"/>
              </a:spcBef>
              <a:spcAft>
                <a:spcPts val="800"/>
              </a:spcAft>
            </a:pPr>
            <a:r>
              <a:rPr lang="en-US" sz="1400" dirty="0">
                <a:effectLst/>
              </a:rPr>
              <a:t>Wang, Y., &amp; Mi, J. (2019). Applying statistical methods to library data. </a:t>
            </a:r>
            <a:r>
              <a:rPr lang="en-US" sz="1400" i="1" dirty="0">
                <a:effectLst/>
              </a:rPr>
              <a:t>Serials Librarian</a:t>
            </a:r>
            <a:r>
              <a:rPr lang="en-US" sz="1400" dirty="0">
                <a:effectLst/>
              </a:rPr>
              <a:t>, </a:t>
            </a:r>
            <a:r>
              <a:rPr lang="en-US" sz="1400" i="1" dirty="0">
                <a:effectLst/>
              </a:rPr>
              <a:t>76</a:t>
            </a:r>
            <a:r>
              <a:rPr lang="en-US" sz="1400" dirty="0">
                <a:effectLst/>
              </a:rPr>
              <a:t>(1–4), 195–200. 	</a:t>
            </a:r>
            <a:r>
              <a:rPr lang="en-US" sz="1400" u="sng" dirty="0">
                <a:effectLst/>
                <a:hlinkClick r:id="rId12"/>
              </a:rPr>
              <a:t>https://doi.org/10.1080/0361526X.2019.1590774</a:t>
            </a:r>
            <a:r>
              <a:rPr lang="en-US" sz="1400" u="sng" dirty="0">
                <a:effectLst/>
              </a:rPr>
              <a:t>.</a:t>
            </a:r>
            <a:endParaRPr lang="en-US" sz="1400" dirty="0">
              <a:effectLst/>
            </a:endParaRPr>
          </a:p>
          <a:p>
            <a:pPr marR="0">
              <a:lnSpc>
                <a:spcPct val="90000"/>
              </a:lnSpc>
              <a:spcBef>
                <a:spcPts val="0"/>
              </a:spcBef>
              <a:spcAft>
                <a:spcPts val="800"/>
              </a:spcAft>
            </a:pPr>
            <a:r>
              <a:rPr lang="en-US" sz="1400" dirty="0">
                <a:effectLst/>
              </a:rPr>
              <a:t> </a:t>
            </a:r>
            <a:endParaRPr lang="en-US" sz="1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800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C6B498B-C84D-38B9-CE39-2BA00EDA5496}"/>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Examining </a:t>
            </a:r>
            <a:r>
              <a:rPr lang="en-US" sz="3600" b="1" dirty="0">
                <a:latin typeface="+mj-lt"/>
                <a:ea typeface="+mj-ea"/>
                <a:cs typeface="+mj-cs"/>
              </a:rPr>
              <a:t>Fed</a:t>
            </a:r>
            <a:r>
              <a:rPr lang="en-US" sz="3600" b="1" kern="1200" dirty="0">
                <a:solidFill>
                  <a:schemeClr val="tx1"/>
                </a:solidFill>
                <a:latin typeface="+mj-lt"/>
                <a:ea typeface="+mj-ea"/>
                <a:cs typeface="+mj-cs"/>
              </a:rPr>
              <a:t> Monetary Policy on the Economy and its Impact to the Consumer</a:t>
            </a:r>
          </a:p>
        </p:txBody>
      </p:sp>
      <p:sp>
        <p:nvSpPr>
          <p:cNvPr id="3" name="TextBox 2">
            <a:extLst>
              <a:ext uri="{FF2B5EF4-FFF2-40B4-BE49-F238E27FC236}">
                <a16:creationId xmlns:a16="http://schemas.microsoft.com/office/drawing/2014/main" id="{75757F17-CF58-B41C-5CFF-BBEDF091D5E4}"/>
              </a:ext>
            </a:extLst>
          </p:cNvPr>
          <p:cNvSpPr txBox="1"/>
          <p:nvPr/>
        </p:nvSpPr>
        <p:spPr>
          <a:xfrm>
            <a:off x="643467" y="1782981"/>
            <a:ext cx="10905066"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 Fed influences monetary policy by changing the Fed Funds Interest Rate (FFR).</a:t>
            </a:r>
          </a:p>
          <a:p>
            <a:pPr marL="285750" indent="-228600">
              <a:lnSpc>
                <a:spcPct val="90000"/>
              </a:lnSpc>
              <a:spcAft>
                <a:spcPts val="600"/>
              </a:spcAft>
              <a:buFont typeface="Arial" panose="020B0604020202020204" pitchFamily="34" charset="0"/>
              <a:buChar char="•"/>
            </a:pPr>
            <a:r>
              <a:rPr lang="en-US" sz="2000" dirty="0"/>
              <a:t>Changes in FFR influence the rate all lenders use for interest rates.</a:t>
            </a:r>
          </a:p>
          <a:p>
            <a:pPr marL="285750" indent="-228600">
              <a:lnSpc>
                <a:spcPct val="90000"/>
              </a:lnSpc>
              <a:spcAft>
                <a:spcPts val="600"/>
              </a:spcAft>
              <a:buFont typeface="Arial" panose="020B0604020202020204" pitchFamily="34" charset="0"/>
              <a:buChar char="•"/>
            </a:pPr>
            <a:r>
              <a:rPr lang="en-US" sz="2000" dirty="0"/>
              <a:t>As interest rates change the amount of lending changes, bond prices change, and investment in the economy goes up or down as the money supply increase or decrease.</a:t>
            </a:r>
          </a:p>
          <a:p>
            <a:pPr marL="285750" indent="-228600">
              <a:lnSpc>
                <a:spcPct val="90000"/>
              </a:lnSpc>
              <a:spcAft>
                <a:spcPts val="600"/>
              </a:spcAft>
              <a:buFont typeface="Arial" panose="020B0604020202020204" pitchFamily="34" charset="0"/>
              <a:buChar char="•"/>
            </a:pPr>
            <a:r>
              <a:rPr lang="en-US" sz="2000" dirty="0"/>
              <a:t>The Fed makes more aggressive changes in FFR during times of extreme economic conditions</a:t>
            </a:r>
          </a:p>
          <a:p>
            <a:pPr marL="742950" lvl="1" indent="-228600">
              <a:lnSpc>
                <a:spcPct val="90000"/>
              </a:lnSpc>
              <a:spcAft>
                <a:spcPts val="600"/>
              </a:spcAft>
              <a:buFont typeface="Arial" panose="020B0604020202020204" pitchFamily="34" charset="0"/>
              <a:buChar char="•"/>
            </a:pPr>
            <a:r>
              <a:rPr lang="en-US" sz="2000" dirty="0"/>
              <a:t>Money Supply easing or tightening by purchasing or selling treasuries.</a:t>
            </a:r>
          </a:p>
          <a:p>
            <a:pPr marL="742950" lvl="1" indent="-228600">
              <a:lnSpc>
                <a:spcPct val="90000"/>
              </a:lnSpc>
              <a:spcAft>
                <a:spcPts val="600"/>
              </a:spcAft>
              <a:buFont typeface="Arial" panose="020B0604020202020204" pitchFamily="34" charset="0"/>
              <a:buChar char="•"/>
            </a:pPr>
            <a:r>
              <a:rPr lang="en-US" sz="2000" dirty="0"/>
              <a:t>Called Quantitative Easing/Tightening. </a:t>
            </a:r>
          </a:p>
          <a:p>
            <a:pPr marL="285750" indent="-228600">
              <a:lnSpc>
                <a:spcPct val="90000"/>
              </a:lnSpc>
              <a:spcAft>
                <a:spcPts val="600"/>
              </a:spcAft>
              <a:buFont typeface="Arial" panose="020B0604020202020204" pitchFamily="34" charset="0"/>
              <a:buChar char="•"/>
            </a:pPr>
            <a:r>
              <a:rPr lang="en-US" sz="2000" dirty="0"/>
              <a:t>Recently the Fed has also engaged in buying other asset types.</a:t>
            </a:r>
          </a:p>
          <a:p>
            <a:pPr marL="285750" indent="-228600">
              <a:lnSpc>
                <a:spcPct val="90000"/>
              </a:lnSpc>
              <a:spcAft>
                <a:spcPts val="600"/>
              </a:spcAft>
              <a:buFont typeface="Arial" panose="020B0604020202020204" pitchFamily="34" charset="0"/>
              <a:buChar char="•"/>
            </a:pPr>
            <a:r>
              <a:rPr lang="en-US" sz="2000" dirty="0"/>
              <a:t>US government has engaged in direct stimulus to businesses and individuals. </a:t>
            </a:r>
          </a:p>
          <a:p>
            <a:pPr marL="285750" indent="-228600">
              <a:lnSpc>
                <a:spcPct val="90000"/>
              </a:lnSpc>
              <a:spcAft>
                <a:spcPts val="600"/>
              </a:spcAft>
              <a:buFont typeface="Arial" panose="020B0604020202020204" pitchFamily="34" charset="0"/>
              <a:buChar char="•"/>
            </a:pPr>
            <a:r>
              <a:rPr lang="en-US" sz="2000" dirty="0"/>
              <a:t>The effects of Fed policy on the economy have been well documented, but less obvious are direct effects to the individual consumer.</a:t>
            </a:r>
          </a:p>
          <a:p>
            <a:pPr marL="285750" indent="-228600">
              <a:lnSpc>
                <a:spcPct val="90000"/>
              </a:lnSpc>
              <a:spcAft>
                <a:spcPts val="600"/>
              </a:spcAft>
              <a:buFont typeface="Arial" panose="020B0604020202020204" pitchFamily="34" charset="0"/>
              <a:buChar char="•"/>
            </a:pPr>
            <a:r>
              <a:rPr lang="en-US" sz="2000" dirty="0"/>
              <a:t>A relationship established between Fed action and how the economy will impact the consumer would be a great tool for consumer to plan for economic changes.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7886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BB5235-4B14-4DCC-B2A1-3789C01CB0A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solidFill>
                  <a:schemeClr val="tx1"/>
                </a:solidFill>
                <a:latin typeface="+mj-lt"/>
                <a:ea typeface="+mj-ea"/>
                <a:cs typeface="+mj-cs"/>
              </a:rPr>
              <a:t>Research Question, Theory, and Hypotheses</a:t>
            </a:r>
          </a:p>
        </p:txBody>
      </p:sp>
      <p:sp>
        <p:nvSpPr>
          <p:cNvPr id="3" name="TextBox 2">
            <a:extLst>
              <a:ext uri="{FF2B5EF4-FFF2-40B4-BE49-F238E27FC236}">
                <a16:creationId xmlns:a16="http://schemas.microsoft.com/office/drawing/2014/main" id="{FB672CC0-E2A2-E2AC-4949-A8BAB882D3D2}"/>
              </a:ext>
            </a:extLst>
          </p:cNvPr>
          <p:cNvSpPr txBox="1"/>
          <p:nvPr/>
        </p:nvSpPr>
        <p:spPr>
          <a:xfrm>
            <a:off x="643467" y="1641470"/>
            <a:ext cx="10905066" cy="4393982"/>
          </a:xfrm>
          <a:prstGeom prst="rect">
            <a:avLst/>
          </a:prstGeom>
        </p:spPr>
        <p:txBody>
          <a:bodyPr vert="horz" lIns="91440" tIns="45720" rIns="91440" bIns="45720" rtlCol="0">
            <a:normAutofit/>
          </a:bodyPr>
          <a:lstStyle/>
          <a:p>
            <a:pPr>
              <a:lnSpc>
                <a:spcPct val="90000"/>
              </a:lnSpc>
              <a:spcAft>
                <a:spcPts val="600"/>
              </a:spcAft>
            </a:pPr>
            <a:r>
              <a:rPr lang="en-US" sz="2000" b="1" dirty="0">
                <a:effectLst/>
              </a:rPr>
              <a:t>Question:</a:t>
            </a:r>
            <a:r>
              <a:rPr lang="en-US" sz="2000" dirty="0">
                <a:effectLst/>
              </a:rPr>
              <a:t> How do changes in FFR affect inflation, prices, stock performance, and unemployment for the average consumer and can those Fed funds rate changes be used to predict when and by how much prices, inflation, stock performance and unemployment will be affected? </a:t>
            </a:r>
            <a:endParaRPr lang="en-US" sz="2000" dirty="0"/>
          </a:p>
        </p:txBody>
      </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0915BB2-0EA1-6C6B-A7EE-537A6C22963F}"/>
              </a:ext>
            </a:extLst>
          </p:cNvPr>
          <p:cNvSpPr txBox="1"/>
          <p:nvPr/>
        </p:nvSpPr>
        <p:spPr>
          <a:xfrm>
            <a:off x="643467" y="2621689"/>
            <a:ext cx="10862733" cy="1015663"/>
          </a:xfrm>
          <a:prstGeom prst="rect">
            <a:avLst/>
          </a:prstGeom>
          <a:noFill/>
        </p:spPr>
        <p:txBody>
          <a:bodyPr wrap="square" rtlCol="0">
            <a:spAutoFit/>
          </a:bodyPr>
          <a:lstStyle/>
          <a:p>
            <a:pPr>
              <a:spcAft>
                <a:spcPts val="600"/>
              </a:spcAft>
            </a:pPr>
            <a:r>
              <a:rPr lang="en-US" sz="2000" b="1" dirty="0"/>
              <a:t>Theory:</a:t>
            </a:r>
            <a:r>
              <a:rPr lang="en-US" sz="2000" dirty="0"/>
              <a:t> Changes in FFR correlate to changes in inflation, unemployment, consumer prices, stock performance and housing prices and can be used to predict when and by how much those items will change.</a:t>
            </a:r>
            <a:r>
              <a:rPr lang="en-US" sz="2000" b="1" dirty="0"/>
              <a:t> </a:t>
            </a:r>
          </a:p>
        </p:txBody>
      </p:sp>
      <p:sp>
        <p:nvSpPr>
          <p:cNvPr id="5" name="TextBox 4">
            <a:extLst>
              <a:ext uri="{FF2B5EF4-FFF2-40B4-BE49-F238E27FC236}">
                <a16:creationId xmlns:a16="http://schemas.microsoft.com/office/drawing/2014/main" id="{6A3EDB4E-6EA0-A08E-CCDB-B0983F105DD4}"/>
              </a:ext>
            </a:extLst>
          </p:cNvPr>
          <p:cNvSpPr txBox="1"/>
          <p:nvPr/>
        </p:nvSpPr>
        <p:spPr>
          <a:xfrm>
            <a:off x="643467" y="3687568"/>
            <a:ext cx="10564949" cy="3262432"/>
          </a:xfrm>
          <a:prstGeom prst="rect">
            <a:avLst/>
          </a:prstGeom>
          <a:noFill/>
        </p:spPr>
        <p:txBody>
          <a:bodyPr wrap="square" rtlCol="0">
            <a:spAutoFit/>
          </a:bodyPr>
          <a:lstStyle/>
          <a:p>
            <a:pPr>
              <a:spcAft>
                <a:spcPts val="600"/>
              </a:spcAft>
            </a:pPr>
            <a:r>
              <a:rPr lang="en-US" sz="2000" b="1" dirty="0"/>
              <a:t>General Null and Alternative Hypothesis Set:</a:t>
            </a:r>
            <a:r>
              <a:rPr lang="en-US" sz="2000" dirty="0"/>
              <a:t> </a:t>
            </a:r>
          </a:p>
          <a:p>
            <a:pPr>
              <a:spcAft>
                <a:spcPts val="600"/>
              </a:spcAft>
            </a:pPr>
            <a:endParaRPr lang="en-US" sz="2000" dirty="0"/>
          </a:p>
          <a:p>
            <a:pPr>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There is no effect on economic conditions caused by changes in monetary policy through the Fed changing interest rates.</a:t>
            </a:r>
          </a:p>
          <a:p>
            <a:pPr>
              <a:spcAft>
                <a:spcPts val="6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There is an effect on economic conditions caused by changes in monetary policy through the Fed changing interest rates.</a:t>
            </a:r>
          </a:p>
          <a:p>
            <a:pPr>
              <a:spcAft>
                <a:spcPts val="6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b="1" dirty="0"/>
          </a:p>
        </p:txBody>
      </p:sp>
    </p:spTree>
    <p:extLst>
      <p:ext uri="{BB962C8B-B14F-4D97-AF65-F5344CB8AC3E}">
        <p14:creationId xmlns:p14="http://schemas.microsoft.com/office/powerpoint/2010/main" val="243998812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300" b="1" kern="1200" dirty="0">
                <a:solidFill>
                  <a:schemeClr val="tx1"/>
                </a:solidFill>
                <a:latin typeface="+mj-lt"/>
                <a:ea typeface="+mj-ea"/>
                <a:cs typeface="+mj-cs"/>
              </a:rPr>
              <a:t>5 Sub-Set Hypotheses for each Economic Condition Variable:</a:t>
            </a:r>
            <a:br>
              <a:rPr lang="en-US" sz="3300" b="1" kern="1200" dirty="0">
                <a:solidFill>
                  <a:schemeClr val="tx1"/>
                </a:solidFill>
                <a:latin typeface="+mj-lt"/>
                <a:ea typeface="+mj-ea"/>
                <a:cs typeface="+mj-cs"/>
              </a:rPr>
            </a:br>
            <a:endParaRPr lang="en-US" sz="3300" b="1"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782981"/>
            <a:ext cx="10905066" cy="4393982"/>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1300" b="1" dirty="0">
                <a:effectLst/>
              </a:rPr>
              <a:t>H1</a:t>
            </a:r>
            <a:r>
              <a:rPr lang="en-US" sz="1300" b="1" baseline="-25000" dirty="0">
                <a:effectLst/>
              </a:rPr>
              <a:t>o</a:t>
            </a:r>
            <a:r>
              <a:rPr lang="en-US" sz="1300" b="1" dirty="0">
                <a:effectLst/>
              </a:rPr>
              <a:t>:</a:t>
            </a:r>
            <a:r>
              <a:rPr lang="en-US" sz="1300" dirty="0">
                <a:effectLst/>
              </a:rPr>
              <a:t> There is no effect on unemployment rate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r>
              <a:rPr lang="en-US" sz="1300" b="1" dirty="0">
                <a:effectLst/>
              </a:rPr>
              <a:t>H1</a:t>
            </a:r>
            <a:r>
              <a:rPr lang="en-US" sz="1300" b="1" baseline="-25000" dirty="0">
                <a:effectLst/>
              </a:rPr>
              <a:t>a</a:t>
            </a:r>
            <a:r>
              <a:rPr lang="en-US" sz="1300" b="1" dirty="0">
                <a:effectLst/>
              </a:rPr>
              <a:t>:</a:t>
            </a:r>
            <a:r>
              <a:rPr lang="en-US" sz="1300" dirty="0">
                <a:effectLst/>
              </a:rPr>
              <a:t> There is an effect on unemployment rate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endParaRPr lang="en-US" sz="1300" dirty="0">
              <a:effectLst/>
            </a:endParaRPr>
          </a:p>
          <a:p>
            <a:pPr marL="0" marR="0" indent="-228600">
              <a:lnSpc>
                <a:spcPct val="90000"/>
              </a:lnSpc>
              <a:spcBef>
                <a:spcPts val="0"/>
              </a:spcBef>
              <a:spcAft>
                <a:spcPts val="800"/>
              </a:spcAft>
              <a:buFont typeface="Arial" panose="020B0604020202020204" pitchFamily="34" charset="0"/>
              <a:buChar char="•"/>
            </a:pPr>
            <a:r>
              <a:rPr lang="en-US" sz="1300" b="1" dirty="0">
                <a:effectLst/>
              </a:rPr>
              <a:t>H2</a:t>
            </a:r>
            <a:r>
              <a:rPr lang="en-US" sz="1300" b="1" baseline="-25000" dirty="0">
                <a:effectLst/>
              </a:rPr>
              <a:t>o</a:t>
            </a:r>
            <a:r>
              <a:rPr lang="en-US" sz="1300" b="1" dirty="0">
                <a:effectLst/>
              </a:rPr>
              <a:t>:</a:t>
            </a:r>
            <a:r>
              <a:rPr lang="en-US" sz="1300" dirty="0">
                <a:effectLst/>
              </a:rPr>
              <a:t> There is no effect on inflation rate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r>
              <a:rPr lang="en-US" sz="1300" b="1" dirty="0">
                <a:effectLst/>
              </a:rPr>
              <a:t>H2</a:t>
            </a:r>
            <a:r>
              <a:rPr lang="en-US" sz="1300" b="1" baseline="-25000" dirty="0">
                <a:effectLst/>
              </a:rPr>
              <a:t>a</a:t>
            </a:r>
            <a:r>
              <a:rPr lang="en-US" sz="1300" b="1" dirty="0">
                <a:effectLst/>
              </a:rPr>
              <a:t>:</a:t>
            </a:r>
            <a:r>
              <a:rPr lang="en-US" sz="1300" dirty="0">
                <a:effectLst/>
              </a:rPr>
              <a:t> There is an effect on inflation rate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endParaRPr lang="en-US" sz="1300" dirty="0">
              <a:effectLst/>
            </a:endParaRPr>
          </a:p>
          <a:p>
            <a:pPr marL="0" marR="0" indent="-228600">
              <a:lnSpc>
                <a:spcPct val="90000"/>
              </a:lnSpc>
              <a:spcBef>
                <a:spcPts val="0"/>
              </a:spcBef>
              <a:spcAft>
                <a:spcPts val="800"/>
              </a:spcAft>
              <a:buFont typeface="Arial" panose="020B0604020202020204" pitchFamily="34" charset="0"/>
              <a:buChar char="•"/>
            </a:pPr>
            <a:r>
              <a:rPr lang="en-US" sz="1300" b="1" dirty="0">
                <a:effectLst/>
              </a:rPr>
              <a:t>H3</a:t>
            </a:r>
            <a:r>
              <a:rPr lang="en-US" sz="1300" b="1" baseline="-25000" dirty="0">
                <a:effectLst/>
              </a:rPr>
              <a:t>o</a:t>
            </a:r>
            <a:r>
              <a:rPr lang="en-US" sz="1300" b="1" dirty="0">
                <a:effectLst/>
              </a:rPr>
              <a:t>:</a:t>
            </a:r>
            <a:r>
              <a:rPr lang="en-US" sz="1300" dirty="0">
                <a:effectLst/>
              </a:rPr>
              <a:t> There is no effect on stock market performance (adjusted for inflation)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r>
              <a:rPr lang="en-US" sz="1300" b="1" dirty="0">
                <a:effectLst/>
              </a:rPr>
              <a:t>H3</a:t>
            </a:r>
            <a:r>
              <a:rPr lang="en-US" sz="1300" b="1" baseline="-25000" dirty="0">
                <a:effectLst/>
              </a:rPr>
              <a:t>a</a:t>
            </a:r>
            <a:r>
              <a:rPr lang="en-US" sz="1300" b="1" dirty="0">
                <a:effectLst/>
              </a:rPr>
              <a:t>:</a:t>
            </a:r>
            <a:r>
              <a:rPr lang="en-US" sz="1300" dirty="0">
                <a:effectLst/>
              </a:rPr>
              <a:t> There is an effect on stock market performance (adjusted for inflation)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endParaRPr lang="en-US" sz="1300" dirty="0">
              <a:effectLst/>
            </a:endParaRPr>
          </a:p>
          <a:p>
            <a:pPr marL="0" marR="0" indent="-228600">
              <a:lnSpc>
                <a:spcPct val="90000"/>
              </a:lnSpc>
              <a:spcBef>
                <a:spcPts val="0"/>
              </a:spcBef>
              <a:spcAft>
                <a:spcPts val="800"/>
              </a:spcAft>
              <a:buFont typeface="Arial" panose="020B0604020202020204" pitchFamily="34" charset="0"/>
              <a:buChar char="•"/>
            </a:pPr>
            <a:r>
              <a:rPr lang="en-US" sz="1300" b="1" dirty="0">
                <a:effectLst/>
              </a:rPr>
              <a:t>H4</a:t>
            </a:r>
            <a:r>
              <a:rPr lang="en-US" sz="1300" b="1" baseline="-25000" dirty="0">
                <a:effectLst/>
              </a:rPr>
              <a:t>o</a:t>
            </a:r>
            <a:r>
              <a:rPr lang="en-US" sz="1300" b="1" dirty="0">
                <a:effectLst/>
              </a:rPr>
              <a:t>:</a:t>
            </a:r>
            <a:r>
              <a:rPr lang="en-US" sz="1300" dirty="0">
                <a:effectLst/>
              </a:rPr>
              <a:t> There is no effect on average home prices (adjusted for inflation)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r>
              <a:rPr lang="en-US" sz="1300" b="1" dirty="0">
                <a:effectLst/>
              </a:rPr>
              <a:t>H4</a:t>
            </a:r>
            <a:r>
              <a:rPr lang="en-US" sz="1300" b="1" baseline="-25000" dirty="0">
                <a:effectLst/>
              </a:rPr>
              <a:t>a</a:t>
            </a:r>
            <a:r>
              <a:rPr lang="en-US" sz="1300" b="1" dirty="0">
                <a:effectLst/>
              </a:rPr>
              <a:t>:</a:t>
            </a:r>
            <a:r>
              <a:rPr lang="en-US" sz="1300" dirty="0">
                <a:effectLst/>
              </a:rPr>
              <a:t> There is an effect on average home prices (adjusted for inflation)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endParaRPr lang="en-US" sz="1300" dirty="0">
              <a:effectLst/>
            </a:endParaRPr>
          </a:p>
          <a:p>
            <a:pPr marL="0" marR="0" indent="-228600">
              <a:lnSpc>
                <a:spcPct val="90000"/>
              </a:lnSpc>
              <a:spcBef>
                <a:spcPts val="0"/>
              </a:spcBef>
              <a:spcAft>
                <a:spcPts val="800"/>
              </a:spcAft>
              <a:buFont typeface="Arial" panose="020B0604020202020204" pitchFamily="34" charset="0"/>
              <a:buChar char="•"/>
            </a:pPr>
            <a:r>
              <a:rPr lang="en-US" sz="1300" b="1" dirty="0">
                <a:effectLst/>
              </a:rPr>
              <a:t>H5</a:t>
            </a:r>
            <a:r>
              <a:rPr lang="en-US" sz="1300" b="1" baseline="-25000" dirty="0">
                <a:effectLst/>
              </a:rPr>
              <a:t>o</a:t>
            </a:r>
            <a:r>
              <a:rPr lang="en-US" sz="1300" b="1" dirty="0">
                <a:effectLst/>
              </a:rPr>
              <a:t>:</a:t>
            </a:r>
            <a:r>
              <a:rPr lang="en-US" sz="1300" dirty="0">
                <a:effectLst/>
              </a:rPr>
              <a:t> There is no effect on the consumer price index caused by changes in monetary policy through the Fed changing interest rates.</a:t>
            </a:r>
          </a:p>
          <a:p>
            <a:pPr marL="0" marR="0" indent="-228600">
              <a:lnSpc>
                <a:spcPct val="90000"/>
              </a:lnSpc>
              <a:spcBef>
                <a:spcPts val="0"/>
              </a:spcBef>
              <a:spcAft>
                <a:spcPts val="800"/>
              </a:spcAft>
              <a:buFont typeface="Arial" panose="020B0604020202020204" pitchFamily="34" charset="0"/>
              <a:buChar char="•"/>
            </a:pPr>
            <a:r>
              <a:rPr lang="en-US" sz="1300" b="1" dirty="0">
                <a:effectLst/>
              </a:rPr>
              <a:t>H5</a:t>
            </a:r>
            <a:r>
              <a:rPr lang="en-US" sz="1300" b="1" baseline="-25000" dirty="0">
                <a:effectLst/>
              </a:rPr>
              <a:t>a</a:t>
            </a:r>
            <a:r>
              <a:rPr lang="en-US" sz="1300" b="1" dirty="0">
                <a:effectLst/>
              </a:rPr>
              <a:t>:</a:t>
            </a:r>
            <a:r>
              <a:rPr lang="en-US" sz="1300" dirty="0">
                <a:effectLst/>
              </a:rPr>
              <a:t> There is an effect on the consumer price index caused by changes in monetary policy through the Fed changing interest rates.</a:t>
            </a:r>
          </a:p>
          <a:p>
            <a:pPr indent="-228600">
              <a:lnSpc>
                <a:spcPct val="90000"/>
              </a:lnSpc>
              <a:buFont typeface="Arial" panose="020B0604020202020204" pitchFamily="34" charset="0"/>
              <a:buChar char="•"/>
            </a:pPr>
            <a:endParaRPr lang="en-US" sz="13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300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Literature Review</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457471"/>
            <a:ext cx="10905066" cy="5161606"/>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400" dirty="0"/>
              <a:t>Much has been researched about Fed Policy, interest rates and how Fed Policy affects monetary policy and the financial sector.</a:t>
            </a:r>
          </a:p>
          <a:p>
            <a:pPr indent="-228600">
              <a:lnSpc>
                <a:spcPct val="90000"/>
              </a:lnSpc>
              <a:spcAft>
                <a:spcPts val="600"/>
              </a:spcAft>
              <a:buFont typeface="Arial" panose="020B0604020202020204" pitchFamily="34" charset="0"/>
              <a:buChar char="•"/>
            </a:pPr>
            <a:r>
              <a:rPr lang="en-US" sz="1400" dirty="0"/>
              <a:t>Additional research has reviewed the effects of Quantitative Easing (QE) and stimulus legislation on the economy.</a:t>
            </a:r>
          </a:p>
          <a:p>
            <a:pPr lvl="1" indent="-228600">
              <a:lnSpc>
                <a:spcPct val="90000"/>
              </a:lnSpc>
              <a:spcAft>
                <a:spcPts val="600"/>
              </a:spcAft>
              <a:buFont typeface="Arial" panose="020B0604020202020204" pitchFamily="34" charset="0"/>
              <a:buChar char="•"/>
            </a:pPr>
            <a:r>
              <a:rPr lang="en-US" sz="1400" dirty="0"/>
              <a:t> After the 2008 Credit Crisis and after COVID</a:t>
            </a:r>
          </a:p>
          <a:p>
            <a:pPr lvl="1" indent="-228600">
              <a:lnSpc>
                <a:spcPct val="90000"/>
              </a:lnSpc>
              <a:spcAft>
                <a:spcPts val="600"/>
              </a:spcAft>
              <a:buFont typeface="Arial" panose="020B0604020202020204" pitchFamily="34" charset="0"/>
              <a:buChar char="•"/>
            </a:pPr>
            <a:r>
              <a:rPr lang="en-US" sz="1400" dirty="0"/>
              <a:t> Lasting impact the short-term emergency policies had on the economy for years after the initial actions.</a:t>
            </a:r>
          </a:p>
          <a:p>
            <a:pPr indent="-228600">
              <a:lnSpc>
                <a:spcPct val="90000"/>
              </a:lnSpc>
              <a:spcAft>
                <a:spcPts val="600"/>
              </a:spcAft>
              <a:buFont typeface="Arial" panose="020B0604020202020204" pitchFamily="34" charset="0"/>
              <a:buChar char="•"/>
            </a:pPr>
            <a:r>
              <a:rPr lang="en-US" sz="1400" dirty="0"/>
              <a:t>There has been many studies on the relationship of interest rates on bond prices.</a:t>
            </a:r>
          </a:p>
          <a:p>
            <a:pPr lvl="1" indent="-228600">
              <a:lnSpc>
                <a:spcPct val="90000"/>
              </a:lnSpc>
              <a:spcAft>
                <a:spcPts val="600"/>
              </a:spcAft>
              <a:buFont typeface="Arial" panose="020B0604020202020204" pitchFamily="34" charset="0"/>
              <a:buChar char="•"/>
            </a:pPr>
            <a:r>
              <a:rPr lang="en-US" sz="1400" dirty="0"/>
              <a:t>One study characterized QE and stimulus as indirect controls on long-term interest rates.</a:t>
            </a:r>
          </a:p>
          <a:p>
            <a:pPr indent="-228600">
              <a:lnSpc>
                <a:spcPct val="90000"/>
              </a:lnSpc>
              <a:spcAft>
                <a:spcPts val="600"/>
              </a:spcAft>
              <a:buFont typeface="Arial" panose="020B0604020202020204" pitchFamily="34" charset="0"/>
              <a:buChar char="•"/>
            </a:pPr>
            <a:r>
              <a:rPr lang="en-US" sz="1400" dirty="0"/>
              <a:t>Some research deemed any manipulation by the Fed as an exacerbation of economic problems.</a:t>
            </a:r>
          </a:p>
          <a:p>
            <a:pPr lvl="1" indent="-228600">
              <a:lnSpc>
                <a:spcPct val="90000"/>
              </a:lnSpc>
              <a:spcAft>
                <a:spcPts val="600"/>
              </a:spcAft>
              <a:buFont typeface="Arial" panose="020B0604020202020204" pitchFamily="34" charset="0"/>
              <a:buChar char="•"/>
            </a:pPr>
            <a:r>
              <a:rPr lang="en-US" sz="1400" dirty="0"/>
              <a:t> Tend to prolong and deepen downturns.</a:t>
            </a:r>
          </a:p>
          <a:p>
            <a:pPr lvl="1" indent="-228600">
              <a:lnSpc>
                <a:spcPct val="90000"/>
              </a:lnSpc>
              <a:spcAft>
                <a:spcPts val="600"/>
              </a:spcAft>
              <a:buFont typeface="Arial" panose="020B0604020202020204" pitchFamily="34" charset="0"/>
              <a:buChar char="•"/>
            </a:pPr>
            <a:r>
              <a:rPr lang="en-US" sz="1400" dirty="0"/>
              <a:t>Any actions destabilize the natural economic cycle.</a:t>
            </a:r>
          </a:p>
          <a:p>
            <a:pPr lvl="1" indent="-228600">
              <a:lnSpc>
                <a:spcPct val="90000"/>
              </a:lnSpc>
              <a:spcAft>
                <a:spcPts val="600"/>
              </a:spcAft>
              <a:buFont typeface="Arial" panose="020B0604020202020204" pitchFamily="34" charset="0"/>
              <a:buChar char="•"/>
            </a:pPr>
            <a:r>
              <a:rPr lang="en-US" sz="1400" dirty="0"/>
              <a:t>These arguments speak to the effectiveness of Fed monetary policy, but do not answer the question how consumers should react to those actions.</a:t>
            </a:r>
          </a:p>
          <a:p>
            <a:pPr indent="-228600">
              <a:lnSpc>
                <a:spcPct val="90000"/>
              </a:lnSpc>
              <a:spcAft>
                <a:spcPts val="600"/>
              </a:spcAft>
              <a:buFont typeface="Arial" panose="020B0604020202020204" pitchFamily="34" charset="0"/>
              <a:buChar char="•"/>
            </a:pPr>
            <a:r>
              <a:rPr lang="en-US" sz="1400" dirty="0"/>
              <a:t>There have been several studies researching the correlation between interest rates, inflation, stock performance, prices.</a:t>
            </a:r>
          </a:p>
          <a:p>
            <a:pPr indent="-228600">
              <a:lnSpc>
                <a:spcPct val="90000"/>
              </a:lnSpc>
              <a:spcAft>
                <a:spcPts val="600"/>
              </a:spcAft>
              <a:buFont typeface="Arial" panose="020B0604020202020204" pitchFamily="34" charset="0"/>
              <a:buChar char="•"/>
            </a:pPr>
            <a:r>
              <a:rPr lang="en-US" sz="1400" dirty="0"/>
              <a:t>There has been a theory that short-term rates led to changes in Fed forecast for rate changes because the Fed responds to expected inflation.</a:t>
            </a:r>
          </a:p>
          <a:p>
            <a:pPr lvl="1" indent="-228600">
              <a:lnSpc>
                <a:spcPct val="90000"/>
              </a:lnSpc>
              <a:spcAft>
                <a:spcPts val="600"/>
              </a:spcAft>
              <a:buFont typeface="Arial" panose="020B0604020202020204" pitchFamily="34" charset="0"/>
              <a:buChar char="•"/>
            </a:pPr>
            <a:r>
              <a:rPr lang="en-US" sz="1400" dirty="0"/>
              <a:t>Impact long-term rates.</a:t>
            </a:r>
          </a:p>
          <a:p>
            <a:pPr lvl="1" indent="-228600">
              <a:lnSpc>
                <a:spcPct val="90000"/>
              </a:lnSpc>
              <a:spcAft>
                <a:spcPts val="600"/>
              </a:spcAft>
              <a:buFont typeface="Arial" panose="020B0604020202020204" pitchFamily="34" charset="0"/>
              <a:buChar char="•"/>
            </a:pPr>
            <a:r>
              <a:rPr lang="en-US" sz="1400" dirty="0"/>
              <a:t> Long-term rates are connected to short term rates on the yield curve through bond prices.</a:t>
            </a:r>
          </a:p>
          <a:p>
            <a:pPr lvl="1" indent="-228600">
              <a:lnSpc>
                <a:spcPct val="90000"/>
              </a:lnSpc>
              <a:spcAft>
                <a:spcPts val="600"/>
              </a:spcAft>
              <a:buFont typeface="Arial" panose="020B0604020202020204" pitchFamily="34" charset="0"/>
              <a:buChar char="•"/>
            </a:pPr>
            <a:r>
              <a:rPr lang="en-US" sz="1400" dirty="0"/>
              <a:t>  This creates a feed-back loop of sorts.</a:t>
            </a:r>
          </a:p>
          <a:p>
            <a:pPr indent="-228600">
              <a:lnSpc>
                <a:spcPct val="90000"/>
              </a:lnSpc>
              <a:spcAft>
                <a:spcPts val="600"/>
              </a:spcAft>
              <a:buFont typeface="Arial" panose="020B0604020202020204" pitchFamily="34" charset="0"/>
              <a:buChar char="•"/>
            </a:pPr>
            <a:r>
              <a:rPr lang="en-US" sz="1400" dirty="0"/>
              <a:t>A similar circular correlation was studied in the relationship between FFR and the CPI.</a:t>
            </a:r>
          </a:p>
          <a:p>
            <a:pPr indent="-228600">
              <a:lnSpc>
                <a:spcPct val="90000"/>
              </a:lnSpc>
              <a:spcAft>
                <a:spcPts val="600"/>
              </a:spcAft>
              <a:buFont typeface="Arial" panose="020B0604020202020204" pitchFamily="34" charset="0"/>
              <a:buChar char="•"/>
            </a:pPr>
            <a:r>
              <a:rPr lang="en-US" sz="1400" dirty="0"/>
              <a:t>Additional studies of economic inputs and outputs show correlation but typically causation was in the opposite direction of the data proposed to be studied in this research.</a:t>
            </a:r>
          </a:p>
          <a:p>
            <a:pPr indent="-228600">
              <a:lnSpc>
                <a:spcPct val="90000"/>
              </a:lnSpc>
              <a:spcAft>
                <a:spcPts val="600"/>
              </a:spcAft>
              <a:buFont typeface="Arial" panose="020B0604020202020204" pitchFamily="34" charset="0"/>
              <a:buChar char="•"/>
            </a:pPr>
            <a:r>
              <a:rPr lang="en-US" sz="1400" dirty="0"/>
              <a:t>Taken together, studies of circular correlations between interest rates and both inflation and price changes may mean changes FFR could predict changes in inflation and pricing even without causation.</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647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Methodology</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Use Quantitative Data to test the hypothesis and measure the relationship between changes in monetary policy and changes in economic conditions.</a:t>
            </a:r>
          </a:p>
          <a:p>
            <a:pPr indent="-228600">
              <a:lnSpc>
                <a:spcPct val="90000"/>
              </a:lnSpc>
              <a:spcAft>
                <a:spcPts val="600"/>
              </a:spcAft>
              <a:buFont typeface="Arial" panose="020B0604020202020204" pitchFamily="34" charset="0"/>
              <a:buChar char="•"/>
            </a:pPr>
            <a:r>
              <a:rPr lang="en-US" dirty="0"/>
              <a:t>Data gathered from public sources</a:t>
            </a:r>
          </a:p>
          <a:p>
            <a:pPr lvl="1" indent="-228600">
              <a:lnSpc>
                <a:spcPct val="90000"/>
              </a:lnSpc>
              <a:spcAft>
                <a:spcPts val="600"/>
              </a:spcAft>
              <a:buFont typeface="Arial" panose="020B0604020202020204" pitchFamily="34" charset="0"/>
              <a:buChar char="•"/>
            </a:pPr>
            <a:r>
              <a:rPr lang="en-US" dirty="0"/>
              <a:t>Federal Reserve</a:t>
            </a:r>
          </a:p>
          <a:p>
            <a:pPr lvl="1" indent="-228600">
              <a:lnSpc>
                <a:spcPct val="90000"/>
              </a:lnSpc>
              <a:spcAft>
                <a:spcPts val="600"/>
              </a:spcAft>
              <a:buFont typeface="Arial" panose="020B0604020202020204" pitchFamily="34" charset="0"/>
              <a:buChar char="•"/>
            </a:pPr>
            <a:r>
              <a:rPr lang="en-US" dirty="0"/>
              <a:t>Bureau of Labor Statistics</a:t>
            </a:r>
          </a:p>
          <a:p>
            <a:pPr lvl="1" indent="-228600">
              <a:lnSpc>
                <a:spcPct val="90000"/>
              </a:lnSpc>
              <a:spcAft>
                <a:spcPts val="600"/>
              </a:spcAft>
              <a:buFont typeface="Arial" panose="020B0604020202020204" pitchFamily="34" charset="0"/>
              <a:buChar char="•"/>
            </a:pPr>
            <a:r>
              <a:rPr lang="en-US" dirty="0"/>
              <a:t>Datahub website</a:t>
            </a:r>
          </a:p>
          <a:p>
            <a:pPr lvl="1" indent="-228600">
              <a:lnSpc>
                <a:spcPct val="90000"/>
              </a:lnSpc>
              <a:spcAft>
                <a:spcPts val="600"/>
              </a:spcAft>
              <a:buFont typeface="Arial" panose="020B0604020202020204" pitchFamily="34" charset="0"/>
              <a:buChar char="•"/>
            </a:pPr>
            <a:r>
              <a:rPr lang="en-US" dirty="0"/>
              <a:t>National Association of Realtors</a:t>
            </a:r>
          </a:p>
          <a:p>
            <a:pPr lvl="1" indent="-228600">
              <a:lnSpc>
                <a:spcPct val="90000"/>
              </a:lnSpc>
              <a:spcAft>
                <a:spcPts val="600"/>
              </a:spcAft>
              <a:buFont typeface="Arial" panose="020B0604020202020204" pitchFamily="34" charset="0"/>
              <a:buChar char="•"/>
            </a:pPr>
            <a:r>
              <a:rPr lang="en-US" dirty="0"/>
              <a:t>Robert Shiller home prices</a:t>
            </a:r>
          </a:p>
          <a:p>
            <a:pPr lvl="1" indent="-228600">
              <a:lnSpc>
                <a:spcPct val="90000"/>
              </a:lnSpc>
              <a:spcAft>
                <a:spcPts val="600"/>
              </a:spcAft>
              <a:buFont typeface="Arial" panose="020B0604020202020204" pitchFamily="34" charset="0"/>
              <a:buChar char="•"/>
            </a:pPr>
            <a:r>
              <a:rPr lang="en-US" dirty="0"/>
              <a:t>Federal Housing Finance Agency</a:t>
            </a:r>
          </a:p>
          <a:p>
            <a:pPr indent="-228600">
              <a:lnSpc>
                <a:spcPct val="90000"/>
              </a:lnSpc>
              <a:spcAft>
                <a:spcPts val="600"/>
              </a:spcAft>
              <a:buFont typeface="Arial" panose="020B0604020202020204" pitchFamily="34" charset="0"/>
              <a:buChar char="•"/>
            </a:pPr>
            <a:r>
              <a:rPr lang="en-US" dirty="0"/>
              <a:t>Combined into one dataset using Excel with data records matched by month</a:t>
            </a:r>
          </a:p>
          <a:p>
            <a:pPr indent="-228600">
              <a:lnSpc>
                <a:spcPct val="90000"/>
              </a:lnSpc>
              <a:spcAft>
                <a:spcPts val="600"/>
              </a:spcAft>
              <a:buFont typeface="Arial" panose="020B0604020202020204" pitchFamily="34" charset="0"/>
              <a:buChar char="•"/>
            </a:pPr>
            <a:r>
              <a:rPr lang="en-US" dirty="0"/>
              <a:t>1- 3- and 6- month change variables derived from raw data</a:t>
            </a:r>
          </a:p>
          <a:p>
            <a:pPr indent="-228600">
              <a:lnSpc>
                <a:spcPct val="90000"/>
              </a:lnSpc>
              <a:spcAft>
                <a:spcPts val="600"/>
              </a:spcAft>
              <a:buFont typeface="Arial" panose="020B0604020202020204" pitchFamily="34" charset="0"/>
              <a:buChar char="•"/>
            </a:pPr>
            <a:r>
              <a:rPr lang="en-US" dirty="0"/>
              <a:t>Correlation used to compare FFR with each outcome variables at all time combinations</a:t>
            </a:r>
          </a:p>
          <a:p>
            <a:pPr indent="-228600">
              <a:lnSpc>
                <a:spcPct val="90000"/>
              </a:lnSpc>
              <a:spcAft>
                <a:spcPts val="600"/>
              </a:spcAft>
              <a:buFont typeface="Arial" panose="020B0604020202020204" pitchFamily="34" charset="0"/>
              <a:buChar char="•"/>
            </a:pPr>
            <a:r>
              <a:rPr lang="en-US" dirty="0"/>
              <a:t>Regression used to analyze most significant combinations</a:t>
            </a:r>
          </a:p>
          <a:p>
            <a:pPr lvl="1" indent="-228600">
              <a:lnSpc>
                <a:spcPct val="90000"/>
              </a:lnSpc>
              <a:spcAft>
                <a:spcPts val="600"/>
              </a:spcAft>
              <a:buFont typeface="Arial" panose="020B0604020202020204" pitchFamily="34" charset="0"/>
              <a:buChar char="•"/>
            </a:pPr>
            <a:endParaRPr lang="en-US" sz="1400"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041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Methods</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Compare change in FFR, representing monetary policy, to each of the 5 dependent economic variables: inflation, unemployment, CPI, stock market performance, and home prices.</a:t>
            </a:r>
          </a:p>
          <a:p>
            <a:pPr indent="-228600">
              <a:lnSpc>
                <a:spcPct val="90000"/>
              </a:lnSpc>
              <a:spcAft>
                <a:spcPts val="600"/>
              </a:spcAft>
              <a:buFont typeface="Arial" panose="020B0604020202020204" pitchFamily="34" charset="0"/>
              <a:buChar char="•"/>
            </a:pPr>
            <a:r>
              <a:rPr lang="en-US" dirty="0"/>
              <a:t>Using SAS Studio, the data will be analyzed with the Pearson correlation test.</a:t>
            </a:r>
          </a:p>
          <a:p>
            <a:pPr indent="-228600">
              <a:lnSpc>
                <a:spcPct val="90000"/>
              </a:lnSpc>
              <a:spcAft>
                <a:spcPts val="600"/>
              </a:spcAft>
              <a:buFont typeface="Arial" panose="020B0604020202020204" pitchFamily="34" charset="0"/>
              <a:buChar char="•"/>
            </a:pPr>
            <a:r>
              <a:rPr lang="en-US" dirty="0"/>
              <a:t>All 3 time periods of FFR change will be compared to all 3 time periods of change in each economic variable.</a:t>
            </a:r>
          </a:p>
          <a:p>
            <a:pPr indent="-228600">
              <a:lnSpc>
                <a:spcPct val="90000"/>
              </a:lnSpc>
              <a:spcAft>
                <a:spcPts val="600"/>
              </a:spcAft>
              <a:buFont typeface="Arial" panose="020B0604020202020204" pitchFamily="34" charset="0"/>
              <a:buChar char="•"/>
            </a:pPr>
            <a:r>
              <a:rPr lang="en-US" dirty="0"/>
              <a:t>All correlations with a P-value less than 5% (.05) are considered significant and evidence of correlation.</a:t>
            </a:r>
          </a:p>
          <a:p>
            <a:pPr indent="-228600">
              <a:lnSpc>
                <a:spcPct val="90000"/>
              </a:lnSpc>
              <a:spcAft>
                <a:spcPts val="600"/>
              </a:spcAft>
              <a:buFont typeface="Arial" panose="020B0604020202020204" pitchFamily="34" charset="0"/>
              <a:buChar char="•"/>
            </a:pPr>
            <a:r>
              <a:rPr lang="en-US" dirty="0"/>
              <a:t>If a pair of variables have a significant correlation, the timeframe pair with the strongest correlation coefficient will represent that pair.</a:t>
            </a:r>
          </a:p>
          <a:p>
            <a:pPr indent="-228600">
              <a:lnSpc>
                <a:spcPct val="90000"/>
              </a:lnSpc>
              <a:spcAft>
                <a:spcPts val="600"/>
              </a:spcAft>
              <a:buFont typeface="Arial" panose="020B0604020202020204" pitchFamily="34" charset="0"/>
              <a:buChar char="•"/>
            </a:pPr>
            <a:r>
              <a:rPr lang="en-US" dirty="0"/>
              <a:t>Those with P-values over (0.5) will be considered insignificant correlation and support the null hypothesis for that variable.</a:t>
            </a:r>
          </a:p>
          <a:p>
            <a:pPr indent="-228600">
              <a:lnSpc>
                <a:spcPct val="90000"/>
              </a:lnSpc>
              <a:spcAft>
                <a:spcPts val="600"/>
              </a:spcAft>
              <a:buFont typeface="Arial" panose="020B0604020202020204" pitchFamily="34" charset="0"/>
              <a:buChar char="•"/>
            </a:pPr>
            <a:r>
              <a:rPr lang="en-US" dirty="0"/>
              <a:t>The pairs that are significant and strongest are graphed to show how they are correlated and provide evidence of when and in what direction changes in FFR will impact the consumer.</a:t>
            </a:r>
          </a:p>
          <a:p>
            <a:pPr indent="-228600">
              <a:lnSpc>
                <a:spcPct val="90000"/>
              </a:lnSpc>
              <a:spcAft>
                <a:spcPts val="600"/>
              </a:spcAft>
              <a:buFont typeface="Arial" panose="020B0604020202020204" pitchFamily="34" charset="0"/>
              <a:buChar char="•"/>
            </a:pPr>
            <a:r>
              <a:rPr lang="en-US" dirty="0"/>
              <a:t>SAS Studio will be used to create a predictive model, using simple linear regression, for each significant pair.</a:t>
            </a:r>
          </a:p>
          <a:p>
            <a:pPr indent="-228600">
              <a:lnSpc>
                <a:spcPct val="90000"/>
              </a:lnSpc>
              <a:spcAft>
                <a:spcPts val="600"/>
              </a:spcAft>
              <a:buFont typeface="Arial" panose="020B0604020202020204" pitchFamily="34" charset="0"/>
              <a:buChar char="•"/>
            </a:pPr>
            <a:r>
              <a:rPr lang="en-US" dirty="0"/>
              <a:t>If the results of the regression model have a high enough R</a:t>
            </a:r>
            <a:r>
              <a:rPr lang="en-US" baseline="30000" dirty="0"/>
              <a:t>2</a:t>
            </a:r>
            <a:r>
              <a:rPr lang="en-US" dirty="0"/>
              <a:t> value, then they can be used to potentially predict amount of change in that economic factor.</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614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Limitations</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There is no data that represents change in money supply (Quantitative Easing and Tightening).</a:t>
            </a:r>
          </a:p>
          <a:p>
            <a:pPr lvl="1" indent="-228600">
              <a:lnSpc>
                <a:spcPct val="90000"/>
              </a:lnSpc>
              <a:spcAft>
                <a:spcPts val="600"/>
              </a:spcAft>
              <a:buFont typeface="Arial" panose="020B0604020202020204" pitchFamily="34" charset="0"/>
              <a:buChar char="•"/>
            </a:pPr>
            <a:r>
              <a:rPr lang="en-US" sz="2400" dirty="0"/>
              <a:t>Besides interest rate changes, changes in money supply and stimulus are tools used in extreme economic conditions.</a:t>
            </a:r>
          </a:p>
          <a:p>
            <a:pPr lvl="1" indent="-228600">
              <a:lnSpc>
                <a:spcPct val="90000"/>
              </a:lnSpc>
              <a:spcAft>
                <a:spcPts val="600"/>
              </a:spcAft>
              <a:buFont typeface="Arial" panose="020B0604020202020204" pitchFamily="34" charset="0"/>
              <a:buChar char="•"/>
            </a:pPr>
            <a:r>
              <a:rPr lang="en-US" sz="2400" dirty="0"/>
              <a:t>It is very difficult to measure this kind of data.</a:t>
            </a:r>
          </a:p>
          <a:p>
            <a:pPr indent="-228600">
              <a:lnSpc>
                <a:spcPct val="90000"/>
              </a:lnSpc>
              <a:spcAft>
                <a:spcPts val="600"/>
              </a:spcAft>
              <a:buFont typeface="Arial" panose="020B0604020202020204" pitchFamily="34" charset="0"/>
              <a:buChar char="•"/>
            </a:pPr>
            <a:r>
              <a:rPr lang="en-US" sz="2400" dirty="0"/>
              <a:t>There is no data available for some variables after 2016.</a:t>
            </a:r>
          </a:p>
          <a:p>
            <a:pPr lvl="1" indent="-228600">
              <a:lnSpc>
                <a:spcPct val="90000"/>
              </a:lnSpc>
              <a:spcAft>
                <a:spcPts val="600"/>
              </a:spcAft>
              <a:buFont typeface="Arial" panose="020B0604020202020204" pitchFamily="34" charset="0"/>
              <a:buChar char="•"/>
            </a:pPr>
            <a:r>
              <a:rPr lang="en-US" sz="2400" dirty="0"/>
              <a:t>Results for the COVID era would be helpful.</a:t>
            </a:r>
          </a:p>
          <a:p>
            <a:pPr lvl="1" indent="-228600">
              <a:lnSpc>
                <a:spcPct val="90000"/>
              </a:lnSpc>
              <a:spcAft>
                <a:spcPts val="600"/>
              </a:spcAft>
              <a:buFont typeface="Arial" panose="020B0604020202020204" pitchFamily="34" charset="0"/>
              <a:buChar char="•"/>
            </a:pPr>
            <a:r>
              <a:rPr lang="en-US" sz="2400" dirty="0"/>
              <a:t>Another group of datapoints during a relatively extreme economic period generally would be helpful.</a:t>
            </a:r>
          </a:p>
          <a:p>
            <a:pPr indent="-228600">
              <a:lnSpc>
                <a:spcPct val="90000"/>
              </a:lnSpc>
              <a:spcAft>
                <a:spcPts val="600"/>
              </a:spcAft>
              <a:buFont typeface="Arial" panose="020B0604020202020204" pitchFamily="34" charset="0"/>
              <a:buChar char="•"/>
            </a:pPr>
            <a:r>
              <a:rPr lang="en-US" sz="2400" dirty="0"/>
              <a:t>National data may mask regional effects, particularly in unemployment, CPI, and housing prices –more granularity might be helpful.</a:t>
            </a:r>
          </a:p>
          <a:p>
            <a:pPr indent="-228600">
              <a:lnSpc>
                <a:spcPct val="90000"/>
              </a:lnSpc>
              <a:spcAft>
                <a:spcPts val="600"/>
              </a:spcAft>
              <a:buFont typeface="Arial" panose="020B0604020202020204" pitchFamily="34" charset="0"/>
              <a:buChar char="•"/>
            </a:pP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446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A95C1-027C-CB98-855B-0CB649B0FD6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Ethical Considerations</a:t>
            </a:r>
          </a:p>
        </p:txBody>
      </p:sp>
      <p:sp>
        <p:nvSpPr>
          <p:cNvPr id="3" name="TextBox 2">
            <a:extLst>
              <a:ext uri="{FF2B5EF4-FFF2-40B4-BE49-F238E27FC236}">
                <a16:creationId xmlns:a16="http://schemas.microsoft.com/office/drawing/2014/main" id="{9F363FA2-90FA-509E-ACAD-70E13652686D}"/>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Protecting personal privacy and integrity of the data is very important.</a:t>
            </a:r>
          </a:p>
          <a:p>
            <a:pPr indent="-228600">
              <a:lnSpc>
                <a:spcPct val="90000"/>
              </a:lnSpc>
              <a:spcAft>
                <a:spcPts val="600"/>
              </a:spcAft>
              <a:buFont typeface="Arial" panose="020B0604020202020204" pitchFamily="34" charset="0"/>
              <a:buChar char="•"/>
            </a:pPr>
            <a:r>
              <a:rPr lang="en-US" sz="2400" dirty="0"/>
              <a:t>This data is from public records and national averages so no privacy concerns.</a:t>
            </a:r>
          </a:p>
          <a:p>
            <a:pPr indent="-228600">
              <a:lnSpc>
                <a:spcPct val="90000"/>
              </a:lnSpc>
              <a:spcAft>
                <a:spcPts val="600"/>
              </a:spcAft>
              <a:buFont typeface="Arial" panose="020B0604020202020204" pitchFamily="34" charset="0"/>
              <a:buChar char="•"/>
            </a:pPr>
            <a:r>
              <a:rPr lang="en-US" sz="2400" dirty="0"/>
              <a:t>Integrity is maintained by using consistent time periods when combining data sources.</a:t>
            </a:r>
          </a:p>
          <a:p>
            <a:pPr indent="-228600">
              <a:lnSpc>
                <a:spcPct val="90000"/>
              </a:lnSpc>
              <a:spcAft>
                <a:spcPts val="600"/>
              </a:spcAft>
              <a:buFont typeface="Arial" panose="020B0604020202020204" pitchFamily="34" charset="0"/>
              <a:buChar char="•"/>
            </a:pPr>
            <a:r>
              <a:rPr lang="en-US" sz="2400" dirty="0"/>
              <a:t>All derived data uses the same methods of transformation to retain consistent measures.</a:t>
            </a:r>
          </a:p>
          <a:p>
            <a:pPr indent="-228600">
              <a:lnSpc>
                <a:spcPct val="90000"/>
              </a:lnSpc>
              <a:spcAft>
                <a:spcPts val="600"/>
              </a:spcAft>
              <a:buFont typeface="Arial" panose="020B0604020202020204" pitchFamily="34" charset="0"/>
              <a:buChar char="•"/>
            </a:pPr>
            <a:r>
              <a:rPr lang="en-US" sz="2400" dirty="0"/>
              <a:t>Housing and Stock Market data are adjusted for inflation and converted to percent change to have consistent comparisons with other variables.</a:t>
            </a:r>
          </a:p>
          <a:p>
            <a:pPr indent="-228600">
              <a:lnSpc>
                <a:spcPct val="90000"/>
              </a:lnSpc>
              <a:spcAft>
                <a:spcPts val="600"/>
              </a:spcAft>
              <a:buFont typeface="Arial" panose="020B0604020202020204" pitchFamily="34" charset="0"/>
              <a:buChar char="•"/>
            </a:pPr>
            <a:r>
              <a:rPr lang="en-US" sz="2400" dirty="0"/>
              <a:t>Adjusting for inflation eliminates covariance with the inflation variable. </a:t>
            </a:r>
          </a:p>
          <a:p>
            <a:pPr indent="-228600">
              <a:lnSpc>
                <a:spcPct val="90000"/>
              </a:lnSpc>
              <a:spcAft>
                <a:spcPts val="600"/>
              </a:spcAft>
              <a:buFont typeface="Arial" panose="020B0604020202020204" pitchFamily="34" charset="0"/>
              <a:buChar char="•"/>
            </a:pP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4059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4249</TotalTime>
  <Words>5711</Words>
  <Application>Microsoft Office PowerPoint</Application>
  <PresentationFormat>Widescreen</PresentationFormat>
  <Paragraphs>267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vt:lpstr>
      <vt:lpstr>PowerPoint Presentation</vt:lpstr>
      <vt:lpstr>Research Question, Theory, and Hypotheses</vt:lpstr>
      <vt:lpstr>5 Sub-Set Hypotheses for each Economic Condition Variable: </vt:lpstr>
      <vt:lpstr>Literature Review</vt:lpstr>
      <vt:lpstr>Methodology</vt:lpstr>
      <vt:lpstr>Methods</vt:lpstr>
      <vt:lpstr>Limitations</vt:lpstr>
      <vt:lpstr>Ethical Considerations</vt:lpstr>
      <vt:lpstr>Findings</vt:lpstr>
      <vt:lpstr>Pearson Correlation Coefficients for each Variable pair</vt:lpstr>
      <vt:lpstr>Changes in FFR compared to effects in CPI, Inflation, and Unemployment over Time</vt:lpstr>
      <vt:lpstr>Predictive Linear Regression Models</vt:lpstr>
      <vt:lpstr>Conclusion</vt:lpstr>
      <vt:lpstr>Recommendations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Jeff Wolff</dc:creator>
  <cp:lastModifiedBy>Jeff Wolff</cp:lastModifiedBy>
  <cp:revision>17</cp:revision>
  <cp:lastPrinted>2022-11-26T22:09:55Z</cp:lastPrinted>
  <dcterms:created xsi:type="dcterms:W3CDTF">2022-11-23T23:31:48Z</dcterms:created>
  <dcterms:modified xsi:type="dcterms:W3CDTF">2022-11-26T22:21:40Z</dcterms:modified>
</cp:coreProperties>
</file>