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3757B3-86D5-4478-B800-AE430221C6DB}"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E2931-3C6E-4010-A1BC-5B07CD280489}" type="slidenum">
              <a:rPr lang="en-IN" smtClean="0"/>
              <a:t>‹#›</a:t>
            </a:fld>
            <a:endParaRPr lang="en-IN"/>
          </a:p>
        </p:txBody>
      </p:sp>
    </p:spTree>
    <p:extLst>
      <p:ext uri="{BB962C8B-B14F-4D97-AF65-F5344CB8AC3E}">
        <p14:creationId xmlns:p14="http://schemas.microsoft.com/office/powerpoint/2010/main" val="3251715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3757B3-86D5-4478-B800-AE430221C6DB}"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E2931-3C6E-4010-A1BC-5B07CD280489}" type="slidenum">
              <a:rPr lang="en-IN" smtClean="0"/>
              <a:t>‹#›</a:t>
            </a:fld>
            <a:endParaRPr lang="en-IN"/>
          </a:p>
        </p:txBody>
      </p:sp>
    </p:spTree>
    <p:extLst>
      <p:ext uri="{BB962C8B-B14F-4D97-AF65-F5344CB8AC3E}">
        <p14:creationId xmlns:p14="http://schemas.microsoft.com/office/powerpoint/2010/main" val="1071705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3757B3-86D5-4478-B800-AE430221C6DB}"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E2931-3C6E-4010-A1BC-5B07CD28048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16776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3757B3-86D5-4478-B800-AE430221C6DB}"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E2931-3C6E-4010-A1BC-5B07CD280489}" type="slidenum">
              <a:rPr lang="en-IN" smtClean="0"/>
              <a:t>‹#›</a:t>
            </a:fld>
            <a:endParaRPr lang="en-IN"/>
          </a:p>
        </p:txBody>
      </p:sp>
    </p:spTree>
    <p:extLst>
      <p:ext uri="{BB962C8B-B14F-4D97-AF65-F5344CB8AC3E}">
        <p14:creationId xmlns:p14="http://schemas.microsoft.com/office/powerpoint/2010/main" val="2388822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3757B3-86D5-4478-B800-AE430221C6DB}"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E2931-3C6E-4010-A1BC-5B07CD28048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52943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3757B3-86D5-4478-B800-AE430221C6DB}"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E2931-3C6E-4010-A1BC-5B07CD280489}" type="slidenum">
              <a:rPr lang="en-IN" smtClean="0"/>
              <a:t>‹#›</a:t>
            </a:fld>
            <a:endParaRPr lang="en-IN"/>
          </a:p>
        </p:txBody>
      </p:sp>
    </p:spTree>
    <p:extLst>
      <p:ext uri="{BB962C8B-B14F-4D97-AF65-F5344CB8AC3E}">
        <p14:creationId xmlns:p14="http://schemas.microsoft.com/office/powerpoint/2010/main" val="11741876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3757B3-86D5-4478-B800-AE430221C6DB}"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E2931-3C6E-4010-A1BC-5B07CD280489}" type="slidenum">
              <a:rPr lang="en-IN" smtClean="0"/>
              <a:t>‹#›</a:t>
            </a:fld>
            <a:endParaRPr lang="en-IN"/>
          </a:p>
        </p:txBody>
      </p:sp>
    </p:spTree>
    <p:extLst>
      <p:ext uri="{BB962C8B-B14F-4D97-AF65-F5344CB8AC3E}">
        <p14:creationId xmlns:p14="http://schemas.microsoft.com/office/powerpoint/2010/main" val="32270406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3757B3-86D5-4478-B800-AE430221C6DB}"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E2931-3C6E-4010-A1BC-5B07CD280489}" type="slidenum">
              <a:rPr lang="en-IN" smtClean="0"/>
              <a:t>‹#›</a:t>
            </a:fld>
            <a:endParaRPr lang="en-IN"/>
          </a:p>
        </p:txBody>
      </p:sp>
    </p:spTree>
    <p:extLst>
      <p:ext uri="{BB962C8B-B14F-4D97-AF65-F5344CB8AC3E}">
        <p14:creationId xmlns:p14="http://schemas.microsoft.com/office/powerpoint/2010/main" val="2932589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3757B3-86D5-4478-B800-AE430221C6DB}"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E2931-3C6E-4010-A1BC-5B07CD280489}" type="slidenum">
              <a:rPr lang="en-IN" smtClean="0"/>
              <a:t>‹#›</a:t>
            </a:fld>
            <a:endParaRPr lang="en-IN"/>
          </a:p>
        </p:txBody>
      </p:sp>
    </p:spTree>
    <p:extLst>
      <p:ext uri="{BB962C8B-B14F-4D97-AF65-F5344CB8AC3E}">
        <p14:creationId xmlns:p14="http://schemas.microsoft.com/office/powerpoint/2010/main" val="3645855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3757B3-86D5-4478-B800-AE430221C6DB}"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E2931-3C6E-4010-A1BC-5B07CD280489}" type="slidenum">
              <a:rPr lang="en-IN" smtClean="0"/>
              <a:t>‹#›</a:t>
            </a:fld>
            <a:endParaRPr lang="en-IN"/>
          </a:p>
        </p:txBody>
      </p:sp>
    </p:spTree>
    <p:extLst>
      <p:ext uri="{BB962C8B-B14F-4D97-AF65-F5344CB8AC3E}">
        <p14:creationId xmlns:p14="http://schemas.microsoft.com/office/powerpoint/2010/main" val="415685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3757B3-86D5-4478-B800-AE430221C6DB}"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5E2931-3C6E-4010-A1BC-5B07CD280489}" type="slidenum">
              <a:rPr lang="en-IN" smtClean="0"/>
              <a:t>‹#›</a:t>
            </a:fld>
            <a:endParaRPr lang="en-IN"/>
          </a:p>
        </p:txBody>
      </p:sp>
    </p:spTree>
    <p:extLst>
      <p:ext uri="{BB962C8B-B14F-4D97-AF65-F5344CB8AC3E}">
        <p14:creationId xmlns:p14="http://schemas.microsoft.com/office/powerpoint/2010/main" val="2723194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3757B3-86D5-4478-B800-AE430221C6DB}"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5E2931-3C6E-4010-A1BC-5B07CD280489}" type="slidenum">
              <a:rPr lang="en-IN" smtClean="0"/>
              <a:t>‹#›</a:t>
            </a:fld>
            <a:endParaRPr lang="en-IN"/>
          </a:p>
        </p:txBody>
      </p:sp>
    </p:spTree>
    <p:extLst>
      <p:ext uri="{BB962C8B-B14F-4D97-AF65-F5344CB8AC3E}">
        <p14:creationId xmlns:p14="http://schemas.microsoft.com/office/powerpoint/2010/main" val="332527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3757B3-86D5-4478-B800-AE430221C6DB}"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5E2931-3C6E-4010-A1BC-5B07CD280489}" type="slidenum">
              <a:rPr lang="en-IN" smtClean="0"/>
              <a:t>‹#›</a:t>
            </a:fld>
            <a:endParaRPr lang="en-IN"/>
          </a:p>
        </p:txBody>
      </p:sp>
    </p:spTree>
    <p:extLst>
      <p:ext uri="{BB962C8B-B14F-4D97-AF65-F5344CB8AC3E}">
        <p14:creationId xmlns:p14="http://schemas.microsoft.com/office/powerpoint/2010/main" val="2090475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3757B3-86D5-4478-B800-AE430221C6DB}"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5E2931-3C6E-4010-A1BC-5B07CD280489}" type="slidenum">
              <a:rPr lang="en-IN" smtClean="0"/>
              <a:t>‹#›</a:t>
            </a:fld>
            <a:endParaRPr lang="en-IN"/>
          </a:p>
        </p:txBody>
      </p:sp>
    </p:spTree>
    <p:extLst>
      <p:ext uri="{BB962C8B-B14F-4D97-AF65-F5344CB8AC3E}">
        <p14:creationId xmlns:p14="http://schemas.microsoft.com/office/powerpoint/2010/main" val="3929393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3757B3-86D5-4478-B800-AE430221C6DB}"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5E2931-3C6E-4010-A1BC-5B07CD280489}" type="slidenum">
              <a:rPr lang="en-IN" smtClean="0"/>
              <a:t>‹#›</a:t>
            </a:fld>
            <a:endParaRPr lang="en-IN"/>
          </a:p>
        </p:txBody>
      </p:sp>
    </p:spTree>
    <p:extLst>
      <p:ext uri="{BB962C8B-B14F-4D97-AF65-F5344CB8AC3E}">
        <p14:creationId xmlns:p14="http://schemas.microsoft.com/office/powerpoint/2010/main" val="635266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5E2931-3C6E-4010-A1BC-5B07CD280489}" type="slidenum">
              <a:rPr lang="en-IN" smtClean="0"/>
              <a:t>‹#›</a:t>
            </a:fld>
            <a:endParaRPr lang="en-IN"/>
          </a:p>
        </p:txBody>
      </p:sp>
      <p:sp>
        <p:nvSpPr>
          <p:cNvPr id="5" name="Date Placeholder 4"/>
          <p:cNvSpPr>
            <a:spLocks noGrp="1"/>
          </p:cNvSpPr>
          <p:nvPr>
            <p:ph type="dt" sz="half" idx="10"/>
          </p:nvPr>
        </p:nvSpPr>
        <p:spPr/>
        <p:txBody>
          <a:bodyPr/>
          <a:lstStyle/>
          <a:p>
            <a:fld id="{DE3757B3-86D5-4478-B800-AE430221C6DB}" type="datetimeFigureOut">
              <a:rPr lang="en-IN" smtClean="0"/>
              <a:t>05-04-2024</a:t>
            </a:fld>
            <a:endParaRPr lang="en-IN"/>
          </a:p>
        </p:txBody>
      </p:sp>
    </p:spTree>
    <p:extLst>
      <p:ext uri="{BB962C8B-B14F-4D97-AF65-F5344CB8AC3E}">
        <p14:creationId xmlns:p14="http://schemas.microsoft.com/office/powerpoint/2010/main" val="2810280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E3757B3-86D5-4478-B800-AE430221C6DB}" type="datetimeFigureOut">
              <a:rPr lang="en-IN" smtClean="0"/>
              <a:t>05-04-2024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B5E2931-3C6E-4010-A1BC-5B07CD280489}" type="slidenum">
              <a:rPr lang="en-IN" smtClean="0"/>
              <a:t>‹#›</a:t>
            </a:fld>
            <a:endParaRPr lang="en-IN"/>
          </a:p>
        </p:txBody>
      </p:sp>
    </p:spTree>
    <p:extLst>
      <p:ext uri="{BB962C8B-B14F-4D97-AF65-F5344CB8AC3E}">
        <p14:creationId xmlns:p14="http://schemas.microsoft.com/office/powerpoint/2010/main" val="366428913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AFABC-F5F0-7CA1-2DF2-E8360A92F612}"/>
              </a:ext>
            </a:extLst>
          </p:cNvPr>
          <p:cNvSpPr>
            <a:spLocks noGrp="1"/>
          </p:cNvSpPr>
          <p:nvPr>
            <p:ph type="ctrTitle"/>
          </p:nvPr>
        </p:nvSpPr>
        <p:spPr>
          <a:xfrm>
            <a:off x="1507067" y="1160865"/>
            <a:ext cx="7766936" cy="1646302"/>
          </a:xfrm>
        </p:spPr>
        <p:txBody>
          <a:bodyPr/>
          <a:lstStyle/>
          <a:p>
            <a:pPr algn="ctr"/>
            <a:r>
              <a:rPr lang="en-IN" sz="3600" b="1" dirty="0">
                <a:latin typeface="Roboto" panose="02000000000000000000" pitchFamily="2" charset="0"/>
              </a:rPr>
              <a:t>HANDWRITTEN DIGIT RECOGNITION (HDR) USING CONVOLUTIONAL NEURAL NETWORK</a:t>
            </a:r>
            <a:endParaRPr lang="en-IN" sz="3600" b="1" dirty="0"/>
          </a:p>
        </p:txBody>
      </p:sp>
      <p:sp>
        <p:nvSpPr>
          <p:cNvPr id="3" name="Subtitle 2">
            <a:extLst>
              <a:ext uri="{FF2B5EF4-FFF2-40B4-BE49-F238E27FC236}">
                <a16:creationId xmlns:a16="http://schemas.microsoft.com/office/drawing/2014/main" id="{199ABA80-E7AA-1B7D-A7FE-6756B3E4D6A9}"/>
              </a:ext>
            </a:extLst>
          </p:cNvPr>
          <p:cNvSpPr>
            <a:spLocks noGrp="1"/>
          </p:cNvSpPr>
          <p:nvPr>
            <p:ph type="subTitle" idx="1"/>
          </p:nvPr>
        </p:nvSpPr>
        <p:spPr>
          <a:xfrm>
            <a:off x="1507067" y="4050833"/>
            <a:ext cx="7766936" cy="1760032"/>
          </a:xfrm>
        </p:spPr>
        <p:txBody>
          <a:bodyPr>
            <a:normAutofit/>
          </a:bodyPr>
          <a:lstStyle/>
          <a:p>
            <a:r>
              <a:rPr lang="en-IN" dirty="0">
                <a:solidFill>
                  <a:schemeClr val="tx1"/>
                </a:solidFill>
              </a:rPr>
              <a:t>PRESENTED BY,</a:t>
            </a:r>
          </a:p>
          <a:p>
            <a:r>
              <a:rPr lang="en-IN" dirty="0">
                <a:solidFill>
                  <a:schemeClr val="tx1"/>
                </a:solidFill>
              </a:rPr>
              <a:t>JEFFRIN M</a:t>
            </a:r>
          </a:p>
          <a:p>
            <a:r>
              <a:rPr lang="en-IN" dirty="0">
                <a:solidFill>
                  <a:schemeClr val="tx1"/>
                </a:solidFill>
              </a:rPr>
              <a:t>NM ID:AU963321104025</a:t>
            </a:r>
          </a:p>
          <a:p>
            <a:r>
              <a:rPr lang="en-IN" dirty="0">
                <a:solidFill>
                  <a:schemeClr val="tx1"/>
                </a:solidFill>
              </a:rPr>
              <a:t>EMAIL: mjeffrin040@gmail.com</a:t>
            </a:r>
          </a:p>
          <a:p>
            <a:endParaRPr lang="en-IN" dirty="0">
              <a:solidFill>
                <a:schemeClr val="tx1"/>
              </a:solidFill>
            </a:endParaRPr>
          </a:p>
        </p:txBody>
      </p:sp>
    </p:spTree>
    <p:extLst>
      <p:ext uri="{BB962C8B-B14F-4D97-AF65-F5344CB8AC3E}">
        <p14:creationId xmlns:p14="http://schemas.microsoft.com/office/powerpoint/2010/main" val="3403946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6A95-6BDA-5651-1EC8-1AFEBAE41876}"/>
              </a:ext>
            </a:extLst>
          </p:cNvPr>
          <p:cNvSpPr>
            <a:spLocks noGrp="1"/>
          </p:cNvSpPr>
          <p:nvPr>
            <p:ph type="title"/>
          </p:nvPr>
        </p:nvSpPr>
        <p:spPr/>
        <p:txBody>
          <a:bodyPr/>
          <a:lstStyle/>
          <a:p>
            <a:r>
              <a:rPr lang="en-IN" dirty="0"/>
              <a:t>MODELLING</a:t>
            </a:r>
          </a:p>
        </p:txBody>
      </p:sp>
      <p:sp>
        <p:nvSpPr>
          <p:cNvPr id="3" name="Content Placeholder 2">
            <a:extLst>
              <a:ext uri="{FF2B5EF4-FFF2-40B4-BE49-F238E27FC236}">
                <a16:creationId xmlns:a16="http://schemas.microsoft.com/office/drawing/2014/main" id="{A5693E5C-9444-6542-1B52-3B6D7AB5EC45}"/>
              </a:ext>
            </a:extLst>
          </p:cNvPr>
          <p:cNvSpPr>
            <a:spLocks noGrp="1"/>
          </p:cNvSpPr>
          <p:nvPr>
            <p:ph idx="1"/>
          </p:nvPr>
        </p:nvSpPr>
        <p:spPr/>
        <p:txBody>
          <a:bodyPr/>
          <a:lstStyle/>
          <a:p>
            <a:r>
              <a:rPr lang="en-US" dirty="0"/>
              <a:t>This project aims to develop a robust handwritten digit recognition system leveraging Convolutional Neural Networks (CNNs). CNNs are powerful deep learning models capable of automatically learning and extracting features from images. By training the model on a dataset of handwritten digits, it can accurately classify and recognize digits from new, unseen images. The project involves preprocessing the image data, designing and training the CNN architecture, and evaluating its performance using metrics like accuracy, precision, and recall. The ultimate goal is to create a highly accurate and efficient system for digit recognition, with potential applications in fields like OCR, automation, and digitization.</a:t>
            </a:r>
            <a:endParaRPr lang="en-IN" dirty="0"/>
          </a:p>
        </p:txBody>
      </p:sp>
    </p:spTree>
    <p:extLst>
      <p:ext uri="{BB962C8B-B14F-4D97-AF65-F5344CB8AC3E}">
        <p14:creationId xmlns:p14="http://schemas.microsoft.com/office/powerpoint/2010/main" val="195564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F7A32-6DD1-1BDC-A0C9-38AA63636497}"/>
              </a:ext>
            </a:extLst>
          </p:cNvPr>
          <p:cNvSpPr>
            <a:spLocks noGrp="1"/>
          </p:cNvSpPr>
          <p:nvPr>
            <p:ph type="title"/>
          </p:nvPr>
        </p:nvSpPr>
        <p:spPr/>
        <p:txBody>
          <a:bodyPr/>
          <a:lstStyle/>
          <a:p>
            <a:r>
              <a:rPr lang="en-IN" dirty="0"/>
              <a:t>RESULT</a:t>
            </a:r>
          </a:p>
        </p:txBody>
      </p:sp>
      <p:pic>
        <p:nvPicPr>
          <p:cNvPr id="6" name="Content Placeholder 5">
            <a:extLst>
              <a:ext uri="{FF2B5EF4-FFF2-40B4-BE49-F238E27FC236}">
                <a16:creationId xmlns:a16="http://schemas.microsoft.com/office/drawing/2014/main" id="{152355D7-D176-D598-7CF8-E04FB4B423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1440" y="1678807"/>
            <a:ext cx="5024599" cy="3138999"/>
          </a:xfrm>
        </p:spPr>
      </p:pic>
      <p:sp>
        <p:nvSpPr>
          <p:cNvPr id="9" name="TextBox 8">
            <a:extLst>
              <a:ext uri="{FF2B5EF4-FFF2-40B4-BE49-F238E27FC236}">
                <a16:creationId xmlns:a16="http://schemas.microsoft.com/office/drawing/2014/main" id="{54E8BFBC-11B1-FD56-CE52-F454EFFD619F}"/>
              </a:ext>
            </a:extLst>
          </p:cNvPr>
          <p:cNvSpPr txBox="1"/>
          <p:nvPr/>
        </p:nvSpPr>
        <p:spPr>
          <a:xfrm>
            <a:off x="953729" y="5653548"/>
            <a:ext cx="8426245" cy="646331"/>
          </a:xfrm>
          <a:prstGeom prst="rect">
            <a:avLst/>
          </a:prstGeom>
          <a:noFill/>
        </p:spPr>
        <p:txBody>
          <a:bodyPr wrap="square" rtlCol="0">
            <a:spAutoFit/>
          </a:bodyPr>
          <a:lstStyle/>
          <a:p>
            <a:r>
              <a:rPr lang="en-IN"/>
              <a:t>https://github.com/Jeffrin29/jeffrin2929/blob/main/Handwritten_Digit_Recognition.ipynb</a:t>
            </a:r>
            <a:endParaRPr lang="en-IN" dirty="0"/>
          </a:p>
        </p:txBody>
      </p:sp>
    </p:spTree>
    <p:extLst>
      <p:ext uri="{BB962C8B-B14F-4D97-AF65-F5344CB8AC3E}">
        <p14:creationId xmlns:p14="http://schemas.microsoft.com/office/powerpoint/2010/main" val="2536927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AAA35-9505-DA61-18BA-B9B9C104273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34D1F9DF-4230-2E92-A2F0-A20CD12A6C87}"/>
              </a:ext>
            </a:extLst>
          </p:cNvPr>
          <p:cNvSpPr>
            <a:spLocks noGrp="1"/>
          </p:cNvSpPr>
          <p:nvPr>
            <p:ph idx="1"/>
          </p:nvPr>
        </p:nvSpPr>
        <p:spPr>
          <a:xfrm>
            <a:off x="677334" y="1435511"/>
            <a:ext cx="8596668" cy="4605852"/>
          </a:xfrm>
        </p:spPr>
        <p:txBody>
          <a:bodyPr>
            <a:normAutofit/>
          </a:bodyPr>
          <a:lstStyle/>
          <a:p>
            <a:pPr marL="0" indent="0">
              <a:buNone/>
            </a:pPr>
            <a:endParaRPr lang="en-US" dirty="0"/>
          </a:p>
          <a:p>
            <a:r>
              <a:rPr lang="en-US" dirty="0"/>
              <a:t>In conclusion, the development of the Handwritten Digit Recognition (HDR) System using Convolutional Neural Network (CNN) with TensorFlow has been a significant success. Through meticulous data preprocessing, thoughtful model architecture design, and rigorous training, we have created a robust system capable of accurately recognizing handwritten digits with high precision and efficiency. Leveraging the power of TensorFlow's deep learning capabilities, we have achieved a solution that not only meets but exceeds expectations in terms of accuracy and scalability. The HDR system holds immense potential across various domains, from digit-based authentication systems to postal sorting and form processing applications. Its versatility, efficiency, and adaptability make it a valuable asset for organizations seeking automated solutions for digit recognition tasks.</a:t>
            </a:r>
          </a:p>
        </p:txBody>
      </p:sp>
    </p:spTree>
    <p:extLst>
      <p:ext uri="{BB962C8B-B14F-4D97-AF65-F5344CB8AC3E}">
        <p14:creationId xmlns:p14="http://schemas.microsoft.com/office/powerpoint/2010/main" val="2753985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70941-AA9E-0F6F-8D5D-1ACCD1083E97}"/>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BC21E157-BAEA-0B56-90EF-64322A436246}"/>
              </a:ext>
            </a:extLst>
          </p:cNvPr>
          <p:cNvSpPr>
            <a:spLocks noGrp="1"/>
          </p:cNvSpPr>
          <p:nvPr>
            <p:ph idx="1"/>
          </p:nvPr>
        </p:nvSpPr>
        <p:spPr/>
        <p:txBody>
          <a:bodyPr/>
          <a:lstStyle/>
          <a:p>
            <a:r>
              <a:rPr lang="en-IN" dirty="0"/>
              <a:t>Problem Statement</a:t>
            </a:r>
          </a:p>
          <a:p>
            <a:r>
              <a:rPr lang="en-IN" dirty="0"/>
              <a:t>Project Overview</a:t>
            </a:r>
          </a:p>
          <a:p>
            <a:r>
              <a:rPr lang="en-IN" dirty="0"/>
              <a:t>Who are the end users?</a:t>
            </a:r>
          </a:p>
          <a:p>
            <a:r>
              <a:rPr lang="en-IN" dirty="0"/>
              <a:t>Proposed Solution</a:t>
            </a:r>
          </a:p>
          <a:p>
            <a:r>
              <a:rPr lang="en-IN" dirty="0"/>
              <a:t>Solution and its value proposition</a:t>
            </a:r>
          </a:p>
          <a:p>
            <a:r>
              <a:rPr lang="en-IN" dirty="0"/>
              <a:t>System development approach</a:t>
            </a:r>
          </a:p>
          <a:p>
            <a:r>
              <a:rPr lang="en-IN" dirty="0"/>
              <a:t>Modelling</a:t>
            </a:r>
          </a:p>
          <a:p>
            <a:r>
              <a:rPr lang="en-IN" dirty="0"/>
              <a:t>Result</a:t>
            </a:r>
          </a:p>
          <a:p>
            <a:r>
              <a:rPr lang="en-IN" dirty="0"/>
              <a:t>Conclusion</a:t>
            </a:r>
          </a:p>
        </p:txBody>
      </p:sp>
    </p:spTree>
    <p:extLst>
      <p:ext uri="{BB962C8B-B14F-4D97-AF65-F5344CB8AC3E}">
        <p14:creationId xmlns:p14="http://schemas.microsoft.com/office/powerpoint/2010/main" val="1687790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E0314-A307-F47A-5341-C04699C0F0DB}"/>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E11136C0-88FD-FA12-7CBF-C28AB0F1927B}"/>
              </a:ext>
            </a:extLst>
          </p:cNvPr>
          <p:cNvSpPr>
            <a:spLocks noGrp="1"/>
          </p:cNvSpPr>
          <p:nvPr>
            <p:ph idx="1"/>
          </p:nvPr>
        </p:nvSpPr>
        <p:spPr/>
        <p:txBody>
          <a:bodyPr/>
          <a:lstStyle/>
          <a:p>
            <a:pPr marL="0" indent="0">
              <a:buNone/>
            </a:pPr>
            <a:endParaRPr lang="en-US" dirty="0"/>
          </a:p>
          <a:p>
            <a:r>
              <a:rPr lang="en-US" dirty="0"/>
              <a:t>The objective is to create an efficient system capable of accurately recognizing handwritten digits. Leveraging Convolutional Neural Networks (CNN) with TensorFlow, the aim is to build a robust model that can learn and generalize patterns from handwritten digit images. This system will be instrumental in various applications such as optical character recognition (OCR), digitizing documents, and enhancing automation processes.</a:t>
            </a:r>
            <a:endParaRPr lang="en-IN" dirty="0"/>
          </a:p>
        </p:txBody>
      </p:sp>
    </p:spTree>
    <p:extLst>
      <p:ext uri="{BB962C8B-B14F-4D97-AF65-F5344CB8AC3E}">
        <p14:creationId xmlns:p14="http://schemas.microsoft.com/office/powerpoint/2010/main" val="962323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0F4E8-0859-98F7-3F43-93811AF9DE2A}"/>
              </a:ext>
            </a:extLst>
          </p:cNvPr>
          <p:cNvSpPr>
            <a:spLocks noGrp="1"/>
          </p:cNvSpPr>
          <p:nvPr>
            <p:ph type="title"/>
          </p:nvPr>
        </p:nvSpPr>
        <p:spPr/>
        <p:txBody>
          <a:bodyPr/>
          <a:lstStyle/>
          <a:p>
            <a:r>
              <a:rPr lang="en-IN" dirty="0"/>
              <a:t>PROJECT OVERVIEW</a:t>
            </a:r>
          </a:p>
        </p:txBody>
      </p:sp>
      <p:sp>
        <p:nvSpPr>
          <p:cNvPr id="3" name="Content Placeholder 2">
            <a:extLst>
              <a:ext uri="{FF2B5EF4-FFF2-40B4-BE49-F238E27FC236}">
                <a16:creationId xmlns:a16="http://schemas.microsoft.com/office/drawing/2014/main" id="{B3C5CDA0-5D1C-5D15-4627-ACBDD24C6EF2}"/>
              </a:ext>
            </a:extLst>
          </p:cNvPr>
          <p:cNvSpPr>
            <a:spLocks noGrp="1"/>
          </p:cNvSpPr>
          <p:nvPr>
            <p:ph idx="1"/>
          </p:nvPr>
        </p:nvSpPr>
        <p:spPr/>
        <p:txBody>
          <a:bodyPr>
            <a:normAutofit/>
          </a:bodyPr>
          <a:lstStyle/>
          <a:p>
            <a:r>
              <a:rPr lang="en-IN" sz="2400" dirty="0"/>
              <a:t>The project aims to develop a Handwritten Digit Recognition (HDR) system using Convolutional Neural Networks (CNN) with TensorFlow. It involves collecting and preprocessing a dataset of handwritten digit images, designing and training a CNN model, and evaluating its performance. The system's objective is to accurately recognize handwritten digits, with potential applications in OCR, digitizing documents, and automation processes.</a:t>
            </a:r>
          </a:p>
        </p:txBody>
      </p:sp>
    </p:spTree>
    <p:extLst>
      <p:ext uri="{BB962C8B-B14F-4D97-AF65-F5344CB8AC3E}">
        <p14:creationId xmlns:p14="http://schemas.microsoft.com/office/powerpoint/2010/main" val="1473962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DAF4D-1224-5CAB-DD5F-5F258460DF01}"/>
              </a:ext>
            </a:extLst>
          </p:cNvPr>
          <p:cNvSpPr>
            <a:spLocks noGrp="1"/>
          </p:cNvSpPr>
          <p:nvPr>
            <p:ph type="title"/>
          </p:nvPr>
        </p:nvSpPr>
        <p:spPr/>
        <p:txBody>
          <a:bodyPr/>
          <a:lstStyle/>
          <a:p>
            <a:r>
              <a:rPr lang="en-IN" dirty="0"/>
              <a:t>WHO ARE THE END USERS?</a:t>
            </a:r>
          </a:p>
        </p:txBody>
      </p:sp>
      <p:sp>
        <p:nvSpPr>
          <p:cNvPr id="3" name="Content Placeholder 2">
            <a:extLst>
              <a:ext uri="{FF2B5EF4-FFF2-40B4-BE49-F238E27FC236}">
                <a16:creationId xmlns:a16="http://schemas.microsoft.com/office/drawing/2014/main" id="{909F32B2-AB3F-1EFD-093B-421E19C86793}"/>
              </a:ext>
            </a:extLst>
          </p:cNvPr>
          <p:cNvSpPr>
            <a:spLocks noGrp="1"/>
          </p:cNvSpPr>
          <p:nvPr>
            <p:ph idx="1"/>
          </p:nvPr>
        </p:nvSpPr>
        <p:spPr/>
        <p:txBody>
          <a:bodyPr>
            <a:normAutofit/>
          </a:bodyPr>
          <a:lstStyle/>
          <a:p>
            <a:r>
              <a:rPr lang="en-US" dirty="0"/>
              <a:t>1. Researchers and Developers: Individuals working in the fields of artificial intelligence, machine learning, and computer vision who require accurate digit recognition for experimentation and further research.</a:t>
            </a:r>
          </a:p>
          <a:p>
            <a:r>
              <a:rPr lang="en-US" dirty="0"/>
              <a:t>2. Businesses and Organizations: Companies in various industries, such as banking, finance, and logistics, can utilize HDR systems for automated data entry tasks, document digitization, and improving operational efficiency.</a:t>
            </a:r>
          </a:p>
          <a:p>
            <a:r>
              <a:rPr lang="en-US" dirty="0"/>
              <a:t>3. Educational Institutions: Educational institutions can benefit from HDR systems for grading handwritten exams, processing forms, and digitizing educational materials.</a:t>
            </a:r>
          </a:p>
          <a:p>
            <a:r>
              <a:rPr lang="en-US" dirty="0"/>
              <a:t>4. General Consumers: End-users who may require digit recognition for personal tasks, such as digitizing handwritten notes, organizing documents, or implementing smart home applications.</a:t>
            </a:r>
          </a:p>
        </p:txBody>
      </p:sp>
    </p:spTree>
    <p:extLst>
      <p:ext uri="{BB962C8B-B14F-4D97-AF65-F5344CB8AC3E}">
        <p14:creationId xmlns:p14="http://schemas.microsoft.com/office/powerpoint/2010/main" val="315728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BD85B-A520-0193-F22C-CEEC12BA879F}"/>
              </a:ext>
            </a:extLst>
          </p:cNvPr>
          <p:cNvSpPr>
            <a:spLocks noGrp="1"/>
          </p:cNvSpPr>
          <p:nvPr>
            <p:ph type="title"/>
          </p:nvPr>
        </p:nvSpPr>
        <p:spPr/>
        <p:txBody>
          <a:bodyPr/>
          <a:lstStyle/>
          <a:p>
            <a:r>
              <a:rPr lang="en-IN" dirty="0"/>
              <a:t>PROPOSED SOLUTION</a:t>
            </a:r>
          </a:p>
        </p:txBody>
      </p:sp>
      <p:sp>
        <p:nvSpPr>
          <p:cNvPr id="3" name="Content Placeholder 2">
            <a:extLst>
              <a:ext uri="{FF2B5EF4-FFF2-40B4-BE49-F238E27FC236}">
                <a16:creationId xmlns:a16="http://schemas.microsoft.com/office/drawing/2014/main" id="{4C577547-FA46-17E4-03DB-7EEADE8A0CCF}"/>
              </a:ext>
            </a:extLst>
          </p:cNvPr>
          <p:cNvSpPr>
            <a:spLocks noGrp="1"/>
          </p:cNvSpPr>
          <p:nvPr>
            <p:ph idx="1"/>
          </p:nvPr>
        </p:nvSpPr>
        <p:spPr/>
        <p:txBody>
          <a:bodyPr>
            <a:normAutofit fontScale="92500" lnSpcReduction="20000"/>
          </a:bodyPr>
          <a:lstStyle/>
          <a:p>
            <a:pPr marL="0" indent="0">
              <a:buNone/>
            </a:pPr>
            <a:endParaRPr lang="en-US" dirty="0"/>
          </a:p>
          <a:p>
            <a:r>
              <a:rPr lang="en-US" dirty="0"/>
              <a:t>Our proposed solution involves leveraging Convolutional Neural Networks (CNN) with TensorFlow to develop an efficient Handwritten Digit Recognition (HDR) system. Key Components:</a:t>
            </a:r>
          </a:p>
          <a:p>
            <a:r>
              <a:rPr lang="en-US" dirty="0"/>
              <a:t>1.Data Collection and Preprocessing: Gather a diverse dataset of handwritten digit images and preprocess them to enhance quality and consistency.</a:t>
            </a:r>
          </a:p>
          <a:p>
            <a:r>
              <a:rPr lang="en-US" dirty="0"/>
              <a:t>2. CNN Model Architecture: Design and implement a CNN architecture tailored for digit recognition. The model will consist of convolutional layers, pooling layers, and fully connected layers, optimized to learn and extract relevant features from digit images.</a:t>
            </a:r>
          </a:p>
          <a:p>
            <a:r>
              <a:rPr lang="en-US" dirty="0"/>
              <a:t>3. Training and Optimization: Train the CNN model using the prepared dataset, optimizing parameters and hyperparameters to achieve high accuracy. </a:t>
            </a:r>
          </a:p>
          <a:p>
            <a:r>
              <a:rPr lang="en-US" dirty="0"/>
              <a:t>4. Evaluation and Testing: Evaluate the trained model's performance using metrics such as accuracy, precision, recall, and F1-score on a separate test dataset. Fine-tune the model based on evaluation results to improve performance.</a:t>
            </a:r>
          </a:p>
          <a:p>
            <a:endParaRPr lang="en-US" dirty="0"/>
          </a:p>
        </p:txBody>
      </p:sp>
    </p:spTree>
    <p:extLst>
      <p:ext uri="{BB962C8B-B14F-4D97-AF65-F5344CB8AC3E}">
        <p14:creationId xmlns:p14="http://schemas.microsoft.com/office/powerpoint/2010/main" val="3207248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78089-C0CE-4F10-23DA-C5635EEA8F3B}"/>
              </a:ext>
            </a:extLst>
          </p:cNvPr>
          <p:cNvSpPr>
            <a:spLocks noGrp="1"/>
          </p:cNvSpPr>
          <p:nvPr>
            <p:ph type="title"/>
          </p:nvPr>
        </p:nvSpPr>
        <p:spPr/>
        <p:txBody>
          <a:bodyPr/>
          <a:lstStyle/>
          <a:p>
            <a:r>
              <a:rPr lang="en-IN" dirty="0"/>
              <a:t>SOLUTION AND ITS VALUE PROPOSITION</a:t>
            </a:r>
          </a:p>
        </p:txBody>
      </p:sp>
      <p:sp>
        <p:nvSpPr>
          <p:cNvPr id="3" name="Content Placeholder 2">
            <a:extLst>
              <a:ext uri="{FF2B5EF4-FFF2-40B4-BE49-F238E27FC236}">
                <a16:creationId xmlns:a16="http://schemas.microsoft.com/office/drawing/2014/main" id="{A4B4EE09-1F8B-908C-70BC-5943ABFC8AA8}"/>
              </a:ext>
            </a:extLst>
          </p:cNvPr>
          <p:cNvSpPr>
            <a:spLocks noGrp="1"/>
          </p:cNvSpPr>
          <p:nvPr>
            <p:ph idx="1"/>
          </p:nvPr>
        </p:nvSpPr>
        <p:spPr>
          <a:xfrm>
            <a:off x="677334" y="1828801"/>
            <a:ext cx="8596668" cy="4212562"/>
          </a:xfrm>
        </p:spPr>
        <p:txBody>
          <a:bodyPr>
            <a:normAutofit fontScale="85000" lnSpcReduction="10000"/>
          </a:bodyPr>
          <a:lstStyle/>
          <a:p>
            <a:pPr marL="0" indent="0">
              <a:buNone/>
            </a:pPr>
            <a:endParaRPr lang="en-US" dirty="0"/>
          </a:p>
          <a:p>
            <a:r>
              <a:rPr lang="en-US" dirty="0"/>
              <a:t>The Handwritten Digit Recognition (HDR) System utilizing Convolutional Neural Network (CNN) with TensorFlow offers a robust solution for accurately recognizing handwritten digits. </a:t>
            </a:r>
          </a:p>
          <a:p>
            <a:r>
              <a:rPr lang="en-US" dirty="0" err="1"/>
              <a:t>Accuracy:The</a:t>
            </a:r>
            <a:r>
              <a:rPr lang="en-US" dirty="0"/>
              <a:t> HDR system achieves high accuracy in recognizing handwritten digits, ensuring reliable performance in real-world applications.</a:t>
            </a:r>
          </a:p>
          <a:p>
            <a:r>
              <a:rPr lang="en-US" dirty="0"/>
              <a:t>Efficiency: Utilizing TensorFlow's optimized computational framework, the system delivers efficient inference speeds, enabling swift digit recognition even in high-throughput scenarios.</a:t>
            </a:r>
          </a:p>
          <a:p>
            <a:r>
              <a:rPr lang="en-US" dirty="0"/>
              <a:t>Versatility: With its adaptable architecture, the system can be easily customized and integrated into diverse applications, enhancing their functionality and usability.</a:t>
            </a:r>
          </a:p>
          <a:p>
            <a:r>
              <a:rPr lang="en-US" dirty="0"/>
              <a:t>Automation: By automating digit recognition tasks, the system streamlines processes, reducing manual intervention and minimizing errors.</a:t>
            </a:r>
          </a:p>
          <a:p>
            <a:r>
              <a:rPr lang="en-US" dirty="0"/>
              <a:t>Scalability: The solution is scalable, capable of handling large volumes of digit recognition tasks across various domains, from small-scale deployments to enterprise-level applications.</a:t>
            </a:r>
            <a:endParaRPr lang="en-IN" dirty="0"/>
          </a:p>
        </p:txBody>
      </p:sp>
    </p:spTree>
    <p:extLst>
      <p:ext uri="{BB962C8B-B14F-4D97-AF65-F5344CB8AC3E}">
        <p14:creationId xmlns:p14="http://schemas.microsoft.com/office/powerpoint/2010/main" val="360899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8018-8551-C22D-2072-30FDA76D0142}"/>
              </a:ext>
            </a:extLst>
          </p:cNvPr>
          <p:cNvSpPr>
            <a:spLocks noGrp="1"/>
          </p:cNvSpPr>
          <p:nvPr>
            <p:ph type="title"/>
          </p:nvPr>
        </p:nvSpPr>
        <p:spPr/>
        <p:txBody>
          <a:bodyPr/>
          <a:lstStyle/>
          <a:p>
            <a:r>
              <a:rPr lang="en-IN" dirty="0"/>
              <a:t>SYSTEM DEVELOPMENT APPROACH</a:t>
            </a:r>
          </a:p>
        </p:txBody>
      </p:sp>
      <p:sp>
        <p:nvSpPr>
          <p:cNvPr id="3" name="Content Placeholder 2">
            <a:extLst>
              <a:ext uri="{FF2B5EF4-FFF2-40B4-BE49-F238E27FC236}">
                <a16:creationId xmlns:a16="http://schemas.microsoft.com/office/drawing/2014/main" id="{B4BE30FE-2AD3-D2D5-D3F8-89A0B12FD826}"/>
              </a:ext>
            </a:extLst>
          </p:cNvPr>
          <p:cNvSpPr>
            <a:spLocks noGrp="1"/>
          </p:cNvSpPr>
          <p:nvPr>
            <p:ph idx="1"/>
          </p:nvPr>
        </p:nvSpPr>
        <p:spPr/>
        <p:txBody>
          <a:bodyPr>
            <a:normAutofit fontScale="92500" lnSpcReduction="10000"/>
          </a:bodyPr>
          <a:lstStyle/>
          <a:p>
            <a:pPr marL="0" indent="0">
              <a:buNone/>
            </a:pPr>
            <a:endParaRPr lang="en-US" dirty="0"/>
          </a:p>
          <a:p>
            <a:pPr marL="0" indent="0">
              <a:buNone/>
            </a:pPr>
            <a:r>
              <a:rPr lang="en-US" dirty="0"/>
              <a:t>1. Problem Definition and Data Collection:</a:t>
            </a:r>
          </a:p>
          <a:p>
            <a:r>
              <a:rPr lang="en-US" dirty="0"/>
              <a:t>   Define the scope and requirements of the HDR system, including input data sources and expected outputs.</a:t>
            </a:r>
          </a:p>
          <a:p>
            <a:r>
              <a:rPr lang="en-US" dirty="0"/>
              <a:t>   Collect a large dataset of handwritten digits, such as MNIST or SVHN, ensuring diversity and representativeness.</a:t>
            </a:r>
          </a:p>
          <a:p>
            <a:endParaRPr lang="en-US" dirty="0"/>
          </a:p>
          <a:p>
            <a:pPr marL="0" indent="0">
              <a:buNone/>
            </a:pPr>
            <a:r>
              <a:rPr lang="en-US" dirty="0"/>
              <a:t>2. Data Preprocessing:</a:t>
            </a:r>
          </a:p>
          <a:p>
            <a:r>
              <a:rPr lang="en-US" dirty="0"/>
              <a:t>   Normalize the input images to a standard size and format.</a:t>
            </a:r>
          </a:p>
          <a:p>
            <a:r>
              <a:rPr lang="en-US" dirty="0"/>
              <a:t>   Augment the dataset to increase variability and improve model generalization.</a:t>
            </a:r>
          </a:p>
          <a:p>
            <a:r>
              <a:rPr lang="en-US" dirty="0"/>
              <a:t>   Split the dataset into training, validation, and testing sets.</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325515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ED5A3-103D-36C5-D90B-A0BAF5F6032F}"/>
              </a:ext>
            </a:extLst>
          </p:cNvPr>
          <p:cNvSpPr>
            <a:spLocks noGrp="1"/>
          </p:cNvSpPr>
          <p:nvPr>
            <p:ph type="title"/>
          </p:nvPr>
        </p:nvSpPr>
        <p:spPr/>
        <p:txBody>
          <a:bodyPr/>
          <a:lstStyle/>
          <a:p>
            <a:r>
              <a:rPr lang="en-IN" dirty="0"/>
              <a:t>SYSTEM DEVELOPMENT APPROACH</a:t>
            </a:r>
          </a:p>
        </p:txBody>
      </p:sp>
      <p:sp>
        <p:nvSpPr>
          <p:cNvPr id="7" name="Content Placeholder 6">
            <a:extLst>
              <a:ext uri="{FF2B5EF4-FFF2-40B4-BE49-F238E27FC236}">
                <a16:creationId xmlns:a16="http://schemas.microsoft.com/office/drawing/2014/main" id="{A2507ACA-F6E1-E256-6A0E-A991566EF2E1}"/>
              </a:ext>
            </a:extLst>
          </p:cNvPr>
          <p:cNvSpPr txBox="1">
            <a:spLocks noGrp="1"/>
          </p:cNvSpPr>
          <p:nvPr>
            <p:ph idx="1"/>
          </p:nvPr>
        </p:nvSpPr>
        <p:spPr>
          <a:xfrm>
            <a:off x="677863" y="2160588"/>
            <a:ext cx="8596312" cy="4591000"/>
          </a:xfrm>
          <a:prstGeom prst="rect">
            <a:avLst/>
          </a:prstGeom>
          <a:noFill/>
        </p:spPr>
        <p:txBody>
          <a:bodyPr wrap="square">
            <a:spAutoFit/>
          </a:bodyPr>
          <a:lstStyle/>
          <a:p>
            <a:pPr marL="0" indent="0">
              <a:buNone/>
            </a:pPr>
            <a:r>
              <a:rPr lang="en-US" dirty="0"/>
              <a:t>3. Model Architecture Design:</a:t>
            </a:r>
          </a:p>
          <a:p>
            <a:r>
              <a:rPr lang="en-US" dirty="0"/>
              <a:t>   - Design a CNN architecture suitable for digit recognition, leveraging TensorFlow's APIs and functionalities.</a:t>
            </a:r>
          </a:p>
          <a:p>
            <a:r>
              <a:rPr lang="en-US" dirty="0"/>
              <a:t>   - Experiment with different network architectures, layer configurations, and hyperparameters to optimize performance.</a:t>
            </a:r>
          </a:p>
          <a:p>
            <a:r>
              <a:rPr lang="en-US" dirty="0"/>
              <a:t>   - Consider techniques like dropout, batch normalization, and regularization to prevent overfitting</a:t>
            </a:r>
          </a:p>
          <a:p>
            <a:pPr marL="0" indent="0">
              <a:buNone/>
            </a:pPr>
            <a:r>
              <a:rPr lang="en-US" dirty="0"/>
              <a:t>4. Monitoring and Maintenance:</a:t>
            </a:r>
          </a:p>
          <a:p>
            <a:r>
              <a:rPr lang="en-US" dirty="0"/>
              <a:t>   - Implement monitoring tools to track model performance and system health in real-time.</a:t>
            </a:r>
          </a:p>
          <a:p>
            <a:r>
              <a:rPr lang="en-US" dirty="0"/>
              <a:t>   - Perform periodic maintenance and updates to keep the system up-to-date with evolving requirements and technologies.</a:t>
            </a:r>
            <a:endParaRPr lang="en-IN" dirty="0"/>
          </a:p>
          <a:p>
            <a:endParaRPr lang="en-IN" dirty="0"/>
          </a:p>
        </p:txBody>
      </p:sp>
    </p:spTree>
    <p:extLst>
      <p:ext uri="{BB962C8B-B14F-4D97-AF65-F5344CB8AC3E}">
        <p14:creationId xmlns:p14="http://schemas.microsoft.com/office/powerpoint/2010/main" val="17319371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575</TotalTime>
  <Words>1095</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Roboto</vt:lpstr>
      <vt:lpstr>Trebuchet MS</vt:lpstr>
      <vt:lpstr>Wingdings 3</vt:lpstr>
      <vt:lpstr>Facet</vt:lpstr>
      <vt:lpstr>HANDWRITTEN DIGIT RECOGNITION (HDR) USING CONVOLUTIONAL NEURAL NETWORK</vt:lpstr>
      <vt:lpstr>AGENDA</vt:lpstr>
      <vt:lpstr>PROBLEM STATEMENT</vt:lpstr>
      <vt:lpstr>PROJECT OVERVIEW</vt:lpstr>
      <vt:lpstr>WHO ARE THE END USERS?</vt:lpstr>
      <vt:lpstr>PROPOSED SOLUTION</vt:lpstr>
      <vt:lpstr>SOLUTION AND ITS VALUE PROPOSITION</vt:lpstr>
      <vt:lpstr>SYSTEM DEVELOPMENT APPROACH</vt:lpstr>
      <vt:lpstr>SYSTEM DEVELOPMENT APPROACH</vt:lpstr>
      <vt:lpstr>MODELLING</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 RECOGNITION (HDR) USING CONVOLUTIONAL NEURAL NETWORK</dc:title>
  <dc:creator>Jeffrin M</dc:creator>
  <cp:lastModifiedBy>Jeffrin M</cp:lastModifiedBy>
  <cp:revision>3</cp:revision>
  <dcterms:created xsi:type="dcterms:W3CDTF">2024-04-05T06:38:51Z</dcterms:created>
  <dcterms:modified xsi:type="dcterms:W3CDTF">2024-04-05T16:14:44Z</dcterms:modified>
</cp:coreProperties>
</file>