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8"/>
  </p:notesMasterIdLst>
  <p:sldIdLst>
    <p:sldId id="256" r:id="rId2"/>
    <p:sldId id="370" r:id="rId3"/>
    <p:sldId id="372" r:id="rId4"/>
    <p:sldId id="373" r:id="rId5"/>
    <p:sldId id="379" r:id="rId6"/>
    <p:sldId id="380" r:id="rId7"/>
    <p:sldId id="376" r:id="rId8"/>
    <p:sldId id="375" r:id="rId9"/>
    <p:sldId id="381" r:id="rId10"/>
    <p:sldId id="388" r:id="rId11"/>
    <p:sldId id="382" r:id="rId12"/>
    <p:sldId id="383" r:id="rId13"/>
    <p:sldId id="384" r:id="rId14"/>
    <p:sldId id="385" r:id="rId15"/>
    <p:sldId id="386" r:id="rId16"/>
    <p:sldId id="3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Phase-II First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Phase-II First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AUTOMATIC BUS FARE SYSTEM</a:t>
            </a:r>
          </a:p>
        </p:txBody>
      </p:sp>
      <p:sp>
        <p:nvSpPr>
          <p:cNvPr id="11" name="TextBox 1"/>
          <p:cNvSpPr txBox="1">
            <a:spLocks noChangeArrowheads="1"/>
          </p:cNvSpPr>
          <p:nvPr/>
        </p:nvSpPr>
        <p:spPr bwMode="auto">
          <a:xfrm>
            <a:off x="7800112" y="5183902"/>
            <a:ext cx="3505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HARINI PRABA M (210701069)</a:t>
            </a:r>
          </a:p>
          <a:p>
            <a:pPr>
              <a:spcBef>
                <a:spcPct val="0"/>
              </a:spcBef>
              <a:buClrTx/>
              <a:buFontTx/>
              <a:buNone/>
            </a:pPr>
            <a:r>
              <a:rPr lang="en-IN" altLang="en-US" sz="2400" b="1" dirty="0">
                <a:solidFill>
                  <a:srgbClr val="FF0000"/>
                </a:solidFill>
              </a:rPr>
              <a:t>JEFFRIN TANIA B</a:t>
            </a:r>
          </a:p>
          <a:p>
            <a:pPr>
              <a:spcBef>
                <a:spcPct val="0"/>
              </a:spcBef>
              <a:buClrTx/>
              <a:buFontTx/>
              <a:buNone/>
            </a:pPr>
            <a:r>
              <a:rPr lang="en-IN" altLang="en-US" sz="2400" b="1" dirty="0">
                <a:solidFill>
                  <a:srgbClr val="FF0000"/>
                </a:solidFill>
              </a:rPr>
              <a:t>(210701093)</a:t>
            </a: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p:cNvSpPr txBox="1"/>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CS</a:t>
            </a:r>
            <a:r>
              <a:rPr lang="en-US" sz="2800" b="1" dirty="0">
                <a:solidFill>
                  <a:srgbClr val="002060"/>
                </a:solidFill>
                <a:latin typeface="Verdana" panose="020B0604030504040204" pitchFamily="34" charset="0"/>
                <a:ea typeface="+mn-ea"/>
                <a:cs typeface="+mn-cs"/>
              </a:rPr>
              <a:t>19P11 – INTERNET OF THINGS ESSENTIALS</a:t>
            </a:r>
            <a:endParaRPr lang="en-US" altLang="en-IN" sz="2800" b="1" dirty="0">
              <a:solidFill>
                <a:srgbClr val="002060"/>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D7EE08-145E-8D77-F3AA-84ABF2C6D12A}"/>
              </a:ext>
            </a:extLst>
          </p:cNvPr>
          <p:cNvSpPr>
            <a:spLocks noGrp="1"/>
          </p:cNvSpPr>
          <p:nvPr>
            <p:ph type="dt" sz="half" idx="10"/>
          </p:nvPr>
        </p:nvSpPr>
        <p:spPr/>
        <p:txBody>
          <a:bodyPr/>
          <a:lstStyle/>
          <a:p>
            <a:pPr>
              <a:defRPr/>
            </a:pPr>
            <a:r>
              <a:rPr lang="en-US"/>
              <a:t>Phase-II First Review</a:t>
            </a:r>
          </a:p>
        </p:txBody>
      </p:sp>
      <p:sp>
        <p:nvSpPr>
          <p:cNvPr id="3" name="Footer Placeholder 2">
            <a:extLst>
              <a:ext uri="{FF2B5EF4-FFF2-40B4-BE49-F238E27FC236}">
                <a16:creationId xmlns:a16="http://schemas.microsoft.com/office/drawing/2014/main" id="{DAEB2721-EC4E-E802-C04C-4DB5FF7AE7DC}"/>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E24F8EBF-B272-5ABE-88FF-D9E81904D2D8}"/>
              </a:ext>
            </a:extLst>
          </p:cNvPr>
          <p:cNvSpPr>
            <a:spLocks noGrp="1"/>
          </p:cNvSpPr>
          <p:nvPr>
            <p:ph type="sldNum" sz="quarter" idx="12"/>
          </p:nvPr>
        </p:nvSpPr>
        <p:spPr/>
        <p:txBody>
          <a:bodyPr/>
          <a:lstStyle/>
          <a:p>
            <a:pPr>
              <a:defRPr/>
            </a:pPr>
            <a:fld id="{DD537315-F462-4C74-88B4-A900525A3FAA}" type="slidenum">
              <a:rPr lang="en-US" altLang="en-US" smtClean="0"/>
              <a:t>10</a:t>
            </a:fld>
            <a:endParaRPr lang="en-US" altLang="en-US"/>
          </a:p>
        </p:txBody>
      </p:sp>
      <p:pic>
        <p:nvPicPr>
          <p:cNvPr id="5" name="image3.png">
            <a:extLst>
              <a:ext uri="{FF2B5EF4-FFF2-40B4-BE49-F238E27FC236}">
                <a16:creationId xmlns:a16="http://schemas.microsoft.com/office/drawing/2014/main" id="{9671B7EC-4BB0-F7E5-2E6D-61852A34113D}"/>
              </a:ext>
            </a:extLst>
          </p:cNvPr>
          <p:cNvPicPr>
            <a:picLocks noChangeAspect="1"/>
          </p:cNvPicPr>
          <p:nvPr/>
        </p:nvPicPr>
        <p:blipFill>
          <a:blip r:embed="rId2" cstate="print"/>
          <a:stretch>
            <a:fillRect/>
          </a:stretch>
        </p:blipFill>
        <p:spPr>
          <a:xfrm>
            <a:off x="4236099" y="136525"/>
            <a:ext cx="3790302" cy="5956365"/>
          </a:xfrm>
          <a:prstGeom prst="rect">
            <a:avLst/>
          </a:prstGeom>
        </p:spPr>
      </p:pic>
      <p:sp>
        <p:nvSpPr>
          <p:cNvPr id="6" name="TextBox 5">
            <a:extLst>
              <a:ext uri="{FF2B5EF4-FFF2-40B4-BE49-F238E27FC236}">
                <a16:creationId xmlns:a16="http://schemas.microsoft.com/office/drawing/2014/main" id="{FB04D640-3CC9-D902-A175-EDEB8ED3E431}"/>
              </a:ext>
            </a:extLst>
          </p:cNvPr>
          <p:cNvSpPr txBox="1"/>
          <p:nvPr/>
        </p:nvSpPr>
        <p:spPr>
          <a:xfrm>
            <a:off x="1259633" y="597159"/>
            <a:ext cx="2194768" cy="369332"/>
          </a:xfrm>
          <a:prstGeom prst="rect">
            <a:avLst/>
          </a:prstGeom>
          <a:noFill/>
        </p:spPr>
        <p:txBody>
          <a:bodyPr wrap="square" rtlCol="0">
            <a:spAutoFit/>
          </a:bodyPr>
          <a:lstStyle/>
          <a:p>
            <a:r>
              <a:rPr lang="en-IN" dirty="0"/>
              <a:t>Proposed System</a:t>
            </a:r>
          </a:p>
        </p:txBody>
      </p:sp>
    </p:spTree>
    <p:extLst>
      <p:ext uri="{BB962C8B-B14F-4D97-AF65-F5344CB8AC3E}">
        <p14:creationId xmlns:p14="http://schemas.microsoft.com/office/powerpoint/2010/main" val="4227356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2315-B0B9-E0D2-9381-9261A0FF59C1}"/>
              </a:ext>
            </a:extLst>
          </p:cNvPr>
          <p:cNvSpPr>
            <a:spLocks noGrp="1"/>
          </p:cNvSpPr>
          <p:nvPr>
            <p:ph type="title"/>
          </p:nvPr>
        </p:nvSpPr>
        <p:spPr/>
        <p:txBody>
          <a:bodyPr/>
          <a:lstStyle/>
          <a:p>
            <a:r>
              <a:rPr lang="en-US" sz="4000" b="1" dirty="0">
                <a:solidFill>
                  <a:srgbClr val="FF0000"/>
                </a:solidFill>
              </a:rPr>
              <a:t>Methodology</a:t>
            </a:r>
            <a:endParaRPr lang="en-IN" dirty="0"/>
          </a:p>
        </p:txBody>
      </p:sp>
      <p:sp>
        <p:nvSpPr>
          <p:cNvPr id="3" name="Date Placeholder 2">
            <a:extLst>
              <a:ext uri="{FF2B5EF4-FFF2-40B4-BE49-F238E27FC236}">
                <a16:creationId xmlns:a16="http://schemas.microsoft.com/office/drawing/2014/main" id="{202B1DA3-A04A-1FA0-FE7D-50D9F5EB4C70}"/>
              </a:ext>
            </a:extLst>
          </p:cNvPr>
          <p:cNvSpPr>
            <a:spLocks noGrp="1"/>
          </p:cNvSpPr>
          <p:nvPr>
            <p:ph type="dt" sz="half" idx="10"/>
          </p:nvPr>
        </p:nvSpPr>
        <p:spPr/>
        <p:txBody>
          <a:bodyPr/>
          <a:lstStyle/>
          <a:p>
            <a:pPr>
              <a:defRPr/>
            </a:pPr>
            <a:r>
              <a:rPr lang="en-US"/>
              <a:t>Phase-II First Review</a:t>
            </a:r>
          </a:p>
        </p:txBody>
      </p:sp>
      <p:sp>
        <p:nvSpPr>
          <p:cNvPr id="4" name="Footer Placeholder 3">
            <a:extLst>
              <a:ext uri="{FF2B5EF4-FFF2-40B4-BE49-F238E27FC236}">
                <a16:creationId xmlns:a16="http://schemas.microsoft.com/office/drawing/2014/main" id="{B043D924-B128-BCB1-923B-F6C178DCA007}"/>
              </a:ext>
            </a:extLst>
          </p:cNvPr>
          <p:cNvSpPr>
            <a:spLocks noGrp="1"/>
          </p:cNvSpPr>
          <p:nvPr>
            <p:ph type="ftr" sz="quarter" idx="11"/>
          </p:nvPr>
        </p:nvSpPr>
        <p:spPr/>
        <p:txBody>
          <a:body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A8063E41-9657-6E4B-86D1-A6C63F7C85A7}"/>
              </a:ext>
            </a:extLst>
          </p:cNvPr>
          <p:cNvSpPr>
            <a:spLocks noGrp="1"/>
          </p:cNvSpPr>
          <p:nvPr>
            <p:ph type="sldNum" sz="quarter" idx="12"/>
          </p:nvPr>
        </p:nvSpPr>
        <p:spPr/>
        <p:txBody>
          <a:bodyPr/>
          <a:lstStyle/>
          <a:p>
            <a:pPr>
              <a:defRPr/>
            </a:pPr>
            <a:fld id="{F583B680-F650-469F-A231-392F163461F6}" type="slidenum">
              <a:rPr lang="en-US" altLang="en-US" smtClean="0"/>
              <a:t>11</a:t>
            </a:fld>
            <a:endParaRPr lang="en-US" altLang="en-US"/>
          </a:p>
        </p:txBody>
      </p:sp>
      <p:sp>
        <p:nvSpPr>
          <p:cNvPr id="9" name="TextBox 8">
            <a:extLst>
              <a:ext uri="{FF2B5EF4-FFF2-40B4-BE49-F238E27FC236}">
                <a16:creationId xmlns:a16="http://schemas.microsoft.com/office/drawing/2014/main" id="{42356116-AE0B-223A-D10D-4520C789C478}"/>
              </a:ext>
            </a:extLst>
          </p:cNvPr>
          <p:cNvSpPr txBox="1"/>
          <p:nvPr/>
        </p:nvSpPr>
        <p:spPr>
          <a:xfrm>
            <a:off x="812799" y="1595534"/>
            <a:ext cx="10667999" cy="4433650"/>
          </a:xfrm>
          <a:prstGeom prst="rect">
            <a:avLst/>
          </a:prstGeom>
          <a:noFill/>
        </p:spPr>
        <p:txBody>
          <a:bodyPr wrap="square">
            <a:spAutoFit/>
          </a:bodyPr>
          <a:lstStyle/>
          <a:p>
            <a:pPr marL="101600" marR="73660" algn="just">
              <a:lnSpc>
                <a:spcPct val="200000"/>
              </a:lnSpc>
              <a:spcAft>
                <a:spcPts val="0"/>
              </a:spcAft>
            </a:pPr>
            <a:r>
              <a:rPr lang="en-US" dirty="0">
                <a:effectLst/>
                <a:ea typeface="Times New Roman" panose="02020603050405020304" pitchFamily="18" charset="0"/>
              </a:rPr>
              <a:t>In</a:t>
            </a:r>
            <a:r>
              <a:rPr lang="en-US" spc="5" dirty="0">
                <a:effectLst/>
                <a:ea typeface="Times New Roman" panose="02020603050405020304" pitchFamily="18" charset="0"/>
              </a:rPr>
              <a:t> </a:t>
            </a:r>
            <a:r>
              <a:rPr lang="en-US" dirty="0">
                <a:effectLst/>
                <a:ea typeface="Times New Roman" panose="02020603050405020304" pitchFamily="18" charset="0"/>
              </a:rPr>
              <a:t>Recent</a:t>
            </a:r>
            <a:r>
              <a:rPr lang="en-US" spc="5" dirty="0">
                <a:effectLst/>
                <a:ea typeface="Times New Roman" panose="02020603050405020304" pitchFamily="18" charset="0"/>
              </a:rPr>
              <a:t> </a:t>
            </a:r>
            <a:r>
              <a:rPr lang="en-US" dirty="0">
                <a:effectLst/>
                <a:ea typeface="Times New Roman" panose="02020603050405020304" pitchFamily="18" charset="0"/>
              </a:rPr>
              <a:t>advancements</a:t>
            </a:r>
            <a:r>
              <a:rPr lang="en-US" spc="5" dirty="0">
                <a:effectLst/>
                <a:ea typeface="Times New Roman" panose="02020603050405020304" pitchFamily="18" charset="0"/>
              </a:rPr>
              <a:t> </a:t>
            </a:r>
            <a:r>
              <a:rPr lang="en-US" dirty="0">
                <a:effectLst/>
                <a:ea typeface="Times New Roman" panose="02020603050405020304" pitchFamily="18" charset="0"/>
              </a:rPr>
              <a:t>in</a:t>
            </a:r>
            <a:r>
              <a:rPr lang="en-US" spc="5" dirty="0">
                <a:effectLst/>
                <a:ea typeface="Times New Roman" panose="02020603050405020304" pitchFamily="18" charset="0"/>
              </a:rPr>
              <a:t> </a:t>
            </a:r>
            <a:r>
              <a:rPr lang="en-US" dirty="0">
                <a:effectLst/>
                <a:ea typeface="Times New Roman" panose="02020603050405020304" pitchFamily="18" charset="0"/>
              </a:rPr>
              <a:t>various</a:t>
            </a:r>
            <a:r>
              <a:rPr lang="en-US" spc="5" dirty="0">
                <a:effectLst/>
                <a:ea typeface="Times New Roman" panose="02020603050405020304" pitchFamily="18" charset="0"/>
              </a:rPr>
              <a:t> </a:t>
            </a:r>
            <a:r>
              <a:rPr lang="en-US" dirty="0">
                <a:effectLst/>
                <a:ea typeface="Times New Roman" panose="02020603050405020304" pitchFamily="18" charset="0"/>
              </a:rPr>
              <a:t>technologies</a:t>
            </a:r>
            <a:r>
              <a:rPr lang="en-US" spc="5" dirty="0">
                <a:effectLst/>
                <a:ea typeface="Times New Roman" panose="02020603050405020304" pitchFamily="18" charset="0"/>
              </a:rPr>
              <a:t> </a:t>
            </a:r>
            <a:r>
              <a:rPr lang="en-US" dirty="0">
                <a:effectLst/>
                <a:ea typeface="Times New Roman" panose="02020603050405020304" pitchFamily="18" charset="0"/>
              </a:rPr>
              <a:t>have</a:t>
            </a:r>
            <a:r>
              <a:rPr lang="en-US" spc="5" dirty="0">
                <a:effectLst/>
                <a:ea typeface="Times New Roman" panose="02020603050405020304" pitchFamily="18" charset="0"/>
              </a:rPr>
              <a:t> </a:t>
            </a:r>
            <a:r>
              <a:rPr lang="en-US" dirty="0">
                <a:effectLst/>
                <a:ea typeface="Times New Roman" panose="02020603050405020304" pitchFamily="18" charset="0"/>
              </a:rPr>
              <a:t>made</a:t>
            </a:r>
            <a:r>
              <a:rPr lang="en-US" spc="5" dirty="0">
                <a:effectLst/>
                <a:ea typeface="Times New Roman" panose="02020603050405020304" pitchFamily="18" charset="0"/>
              </a:rPr>
              <a:t> </a:t>
            </a:r>
            <a:r>
              <a:rPr lang="en-US" dirty="0">
                <a:effectLst/>
                <a:ea typeface="Times New Roman" panose="02020603050405020304" pitchFamily="18" charset="0"/>
              </a:rPr>
              <a:t>remarkable</a:t>
            </a:r>
            <a:r>
              <a:rPr lang="en-US" spc="5" dirty="0">
                <a:effectLst/>
                <a:ea typeface="Times New Roman" panose="02020603050405020304" pitchFamily="18" charset="0"/>
              </a:rPr>
              <a:t> </a:t>
            </a:r>
            <a:r>
              <a:rPr lang="en-US" dirty="0">
                <a:effectLst/>
                <a:ea typeface="Times New Roman" panose="02020603050405020304" pitchFamily="18" charset="0"/>
              </a:rPr>
              <a:t>developments in various fields for public welfare and public transport is one such</a:t>
            </a:r>
            <a:r>
              <a:rPr lang="en-US" spc="5" dirty="0">
                <a:effectLst/>
                <a:ea typeface="Times New Roman" panose="02020603050405020304" pitchFamily="18" charset="0"/>
              </a:rPr>
              <a:t> </a:t>
            </a:r>
            <a:r>
              <a:rPr lang="en-US" dirty="0">
                <a:effectLst/>
                <a:ea typeface="Times New Roman" panose="02020603050405020304" pitchFamily="18" charset="0"/>
              </a:rPr>
              <a:t>area. In near a future public transport bus system with advanced technologies like</a:t>
            </a:r>
            <a:r>
              <a:rPr lang="en-US" spc="5" dirty="0">
                <a:effectLst/>
                <a:ea typeface="Times New Roman" panose="02020603050405020304" pitchFamily="18" charset="0"/>
              </a:rPr>
              <a:t> </a:t>
            </a:r>
            <a:r>
              <a:rPr lang="en-US" dirty="0">
                <a:effectLst/>
                <a:ea typeface="Times New Roman" panose="02020603050405020304" pitchFamily="18" charset="0"/>
              </a:rPr>
              <a:t>Radio Frequency Identification Device (RFID), and RF modules will gain spotlight</a:t>
            </a:r>
            <a:r>
              <a:rPr lang="en-US" spc="-335" dirty="0">
                <a:effectLst/>
                <a:ea typeface="Times New Roman" panose="02020603050405020304" pitchFamily="18" charset="0"/>
              </a:rPr>
              <a:t> </a:t>
            </a:r>
            <a:r>
              <a:rPr lang="en-US" dirty="0">
                <a:effectLst/>
                <a:ea typeface="Times New Roman" panose="02020603050405020304" pitchFamily="18" charset="0"/>
              </a:rPr>
              <a:t>due</a:t>
            </a:r>
            <a:r>
              <a:rPr lang="en-US" spc="-35" dirty="0">
                <a:effectLst/>
                <a:ea typeface="Times New Roman" panose="02020603050405020304" pitchFamily="18" charset="0"/>
              </a:rPr>
              <a:t> </a:t>
            </a:r>
            <a:r>
              <a:rPr lang="en-US" dirty="0">
                <a:effectLst/>
                <a:ea typeface="Times New Roman" panose="02020603050405020304" pitchFamily="18" charset="0"/>
              </a:rPr>
              <a:t>to</a:t>
            </a:r>
            <a:r>
              <a:rPr lang="en-US" spc="-35" dirty="0">
                <a:effectLst/>
                <a:ea typeface="Times New Roman" panose="02020603050405020304" pitchFamily="18" charset="0"/>
              </a:rPr>
              <a:t> </a:t>
            </a:r>
            <a:r>
              <a:rPr lang="en-US" dirty="0">
                <a:effectLst/>
                <a:ea typeface="Times New Roman" panose="02020603050405020304" pitchFamily="18" charset="0"/>
              </a:rPr>
              <a:t>their</a:t>
            </a:r>
            <a:r>
              <a:rPr lang="en-US" spc="-40" dirty="0">
                <a:effectLst/>
                <a:ea typeface="Times New Roman" panose="02020603050405020304" pitchFamily="18" charset="0"/>
              </a:rPr>
              <a:t> </a:t>
            </a:r>
            <a:r>
              <a:rPr lang="en-US" dirty="0">
                <a:effectLst/>
                <a:ea typeface="Times New Roman" panose="02020603050405020304" pitchFamily="18" charset="0"/>
              </a:rPr>
              <a:t>advantage</a:t>
            </a:r>
            <a:r>
              <a:rPr lang="en-US" spc="-30" dirty="0">
                <a:effectLst/>
                <a:ea typeface="Times New Roman" panose="02020603050405020304" pitchFamily="18" charset="0"/>
              </a:rPr>
              <a:t> </a:t>
            </a:r>
            <a:r>
              <a:rPr lang="en-US" dirty="0">
                <a:effectLst/>
                <a:ea typeface="Times New Roman" panose="02020603050405020304" pitchFamily="18" charset="0"/>
              </a:rPr>
              <a:t>of</a:t>
            </a:r>
            <a:r>
              <a:rPr lang="en-US" spc="-40" dirty="0">
                <a:effectLst/>
                <a:ea typeface="Times New Roman" panose="02020603050405020304" pitchFamily="18" charset="0"/>
              </a:rPr>
              <a:t> </a:t>
            </a:r>
            <a:r>
              <a:rPr lang="en-US" dirty="0">
                <a:effectLst/>
                <a:ea typeface="Times New Roman" panose="02020603050405020304" pitchFamily="18" charset="0"/>
              </a:rPr>
              <a:t>higher</a:t>
            </a:r>
            <a:r>
              <a:rPr lang="en-US" spc="-35" dirty="0">
                <a:effectLst/>
                <a:ea typeface="Times New Roman" panose="02020603050405020304" pitchFamily="18" charset="0"/>
              </a:rPr>
              <a:t> </a:t>
            </a:r>
            <a:r>
              <a:rPr lang="en-US" dirty="0">
                <a:effectLst/>
                <a:ea typeface="Times New Roman" panose="02020603050405020304" pitchFamily="18" charset="0"/>
              </a:rPr>
              <a:t>convenience</a:t>
            </a:r>
            <a:r>
              <a:rPr lang="en-US" spc="-35" dirty="0">
                <a:effectLst/>
                <a:ea typeface="Times New Roman" panose="02020603050405020304" pitchFamily="18" charset="0"/>
              </a:rPr>
              <a:t> </a:t>
            </a:r>
            <a:r>
              <a:rPr lang="en-US" dirty="0">
                <a:effectLst/>
                <a:ea typeface="Times New Roman" panose="02020603050405020304" pitchFamily="18" charset="0"/>
              </a:rPr>
              <a:t>and</a:t>
            </a:r>
            <a:r>
              <a:rPr lang="en-US" spc="5" dirty="0">
                <a:effectLst/>
                <a:ea typeface="Times New Roman" panose="02020603050405020304" pitchFamily="18" charset="0"/>
              </a:rPr>
              <a:t> </a:t>
            </a:r>
            <a:r>
              <a:rPr lang="en-US" dirty="0">
                <a:effectLst/>
                <a:ea typeface="Times New Roman" panose="02020603050405020304" pitchFamily="18" charset="0"/>
              </a:rPr>
              <a:t>greater</a:t>
            </a:r>
            <a:r>
              <a:rPr lang="en-US" spc="-40" dirty="0">
                <a:effectLst/>
                <a:ea typeface="Times New Roman" panose="02020603050405020304" pitchFamily="18" charset="0"/>
              </a:rPr>
              <a:t> </a:t>
            </a:r>
            <a:r>
              <a:rPr lang="en-US" dirty="0">
                <a:effectLst/>
                <a:ea typeface="Times New Roman" panose="02020603050405020304" pitchFamily="18" charset="0"/>
              </a:rPr>
              <a:t>life</a:t>
            </a:r>
            <a:r>
              <a:rPr lang="en-US" spc="-30" dirty="0">
                <a:effectLst/>
                <a:ea typeface="Times New Roman" panose="02020603050405020304" pitchFamily="18" charset="0"/>
              </a:rPr>
              <a:t> </a:t>
            </a:r>
            <a:r>
              <a:rPr lang="en-US" dirty="0">
                <a:effectLst/>
                <a:ea typeface="Times New Roman" panose="02020603050405020304" pitchFamily="18" charset="0"/>
              </a:rPr>
              <a:t>standards</a:t>
            </a:r>
            <a:r>
              <a:rPr lang="en-US" spc="-25" dirty="0">
                <a:effectLst/>
                <a:ea typeface="Times New Roman" panose="02020603050405020304" pitchFamily="18" charset="0"/>
              </a:rPr>
              <a:t> </a:t>
            </a:r>
            <a:r>
              <a:rPr lang="en-US" dirty="0">
                <a:effectLst/>
                <a:ea typeface="Times New Roman" panose="02020603050405020304" pitchFamily="18" charset="0"/>
              </a:rPr>
              <a:t>as</a:t>
            </a:r>
            <a:r>
              <a:rPr lang="en-US" spc="-20" dirty="0">
                <a:effectLst/>
                <a:ea typeface="Times New Roman" panose="02020603050405020304" pitchFamily="18" charset="0"/>
              </a:rPr>
              <a:t> </a:t>
            </a:r>
            <a:r>
              <a:rPr lang="en-US" dirty="0">
                <a:effectLst/>
                <a:ea typeface="Times New Roman" panose="02020603050405020304" pitchFamily="18" charset="0"/>
              </a:rPr>
              <a:t>compared</a:t>
            </a:r>
            <a:r>
              <a:rPr lang="en-US" spc="-340" dirty="0">
                <a:effectLst/>
                <a:ea typeface="Times New Roman" panose="02020603050405020304" pitchFamily="18" charset="0"/>
              </a:rPr>
              <a:t> </a:t>
            </a:r>
            <a:r>
              <a:rPr lang="en-US" dirty="0">
                <a:effectLst/>
                <a:ea typeface="Times New Roman" panose="02020603050405020304" pitchFamily="18" charset="0"/>
              </a:rPr>
              <a:t>to</a:t>
            </a:r>
            <a:r>
              <a:rPr lang="en-US" spc="-35" dirty="0">
                <a:effectLst/>
                <a:ea typeface="Times New Roman" panose="02020603050405020304" pitchFamily="18" charset="0"/>
              </a:rPr>
              <a:t> </a:t>
            </a:r>
            <a:r>
              <a:rPr lang="en-US" dirty="0">
                <a:effectLst/>
                <a:ea typeface="Times New Roman" panose="02020603050405020304" pitchFamily="18" charset="0"/>
              </a:rPr>
              <a:t>the</a:t>
            </a:r>
            <a:r>
              <a:rPr lang="en-US" spc="-30" dirty="0">
                <a:effectLst/>
                <a:ea typeface="Times New Roman" panose="02020603050405020304" pitchFamily="18" charset="0"/>
              </a:rPr>
              <a:t> </a:t>
            </a:r>
            <a:r>
              <a:rPr lang="en-US" dirty="0">
                <a:effectLst/>
                <a:ea typeface="Times New Roman" panose="02020603050405020304" pitchFamily="18" charset="0"/>
              </a:rPr>
              <a:t>conventional</a:t>
            </a:r>
            <a:r>
              <a:rPr lang="en-US" spc="-35" dirty="0">
                <a:effectLst/>
                <a:ea typeface="Times New Roman" panose="02020603050405020304" pitchFamily="18" charset="0"/>
              </a:rPr>
              <a:t> </a:t>
            </a:r>
            <a:r>
              <a:rPr lang="en-US" dirty="0">
                <a:effectLst/>
                <a:ea typeface="Times New Roman" panose="02020603050405020304" pitchFamily="18" charset="0"/>
              </a:rPr>
              <a:t>bus</a:t>
            </a:r>
            <a:r>
              <a:rPr lang="en-US" spc="-15" dirty="0">
                <a:effectLst/>
                <a:ea typeface="Times New Roman" panose="02020603050405020304" pitchFamily="18" charset="0"/>
              </a:rPr>
              <a:t> </a:t>
            </a:r>
            <a:r>
              <a:rPr lang="en-US" dirty="0">
                <a:effectLst/>
                <a:ea typeface="Times New Roman" panose="02020603050405020304" pitchFamily="18" charset="0"/>
              </a:rPr>
              <a:t>systems.</a:t>
            </a:r>
            <a:r>
              <a:rPr lang="en-US" spc="-20" dirty="0">
                <a:effectLst/>
                <a:ea typeface="Times New Roman" panose="02020603050405020304" pitchFamily="18" charset="0"/>
              </a:rPr>
              <a:t> </a:t>
            </a:r>
            <a:r>
              <a:rPr lang="en-US" dirty="0">
                <a:effectLst/>
                <a:ea typeface="Times New Roman" panose="02020603050405020304" pitchFamily="18" charset="0"/>
              </a:rPr>
              <a:t>The</a:t>
            </a:r>
            <a:r>
              <a:rPr lang="en-US" spc="-50" dirty="0">
                <a:effectLst/>
                <a:ea typeface="Times New Roman" panose="02020603050405020304" pitchFamily="18" charset="0"/>
              </a:rPr>
              <a:t> </a:t>
            </a:r>
            <a:r>
              <a:rPr lang="en-US" dirty="0">
                <a:effectLst/>
                <a:ea typeface="Times New Roman" panose="02020603050405020304" pitchFamily="18" charset="0"/>
              </a:rPr>
              <a:t>study</a:t>
            </a:r>
            <a:r>
              <a:rPr lang="en-US" spc="-35" dirty="0">
                <a:effectLst/>
                <a:ea typeface="Times New Roman" panose="02020603050405020304" pitchFamily="18" charset="0"/>
              </a:rPr>
              <a:t> </a:t>
            </a:r>
            <a:r>
              <a:rPr lang="en-US" dirty="0">
                <a:effectLst/>
                <a:ea typeface="Times New Roman" panose="02020603050405020304" pitchFamily="18" charset="0"/>
              </a:rPr>
              <a:t>brings</a:t>
            </a:r>
            <a:r>
              <a:rPr lang="en-US" spc="-20" dirty="0">
                <a:effectLst/>
                <a:ea typeface="Times New Roman" panose="02020603050405020304" pitchFamily="18" charset="0"/>
              </a:rPr>
              <a:t> </a:t>
            </a:r>
            <a:r>
              <a:rPr lang="en-US" dirty="0">
                <a:effectLst/>
                <a:ea typeface="Times New Roman" panose="02020603050405020304" pitchFamily="18" charset="0"/>
              </a:rPr>
              <a:t>out</a:t>
            </a:r>
            <a:r>
              <a:rPr lang="en-US" spc="-35" dirty="0">
                <a:effectLst/>
                <a:ea typeface="Times New Roman" panose="02020603050405020304" pitchFamily="18" charset="0"/>
              </a:rPr>
              <a:t> </a:t>
            </a:r>
            <a:r>
              <a:rPr lang="en-US" dirty="0">
                <a:effectLst/>
                <a:ea typeface="Times New Roman" panose="02020603050405020304" pitchFamily="18" charset="0"/>
              </a:rPr>
              <a:t>improved</a:t>
            </a:r>
            <a:r>
              <a:rPr lang="en-US" spc="-30" dirty="0">
                <a:effectLst/>
                <a:ea typeface="Times New Roman" panose="02020603050405020304" pitchFamily="18" charset="0"/>
              </a:rPr>
              <a:t> </a:t>
            </a:r>
            <a:r>
              <a:rPr lang="en-US" dirty="0">
                <a:effectLst/>
                <a:ea typeface="Times New Roman" panose="02020603050405020304" pitchFamily="18" charset="0"/>
              </a:rPr>
              <a:t>solution</a:t>
            </a:r>
            <a:r>
              <a:rPr lang="en-US" spc="-30" dirty="0">
                <a:effectLst/>
                <a:ea typeface="Times New Roman" panose="02020603050405020304" pitchFamily="18" charset="0"/>
              </a:rPr>
              <a:t> </a:t>
            </a:r>
            <a:r>
              <a:rPr lang="en-US" dirty="0">
                <a:effectLst/>
                <a:ea typeface="Times New Roman" panose="02020603050405020304" pitchFamily="18" charset="0"/>
              </a:rPr>
              <a:t>in</a:t>
            </a:r>
            <a:r>
              <a:rPr lang="en-US" spc="-30" dirty="0">
                <a:effectLst/>
                <a:ea typeface="Times New Roman" panose="02020603050405020304" pitchFamily="18" charset="0"/>
              </a:rPr>
              <a:t> </a:t>
            </a:r>
            <a:r>
              <a:rPr lang="en-US" dirty="0">
                <a:effectLst/>
                <a:ea typeface="Times New Roman" panose="02020603050405020304" pitchFamily="18" charset="0"/>
              </a:rPr>
              <a:t>terms</a:t>
            </a:r>
            <a:r>
              <a:rPr lang="en-US" spc="-25" dirty="0">
                <a:effectLst/>
                <a:ea typeface="Times New Roman" panose="02020603050405020304" pitchFamily="18" charset="0"/>
              </a:rPr>
              <a:t> </a:t>
            </a:r>
            <a:r>
              <a:rPr lang="en-US" dirty="0">
                <a:effectLst/>
                <a:ea typeface="Times New Roman" panose="02020603050405020304" pitchFamily="18" charset="0"/>
              </a:rPr>
              <a:t>of</a:t>
            </a:r>
            <a:r>
              <a:rPr lang="en-US" spc="-340" dirty="0">
                <a:effectLst/>
                <a:ea typeface="Times New Roman" panose="02020603050405020304" pitchFamily="18" charset="0"/>
              </a:rPr>
              <a:t> </a:t>
            </a:r>
            <a:r>
              <a:rPr lang="en-US" dirty="0">
                <a:effectLst/>
                <a:ea typeface="Times New Roman" panose="02020603050405020304" pitchFamily="18" charset="0"/>
              </a:rPr>
              <a:t>cost,</a:t>
            </a:r>
            <a:r>
              <a:rPr lang="en-US" spc="5" dirty="0">
                <a:effectLst/>
                <a:ea typeface="Times New Roman" panose="02020603050405020304" pitchFamily="18" charset="0"/>
              </a:rPr>
              <a:t> </a:t>
            </a:r>
            <a:r>
              <a:rPr lang="en-US" dirty="0">
                <a:effectLst/>
                <a:ea typeface="Times New Roman" panose="02020603050405020304" pitchFamily="18" charset="0"/>
              </a:rPr>
              <a:t>convenience,</a:t>
            </a:r>
            <a:r>
              <a:rPr lang="en-US" spc="15" dirty="0">
                <a:effectLst/>
                <a:ea typeface="Times New Roman" panose="02020603050405020304" pitchFamily="18" charset="0"/>
              </a:rPr>
              <a:t> </a:t>
            </a:r>
            <a:r>
              <a:rPr lang="en-US" dirty="0">
                <a:effectLst/>
                <a:ea typeface="Times New Roman" panose="02020603050405020304" pitchFamily="18" charset="0"/>
              </a:rPr>
              <a:t>user</a:t>
            </a:r>
            <a:r>
              <a:rPr lang="en-US" spc="-5" dirty="0">
                <a:effectLst/>
                <a:ea typeface="Times New Roman" panose="02020603050405020304" pitchFamily="18" charset="0"/>
              </a:rPr>
              <a:t> </a:t>
            </a:r>
            <a:r>
              <a:rPr lang="en-US" dirty="0">
                <a:effectLst/>
                <a:ea typeface="Times New Roman" panose="02020603050405020304" pitchFamily="18" charset="0"/>
              </a:rPr>
              <a:t>satisfaction</a:t>
            </a:r>
            <a:r>
              <a:rPr lang="en-US" spc="35" dirty="0">
                <a:effectLst/>
                <a:ea typeface="Times New Roman" panose="02020603050405020304" pitchFamily="18" charset="0"/>
              </a:rPr>
              <a:t> </a:t>
            </a:r>
            <a:r>
              <a:rPr lang="en-US" dirty="0">
                <a:effectLst/>
                <a:ea typeface="Times New Roman" panose="02020603050405020304" pitchFamily="18" charset="0"/>
              </a:rPr>
              <a:t>and</a:t>
            </a:r>
            <a:r>
              <a:rPr lang="en-US" spc="-5" dirty="0">
                <a:effectLst/>
                <a:ea typeface="Times New Roman" panose="02020603050405020304" pitchFamily="18" charset="0"/>
              </a:rPr>
              <a:t> </a:t>
            </a:r>
            <a:r>
              <a:rPr lang="en-US" dirty="0">
                <a:effectLst/>
                <a:ea typeface="Times New Roman" panose="02020603050405020304" pitchFamily="18" charset="0"/>
              </a:rPr>
              <a:t>future</a:t>
            </a:r>
            <a:r>
              <a:rPr lang="en-US" spc="5" dirty="0">
                <a:effectLst/>
                <a:ea typeface="Times New Roman" panose="02020603050405020304" pitchFamily="18" charset="0"/>
              </a:rPr>
              <a:t> </a:t>
            </a:r>
            <a:r>
              <a:rPr lang="en-US" dirty="0" err="1">
                <a:effectLst/>
                <a:ea typeface="Times New Roman" panose="02020603050405020304" pitchFamily="18" charset="0"/>
              </a:rPr>
              <a:t>implementation.This</a:t>
            </a:r>
            <a:r>
              <a:rPr lang="en-US" dirty="0">
                <a:effectLst/>
                <a:ea typeface="Times New Roman" panose="02020603050405020304" pitchFamily="18" charset="0"/>
              </a:rPr>
              <a:t> implementation is aimed at a real time usage of Automatic Fare Collection</a:t>
            </a:r>
            <a:r>
              <a:rPr lang="en-US" spc="5" dirty="0">
                <a:effectLst/>
                <a:ea typeface="Times New Roman" panose="02020603050405020304" pitchFamily="18" charset="0"/>
              </a:rPr>
              <a:t> </a:t>
            </a:r>
            <a:r>
              <a:rPr lang="en-US" dirty="0">
                <a:effectLst/>
                <a:ea typeface="Times New Roman" panose="02020603050405020304" pitchFamily="18" charset="0"/>
              </a:rPr>
              <a:t>system</a:t>
            </a:r>
            <a:r>
              <a:rPr lang="en-US" spc="-20" dirty="0">
                <a:effectLst/>
                <a:ea typeface="Times New Roman" panose="02020603050405020304" pitchFamily="18" charset="0"/>
              </a:rPr>
              <a:t> </a:t>
            </a:r>
            <a:r>
              <a:rPr lang="en-US" dirty="0">
                <a:effectLst/>
                <a:ea typeface="Times New Roman" panose="02020603050405020304" pitchFamily="18" charset="0"/>
              </a:rPr>
              <a:t>and</a:t>
            </a:r>
            <a:r>
              <a:rPr lang="en-US" spc="-15" dirty="0">
                <a:effectLst/>
                <a:ea typeface="Times New Roman" panose="02020603050405020304" pitchFamily="18" charset="0"/>
              </a:rPr>
              <a:t> </a:t>
            </a:r>
            <a:r>
              <a:rPr lang="en-US" dirty="0">
                <a:effectLst/>
                <a:ea typeface="Times New Roman" panose="02020603050405020304" pitchFamily="18" charset="0"/>
              </a:rPr>
              <a:t>does</a:t>
            </a:r>
            <a:r>
              <a:rPr lang="en-US" spc="-5" dirty="0">
                <a:effectLst/>
                <a:ea typeface="Times New Roman" panose="02020603050405020304" pitchFamily="18" charset="0"/>
              </a:rPr>
              <a:t> </a:t>
            </a:r>
            <a:r>
              <a:rPr lang="en-US" dirty="0">
                <a:effectLst/>
                <a:ea typeface="Times New Roman" panose="02020603050405020304" pitchFamily="18" charset="0"/>
              </a:rPr>
              <a:t>not</a:t>
            </a:r>
            <a:r>
              <a:rPr lang="en-US" spc="-15" dirty="0">
                <a:effectLst/>
                <a:ea typeface="Times New Roman" panose="02020603050405020304" pitchFamily="18" charset="0"/>
              </a:rPr>
              <a:t> </a:t>
            </a:r>
            <a:r>
              <a:rPr lang="en-US" dirty="0">
                <a:effectLst/>
                <a:ea typeface="Times New Roman" panose="02020603050405020304" pitchFamily="18" charset="0"/>
              </a:rPr>
              <a:t>compromise</a:t>
            </a:r>
            <a:r>
              <a:rPr lang="en-US" spc="-10" dirty="0">
                <a:effectLst/>
                <a:ea typeface="Times New Roman" panose="02020603050405020304" pitchFamily="18" charset="0"/>
              </a:rPr>
              <a:t> </a:t>
            </a:r>
            <a:r>
              <a:rPr lang="en-US" dirty="0">
                <a:effectLst/>
                <a:ea typeface="Times New Roman" panose="02020603050405020304" pitchFamily="18" charset="0"/>
              </a:rPr>
              <a:t>on</a:t>
            </a:r>
            <a:r>
              <a:rPr lang="en-US" spc="-15" dirty="0">
                <a:effectLst/>
                <a:ea typeface="Times New Roman" panose="02020603050405020304" pitchFamily="18" charset="0"/>
              </a:rPr>
              <a:t> </a:t>
            </a:r>
            <a:r>
              <a:rPr lang="en-US" dirty="0">
                <a:effectLst/>
                <a:ea typeface="Times New Roman" panose="02020603050405020304" pitchFamily="18" charset="0"/>
              </a:rPr>
              <a:t>the</a:t>
            </a:r>
            <a:r>
              <a:rPr lang="en-US" spc="-10" dirty="0">
                <a:effectLst/>
                <a:ea typeface="Times New Roman" panose="02020603050405020304" pitchFamily="18" charset="0"/>
              </a:rPr>
              <a:t> </a:t>
            </a:r>
            <a:r>
              <a:rPr lang="en-US" dirty="0">
                <a:effectLst/>
                <a:ea typeface="Times New Roman" panose="02020603050405020304" pitchFamily="18" charset="0"/>
              </a:rPr>
              <a:t>security. </a:t>
            </a:r>
            <a:endParaRPr lang="en-IN" dirty="0">
              <a:effectLst/>
              <a:ea typeface="Times New Roman" panose="02020603050405020304" pitchFamily="18" charset="0"/>
            </a:endParaRPr>
          </a:p>
        </p:txBody>
      </p:sp>
    </p:spTree>
    <p:extLst>
      <p:ext uri="{BB962C8B-B14F-4D97-AF65-F5344CB8AC3E}">
        <p14:creationId xmlns:p14="http://schemas.microsoft.com/office/powerpoint/2010/main" val="1881276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65E744-CFE1-CFA5-4368-730A979DD09A}"/>
              </a:ext>
            </a:extLst>
          </p:cNvPr>
          <p:cNvSpPr>
            <a:spLocks noGrp="1"/>
          </p:cNvSpPr>
          <p:nvPr>
            <p:ph type="dt" sz="half" idx="10"/>
          </p:nvPr>
        </p:nvSpPr>
        <p:spPr/>
        <p:txBody>
          <a:bodyPr/>
          <a:lstStyle/>
          <a:p>
            <a:pPr>
              <a:defRPr/>
            </a:pPr>
            <a:r>
              <a:rPr lang="en-US"/>
              <a:t>Phase-II First Review</a:t>
            </a:r>
          </a:p>
        </p:txBody>
      </p:sp>
      <p:sp>
        <p:nvSpPr>
          <p:cNvPr id="3" name="Footer Placeholder 2">
            <a:extLst>
              <a:ext uri="{FF2B5EF4-FFF2-40B4-BE49-F238E27FC236}">
                <a16:creationId xmlns:a16="http://schemas.microsoft.com/office/drawing/2014/main" id="{6E90147C-9433-A59F-F8C0-564691543803}"/>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5437F746-8AA0-4BE8-6848-DA31D1371BAF}"/>
              </a:ext>
            </a:extLst>
          </p:cNvPr>
          <p:cNvSpPr>
            <a:spLocks noGrp="1"/>
          </p:cNvSpPr>
          <p:nvPr>
            <p:ph type="sldNum" sz="quarter" idx="12"/>
          </p:nvPr>
        </p:nvSpPr>
        <p:spPr/>
        <p:txBody>
          <a:bodyPr/>
          <a:lstStyle/>
          <a:p>
            <a:pPr>
              <a:defRPr/>
            </a:pPr>
            <a:fld id="{DD537315-F462-4C74-88B4-A900525A3FAA}" type="slidenum">
              <a:rPr lang="en-US" altLang="en-US" smtClean="0"/>
              <a:t>12</a:t>
            </a:fld>
            <a:endParaRPr lang="en-US" altLang="en-US"/>
          </a:p>
        </p:txBody>
      </p:sp>
      <p:sp>
        <p:nvSpPr>
          <p:cNvPr id="6" name="TextBox 5">
            <a:extLst>
              <a:ext uri="{FF2B5EF4-FFF2-40B4-BE49-F238E27FC236}">
                <a16:creationId xmlns:a16="http://schemas.microsoft.com/office/drawing/2014/main" id="{696E718C-C1F1-11FC-4858-22C9AEB04518}"/>
              </a:ext>
            </a:extLst>
          </p:cNvPr>
          <p:cNvSpPr txBox="1"/>
          <p:nvPr/>
        </p:nvSpPr>
        <p:spPr>
          <a:xfrm>
            <a:off x="727788" y="1735494"/>
            <a:ext cx="10982130" cy="4446923"/>
          </a:xfrm>
          <a:prstGeom prst="rect">
            <a:avLst/>
          </a:prstGeom>
          <a:noFill/>
        </p:spPr>
        <p:txBody>
          <a:bodyPr wrap="square">
            <a:spAutoFit/>
          </a:bodyPr>
          <a:lstStyle/>
          <a:p>
            <a:pPr marL="101600">
              <a:lnSpc>
                <a:spcPct val="200000"/>
              </a:lnSpc>
              <a:spcBef>
                <a:spcPts val="825"/>
              </a:spcBef>
              <a:spcAft>
                <a:spcPts val="0"/>
              </a:spcAft>
            </a:pPr>
            <a:r>
              <a:rPr lang="en-US" sz="2000" dirty="0">
                <a:effectLst/>
                <a:ea typeface="Times New Roman" panose="02020603050405020304" pitchFamily="18" charset="0"/>
              </a:rPr>
              <a:t>It</a:t>
            </a:r>
            <a:r>
              <a:rPr lang="en-US" sz="2000" spc="-20" dirty="0">
                <a:effectLst/>
                <a:ea typeface="Times New Roman" panose="02020603050405020304" pitchFamily="18" charset="0"/>
              </a:rPr>
              <a:t> </a:t>
            </a:r>
            <a:r>
              <a:rPr lang="en-US" sz="2000" dirty="0">
                <a:effectLst/>
                <a:ea typeface="Times New Roman" panose="02020603050405020304" pitchFamily="18" charset="0"/>
              </a:rPr>
              <a:t>guarantees</a:t>
            </a:r>
            <a:r>
              <a:rPr lang="en-US" sz="2000" spc="-5" dirty="0">
                <a:effectLst/>
                <a:ea typeface="Times New Roman" panose="02020603050405020304" pitchFamily="18" charset="0"/>
              </a:rPr>
              <a:t> </a:t>
            </a:r>
            <a:r>
              <a:rPr lang="en-US" sz="2000" dirty="0">
                <a:effectLst/>
                <a:ea typeface="Times New Roman" panose="02020603050405020304" pitchFamily="18" charset="0"/>
              </a:rPr>
              <a:t>us</a:t>
            </a:r>
            <a:r>
              <a:rPr lang="en-US" sz="2000" spc="-5" dirty="0">
                <a:effectLst/>
                <a:ea typeface="Times New Roman" panose="02020603050405020304" pitchFamily="18" charset="0"/>
              </a:rPr>
              <a:t> </a:t>
            </a:r>
            <a:r>
              <a:rPr lang="en-US" sz="2000" dirty="0">
                <a:effectLst/>
                <a:ea typeface="Times New Roman" panose="02020603050405020304" pitchFamily="18" charset="0"/>
              </a:rPr>
              <a:t>that</a:t>
            </a:r>
            <a:r>
              <a:rPr lang="en-US" sz="2000" spc="-15" dirty="0">
                <a:effectLst/>
                <a:ea typeface="Times New Roman" panose="02020603050405020304" pitchFamily="18" charset="0"/>
              </a:rPr>
              <a:t> </a:t>
            </a:r>
            <a:r>
              <a:rPr lang="en-US" sz="2000" dirty="0">
                <a:effectLst/>
                <a:ea typeface="Times New Roman" panose="02020603050405020304" pitchFamily="18" charset="0"/>
              </a:rPr>
              <a:t>the</a:t>
            </a:r>
            <a:r>
              <a:rPr lang="en-US" sz="2000" spc="15" dirty="0">
                <a:effectLst/>
                <a:ea typeface="Times New Roman" panose="02020603050405020304" pitchFamily="18" charset="0"/>
              </a:rPr>
              <a:t> </a:t>
            </a:r>
            <a:r>
              <a:rPr lang="en-US" sz="2000" dirty="0">
                <a:effectLst/>
                <a:ea typeface="Times New Roman" panose="02020603050405020304" pitchFamily="18" charset="0"/>
              </a:rPr>
              <a:t>proposed</a:t>
            </a:r>
            <a:r>
              <a:rPr lang="en-US" sz="2000" spc="-335" dirty="0">
                <a:effectLst/>
                <a:ea typeface="Times New Roman" panose="02020603050405020304" pitchFamily="18" charset="0"/>
              </a:rPr>
              <a:t> </a:t>
            </a:r>
            <a:r>
              <a:rPr lang="en-US" sz="2000" dirty="0">
                <a:effectLst/>
                <a:ea typeface="Times New Roman" panose="02020603050405020304" pitchFamily="18" charset="0"/>
              </a:rPr>
              <a:t>project is</a:t>
            </a:r>
            <a:r>
              <a:rPr lang="en-US" sz="2000" spc="10" dirty="0">
                <a:effectLst/>
                <a:ea typeface="Times New Roman" panose="02020603050405020304" pitchFamily="18" charset="0"/>
              </a:rPr>
              <a:t> </a:t>
            </a:r>
            <a:r>
              <a:rPr lang="en-US" sz="2000" dirty="0">
                <a:effectLst/>
                <a:ea typeface="Times New Roman" panose="02020603050405020304" pitchFamily="18" charset="0"/>
              </a:rPr>
              <a:t>simple,</a:t>
            </a:r>
            <a:r>
              <a:rPr lang="en-US" sz="2000" spc="15" dirty="0">
                <a:effectLst/>
                <a:ea typeface="Times New Roman" panose="02020603050405020304" pitchFamily="18" charset="0"/>
              </a:rPr>
              <a:t> </a:t>
            </a:r>
            <a:r>
              <a:rPr lang="en-US" sz="2000" dirty="0">
                <a:effectLst/>
                <a:ea typeface="Times New Roman" panose="02020603050405020304" pitchFamily="18" charset="0"/>
              </a:rPr>
              <a:t>efficient and</a:t>
            </a:r>
            <a:r>
              <a:rPr lang="en-US" sz="2000" spc="5" dirty="0">
                <a:effectLst/>
                <a:ea typeface="Times New Roman" panose="02020603050405020304" pitchFamily="18" charset="0"/>
              </a:rPr>
              <a:t> </a:t>
            </a:r>
            <a:r>
              <a:rPr lang="en-US" sz="2000" dirty="0">
                <a:effectLst/>
                <a:ea typeface="Times New Roman" panose="02020603050405020304" pitchFamily="18" charset="0"/>
              </a:rPr>
              <a:t>cost effective.</a:t>
            </a:r>
            <a:endParaRPr lang="en-IN" sz="2000" dirty="0">
              <a:effectLst/>
              <a:ea typeface="Times New Roman" panose="02020603050405020304" pitchFamily="18" charset="0"/>
            </a:endParaRPr>
          </a:p>
          <a:p>
            <a:pPr marL="101600">
              <a:lnSpc>
                <a:spcPct val="200000"/>
              </a:lnSpc>
              <a:spcBef>
                <a:spcPts val="805"/>
              </a:spcBef>
              <a:spcAft>
                <a:spcPts val="0"/>
              </a:spcAft>
            </a:pPr>
            <a:r>
              <a:rPr lang="en-US" sz="2000" dirty="0">
                <a:effectLst/>
                <a:ea typeface="Times New Roman" panose="02020603050405020304" pitchFamily="18" charset="0"/>
              </a:rPr>
              <a:t>RFID has been an emerging technology in recent years. RFID consists of two</a:t>
            </a:r>
            <a:r>
              <a:rPr lang="en-US" sz="2000" spc="5" dirty="0">
                <a:effectLst/>
                <a:ea typeface="Times New Roman" panose="02020603050405020304" pitchFamily="18" charset="0"/>
              </a:rPr>
              <a:t> </a:t>
            </a:r>
            <a:r>
              <a:rPr lang="en-US" sz="2000" dirty="0">
                <a:effectLst/>
                <a:ea typeface="Times New Roman" panose="02020603050405020304" pitchFamily="18" charset="0"/>
              </a:rPr>
              <a:t>components, RFID</a:t>
            </a:r>
            <a:r>
              <a:rPr lang="en-US" sz="2000" spc="-15" dirty="0">
                <a:effectLst/>
                <a:ea typeface="Times New Roman" panose="02020603050405020304" pitchFamily="18" charset="0"/>
              </a:rPr>
              <a:t> </a:t>
            </a:r>
            <a:r>
              <a:rPr lang="en-US" sz="2000" dirty="0">
                <a:effectLst/>
                <a:ea typeface="Times New Roman" panose="02020603050405020304" pitchFamily="18" charset="0"/>
              </a:rPr>
              <a:t>Tag</a:t>
            </a:r>
            <a:r>
              <a:rPr lang="en-US" sz="2000" spc="-20" dirty="0">
                <a:effectLst/>
                <a:ea typeface="Times New Roman" panose="02020603050405020304" pitchFamily="18" charset="0"/>
              </a:rPr>
              <a:t> </a:t>
            </a:r>
            <a:r>
              <a:rPr lang="en-US" sz="2000" dirty="0">
                <a:effectLst/>
                <a:ea typeface="Times New Roman" panose="02020603050405020304" pitchFamily="18" charset="0"/>
              </a:rPr>
              <a:t>and</a:t>
            </a:r>
            <a:r>
              <a:rPr lang="en-US" sz="2000" spc="-20" dirty="0">
                <a:effectLst/>
                <a:ea typeface="Times New Roman" panose="02020603050405020304" pitchFamily="18" charset="0"/>
              </a:rPr>
              <a:t> </a:t>
            </a:r>
            <a:r>
              <a:rPr lang="en-US" sz="2000" dirty="0">
                <a:effectLst/>
                <a:ea typeface="Times New Roman" panose="02020603050405020304" pitchFamily="18" charset="0"/>
              </a:rPr>
              <a:t>RFID</a:t>
            </a:r>
            <a:r>
              <a:rPr lang="en-US" sz="2000" spc="-10" dirty="0">
                <a:effectLst/>
                <a:ea typeface="Times New Roman" panose="02020603050405020304" pitchFamily="18" charset="0"/>
              </a:rPr>
              <a:t> </a:t>
            </a:r>
            <a:r>
              <a:rPr lang="en-US" sz="2000" dirty="0">
                <a:effectLst/>
                <a:ea typeface="Times New Roman" panose="02020603050405020304" pitchFamily="18" charset="0"/>
              </a:rPr>
              <a:t>Reader.</a:t>
            </a:r>
            <a:r>
              <a:rPr lang="en-US" sz="2000" spc="-30" dirty="0">
                <a:effectLst/>
                <a:ea typeface="Times New Roman" panose="02020603050405020304" pitchFamily="18" charset="0"/>
              </a:rPr>
              <a:t> </a:t>
            </a:r>
            <a:r>
              <a:rPr lang="en-US" sz="2000" dirty="0">
                <a:effectLst/>
                <a:ea typeface="Times New Roman" panose="02020603050405020304" pitchFamily="18" charset="0"/>
              </a:rPr>
              <a:t>RFID</a:t>
            </a:r>
            <a:r>
              <a:rPr lang="en-US" sz="2000" spc="-15" dirty="0">
                <a:effectLst/>
                <a:ea typeface="Times New Roman" panose="02020603050405020304" pitchFamily="18" charset="0"/>
              </a:rPr>
              <a:t> </a:t>
            </a:r>
            <a:r>
              <a:rPr lang="en-US" sz="2000" dirty="0">
                <a:effectLst/>
                <a:ea typeface="Times New Roman" panose="02020603050405020304" pitchFamily="18" charset="0"/>
              </a:rPr>
              <a:t>Tag</a:t>
            </a:r>
            <a:r>
              <a:rPr lang="en-US" sz="2000" spc="-15" dirty="0">
                <a:effectLst/>
                <a:ea typeface="Times New Roman" panose="02020603050405020304" pitchFamily="18" charset="0"/>
              </a:rPr>
              <a:t> </a:t>
            </a:r>
            <a:r>
              <a:rPr lang="en-US" sz="2000" dirty="0">
                <a:effectLst/>
                <a:ea typeface="Times New Roman" panose="02020603050405020304" pitchFamily="18" charset="0"/>
              </a:rPr>
              <a:t>contains</a:t>
            </a:r>
            <a:r>
              <a:rPr lang="en-US" sz="2000" spc="-10" dirty="0">
                <a:effectLst/>
                <a:ea typeface="Times New Roman" panose="02020603050405020304" pitchFamily="18" charset="0"/>
              </a:rPr>
              <a:t> </a:t>
            </a:r>
            <a:r>
              <a:rPr lang="en-US" sz="2000" dirty="0">
                <a:effectLst/>
                <a:ea typeface="Times New Roman" panose="02020603050405020304" pitchFamily="18" charset="0"/>
              </a:rPr>
              <a:t>information</a:t>
            </a:r>
            <a:r>
              <a:rPr lang="en-US" sz="2000" spc="-20" dirty="0">
                <a:effectLst/>
                <a:ea typeface="Times New Roman" panose="02020603050405020304" pitchFamily="18" charset="0"/>
              </a:rPr>
              <a:t> </a:t>
            </a:r>
            <a:r>
              <a:rPr lang="en-US" sz="2000" dirty="0">
                <a:effectLst/>
                <a:ea typeface="Times New Roman" panose="02020603050405020304" pitchFamily="18" charset="0"/>
              </a:rPr>
              <a:t>such</a:t>
            </a:r>
            <a:r>
              <a:rPr lang="en-US" sz="2000" spc="-15" dirty="0">
                <a:effectLst/>
                <a:ea typeface="Times New Roman" panose="02020603050405020304" pitchFamily="18" charset="0"/>
              </a:rPr>
              <a:t> </a:t>
            </a:r>
            <a:r>
              <a:rPr lang="en-US" sz="2000" dirty="0">
                <a:effectLst/>
                <a:ea typeface="Times New Roman" panose="02020603050405020304" pitchFamily="18" charset="0"/>
              </a:rPr>
              <a:t>as</a:t>
            </a:r>
            <a:r>
              <a:rPr lang="en-US" sz="2000" spc="-335" dirty="0">
                <a:effectLst/>
                <a:ea typeface="Times New Roman" panose="02020603050405020304" pitchFamily="18" charset="0"/>
              </a:rPr>
              <a:t> </a:t>
            </a:r>
            <a:r>
              <a:rPr lang="en-US" sz="2000" dirty="0">
                <a:effectLst/>
                <a:ea typeface="Times New Roman" panose="02020603050405020304" pitchFamily="18" charset="0"/>
              </a:rPr>
              <a:t>name, address and mobile number. RFID reader reads the above information from</a:t>
            </a:r>
            <a:r>
              <a:rPr lang="en-US" sz="2000" spc="-335" dirty="0">
                <a:effectLst/>
                <a:ea typeface="Times New Roman" panose="02020603050405020304" pitchFamily="18" charset="0"/>
              </a:rPr>
              <a:t> </a:t>
            </a:r>
            <a:r>
              <a:rPr lang="en-US" sz="2000" dirty="0">
                <a:effectLst/>
                <a:ea typeface="Times New Roman" panose="02020603050405020304" pitchFamily="18" charset="0"/>
              </a:rPr>
              <a:t>the RFID Tag. IR sensor is used to count the number of persons entering into the</a:t>
            </a:r>
            <a:r>
              <a:rPr lang="en-US" sz="2000" spc="5" dirty="0">
                <a:effectLst/>
                <a:ea typeface="Times New Roman" panose="02020603050405020304" pitchFamily="18" charset="0"/>
              </a:rPr>
              <a:t> </a:t>
            </a:r>
            <a:r>
              <a:rPr lang="en-US" sz="2000" dirty="0">
                <a:effectLst/>
                <a:ea typeface="Times New Roman" panose="02020603050405020304" pitchFamily="18" charset="0"/>
              </a:rPr>
              <a:t>bus. Internet</a:t>
            </a:r>
            <a:r>
              <a:rPr lang="en-US" sz="2000" spc="-10" dirty="0">
                <a:effectLst/>
                <a:ea typeface="Times New Roman" panose="02020603050405020304" pitchFamily="18" charset="0"/>
              </a:rPr>
              <a:t> </a:t>
            </a:r>
            <a:r>
              <a:rPr lang="en-US" sz="2000" dirty="0">
                <a:effectLst/>
                <a:ea typeface="Times New Roman" panose="02020603050405020304" pitchFamily="18" charset="0"/>
              </a:rPr>
              <a:t>of</a:t>
            </a:r>
            <a:r>
              <a:rPr lang="en-US" sz="2000" spc="-20" dirty="0">
                <a:effectLst/>
                <a:ea typeface="Times New Roman" panose="02020603050405020304" pitchFamily="18" charset="0"/>
              </a:rPr>
              <a:t> </a:t>
            </a:r>
            <a:r>
              <a:rPr lang="en-US" sz="2000" dirty="0">
                <a:effectLst/>
                <a:ea typeface="Times New Roman" panose="02020603050405020304" pitchFamily="18" charset="0"/>
              </a:rPr>
              <a:t>Things</a:t>
            </a:r>
            <a:r>
              <a:rPr lang="en-US" sz="2000" spc="-5" dirty="0">
                <a:effectLst/>
                <a:ea typeface="Times New Roman" panose="02020603050405020304" pitchFamily="18" charset="0"/>
              </a:rPr>
              <a:t> </a:t>
            </a:r>
            <a:r>
              <a:rPr lang="en-US" sz="2000" dirty="0">
                <a:effectLst/>
                <a:ea typeface="Times New Roman" panose="02020603050405020304" pitchFamily="18" charset="0"/>
              </a:rPr>
              <a:t>define</a:t>
            </a:r>
            <a:r>
              <a:rPr lang="en-US" sz="2000" spc="-5" dirty="0">
                <a:effectLst/>
                <a:ea typeface="Times New Roman" panose="02020603050405020304" pitchFamily="18" charset="0"/>
              </a:rPr>
              <a:t> </a:t>
            </a:r>
            <a:r>
              <a:rPr lang="en-US" sz="2000" dirty="0">
                <a:effectLst/>
                <a:ea typeface="Times New Roman" panose="02020603050405020304" pitchFamily="18" charset="0"/>
              </a:rPr>
              <a:t>the</a:t>
            </a:r>
            <a:r>
              <a:rPr lang="en-US" sz="2000" spc="-10" dirty="0">
                <a:effectLst/>
                <a:ea typeface="Times New Roman" panose="02020603050405020304" pitchFamily="18" charset="0"/>
              </a:rPr>
              <a:t> </a:t>
            </a:r>
            <a:r>
              <a:rPr lang="en-US" sz="2000" dirty="0">
                <a:effectLst/>
                <a:ea typeface="Times New Roman" panose="02020603050405020304" pitchFamily="18" charset="0"/>
              </a:rPr>
              <a:t>concept</a:t>
            </a:r>
            <a:r>
              <a:rPr lang="en-US" sz="2000" spc="-10" dirty="0">
                <a:effectLst/>
                <a:ea typeface="Times New Roman" panose="02020603050405020304" pitchFamily="18" charset="0"/>
              </a:rPr>
              <a:t> </a:t>
            </a:r>
            <a:r>
              <a:rPr lang="en-US" sz="2000" dirty="0">
                <a:effectLst/>
                <a:ea typeface="Times New Roman" panose="02020603050405020304" pitchFamily="18" charset="0"/>
              </a:rPr>
              <a:t>of</a:t>
            </a:r>
            <a:r>
              <a:rPr lang="en-US" sz="2000" spc="-15" dirty="0">
                <a:effectLst/>
                <a:ea typeface="Times New Roman" panose="02020603050405020304" pitchFamily="18" charset="0"/>
              </a:rPr>
              <a:t> </a:t>
            </a:r>
            <a:r>
              <a:rPr lang="en-US" sz="2000" dirty="0">
                <a:effectLst/>
                <a:ea typeface="Times New Roman" panose="02020603050405020304" pitchFamily="18" charset="0"/>
              </a:rPr>
              <a:t>network</a:t>
            </a:r>
            <a:r>
              <a:rPr lang="en-US" sz="2000" spc="-15" dirty="0">
                <a:effectLst/>
                <a:ea typeface="Times New Roman" panose="02020603050405020304" pitchFamily="18" charset="0"/>
              </a:rPr>
              <a:t> </a:t>
            </a:r>
            <a:r>
              <a:rPr lang="en-US" sz="2000" dirty="0">
                <a:effectLst/>
                <a:ea typeface="Times New Roman" panose="02020603050405020304" pitchFamily="18" charset="0"/>
              </a:rPr>
              <a:t>devices to</a:t>
            </a:r>
            <a:r>
              <a:rPr lang="en-US" sz="2000" spc="-10" dirty="0">
                <a:effectLst/>
                <a:ea typeface="Times New Roman" panose="02020603050405020304" pitchFamily="18" charset="0"/>
              </a:rPr>
              <a:t> </a:t>
            </a:r>
            <a:r>
              <a:rPr lang="en-US" sz="2000" dirty="0">
                <a:effectLst/>
                <a:ea typeface="Times New Roman" panose="02020603050405020304" pitchFamily="18" charset="0"/>
              </a:rPr>
              <a:t>sense</a:t>
            </a:r>
            <a:r>
              <a:rPr lang="en-US" sz="2000" spc="-10" dirty="0">
                <a:effectLst/>
                <a:ea typeface="Times New Roman" panose="02020603050405020304" pitchFamily="18" charset="0"/>
              </a:rPr>
              <a:t> </a:t>
            </a:r>
            <a:r>
              <a:rPr lang="en-US" sz="2000" dirty="0">
                <a:effectLst/>
                <a:ea typeface="Times New Roman" panose="02020603050405020304" pitchFamily="18" charset="0"/>
              </a:rPr>
              <a:t>and</a:t>
            </a:r>
            <a:r>
              <a:rPr lang="en-US" sz="2000" spc="-10" dirty="0">
                <a:effectLst/>
                <a:ea typeface="Times New Roman" panose="02020603050405020304" pitchFamily="18" charset="0"/>
              </a:rPr>
              <a:t> </a:t>
            </a:r>
            <a:r>
              <a:rPr lang="en-US" sz="2000" dirty="0">
                <a:effectLst/>
                <a:ea typeface="Times New Roman" panose="02020603050405020304" pitchFamily="18" charset="0"/>
              </a:rPr>
              <a:t>collect</a:t>
            </a:r>
            <a:endParaRPr lang="en-IN" sz="2000" dirty="0">
              <a:effectLst/>
              <a:ea typeface="Times New Roman" panose="02020603050405020304" pitchFamily="18" charset="0"/>
            </a:endParaRPr>
          </a:p>
          <a:p>
            <a:pPr marL="101600" marR="137795" algn="just">
              <a:lnSpc>
                <a:spcPct val="200000"/>
              </a:lnSpc>
              <a:spcBef>
                <a:spcPts val="290"/>
              </a:spcBef>
              <a:spcAft>
                <a:spcPts val="0"/>
              </a:spcAft>
            </a:pPr>
            <a:r>
              <a:rPr lang="en-US" sz="2000" dirty="0">
                <a:effectLst/>
                <a:ea typeface="Times New Roman" panose="02020603050405020304" pitchFamily="18" charset="0"/>
              </a:rPr>
              <a:t>data</a:t>
            </a:r>
            <a:r>
              <a:rPr lang="en-US" sz="2000" spc="-10" dirty="0">
                <a:effectLst/>
                <a:ea typeface="Times New Roman" panose="02020603050405020304" pitchFamily="18" charset="0"/>
              </a:rPr>
              <a:t> </a:t>
            </a:r>
            <a:r>
              <a:rPr lang="en-US" sz="2000" dirty="0">
                <a:effectLst/>
                <a:ea typeface="Times New Roman" panose="02020603050405020304" pitchFamily="18" charset="0"/>
              </a:rPr>
              <a:t>from</a:t>
            </a:r>
            <a:r>
              <a:rPr lang="en-US" sz="2000" spc="-15" dirty="0">
                <a:effectLst/>
                <a:ea typeface="Times New Roman" panose="02020603050405020304" pitchFamily="18" charset="0"/>
              </a:rPr>
              <a:t> </a:t>
            </a:r>
            <a:r>
              <a:rPr lang="en-US" sz="2000" dirty="0">
                <a:effectLst/>
                <a:ea typeface="Times New Roman" panose="02020603050405020304" pitchFamily="18" charset="0"/>
              </a:rPr>
              <a:t>the</a:t>
            </a:r>
            <a:r>
              <a:rPr lang="en-US" sz="2000" spc="-10" dirty="0">
                <a:effectLst/>
                <a:ea typeface="Times New Roman" panose="02020603050405020304" pitchFamily="18" charset="0"/>
              </a:rPr>
              <a:t> </a:t>
            </a:r>
            <a:r>
              <a:rPr lang="en-US" sz="2000" dirty="0">
                <a:effectLst/>
                <a:ea typeface="Times New Roman" panose="02020603050405020304" pitchFamily="18" charset="0"/>
              </a:rPr>
              <a:t>world around</a:t>
            </a:r>
            <a:r>
              <a:rPr lang="en-US" sz="2000" spc="-15" dirty="0">
                <a:effectLst/>
                <a:ea typeface="Times New Roman" panose="02020603050405020304" pitchFamily="18" charset="0"/>
              </a:rPr>
              <a:t> </a:t>
            </a:r>
            <a:r>
              <a:rPr lang="en-US" sz="2000" dirty="0">
                <a:effectLst/>
                <a:ea typeface="Times New Roman" panose="02020603050405020304" pitchFamily="18" charset="0"/>
              </a:rPr>
              <a:t>us,</a:t>
            </a:r>
            <a:r>
              <a:rPr lang="en-US" sz="2000" spc="-5" dirty="0">
                <a:effectLst/>
                <a:ea typeface="Times New Roman" panose="02020603050405020304" pitchFamily="18" charset="0"/>
              </a:rPr>
              <a:t> </a:t>
            </a:r>
            <a:r>
              <a:rPr lang="en-US" sz="2000" dirty="0">
                <a:effectLst/>
                <a:ea typeface="Times New Roman" panose="02020603050405020304" pitchFamily="18" charset="0"/>
              </a:rPr>
              <a:t>and</a:t>
            </a:r>
            <a:r>
              <a:rPr lang="en-US" sz="2000" spc="-10" dirty="0">
                <a:effectLst/>
                <a:ea typeface="Times New Roman" panose="02020603050405020304" pitchFamily="18" charset="0"/>
              </a:rPr>
              <a:t> </a:t>
            </a:r>
            <a:r>
              <a:rPr lang="en-US" sz="2000" dirty="0">
                <a:effectLst/>
                <a:ea typeface="Times New Roman" panose="02020603050405020304" pitchFamily="18" charset="0"/>
              </a:rPr>
              <a:t>then</a:t>
            </a:r>
            <a:r>
              <a:rPr lang="en-US" sz="2000" spc="-10" dirty="0">
                <a:effectLst/>
                <a:ea typeface="Times New Roman" panose="02020603050405020304" pitchFamily="18" charset="0"/>
              </a:rPr>
              <a:t> </a:t>
            </a:r>
            <a:r>
              <a:rPr lang="en-US" sz="2000" dirty="0">
                <a:effectLst/>
                <a:ea typeface="Times New Roman" panose="02020603050405020304" pitchFamily="18" charset="0"/>
              </a:rPr>
              <a:t>share</a:t>
            </a:r>
            <a:r>
              <a:rPr lang="en-US" sz="2000" spc="-10" dirty="0">
                <a:effectLst/>
                <a:ea typeface="Times New Roman" panose="02020603050405020304" pitchFamily="18" charset="0"/>
              </a:rPr>
              <a:t> </a:t>
            </a:r>
            <a:r>
              <a:rPr lang="en-US" sz="2000" dirty="0">
                <a:effectLst/>
                <a:ea typeface="Times New Roman" panose="02020603050405020304" pitchFamily="18" charset="0"/>
              </a:rPr>
              <a:t>that</a:t>
            </a:r>
            <a:r>
              <a:rPr lang="en-US" sz="2000" spc="-15" dirty="0">
                <a:effectLst/>
                <a:ea typeface="Times New Roman" panose="02020603050405020304" pitchFamily="18" charset="0"/>
              </a:rPr>
              <a:t> </a:t>
            </a:r>
            <a:r>
              <a:rPr lang="en-US" sz="2000" dirty="0">
                <a:effectLst/>
                <a:ea typeface="Times New Roman" panose="02020603050405020304" pitchFamily="18" charset="0"/>
              </a:rPr>
              <a:t>data</a:t>
            </a:r>
            <a:r>
              <a:rPr lang="en-US" sz="2000" spc="-10" dirty="0">
                <a:effectLst/>
                <a:ea typeface="Times New Roman" panose="02020603050405020304" pitchFamily="18" charset="0"/>
              </a:rPr>
              <a:t> </a:t>
            </a:r>
            <a:r>
              <a:rPr lang="en-US" sz="2000" dirty="0">
                <a:effectLst/>
                <a:ea typeface="Times New Roman" panose="02020603050405020304" pitchFamily="18" charset="0"/>
              </a:rPr>
              <a:t>across</a:t>
            </a:r>
            <a:r>
              <a:rPr lang="en-US" sz="2000" spc="-5" dirty="0">
                <a:effectLst/>
                <a:ea typeface="Times New Roman" panose="02020603050405020304" pitchFamily="18" charset="0"/>
              </a:rPr>
              <a:t> </a:t>
            </a:r>
            <a:r>
              <a:rPr lang="en-US" sz="2000" dirty="0">
                <a:effectLst/>
                <a:ea typeface="Times New Roman" panose="02020603050405020304" pitchFamily="18" charset="0"/>
              </a:rPr>
              <a:t>the</a:t>
            </a:r>
            <a:r>
              <a:rPr lang="en-US" sz="2000" spc="-10" dirty="0">
                <a:effectLst/>
                <a:ea typeface="Times New Roman" panose="02020603050405020304" pitchFamily="18" charset="0"/>
              </a:rPr>
              <a:t> </a:t>
            </a:r>
            <a:r>
              <a:rPr lang="en-US" sz="2000" dirty="0">
                <a:effectLst/>
                <a:ea typeface="Times New Roman" panose="02020603050405020304" pitchFamily="18" charset="0"/>
              </a:rPr>
              <a:t>Internet</a:t>
            </a:r>
            <a:r>
              <a:rPr lang="en-US" sz="2000" dirty="0">
                <a:effectLst/>
                <a:latin typeface="Sitka Display Semibold" pitchFamily="2" charset="0"/>
                <a:ea typeface="Times New Roman" panose="02020603050405020304" pitchFamily="18" charset="0"/>
              </a:rPr>
              <a:t>.</a:t>
            </a:r>
            <a:endParaRPr lang="en-IN" sz="2000" dirty="0">
              <a:effectLst/>
              <a:latin typeface="Sitka Display Semibold" pitchFamily="2" charset="0"/>
              <a:ea typeface="Times New Roman" panose="02020603050405020304" pitchFamily="18" charset="0"/>
            </a:endParaRPr>
          </a:p>
        </p:txBody>
      </p:sp>
    </p:spTree>
    <p:extLst>
      <p:ext uri="{BB962C8B-B14F-4D97-AF65-F5344CB8AC3E}">
        <p14:creationId xmlns:p14="http://schemas.microsoft.com/office/powerpoint/2010/main" val="689062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52572-9641-2E94-1E3A-C05E6970A418}"/>
              </a:ext>
            </a:extLst>
          </p:cNvPr>
          <p:cNvSpPr>
            <a:spLocks noGrp="1"/>
          </p:cNvSpPr>
          <p:nvPr>
            <p:ph type="title"/>
          </p:nvPr>
        </p:nvSpPr>
        <p:spPr/>
        <p:txBody>
          <a:bodyPr/>
          <a:lstStyle/>
          <a:p>
            <a:r>
              <a:rPr lang="en-US" sz="3600" b="1" dirty="0">
                <a:solidFill>
                  <a:srgbClr val="FF0000"/>
                </a:solidFill>
              </a:rPr>
              <a:t>Results and Discussions  </a:t>
            </a:r>
            <a:endParaRPr lang="en-IN" dirty="0"/>
          </a:p>
        </p:txBody>
      </p:sp>
      <p:sp>
        <p:nvSpPr>
          <p:cNvPr id="3" name="Date Placeholder 2">
            <a:extLst>
              <a:ext uri="{FF2B5EF4-FFF2-40B4-BE49-F238E27FC236}">
                <a16:creationId xmlns:a16="http://schemas.microsoft.com/office/drawing/2014/main" id="{5D33DAA3-C1B1-A85D-1F9F-233D6D3991D5}"/>
              </a:ext>
            </a:extLst>
          </p:cNvPr>
          <p:cNvSpPr>
            <a:spLocks noGrp="1"/>
          </p:cNvSpPr>
          <p:nvPr>
            <p:ph type="dt" sz="half" idx="10"/>
          </p:nvPr>
        </p:nvSpPr>
        <p:spPr/>
        <p:txBody>
          <a:bodyPr/>
          <a:lstStyle/>
          <a:p>
            <a:pPr>
              <a:defRPr/>
            </a:pPr>
            <a:r>
              <a:rPr lang="en-US"/>
              <a:t>Phase-II First Review</a:t>
            </a:r>
          </a:p>
        </p:txBody>
      </p:sp>
      <p:sp>
        <p:nvSpPr>
          <p:cNvPr id="4" name="Footer Placeholder 3">
            <a:extLst>
              <a:ext uri="{FF2B5EF4-FFF2-40B4-BE49-F238E27FC236}">
                <a16:creationId xmlns:a16="http://schemas.microsoft.com/office/drawing/2014/main" id="{751DA172-E280-815E-20C5-EDF804A1D75F}"/>
              </a:ext>
            </a:extLst>
          </p:cNvPr>
          <p:cNvSpPr>
            <a:spLocks noGrp="1"/>
          </p:cNvSpPr>
          <p:nvPr>
            <p:ph type="ftr" sz="quarter" idx="11"/>
          </p:nvPr>
        </p:nvSpPr>
        <p:spPr/>
        <p:txBody>
          <a:body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3016C46D-7332-32A4-68FB-8231F51ACF36}"/>
              </a:ext>
            </a:extLst>
          </p:cNvPr>
          <p:cNvSpPr>
            <a:spLocks noGrp="1"/>
          </p:cNvSpPr>
          <p:nvPr>
            <p:ph type="sldNum" sz="quarter" idx="12"/>
          </p:nvPr>
        </p:nvSpPr>
        <p:spPr/>
        <p:txBody>
          <a:bodyPr/>
          <a:lstStyle/>
          <a:p>
            <a:pPr>
              <a:defRPr/>
            </a:pPr>
            <a:fld id="{F583B680-F650-469F-A231-392F163461F6}" type="slidenum">
              <a:rPr lang="en-US" altLang="en-US" smtClean="0"/>
              <a:t>13</a:t>
            </a:fld>
            <a:endParaRPr lang="en-US" altLang="en-US"/>
          </a:p>
        </p:txBody>
      </p:sp>
      <p:sp>
        <p:nvSpPr>
          <p:cNvPr id="7" name="TextBox 6">
            <a:extLst>
              <a:ext uri="{FF2B5EF4-FFF2-40B4-BE49-F238E27FC236}">
                <a16:creationId xmlns:a16="http://schemas.microsoft.com/office/drawing/2014/main" id="{E8342E9D-0EF4-594E-07C0-1362751FE32D}"/>
              </a:ext>
            </a:extLst>
          </p:cNvPr>
          <p:cNvSpPr txBox="1"/>
          <p:nvPr/>
        </p:nvSpPr>
        <p:spPr>
          <a:xfrm>
            <a:off x="895739" y="1884784"/>
            <a:ext cx="10189028" cy="3787512"/>
          </a:xfrm>
          <a:prstGeom prst="rect">
            <a:avLst/>
          </a:prstGeom>
          <a:noFill/>
        </p:spPr>
        <p:txBody>
          <a:bodyPr wrap="square">
            <a:spAutoFit/>
          </a:bodyPr>
          <a:lstStyle/>
          <a:p>
            <a:pPr marL="101600" marR="81915" algn="just">
              <a:lnSpc>
                <a:spcPct val="200000"/>
              </a:lnSpc>
              <a:spcAft>
                <a:spcPts val="0"/>
              </a:spcAft>
            </a:pPr>
            <a:r>
              <a:rPr lang="en-US" sz="2000" dirty="0">
                <a:effectLst/>
                <a:ea typeface="Times New Roman" panose="02020603050405020304" pitchFamily="18" charset="0"/>
              </a:rPr>
              <a:t>An automatic bus fare collection system using GPS and RFID works by utilizing</a:t>
            </a:r>
            <a:r>
              <a:rPr lang="en-US" sz="2000" spc="5" dirty="0">
                <a:effectLst/>
                <a:ea typeface="Times New Roman" panose="02020603050405020304" pitchFamily="18" charset="0"/>
              </a:rPr>
              <a:t> </a:t>
            </a:r>
            <a:r>
              <a:rPr lang="en-US" sz="2000" dirty="0">
                <a:effectLst/>
                <a:ea typeface="Times New Roman" panose="02020603050405020304" pitchFamily="18" charset="0"/>
              </a:rPr>
              <a:t>two</a:t>
            </a:r>
            <a:r>
              <a:rPr lang="en-US" sz="2000" spc="5" dirty="0">
                <a:effectLst/>
                <a:ea typeface="Times New Roman" panose="02020603050405020304" pitchFamily="18" charset="0"/>
              </a:rPr>
              <a:t> </a:t>
            </a:r>
            <a:r>
              <a:rPr lang="en-US" sz="2000" dirty="0">
                <a:effectLst/>
                <a:ea typeface="Times New Roman" panose="02020603050405020304" pitchFamily="18" charset="0"/>
              </a:rPr>
              <a:t>technologies:</a:t>
            </a:r>
            <a:r>
              <a:rPr lang="en-US" sz="2000" spc="5" dirty="0">
                <a:effectLst/>
                <a:ea typeface="Times New Roman" panose="02020603050405020304" pitchFamily="18" charset="0"/>
              </a:rPr>
              <a:t> </a:t>
            </a:r>
            <a:r>
              <a:rPr lang="en-US" sz="2000" dirty="0">
                <a:effectLst/>
                <a:ea typeface="Times New Roman" panose="02020603050405020304" pitchFamily="18" charset="0"/>
              </a:rPr>
              <a:t>Global</a:t>
            </a:r>
            <a:r>
              <a:rPr lang="en-US" sz="2000" spc="5" dirty="0">
                <a:effectLst/>
                <a:ea typeface="Times New Roman" panose="02020603050405020304" pitchFamily="18" charset="0"/>
              </a:rPr>
              <a:t> </a:t>
            </a:r>
            <a:r>
              <a:rPr lang="en-US" sz="2000" dirty="0">
                <a:effectLst/>
                <a:ea typeface="Times New Roman" panose="02020603050405020304" pitchFamily="18" charset="0"/>
              </a:rPr>
              <a:t>Positioning</a:t>
            </a:r>
            <a:r>
              <a:rPr lang="en-US" sz="2000" spc="5" dirty="0">
                <a:effectLst/>
                <a:ea typeface="Times New Roman" panose="02020603050405020304" pitchFamily="18" charset="0"/>
              </a:rPr>
              <a:t> </a:t>
            </a:r>
            <a:r>
              <a:rPr lang="en-US" sz="2000" dirty="0">
                <a:effectLst/>
                <a:ea typeface="Times New Roman" panose="02020603050405020304" pitchFamily="18" charset="0"/>
              </a:rPr>
              <a:t>System</a:t>
            </a:r>
            <a:r>
              <a:rPr lang="en-US" sz="2000" spc="5" dirty="0">
                <a:effectLst/>
                <a:ea typeface="Times New Roman" panose="02020603050405020304" pitchFamily="18" charset="0"/>
              </a:rPr>
              <a:t> </a:t>
            </a:r>
            <a:r>
              <a:rPr lang="en-US" sz="2000" dirty="0">
                <a:effectLst/>
                <a:ea typeface="Times New Roman" panose="02020603050405020304" pitchFamily="18" charset="0"/>
              </a:rPr>
              <a:t>(GPS)</a:t>
            </a:r>
            <a:r>
              <a:rPr lang="en-US" sz="2000" spc="5" dirty="0">
                <a:effectLst/>
                <a:ea typeface="Times New Roman" panose="02020603050405020304" pitchFamily="18" charset="0"/>
              </a:rPr>
              <a:t> </a:t>
            </a:r>
            <a:r>
              <a:rPr lang="en-US" sz="2000" dirty="0">
                <a:effectLst/>
                <a:ea typeface="Times New Roman" panose="02020603050405020304" pitchFamily="18" charset="0"/>
              </a:rPr>
              <a:t>and</a:t>
            </a:r>
            <a:r>
              <a:rPr lang="en-US" sz="2000" spc="5" dirty="0">
                <a:effectLst/>
                <a:ea typeface="Times New Roman" panose="02020603050405020304" pitchFamily="18" charset="0"/>
              </a:rPr>
              <a:t> </a:t>
            </a:r>
            <a:r>
              <a:rPr lang="en-US" sz="2000" dirty="0">
                <a:effectLst/>
                <a:ea typeface="Times New Roman" panose="02020603050405020304" pitchFamily="18" charset="0"/>
              </a:rPr>
              <a:t>Radio</a:t>
            </a:r>
            <a:r>
              <a:rPr lang="en-US" sz="2000" spc="5" dirty="0">
                <a:effectLst/>
                <a:ea typeface="Times New Roman" panose="02020603050405020304" pitchFamily="18" charset="0"/>
              </a:rPr>
              <a:t> </a:t>
            </a:r>
            <a:r>
              <a:rPr lang="en-US" sz="2000" dirty="0">
                <a:effectLst/>
                <a:ea typeface="Times New Roman" panose="02020603050405020304" pitchFamily="18" charset="0"/>
              </a:rPr>
              <a:t>Frequency</a:t>
            </a:r>
            <a:r>
              <a:rPr lang="en-US" sz="2000" spc="5" dirty="0">
                <a:effectLst/>
                <a:ea typeface="Times New Roman" panose="02020603050405020304" pitchFamily="18" charset="0"/>
              </a:rPr>
              <a:t> </a:t>
            </a:r>
            <a:r>
              <a:rPr lang="en-US" sz="2000" dirty="0">
                <a:effectLst/>
                <a:ea typeface="Times New Roman" panose="02020603050405020304" pitchFamily="18" charset="0"/>
              </a:rPr>
              <a:t>Identification (RFID).</a:t>
            </a:r>
            <a:endParaRPr lang="en-IN" sz="2000" dirty="0">
              <a:effectLst/>
              <a:ea typeface="Times New Roman" panose="02020603050405020304" pitchFamily="18" charset="0"/>
            </a:endParaRPr>
          </a:p>
          <a:p>
            <a:pPr marL="101600" marR="76835" algn="just">
              <a:lnSpc>
                <a:spcPct val="200000"/>
              </a:lnSpc>
              <a:spcBef>
                <a:spcPts val="810"/>
              </a:spcBef>
              <a:spcAft>
                <a:spcPts val="0"/>
              </a:spcAft>
            </a:pPr>
            <a:r>
              <a:rPr lang="en-US" sz="2000" dirty="0">
                <a:effectLst/>
                <a:ea typeface="Times New Roman" panose="02020603050405020304" pitchFamily="18" charset="0"/>
              </a:rPr>
              <a:t>GPS</a:t>
            </a:r>
            <a:r>
              <a:rPr lang="en-US" sz="2000" spc="-45" dirty="0">
                <a:effectLst/>
                <a:ea typeface="Times New Roman" panose="02020603050405020304" pitchFamily="18" charset="0"/>
              </a:rPr>
              <a:t> </a:t>
            </a:r>
            <a:r>
              <a:rPr lang="en-US" sz="2000" dirty="0">
                <a:effectLst/>
                <a:ea typeface="Times New Roman" panose="02020603050405020304" pitchFamily="18" charset="0"/>
              </a:rPr>
              <a:t>technology</a:t>
            </a:r>
            <a:r>
              <a:rPr lang="en-US" sz="2000" spc="-30" dirty="0">
                <a:effectLst/>
                <a:ea typeface="Times New Roman" panose="02020603050405020304" pitchFamily="18" charset="0"/>
              </a:rPr>
              <a:t> </a:t>
            </a:r>
            <a:r>
              <a:rPr lang="en-US" sz="2000" dirty="0">
                <a:effectLst/>
                <a:ea typeface="Times New Roman" panose="02020603050405020304" pitchFamily="18" charset="0"/>
              </a:rPr>
              <a:t>is</a:t>
            </a:r>
            <a:r>
              <a:rPr lang="en-US" sz="2000" spc="-20" dirty="0">
                <a:effectLst/>
                <a:ea typeface="Times New Roman" panose="02020603050405020304" pitchFamily="18" charset="0"/>
              </a:rPr>
              <a:t> </a:t>
            </a:r>
            <a:r>
              <a:rPr lang="en-US" sz="2000" dirty="0">
                <a:effectLst/>
                <a:ea typeface="Times New Roman" panose="02020603050405020304" pitchFamily="18" charset="0"/>
              </a:rPr>
              <a:t>used</a:t>
            </a:r>
            <a:r>
              <a:rPr lang="en-US" sz="2000" spc="-30" dirty="0">
                <a:effectLst/>
                <a:ea typeface="Times New Roman" panose="02020603050405020304" pitchFamily="18" charset="0"/>
              </a:rPr>
              <a:t> </a:t>
            </a:r>
            <a:r>
              <a:rPr lang="en-US" sz="2000" dirty="0">
                <a:effectLst/>
                <a:ea typeface="Times New Roman" panose="02020603050405020304" pitchFamily="18" charset="0"/>
              </a:rPr>
              <a:t>to</a:t>
            </a:r>
            <a:r>
              <a:rPr lang="en-US" sz="2000" spc="-40" dirty="0">
                <a:effectLst/>
                <a:ea typeface="Times New Roman" panose="02020603050405020304" pitchFamily="18" charset="0"/>
              </a:rPr>
              <a:t> </a:t>
            </a:r>
            <a:r>
              <a:rPr lang="en-US" sz="2000" dirty="0">
                <a:effectLst/>
                <a:ea typeface="Times New Roman" panose="02020603050405020304" pitchFamily="18" charset="0"/>
              </a:rPr>
              <a:t>track</a:t>
            </a:r>
            <a:r>
              <a:rPr lang="en-US" sz="2000" spc="-30" dirty="0">
                <a:effectLst/>
                <a:ea typeface="Times New Roman" panose="02020603050405020304" pitchFamily="18" charset="0"/>
              </a:rPr>
              <a:t> </a:t>
            </a:r>
            <a:r>
              <a:rPr lang="en-US" sz="2000" dirty="0">
                <a:effectLst/>
                <a:ea typeface="Times New Roman" panose="02020603050405020304" pitchFamily="18" charset="0"/>
              </a:rPr>
              <a:t>the</a:t>
            </a:r>
            <a:r>
              <a:rPr lang="en-US" sz="2000" spc="-35" dirty="0">
                <a:effectLst/>
                <a:ea typeface="Times New Roman" panose="02020603050405020304" pitchFamily="18" charset="0"/>
              </a:rPr>
              <a:t> </a:t>
            </a:r>
            <a:r>
              <a:rPr lang="en-US" sz="2000" dirty="0">
                <a:effectLst/>
                <a:ea typeface="Times New Roman" panose="02020603050405020304" pitchFamily="18" charset="0"/>
              </a:rPr>
              <a:t>location</a:t>
            </a:r>
            <a:r>
              <a:rPr lang="en-US" sz="2000" spc="-30" dirty="0">
                <a:effectLst/>
                <a:ea typeface="Times New Roman" panose="02020603050405020304" pitchFamily="18" charset="0"/>
              </a:rPr>
              <a:t> </a:t>
            </a:r>
            <a:r>
              <a:rPr lang="en-US" sz="2000" dirty="0">
                <a:effectLst/>
                <a:ea typeface="Times New Roman" panose="02020603050405020304" pitchFamily="18" charset="0"/>
              </a:rPr>
              <a:t>of</a:t>
            </a:r>
            <a:r>
              <a:rPr lang="en-US" sz="2000" spc="-45" dirty="0">
                <a:effectLst/>
                <a:ea typeface="Times New Roman" panose="02020603050405020304" pitchFamily="18" charset="0"/>
              </a:rPr>
              <a:t> </a:t>
            </a:r>
            <a:r>
              <a:rPr lang="en-US" sz="2000" dirty="0">
                <a:effectLst/>
                <a:ea typeface="Times New Roman" panose="02020603050405020304" pitchFamily="18" charset="0"/>
              </a:rPr>
              <a:t>the</a:t>
            </a:r>
            <a:r>
              <a:rPr lang="en-US" sz="2000" spc="-30" dirty="0">
                <a:effectLst/>
                <a:ea typeface="Times New Roman" panose="02020603050405020304" pitchFamily="18" charset="0"/>
              </a:rPr>
              <a:t> </a:t>
            </a:r>
            <a:r>
              <a:rPr lang="en-US" sz="2000" dirty="0">
                <a:effectLst/>
                <a:ea typeface="Times New Roman" panose="02020603050405020304" pitchFamily="18" charset="0"/>
              </a:rPr>
              <a:t>bus</a:t>
            </a:r>
            <a:r>
              <a:rPr lang="en-US" sz="2000" spc="-25" dirty="0">
                <a:effectLst/>
                <a:ea typeface="Times New Roman" panose="02020603050405020304" pitchFamily="18" charset="0"/>
              </a:rPr>
              <a:t> </a:t>
            </a:r>
            <a:r>
              <a:rPr lang="en-US" sz="2000" dirty="0">
                <a:effectLst/>
                <a:ea typeface="Times New Roman" panose="02020603050405020304" pitchFamily="18" charset="0"/>
              </a:rPr>
              <a:t>and</a:t>
            </a:r>
            <a:r>
              <a:rPr lang="en-US" sz="2000" spc="-30" dirty="0">
                <a:effectLst/>
                <a:ea typeface="Times New Roman" panose="02020603050405020304" pitchFamily="18" charset="0"/>
              </a:rPr>
              <a:t> </a:t>
            </a:r>
            <a:r>
              <a:rPr lang="en-US" sz="2000" dirty="0">
                <a:effectLst/>
                <a:ea typeface="Times New Roman" panose="02020603050405020304" pitchFamily="18" charset="0"/>
              </a:rPr>
              <a:t>determine</a:t>
            </a:r>
            <a:r>
              <a:rPr lang="en-US" sz="2000" spc="-30" dirty="0">
                <a:effectLst/>
                <a:ea typeface="Times New Roman" panose="02020603050405020304" pitchFamily="18" charset="0"/>
              </a:rPr>
              <a:t> </a:t>
            </a:r>
            <a:r>
              <a:rPr lang="en-US" sz="2000" dirty="0">
                <a:effectLst/>
                <a:ea typeface="Times New Roman" panose="02020603050405020304" pitchFamily="18" charset="0"/>
              </a:rPr>
              <a:t>the</a:t>
            </a:r>
            <a:r>
              <a:rPr lang="en-US" sz="2000" spc="-35" dirty="0">
                <a:effectLst/>
                <a:ea typeface="Times New Roman" panose="02020603050405020304" pitchFamily="18" charset="0"/>
              </a:rPr>
              <a:t> </a:t>
            </a:r>
            <a:r>
              <a:rPr lang="en-US" sz="2000" dirty="0">
                <a:effectLst/>
                <a:ea typeface="Times New Roman" panose="02020603050405020304" pitchFamily="18" charset="0"/>
              </a:rPr>
              <a:t>fare</a:t>
            </a:r>
            <a:r>
              <a:rPr lang="en-US" sz="2000" spc="-30" dirty="0">
                <a:effectLst/>
                <a:ea typeface="Times New Roman" panose="02020603050405020304" pitchFamily="18" charset="0"/>
              </a:rPr>
              <a:t> </a:t>
            </a:r>
            <a:r>
              <a:rPr lang="en-US" sz="2000" dirty="0">
                <a:effectLst/>
                <a:ea typeface="Times New Roman" panose="02020603050405020304" pitchFamily="18" charset="0"/>
              </a:rPr>
              <a:t>based</a:t>
            </a:r>
            <a:r>
              <a:rPr lang="en-US" sz="2000" spc="-340" dirty="0">
                <a:effectLst/>
                <a:ea typeface="Times New Roman" panose="02020603050405020304" pitchFamily="18" charset="0"/>
              </a:rPr>
              <a:t> </a:t>
            </a:r>
            <a:r>
              <a:rPr lang="en-US" sz="2000" dirty="0">
                <a:effectLst/>
                <a:ea typeface="Times New Roman" panose="02020603050405020304" pitchFamily="18" charset="0"/>
              </a:rPr>
              <a:t>on the distance travelled by the passenger. RFID technology is used to identify the</a:t>
            </a:r>
            <a:r>
              <a:rPr lang="en-US" sz="2000" spc="5" dirty="0">
                <a:effectLst/>
                <a:ea typeface="Times New Roman" panose="02020603050405020304" pitchFamily="18" charset="0"/>
              </a:rPr>
              <a:t> </a:t>
            </a:r>
            <a:r>
              <a:rPr lang="en-US" sz="2000" dirty="0">
                <a:effectLst/>
                <a:ea typeface="Times New Roman" panose="02020603050405020304" pitchFamily="18" charset="0"/>
              </a:rPr>
              <a:t>passenger</a:t>
            </a:r>
            <a:r>
              <a:rPr lang="en-US" sz="2000" spc="-5" dirty="0">
                <a:effectLst/>
                <a:ea typeface="Times New Roman" panose="02020603050405020304" pitchFamily="18" charset="0"/>
              </a:rPr>
              <a:t> </a:t>
            </a:r>
            <a:r>
              <a:rPr lang="en-US" sz="2000" dirty="0">
                <a:effectLst/>
                <a:ea typeface="Times New Roman" panose="02020603050405020304" pitchFamily="18" charset="0"/>
              </a:rPr>
              <a:t>and</a:t>
            </a:r>
            <a:r>
              <a:rPr lang="en-US" sz="2000" spc="5" dirty="0">
                <a:effectLst/>
                <a:ea typeface="Times New Roman" panose="02020603050405020304" pitchFamily="18" charset="0"/>
              </a:rPr>
              <a:t> </a:t>
            </a:r>
            <a:r>
              <a:rPr lang="en-US" sz="2000" dirty="0">
                <a:effectLst/>
                <a:ea typeface="Times New Roman" panose="02020603050405020304" pitchFamily="18" charset="0"/>
              </a:rPr>
              <a:t>deduct the</a:t>
            </a:r>
            <a:r>
              <a:rPr lang="en-US" sz="2000" spc="10" dirty="0">
                <a:effectLst/>
                <a:ea typeface="Times New Roman" panose="02020603050405020304" pitchFamily="18" charset="0"/>
              </a:rPr>
              <a:t> </a:t>
            </a:r>
            <a:r>
              <a:rPr lang="en-US" sz="2000" dirty="0">
                <a:effectLst/>
                <a:ea typeface="Times New Roman" panose="02020603050405020304" pitchFamily="18" charset="0"/>
              </a:rPr>
              <a:t>fare</a:t>
            </a:r>
            <a:r>
              <a:rPr lang="en-US" sz="2000" spc="5" dirty="0">
                <a:effectLst/>
                <a:ea typeface="Times New Roman" panose="02020603050405020304" pitchFamily="18" charset="0"/>
              </a:rPr>
              <a:t> </a:t>
            </a:r>
            <a:r>
              <a:rPr lang="en-US" sz="2000" dirty="0">
                <a:effectLst/>
                <a:ea typeface="Times New Roman" panose="02020603050405020304" pitchFamily="18" charset="0"/>
              </a:rPr>
              <a:t>from</a:t>
            </a:r>
            <a:r>
              <a:rPr lang="en-US" sz="2000" spc="5" dirty="0">
                <a:effectLst/>
                <a:ea typeface="Times New Roman" panose="02020603050405020304" pitchFamily="18" charset="0"/>
              </a:rPr>
              <a:t> </a:t>
            </a:r>
            <a:r>
              <a:rPr lang="en-US" sz="2000" dirty="0">
                <a:effectLst/>
                <a:ea typeface="Times New Roman" panose="02020603050405020304" pitchFamily="18" charset="0"/>
              </a:rPr>
              <a:t>their</a:t>
            </a:r>
            <a:r>
              <a:rPr lang="en-US" sz="2000" spc="-5" dirty="0">
                <a:effectLst/>
                <a:ea typeface="Times New Roman" panose="02020603050405020304" pitchFamily="18" charset="0"/>
              </a:rPr>
              <a:t> </a:t>
            </a:r>
            <a:r>
              <a:rPr lang="en-US" sz="2000" dirty="0">
                <a:effectLst/>
                <a:ea typeface="Times New Roman" panose="02020603050405020304" pitchFamily="18" charset="0"/>
              </a:rPr>
              <a:t>account</a:t>
            </a:r>
            <a:r>
              <a:rPr lang="en-US" sz="1800" dirty="0">
                <a:effectLst/>
                <a:ea typeface="Times New Roman" panose="02020603050405020304" pitchFamily="18" charset="0"/>
              </a:rPr>
              <a:t>.</a:t>
            </a:r>
            <a:endParaRPr lang="en-IN" sz="1800" dirty="0">
              <a:effectLst/>
              <a:ea typeface="Times New Roman" panose="02020603050405020304" pitchFamily="18" charset="0"/>
            </a:endParaRPr>
          </a:p>
        </p:txBody>
      </p:sp>
    </p:spTree>
    <p:extLst>
      <p:ext uri="{BB962C8B-B14F-4D97-AF65-F5344CB8AC3E}">
        <p14:creationId xmlns:p14="http://schemas.microsoft.com/office/powerpoint/2010/main" val="3135725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AA333-568B-0B29-D338-ADEFCB26BA9B}"/>
              </a:ext>
            </a:extLst>
          </p:cNvPr>
          <p:cNvSpPr>
            <a:spLocks noGrp="1"/>
          </p:cNvSpPr>
          <p:nvPr>
            <p:ph type="title"/>
          </p:nvPr>
        </p:nvSpPr>
        <p:spPr/>
        <p:txBody>
          <a:bodyPr/>
          <a:lstStyle/>
          <a:p>
            <a:r>
              <a:rPr lang="en-US" sz="4000" b="1" dirty="0">
                <a:solidFill>
                  <a:srgbClr val="FF0000"/>
                </a:solidFill>
              </a:rPr>
              <a:t>Conclusion</a:t>
            </a:r>
            <a:endParaRPr lang="en-IN" dirty="0"/>
          </a:p>
        </p:txBody>
      </p:sp>
      <p:sp>
        <p:nvSpPr>
          <p:cNvPr id="3" name="Date Placeholder 2">
            <a:extLst>
              <a:ext uri="{FF2B5EF4-FFF2-40B4-BE49-F238E27FC236}">
                <a16:creationId xmlns:a16="http://schemas.microsoft.com/office/drawing/2014/main" id="{59FA27A5-07A8-716A-FF7B-8F045397E78B}"/>
              </a:ext>
            </a:extLst>
          </p:cNvPr>
          <p:cNvSpPr>
            <a:spLocks noGrp="1"/>
          </p:cNvSpPr>
          <p:nvPr>
            <p:ph type="dt" sz="half" idx="10"/>
          </p:nvPr>
        </p:nvSpPr>
        <p:spPr/>
        <p:txBody>
          <a:bodyPr/>
          <a:lstStyle/>
          <a:p>
            <a:pPr>
              <a:defRPr/>
            </a:pPr>
            <a:r>
              <a:rPr lang="en-US"/>
              <a:t>Phase-II First Review</a:t>
            </a:r>
          </a:p>
        </p:txBody>
      </p:sp>
      <p:sp>
        <p:nvSpPr>
          <p:cNvPr id="4" name="Footer Placeholder 3">
            <a:extLst>
              <a:ext uri="{FF2B5EF4-FFF2-40B4-BE49-F238E27FC236}">
                <a16:creationId xmlns:a16="http://schemas.microsoft.com/office/drawing/2014/main" id="{A5B314EA-0A47-FDD1-F07D-B8F69D9708DE}"/>
              </a:ext>
            </a:extLst>
          </p:cNvPr>
          <p:cNvSpPr>
            <a:spLocks noGrp="1"/>
          </p:cNvSpPr>
          <p:nvPr>
            <p:ph type="ftr" sz="quarter" idx="11"/>
          </p:nvPr>
        </p:nvSpPr>
        <p:spPr/>
        <p:txBody>
          <a:body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5FCE07C7-901D-4CA2-6189-D0B71000D4FC}"/>
              </a:ext>
            </a:extLst>
          </p:cNvPr>
          <p:cNvSpPr>
            <a:spLocks noGrp="1"/>
          </p:cNvSpPr>
          <p:nvPr>
            <p:ph type="sldNum" sz="quarter" idx="12"/>
          </p:nvPr>
        </p:nvSpPr>
        <p:spPr/>
        <p:txBody>
          <a:bodyPr/>
          <a:lstStyle/>
          <a:p>
            <a:pPr>
              <a:defRPr/>
            </a:pPr>
            <a:fld id="{F583B680-F650-469F-A231-392F163461F6}" type="slidenum">
              <a:rPr lang="en-US" altLang="en-US" smtClean="0"/>
              <a:t>14</a:t>
            </a:fld>
            <a:endParaRPr lang="en-US" altLang="en-US"/>
          </a:p>
        </p:txBody>
      </p:sp>
      <p:sp>
        <p:nvSpPr>
          <p:cNvPr id="7" name="TextBox 6">
            <a:extLst>
              <a:ext uri="{FF2B5EF4-FFF2-40B4-BE49-F238E27FC236}">
                <a16:creationId xmlns:a16="http://schemas.microsoft.com/office/drawing/2014/main" id="{97DF71D9-331C-406F-C043-59B6960B3868}"/>
              </a:ext>
            </a:extLst>
          </p:cNvPr>
          <p:cNvSpPr txBox="1"/>
          <p:nvPr/>
        </p:nvSpPr>
        <p:spPr>
          <a:xfrm>
            <a:off x="766233" y="1754155"/>
            <a:ext cx="10668000" cy="4301242"/>
          </a:xfrm>
          <a:prstGeom prst="rect">
            <a:avLst/>
          </a:prstGeom>
          <a:noFill/>
        </p:spPr>
        <p:txBody>
          <a:bodyPr wrap="square">
            <a:spAutoFit/>
          </a:bodyPr>
          <a:lstStyle/>
          <a:p>
            <a:pPr marL="101600" marR="71120" algn="just">
              <a:lnSpc>
                <a:spcPct val="200000"/>
              </a:lnSpc>
              <a:spcBef>
                <a:spcPts val="25"/>
              </a:spcBef>
              <a:spcAft>
                <a:spcPts val="0"/>
              </a:spcAft>
            </a:pPr>
            <a:r>
              <a:rPr lang="en-US" sz="2000" dirty="0">
                <a:effectLst/>
                <a:ea typeface="Times New Roman" panose="02020603050405020304" pitchFamily="18" charset="0"/>
              </a:rPr>
              <a:t>The manual fare collection system has many issues which are overcome by our</a:t>
            </a:r>
            <a:r>
              <a:rPr lang="en-US" sz="2000" spc="5" dirty="0">
                <a:effectLst/>
                <a:ea typeface="Times New Roman" panose="02020603050405020304" pitchFamily="18" charset="0"/>
              </a:rPr>
              <a:t> </a:t>
            </a:r>
            <a:r>
              <a:rPr lang="en-US" sz="2000" dirty="0">
                <a:effectLst/>
                <a:ea typeface="Times New Roman" panose="02020603050405020304" pitchFamily="18" charset="0"/>
              </a:rPr>
              <a:t>proposed system. Automated fare collection system for public transport using GPS</a:t>
            </a:r>
            <a:r>
              <a:rPr lang="en-US" sz="2000" spc="5" dirty="0">
                <a:effectLst/>
                <a:ea typeface="Times New Roman" panose="02020603050405020304" pitchFamily="18" charset="0"/>
              </a:rPr>
              <a:t> </a:t>
            </a:r>
            <a:r>
              <a:rPr lang="en-US" sz="2000" dirty="0">
                <a:effectLst/>
                <a:ea typeface="Times New Roman" panose="02020603050405020304" pitchFamily="18" charset="0"/>
              </a:rPr>
              <a:t>is an innovative idea which reduces man power. The manual fare collection system</a:t>
            </a:r>
            <a:r>
              <a:rPr lang="en-US" sz="2000" spc="-335" dirty="0">
                <a:effectLst/>
                <a:ea typeface="Times New Roman" panose="02020603050405020304" pitchFamily="18" charset="0"/>
              </a:rPr>
              <a:t> </a:t>
            </a:r>
            <a:r>
              <a:rPr lang="en-US" sz="2000" dirty="0">
                <a:effectLst/>
                <a:ea typeface="Times New Roman" panose="02020603050405020304" pitchFamily="18" charset="0"/>
              </a:rPr>
              <a:t>has many issues which are overcome by our proposed system. Automated fare</a:t>
            </a:r>
            <a:r>
              <a:rPr lang="en-US" sz="2000" spc="5" dirty="0">
                <a:effectLst/>
                <a:ea typeface="Times New Roman" panose="02020603050405020304" pitchFamily="18" charset="0"/>
              </a:rPr>
              <a:t> </a:t>
            </a:r>
            <a:r>
              <a:rPr lang="en-US" sz="2000" dirty="0">
                <a:effectLst/>
                <a:ea typeface="Times New Roman" panose="02020603050405020304" pitchFamily="18" charset="0"/>
              </a:rPr>
              <a:t>collection system for public transport is an innovative idea which reduces man</a:t>
            </a:r>
            <a:r>
              <a:rPr lang="en-US" sz="2000" spc="5" dirty="0">
                <a:effectLst/>
                <a:ea typeface="Times New Roman" panose="02020603050405020304" pitchFamily="18" charset="0"/>
              </a:rPr>
              <a:t> </a:t>
            </a:r>
            <a:r>
              <a:rPr lang="en-US" sz="2000" dirty="0">
                <a:effectLst/>
                <a:ea typeface="Times New Roman" panose="02020603050405020304" pitchFamily="18" charset="0"/>
              </a:rPr>
              <a:t>power. It is believed that by implementation of these system problems such as</a:t>
            </a:r>
            <a:r>
              <a:rPr lang="en-US" sz="2000" spc="5" dirty="0">
                <a:effectLst/>
                <a:ea typeface="Times New Roman" panose="02020603050405020304" pitchFamily="18" charset="0"/>
              </a:rPr>
              <a:t> </a:t>
            </a:r>
            <a:r>
              <a:rPr lang="en-US" sz="2000" dirty="0">
                <a:effectLst/>
                <a:ea typeface="Times New Roman" panose="02020603050405020304" pitchFamily="18" charset="0"/>
              </a:rPr>
              <a:t>underutilization of buses</a:t>
            </a:r>
            <a:r>
              <a:rPr lang="en-US" sz="2000" spc="10" dirty="0">
                <a:effectLst/>
                <a:ea typeface="Times New Roman" panose="02020603050405020304" pitchFamily="18" charset="0"/>
              </a:rPr>
              <a:t> </a:t>
            </a:r>
            <a:r>
              <a:rPr lang="en-US" sz="2000" dirty="0">
                <a:effectLst/>
                <a:ea typeface="Times New Roman" panose="02020603050405020304" pitchFamily="18" charset="0"/>
              </a:rPr>
              <a:t>fleet</a:t>
            </a:r>
            <a:r>
              <a:rPr lang="en-US" sz="2000" spc="5" dirty="0">
                <a:effectLst/>
                <a:ea typeface="Times New Roman" panose="02020603050405020304" pitchFamily="18" charset="0"/>
              </a:rPr>
              <a:t> </a:t>
            </a:r>
            <a:r>
              <a:rPr lang="en-US" sz="2000" dirty="0">
                <a:effectLst/>
                <a:ea typeface="Times New Roman" panose="02020603050405020304" pitchFamily="18" charset="0"/>
              </a:rPr>
              <a:t>will</a:t>
            </a:r>
            <a:r>
              <a:rPr lang="en-US" sz="2000" spc="-5" dirty="0">
                <a:effectLst/>
                <a:ea typeface="Times New Roman" panose="02020603050405020304" pitchFamily="18" charset="0"/>
              </a:rPr>
              <a:t> </a:t>
            </a:r>
            <a:r>
              <a:rPr lang="en-US" sz="2000" dirty="0">
                <a:effectLst/>
                <a:ea typeface="Times New Roman" panose="02020603050405020304" pitchFamily="18" charset="0"/>
              </a:rPr>
              <a:t>be</a:t>
            </a:r>
            <a:r>
              <a:rPr lang="en-US" sz="2000" spc="10" dirty="0">
                <a:effectLst/>
                <a:ea typeface="Times New Roman" panose="02020603050405020304" pitchFamily="18" charset="0"/>
              </a:rPr>
              <a:t> </a:t>
            </a:r>
            <a:r>
              <a:rPr lang="en-US" sz="2000" dirty="0">
                <a:effectLst/>
                <a:ea typeface="Times New Roman" panose="02020603050405020304" pitchFamily="18" charset="0"/>
              </a:rPr>
              <a:t>reduced</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95540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0C1C3-5253-B8AB-6CF5-E460951EFED3}"/>
              </a:ext>
            </a:extLst>
          </p:cNvPr>
          <p:cNvSpPr>
            <a:spLocks noGrp="1"/>
          </p:cNvSpPr>
          <p:nvPr>
            <p:ph type="title"/>
          </p:nvPr>
        </p:nvSpPr>
        <p:spPr/>
        <p:txBody>
          <a:bodyPr/>
          <a:lstStyle/>
          <a:p>
            <a:r>
              <a:rPr lang="en-US" sz="3600" b="1" dirty="0">
                <a:solidFill>
                  <a:srgbClr val="FF0000"/>
                </a:solidFill>
              </a:rPr>
              <a:t>References</a:t>
            </a:r>
            <a:endParaRPr lang="en-IN" dirty="0"/>
          </a:p>
        </p:txBody>
      </p:sp>
      <p:sp>
        <p:nvSpPr>
          <p:cNvPr id="3" name="Date Placeholder 2">
            <a:extLst>
              <a:ext uri="{FF2B5EF4-FFF2-40B4-BE49-F238E27FC236}">
                <a16:creationId xmlns:a16="http://schemas.microsoft.com/office/drawing/2014/main" id="{FFE8B753-5727-5811-3290-CD3E172C6A6C}"/>
              </a:ext>
            </a:extLst>
          </p:cNvPr>
          <p:cNvSpPr>
            <a:spLocks noGrp="1"/>
          </p:cNvSpPr>
          <p:nvPr>
            <p:ph type="dt" sz="half" idx="10"/>
          </p:nvPr>
        </p:nvSpPr>
        <p:spPr/>
        <p:txBody>
          <a:bodyPr/>
          <a:lstStyle/>
          <a:p>
            <a:pPr>
              <a:defRPr/>
            </a:pPr>
            <a:r>
              <a:rPr lang="en-US"/>
              <a:t>Phase-II First Review</a:t>
            </a:r>
          </a:p>
        </p:txBody>
      </p:sp>
      <p:sp>
        <p:nvSpPr>
          <p:cNvPr id="4" name="Footer Placeholder 3">
            <a:extLst>
              <a:ext uri="{FF2B5EF4-FFF2-40B4-BE49-F238E27FC236}">
                <a16:creationId xmlns:a16="http://schemas.microsoft.com/office/drawing/2014/main" id="{B28039E8-9175-6510-A929-870105324B36}"/>
              </a:ext>
            </a:extLst>
          </p:cNvPr>
          <p:cNvSpPr>
            <a:spLocks noGrp="1"/>
          </p:cNvSpPr>
          <p:nvPr>
            <p:ph type="ftr" sz="quarter" idx="11"/>
          </p:nvPr>
        </p:nvSpPr>
        <p:spPr/>
        <p:txBody>
          <a:body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3E4F9C33-37A3-3D17-A61C-BFABC779217A}"/>
              </a:ext>
            </a:extLst>
          </p:cNvPr>
          <p:cNvSpPr>
            <a:spLocks noGrp="1"/>
          </p:cNvSpPr>
          <p:nvPr>
            <p:ph type="sldNum" sz="quarter" idx="12"/>
          </p:nvPr>
        </p:nvSpPr>
        <p:spPr/>
        <p:txBody>
          <a:bodyPr/>
          <a:lstStyle/>
          <a:p>
            <a:pPr>
              <a:defRPr/>
            </a:pPr>
            <a:fld id="{F583B680-F650-469F-A231-392F163461F6}" type="slidenum">
              <a:rPr lang="en-US" altLang="en-US" smtClean="0"/>
              <a:t>15</a:t>
            </a:fld>
            <a:endParaRPr lang="en-US" altLang="en-US"/>
          </a:p>
        </p:txBody>
      </p:sp>
      <p:sp>
        <p:nvSpPr>
          <p:cNvPr id="7" name="TextBox 6">
            <a:extLst>
              <a:ext uri="{FF2B5EF4-FFF2-40B4-BE49-F238E27FC236}">
                <a16:creationId xmlns:a16="http://schemas.microsoft.com/office/drawing/2014/main" id="{21696DF0-7BBB-C4B9-3AF2-659E69C9E6C2}"/>
              </a:ext>
            </a:extLst>
          </p:cNvPr>
          <p:cNvSpPr txBox="1"/>
          <p:nvPr/>
        </p:nvSpPr>
        <p:spPr>
          <a:xfrm>
            <a:off x="373224" y="1800808"/>
            <a:ext cx="10907486" cy="4384534"/>
          </a:xfrm>
          <a:prstGeom prst="rect">
            <a:avLst/>
          </a:prstGeom>
          <a:noFill/>
        </p:spPr>
        <p:txBody>
          <a:bodyPr wrap="square">
            <a:spAutoFit/>
          </a:bodyPr>
          <a:lstStyle/>
          <a:p>
            <a:pPr marL="542925" indent="-457200" algn="just">
              <a:lnSpc>
                <a:spcPct val="100000"/>
              </a:lnSpc>
              <a:buClr>
                <a:srgbClr val="000000"/>
              </a:buClr>
              <a:buFont typeface="+mj-lt"/>
              <a:buAutoNum type="arabicPeriod"/>
            </a:pPr>
            <a:r>
              <a:rPr lang="en-IN" sz="1800" dirty="0">
                <a:solidFill>
                  <a:schemeClr val="tx1"/>
                </a:solidFill>
                <a:latin typeface="Times New Roman" panose="02020603050405020304" pitchFamily="18" charset="0"/>
                <a:cs typeface="Times New Roman" panose="02020603050405020304" pitchFamily="18" charset="0"/>
              </a:rPr>
              <a:t>“Accurate Global Localization Using Visual Odometry and Digital Maps on Urban Environments” Ignacio Parra Alonso, David Fernandez </a:t>
            </a:r>
            <a:r>
              <a:rPr lang="en-IN" sz="1800" dirty="0" err="1">
                <a:solidFill>
                  <a:schemeClr val="tx1"/>
                </a:solidFill>
                <a:latin typeface="Times New Roman" panose="02020603050405020304" pitchFamily="18" charset="0"/>
                <a:cs typeface="Times New Roman" panose="02020603050405020304" pitchFamily="18" charset="0"/>
              </a:rPr>
              <a:t>Llorca</a:t>
            </a:r>
            <a:r>
              <a:rPr lang="en-IN" sz="1800" dirty="0">
                <a:solidFill>
                  <a:schemeClr val="tx1"/>
                </a:solidFill>
                <a:latin typeface="Times New Roman" panose="02020603050405020304" pitchFamily="18" charset="0"/>
                <a:cs typeface="Times New Roman" panose="02020603050405020304" pitchFamily="18" charset="0"/>
              </a:rPr>
              <a:t>, Member, IEEE, Miguel Gavilan, Sergio Alvarez Pardo, Miguel Angel </a:t>
            </a:r>
            <a:r>
              <a:rPr lang="en-IN" sz="1800" dirty="0" err="1">
                <a:solidFill>
                  <a:schemeClr val="tx1"/>
                </a:solidFill>
                <a:latin typeface="Times New Roman" panose="02020603050405020304" pitchFamily="18" charset="0"/>
                <a:cs typeface="Times New Roman" panose="02020603050405020304" pitchFamily="18" charset="0"/>
              </a:rPr>
              <a:t>GarciaGarrido</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LjuboVlacic</a:t>
            </a:r>
            <a:r>
              <a:rPr lang="en-IN" sz="1800" dirty="0">
                <a:solidFill>
                  <a:schemeClr val="tx1"/>
                </a:solidFill>
                <a:latin typeface="Times New Roman" panose="02020603050405020304" pitchFamily="18" charset="0"/>
                <a:cs typeface="Times New Roman" panose="02020603050405020304" pitchFamily="18" charset="0"/>
              </a:rPr>
              <a:t>, and Miguel Angel Sotelo, Member, I</a:t>
            </a:r>
            <a:r>
              <a:rPr lang="en-US" altLang="en-IN" sz="1800" dirty="0">
                <a:solidFill>
                  <a:schemeClr val="tx1"/>
                </a:solidFill>
                <a:latin typeface="Times New Roman" panose="02020603050405020304" pitchFamily="18" charset="0"/>
                <a:cs typeface="Times New Roman" panose="02020603050405020304" pitchFamily="18" charset="0"/>
              </a:rPr>
              <a:t>E</a:t>
            </a:r>
            <a:r>
              <a:rPr lang="en-IN" sz="1800" dirty="0">
                <a:solidFill>
                  <a:schemeClr val="tx1"/>
                </a:solidFill>
                <a:latin typeface="Times New Roman" panose="02020603050405020304" pitchFamily="18" charset="0"/>
                <a:cs typeface="Times New Roman" panose="02020603050405020304" pitchFamily="18" charset="0"/>
              </a:rPr>
              <a:t>EE. </a:t>
            </a:r>
          </a:p>
          <a:p>
            <a:pPr marL="542925" indent="-457200" algn="just">
              <a:lnSpc>
                <a:spcPct val="100000"/>
              </a:lnSpc>
              <a:buClr>
                <a:srgbClr val="000000"/>
              </a:buClr>
              <a:buFont typeface="+mj-lt"/>
              <a:buAutoNum type="arabicPeriod"/>
            </a:pPr>
            <a:r>
              <a:rPr lang="en-IN" sz="1800" dirty="0">
                <a:solidFill>
                  <a:schemeClr val="tx1"/>
                </a:solidFill>
                <a:latin typeface="Times New Roman" panose="02020603050405020304" pitchFamily="18" charset="0"/>
                <a:cs typeface="Times New Roman" panose="02020603050405020304" pitchFamily="18" charset="0"/>
              </a:rPr>
              <a:t>“Bus-Stop Control Strategies Based on Fuzzy Rules for the Operation of a Public Transport System” Freddy Milla, Member, IEEE, Doris </a:t>
            </a:r>
            <a:r>
              <a:rPr lang="en-IN" sz="1800" dirty="0" err="1">
                <a:solidFill>
                  <a:schemeClr val="tx1"/>
                </a:solidFill>
                <a:latin typeface="Times New Roman" panose="02020603050405020304" pitchFamily="18" charset="0"/>
                <a:cs typeface="Times New Roman" panose="02020603050405020304" pitchFamily="18" charset="0"/>
              </a:rPr>
              <a:t>Saez</a:t>
            </a:r>
            <a:r>
              <a:rPr lang="en-IN" sz="1800" dirty="0">
                <a:solidFill>
                  <a:schemeClr val="tx1"/>
                </a:solidFill>
                <a:latin typeface="Times New Roman" panose="02020603050405020304" pitchFamily="18" charset="0"/>
                <a:cs typeface="Times New Roman" panose="02020603050405020304" pitchFamily="18" charset="0"/>
              </a:rPr>
              <a:t>, Senior Member, IEEE, Cristian E. Cortes, and Aldo Cipriano, Senior Member, IEEE</a:t>
            </a:r>
            <a:r>
              <a:rPr lang="en-US" altLang="en-IN" sz="1800" dirty="0">
                <a:solidFill>
                  <a:schemeClr val="tx1"/>
                </a:solidFill>
                <a:latin typeface="Times New Roman" panose="02020603050405020304" pitchFamily="18" charset="0"/>
                <a:cs typeface="Times New Roman" panose="02020603050405020304" pitchFamily="18" charset="0"/>
              </a:rPr>
              <a:t>.</a:t>
            </a:r>
            <a:r>
              <a:rPr lang="en-IN" sz="1800" dirty="0">
                <a:solidFill>
                  <a:schemeClr val="tx1"/>
                </a:solidFill>
                <a:latin typeface="Times New Roman" panose="02020603050405020304" pitchFamily="18" charset="0"/>
                <a:cs typeface="Times New Roman" panose="02020603050405020304" pitchFamily="18" charset="0"/>
              </a:rPr>
              <a:t> </a:t>
            </a:r>
          </a:p>
          <a:p>
            <a:pPr marL="542925" indent="-457200" algn="just">
              <a:lnSpc>
                <a:spcPct val="120000"/>
              </a:lnSpc>
              <a:buClr>
                <a:srgbClr val="000000"/>
              </a:buClr>
              <a:buFont typeface="+mj-lt"/>
              <a:buAutoNum type="arabicPeriod" startAt="3"/>
            </a:pPr>
            <a:r>
              <a:rPr lang="en-IN" sz="1800" dirty="0">
                <a:solidFill>
                  <a:schemeClr val="tx1"/>
                </a:solidFill>
                <a:latin typeface="Times New Roman" panose="02020603050405020304" pitchFamily="18" charset="0"/>
                <a:cs typeface="Times New Roman" panose="02020603050405020304" pitchFamily="18" charset="0"/>
              </a:rPr>
              <a:t>Enhancing the Experience of Public Transport Users with           Urban Screens and Mobile Applications” M. </a:t>
            </a:r>
            <a:r>
              <a:rPr lang="en-IN" sz="1800" dirty="0" err="1">
                <a:solidFill>
                  <a:schemeClr val="tx1"/>
                </a:solidFill>
                <a:latin typeface="Times New Roman" panose="02020603050405020304" pitchFamily="18" charset="0"/>
                <a:cs typeface="Times New Roman" panose="02020603050405020304" pitchFamily="18" charset="0"/>
              </a:rPr>
              <a:t>Foth</a:t>
            </a:r>
            <a:r>
              <a:rPr lang="en-IN" sz="1800" dirty="0">
                <a:solidFill>
                  <a:schemeClr val="tx1"/>
                </a:solidFill>
                <a:latin typeface="Times New Roman" panose="02020603050405020304" pitchFamily="18" charset="0"/>
                <a:cs typeface="Times New Roman" panose="02020603050405020304" pitchFamily="18" charset="0"/>
              </a:rPr>
              <a:t> and R. </a:t>
            </a:r>
            <a:r>
              <a:rPr lang="en-IN" sz="1800" dirty="0" err="1">
                <a:solidFill>
                  <a:schemeClr val="tx1"/>
                </a:solidFill>
                <a:latin typeface="Times New Roman" panose="02020603050405020304" pitchFamily="18" charset="0"/>
                <a:cs typeface="Times New Roman" panose="02020603050405020304" pitchFamily="18" charset="0"/>
                <a:sym typeface="+mn-ea"/>
              </a:rPr>
              <a:t>Schroeter</a:t>
            </a:r>
            <a:r>
              <a:rPr lang="en-IN" sz="1800" dirty="0">
                <a:solidFill>
                  <a:schemeClr val="tx1"/>
                </a:solidFill>
                <a:latin typeface="Times New Roman" panose="02020603050405020304" pitchFamily="18" charset="0"/>
                <a:cs typeface="Times New Roman" panose="02020603050405020304" pitchFamily="18" charset="0"/>
                <a:sym typeface="+mn-ea"/>
              </a:rPr>
              <a:t> Proc.14th Int’l Academic Mind Trek Conf.: Envisioning Future Media Environments (Mind Trek 10), ACM, 2010, pp. 33–40.</a:t>
            </a:r>
            <a:endParaRPr lang="en-IN" sz="1800" dirty="0">
              <a:solidFill>
                <a:schemeClr val="tx1"/>
              </a:solidFill>
              <a:latin typeface="Times New Roman" panose="02020603050405020304" pitchFamily="18" charset="0"/>
              <a:cs typeface="Times New Roman" panose="02020603050405020304" pitchFamily="18" charset="0"/>
            </a:endParaRPr>
          </a:p>
          <a:p>
            <a:pPr marL="542925" indent="-457200" algn="just">
              <a:lnSpc>
                <a:spcPct val="120000"/>
              </a:lnSpc>
              <a:buClr>
                <a:srgbClr val="000000"/>
              </a:buClr>
              <a:buFont typeface="+mj-lt"/>
              <a:buAutoNum type="arabicPeriod" startAt="3"/>
            </a:pPr>
            <a:r>
              <a:rPr lang="en-IN" sz="1800" dirty="0">
                <a:solidFill>
                  <a:schemeClr val="tx1"/>
                </a:solidFill>
                <a:latin typeface="Times New Roman" panose="02020603050405020304" pitchFamily="18" charset="0"/>
                <a:cs typeface="Times New Roman" panose="02020603050405020304" pitchFamily="18" charset="0"/>
              </a:rPr>
              <a:t>“Leveraging Electronic Ticketing to Provide Personalized Navigation in a Public Transport Network” Ana Aguiar, Member, IEEE, Francisco Maria Cruz Nunes, Manuel Joao Fernandes Paula Alexandra Silva, and Dirk Elias</a:t>
            </a:r>
            <a:r>
              <a:rPr lang="en-US" altLang="en-IN" sz="1800" dirty="0">
                <a:solidFill>
                  <a:schemeClr val="tx1"/>
                </a:solidFill>
                <a:latin typeface="Times New Roman" panose="02020603050405020304" pitchFamily="18" charset="0"/>
                <a:cs typeface="Times New Roman" panose="02020603050405020304" pitchFamily="18" charset="0"/>
              </a:rPr>
              <a:t>.</a:t>
            </a:r>
            <a:endParaRPr lang="en-IN" sz="1800" dirty="0">
              <a:solidFill>
                <a:schemeClr val="tx1"/>
              </a:solidFill>
              <a:latin typeface="Times New Roman" panose="02020603050405020304" pitchFamily="18" charset="0"/>
              <a:cs typeface="Times New Roman" panose="02020603050405020304" pitchFamily="18" charset="0"/>
            </a:endParaRPr>
          </a:p>
          <a:p>
            <a:pPr marL="542925" indent="-457200" algn="just">
              <a:lnSpc>
                <a:spcPct val="120000"/>
              </a:lnSpc>
              <a:buClr>
                <a:srgbClr val="000000"/>
              </a:buClr>
              <a:buFont typeface="+mj-lt"/>
              <a:buAutoNum type="arabicPeriod" startAt="3"/>
            </a:pPr>
            <a:r>
              <a:rPr lang="en-IN" sz="1800" dirty="0">
                <a:solidFill>
                  <a:schemeClr val="tx1"/>
                </a:solidFill>
                <a:latin typeface="Times New Roman" panose="02020603050405020304" pitchFamily="18" charset="0"/>
                <a:cs typeface="Times New Roman" panose="02020603050405020304" pitchFamily="18" charset="0"/>
              </a:rPr>
              <a:t>“Mobile Ticketing System for Automatic Fare Collection Model for Public Transport” Chandra, </a:t>
            </a:r>
            <a:r>
              <a:rPr lang="en-IN" sz="1800" dirty="0" err="1">
                <a:solidFill>
                  <a:schemeClr val="tx1"/>
                </a:solidFill>
                <a:latin typeface="Times New Roman" panose="02020603050405020304" pitchFamily="18" charset="0"/>
                <a:cs typeface="Times New Roman" panose="02020603050405020304" pitchFamily="18" charset="0"/>
              </a:rPr>
              <a:t>DekaGanesh</a:t>
            </a:r>
            <a:r>
              <a:rPr lang="en-IN" sz="1800" dirty="0">
                <a:solidFill>
                  <a:schemeClr val="tx1"/>
                </a:solidFill>
                <a:latin typeface="Times New Roman" panose="02020603050405020304" pitchFamily="18" charset="0"/>
                <a:cs typeface="Times New Roman" panose="02020603050405020304" pitchFamily="18" charset="0"/>
              </a:rPr>
              <a:t> ;Prakash Ravi ; </a:t>
            </a:r>
            <a:r>
              <a:rPr lang="en-IN" sz="1800" dirty="0" err="1">
                <a:solidFill>
                  <a:schemeClr val="tx1"/>
                </a:solidFill>
                <a:latin typeface="Times New Roman" panose="02020603050405020304" pitchFamily="18" charset="0"/>
                <a:cs typeface="Times New Roman" panose="02020603050405020304" pitchFamily="18" charset="0"/>
              </a:rPr>
              <a:t>Lamdharia</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swati</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5397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BCC2A6-2A2C-5B67-5161-84059DE08A49}"/>
              </a:ext>
            </a:extLst>
          </p:cNvPr>
          <p:cNvSpPr>
            <a:spLocks noGrp="1"/>
          </p:cNvSpPr>
          <p:nvPr>
            <p:ph type="dt" sz="half" idx="10"/>
          </p:nvPr>
        </p:nvSpPr>
        <p:spPr/>
        <p:txBody>
          <a:bodyPr/>
          <a:lstStyle/>
          <a:p>
            <a:pPr>
              <a:defRPr/>
            </a:pPr>
            <a:r>
              <a:rPr lang="en-US"/>
              <a:t>Phase-II First Review</a:t>
            </a:r>
          </a:p>
        </p:txBody>
      </p:sp>
      <p:sp>
        <p:nvSpPr>
          <p:cNvPr id="3" name="Footer Placeholder 2">
            <a:extLst>
              <a:ext uri="{FF2B5EF4-FFF2-40B4-BE49-F238E27FC236}">
                <a16:creationId xmlns:a16="http://schemas.microsoft.com/office/drawing/2014/main" id="{B3B050E5-790B-68E8-9C13-ADAEC2A50278}"/>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F8E74DF8-DBC6-09F9-A98B-E63E0E3F164B}"/>
              </a:ext>
            </a:extLst>
          </p:cNvPr>
          <p:cNvSpPr>
            <a:spLocks noGrp="1"/>
          </p:cNvSpPr>
          <p:nvPr>
            <p:ph type="sldNum" sz="quarter" idx="12"/>
          </p:nvPr>
        </p:nvSpPr>
        <p:spPr/>
        <p:txBody>
          <a:bodyPr/>
          <a:lstStyle/>
          <a:p>
            <a:pPr>
              <a:defRPr/>
            </a:pPr>
            <a:fld id="{DD537315-F462-4C74-88B4-A900525A3FAA}" type="slidenum">
              <a:rPr lang="en-US" altLang="en-US" smtClean="0"/>
              <a:t>16</a:t>
            </a:fld>
            <a:endParaRPr lang="en-US" altLang="en-US"/>
          </a:p>
        </p:txBody>
      </p:sp>
      <p:sp>
        <p:nvSpPr>
          <p:cNvPr id="6" name="TextBox 5">
            <a:extLst>
              <a:ext uri="{FF2B5EF4-FFF2-40B4-BE49-F238E27FC236}">
                <a16:creationId xmlns:a16="http://schemas.microsoft.com/office/drawing/2014/main" id="{4F6C41D6-D2D9-785A-316B-207E9161730B}"/>
              </a:ext>
            </a:extLst>
          </p:cNvPr>
          <p:cNvSpPr txBox="1"/>
          <p:nvPr/>
        </p:nvSpPr>
        <p:spPr>
          <a:xfrm>
            <a:off x="3048778" y="3244334"/>
            <a:ext cx="6097554" cy="1015663"/>
          </a:xfrm>
          <a:prstGeom prst="rect">
            <a:avLst/>
          </a:prstGeom>
          <a:noFill/>
        </p:spPr>
        <p:txBody>
          <a:bodyPr wrap="square">
            <a:spAutoFit/>
          </a:bodyPr>
          <a:lstStyle/>
          <a:p>
            <a:r>
              <a:rPr lang="en-IN" altLang="en-US" sz="6000" b="1" dirty="0">
                <a:solidFill>
                  <a:srgbClr val="FF0000"/>
                </a:solidFill>
              </a:rPr>
              <a:t>   Thank You</a:t>
            </a:r>
            <a:endParaRPr lang="en-IN" sz="6000" dirty="0"/>
          </a:p>
        </p:txBody>
      </p:sp>
    </p:spTree>
    <p:extLst>
      <p:ext uri="{BB962C8B-B14F-4D97-AF65-F5344CB8AC3E}">
        <p14:creationId xmlns:p14="http://schemas.microsoft.com/office/powerpoint/2010/main" val="3160903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sz="2200" dirty="0">
                <a:effectLst/>
                <a:latin typeface="Times New Roman" panose="02020603050405020304" pitchFamily="18" charset="0"/>
                <a:ea typeface="Times New Roman" panose="02020603050405020304" pitchFamily="18" charset="0"/>
              </a:rPr>
              <a:t>Public transportation systems are an essential part of modern urban infrastructure.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Millions of people rely on buses as their public transport. However, managing the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fare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collection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process</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these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systems</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can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be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significant</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challenge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for</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transportation</a:t>
            </a:r>
            <a:r>
              <a:rPr lang="en-US" sz="2200" spc="-5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authorities</a:t>
            </a:r>
            <a:r>
              <a:rPr lang="en-US" sz="2200" spc="-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a:t>
            </a:r>
            <a:r>
              <a:rPr lang="en-US" sz="2200" spc="-4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operators.</a:t>
            </a:r>
            <a:r>
              <a:rPr lang="en-US" sz="2200" spc="-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To</a:t>
            </a:r>
            <a:r>
              <a:rPr lang="en-US" sz="2200" spc="-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address</a:t>
            </a:r>
            <a:r>
              <a:rPr lang="en-US" sz="2200" spc="-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this</a:t>
            </a:r>
            <a:r>
              <a:rPr lang="en-US" sz="2200" spc="-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challenge</a:t>
            </a:r>
            <a:r>
              <a:rPr lang="en-US" sz="2200" spc="-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7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automatic</a:t>
            </a:r>
            <a:r>
              <a:rPr lang="en-US" sz="2200" spc="-4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bus</a:t>
            </a:r>
            <a:r>
              <a:rPr lang="en-US" sz="2200" spc="-3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fare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collection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system</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can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be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implemented</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for</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accurate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efficient</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way</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of</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collecting</a:t>
            </a:r>
            <a:r>
              <a:rPr lang="en-US" sz="2200" spc="-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fares</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from</a:t>
            </a:r>
            <a:r>
              <a:rPr lang="en-US" sz="2200" spc="-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passengers,</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reducing</a:t>
            </a:r>
            <a:r>
              <a:rPr lang="en-US" sz="2200" spc="-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3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time</a:t>
            </a:r>
            <a:r>
              <a:rPr lang="en-US" sz="2200" spc="-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a:t>
            </a:r>
            <a:r>
              <a:rPr lang="en-US" sz="2200" spc="-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cost</a:t>
            </a:r>
            <a:r>
              <a:rPr lang="en-US" sz="2200" spc="-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associated</a:t>
            </a:r>
            <a:r>
              <a:rPr lang="en-US" sz="2200" spc="-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with</a:t>
            </a:r>
            <a:r>
              <a:rPr lang="en-US" sz="2200" spc="-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manual</a:t>
            </a:r>
            <a:r>
              <a:rPr lang="en-US" sz="2200" spc="-3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fare collection methods. In this system, GPS technology is used to track the and</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allows the system to calculate fares based on the distance traveled, ensuring that</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passengers are charged accurately for their journeys. RFID technology can be used</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to identify and authenticate passengers, providing seamless and contactless fare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collection experience. The objective of an automatic bus fare collecting system using</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GPS</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RFID</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technology</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is</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to</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improve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efficiency</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accuracy</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of</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fare</a:t>
            </a:r>
            <a:r>
              <a:rPr lang="en-US" sz="2200" spc="-3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collection in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public</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transportation.</a:t>
            </a:r>
            <a:br>
              <a:rPr kumimoji="0" lang="en-IN" altLang="en-US" sz="22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2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2</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solidFill>
                  <a:srgbClr val="FF0000"/>
                </a:solidFill>
              </a:rPr>
              <a:t>Introduction</a:t>
            </a:r>
            <a:endParaRPr lang="en-IN" sz="2800" dirty="0"/>
          </a:p>
        </p:txBody>
      </p:sp>
      <p:sp>
        <p:nvSpPr>
          <p:cNvPr id="3" name="Content Placeholder 2"/>
          <p:cNvSpPr>
            <a:spLocks noGrp="1"/>
          </p:cNvSpPr>
          <p:nvPr>
            <p:ph idx="1"/>
          </p:nvPr>
        </p:nvSpPr>
        <p:spPr/>
        <p:txBody>
          <a:bodyPr/>
          <a:lstStyle/>
          <a:p>
            <a:pPr>
              <a:buClr>
                <a:srgbClr val="CC0000"/>
              </a:buClr>
              <a:defRPr/>
            </a:pPr>
            <a:r>
              <a:rPr lang="en-US" sz="2200" dirty="0">
                <a:effectLst/>
                <a:ea typeface="Times New Roman" panose="02020603050405020304" pitchFamily="18" charset="0"/>
              </a:rPr>
              <a:t>Automated bus fare collection (ABFC) systems are used in many urban public</a:t>
            </a:r>
            <a:r>
              <a:rPr lang="en-US" sz="2200" spc="5" dirty="0">
                <a:effectLst/>
                <a:ea typeface="Times New Roman" panose="02020603050405020304" pitchFamily="18" charset="0"/>
              </a:rPr>
              <a:t> </a:t>
            </a:r>
            <a:r>
              <a:rPr lang="en-US" sz="2200" dirty="0">
                <a:effectLst/>
                <a:ea typeface="Times New Roman" panose="02020603050405020304" pitchFamily="18" charset="0"/>
              </a:rPr>
              <a:t>transport systems around the world. As the designation suggests, these are typically</a:t>
            </a:r>
            <a:r>
              <a:rPr lang="en-US" sz="2200" spc="-335" dirty="0">
                <a:effectLst/>
                <a:ea typeface="Times New Roman" panose="02020603050405020304" pitchFamily="18" charset="0"/>
              </a:rPr>
              <a:t> </a:t>
            </a:r>
            <a:r>
              <a:rPr lang="en-US" sz="2200" dirty="0">
                <a:effectLst/>
                <a:ea typeface="Times New Roman" panose="02020603050405020304" pitchFamily="18" charset="0"/>
              </a:rPr>
              <a:t>designed</a:t>
            </a:r>
            <a:r>
              <a:rPr lang="en-US" sz="2200" spc="-55" dirty="0">
                <a:effectLst/>
                <a:ea typeface="Times New Roman" panose="02020603050405020304" pitchFamily="18" charset="0"/>
              </a:rPr>
              <a:t> </a:t>
            </a:r>
            <a:r>
              <a:rPr lang="en-US" sz="2200" dirty="0">
                <a:effectLst/>
                <a:ea typeface="Times New Roman" panose="02020603050405020304" pitchFamily="18" charset="0"/>
              </a:rPr>
              <a:t>with</a:t>
            </a:r>
            <a:r>
              <a:rPr lang="en-US" sz="2200" spc="-60" dirty="0">
                <a:effectLst/>
                <a:ea typeface="Times New Roman" panose="02020603050405020304" pitchFamily="18" charset="0"/>
              </a:rPr>
              <a:t> </a:t>
            </a:r>
            <a:r>
              <a:rPr lang="en-US" sz="2200" dirty="0">
                <a:effectLst/>
                <a:ea typeface="Times New Roman" panose="02020603050405020304" pitchFamily="18" charset="0"/>
              </a:rPr>
              <a:t>the</a:t>
            </a:r>
            <a:r>
              <a:rPr lang="en-US" sz="2200" spc="-50" dirty="0">
                <a:effectLst/>
                <a:ea typeface="Times New Roman" panose="02020603050405020304" pitchFamily="18" charset="0"/>
              </a:rPr>
              <a:t> </a:t>
            </a:r>
            <a:r>
              <a:rPr lang="en-US" sz="2200" dirty="0">
                <a:effectLst/>
                <a:ea typeface="Times New Roman" panose="02020603050405020304" pitchFamily="18" charset="0"/>
              </a:rPr>
              <a:t>specific</a:t>
            </a:r>
            <a:r>
              <a:rPr lang="en-US" sz="2200" spc="-55" dirty="0">
                <a:effectLst/>
                <a:ea typeface="Times New Roman" panose="02020603050405020304" pitchFamily="18" charset="0"/>
              </a:rPr>
              <a:t> </a:t>
            </a:r>
            <a:r>
              <a:rPr lang="en-US" sz="2200" dirty="0">
                <a:effectLst/>
                <a:ea typeface="Times New Roman" panose="02020603050405020304" pitchFamily="18" charset="0"/>
              </a:rPr>
              <a:t>purpose</a:t>
            </a:r>
            <a:r>
              <a:rPr lang="en-US" sz="2200" spc="-50" dirty="0">
                <a:effectLst/>
                <a:ea typeface="Times New Roman" panose="02020603050405020304" pitchFamily="18" charset="0"/>
              </a:rPr>
              <a:t> </a:t>
            </a:r>
            <a:r>
              <a:rPr lang="en-US" sz="2200" dirty="0">
                <a:effectLst/>
                <a:ea typeface="Times New Roman" panose="02020603050405020304" pitchFamily="18" charset="0"/>
              </a:rPr>
              <a:t>of</a:t>
            </a:r>
            <a:r>
              <a:rPr lang="en-US" sz="2200" spc="-65" dirty="0">
                <a:effectLst/>
                <a:ea typeface="Times New Roman" panose="02020603050405020304" pitchFamily="18" charset="0"/>
              </a:rPr>
              <a:t> </a:t>
            </a:r>
            <a:r>
              <a:rPr lang="en-US" sz="2200" dirty="0">
                <a:effectLst/>
                <a:ea typeface="Times New Roman" panose="02020603050405020304" pitchFamily="18" charset="0"/>
              </a:rPr>
              <a:t>automating</a:t>
            </a:r>
            <a:r>
              <a:rPr lang="en-US" sz="2200" spc="-55" dirty="0">
                <a:effectLst/>
                <a:ea typeface="Times New Roman" panose="02020603050405020304" pitchFamily="18" charset="0"/>
              </a:rPr>
              <a:t> </a:t>
            </a:r>
            <a:r>
              <a:rPr lang="en-US" sz="2200" dirty="0">
                <a:effectLst/>
                <a:ea typeface="Times New Roman" panose="02020603050405020304" pitchFamily="18" charset="0"/>
              </a:rPr>
              <a:t>the</a:t>
            </a:r>
            <a:r>
              <a:rPr lang="en-US" sz="2200" spc="-55" dirty="0">
                <a:effectLst/>
                <a:ea typeface="Times New Roman" panose="02020603050405020304" pitchFamily="18" charset="0"/>
              </a:rPr>
              <a:t> </a:t>
            </a:r>
            <a:r>
              <a:rPr lang="en-US" sz="2200" dirty="0">
                <a:effectLst/>
                <a:ea typeface="Times New Roman" panose="02020603050405020304" pitchFamily="18" charset="0"/>
              </a:rPr>
              <a:t>ticketing</a:t>
            </a:r>
            <a:r>
              <a:rPr lang="en-US" sz="2200" spc="-50" dirty="0">
                <a:effectLst/>
                <a:ea typeface="Times New Roman" panose="02020603050405020304" pitchFamily="18" charset="0"/>
              </a:rPr>
              <a:t> </a:t>
            </a:r>
            <a:r>
              <a:rPr lang="en-US" sz="2200" dirty="0">
                <a:effectLst/>
                <a:ea typeface="Times New Roman" panose="02020603050405020304" pitchFamily="18" charset="0"/>
              </a:rPr>
              <a:t>system,</a:t>
            </a:r>
            <a:r>
              <a:rPr lang="en-US" sz="2200" spc="-45" dirty="0">
                <a:effectLst/>
                <a:ea typeface="Times New Roman" panose="02020603050405020304" pitchFamily="18" charset="0"/>
              </a:rPr>
              <a:t> </a:t>
            </a:r>
            <a:r>
              <a:rPr lang="en-US" sz="2200" dirty="0">
                <a:effectLst/>
                <a:ea typeface="Times New Roman" panose="02020603050405020304" pitchFamily="18" charset="0"/>
              </a:rPr>
              <a:t>easing</a:t>
            </a:r>
            <a:r>
              <a:rPr lang="en-US" sz="2200" spc="-60" dirty="0">
                <a:effectLst/>
                <a:ea typeface="Times New Roman" panose="02020603050405020304" pitchFamily="18" charset="0"/>
              </a:rPr>
              <a:t> </a:t>
            </a:r>
            <a:r>
              <a:rPr lang="en-US" sz="2200" dirty="0">
                <a:effectLst/>
                <a:ea typeface="Times New Roman" panose="02020603050405020304" pitchFamily="18" charset="0"/>
              </a:rPr>
              <a:t>public</a:t>
            </a:r>
            <a:r>
              <a:rPr lang="en-US" sz="2200" spc="-340" dirty="0">
                <a:effectLst/>
                <a:ea typeface="Times New Roman" panose="02020603050405020304" pitchFamily="18" charset="0"/>
              </a:rPr>
              <a:t> </a:t>
            </a:r>
            <a:r>
              <a:rPr lang="en-US" sz="2200" dirty="0">
                <a:effectLst/>
                <a:ea typeface="Times New Roman" panose="02020603050405020304" pitchFamily="18" charset="0"/>
              </a:rPr>
              <a:t>transport use for passengers and adding efficiency to revenue collection operations.</a:t>
            </a:r>
            <a:r>
              <a:rPr lang="en-US" sz="2200" spc="-335" dirty="0">
                <a:effectLst/>
                <a:ea typeface="Times New Roman" panose="02020603050405020304" pitchFamily="18" charset="0"/>
              </a:rPr>
              <a:t> </a:t>
            </a:r>
            <a:r>
              <a:rPr lang="en-US" sz="2200" dirty="0">
                <a:effectLst/>
                <a:ea typeface="Times New Roman" panose="02020603050405020304" pitchFamily="18" charset="0"/>
              </a:rPr>
              <a:t>In addition, ABFC systems are used to enable integrated ticketing across different</a:t>
            </a:r>
            <a:r>
              <a:rPr lang="en-US" sz="2200" spc="5" dirty="0">
                <a:effectLst/>
                <a:ea typeface="Times New Roman" panose="02020603050405020304" pitchFamily="18" charset="0"/>
              </a:rPr>
              <a:t> </a:t>
            </a:r>
            <a:r>
              <a:rPr lang="en-US" sz="2200" dirty="0">
                <a:effectLst/>
                <a:ea typeface="Times New Roman" panose="02020603050405020304" pitchFamily="18" charset="0"/>
              </a:rPr>
              <a:t>public transport modes and operators in urban areas. This chapter gives you an</a:t>
            </a:r>
            <a:r>
              <a:rPr lang="en-US" sz="2200" spc="5" dirty="0">
                <a:effectLst/>
                <a:ea typeface="Times New Roman" panose="02020603050405020304" pitchFamily="18" charset="0"/>
              </a:rPr>
              <a:t> </a:t>
            </a:r>
            <a:r>
              <a:rPr lang="en-US" sz="2200" dirty="0">
                <a:effectLst/>
                <a:ea typeface="Times New Roman" panose="02020603050405020304" pitchFamily="18" charset="0"/>
              </a:rPr>
              <a:t>introduction about the ABFC system and its real time applications. The main idea</a:t>
            </a:r>
            <a:r>
              <a:rPr lang="en-US" sz="2200" spc="5" dirty="0">
                <a:effectLst/>
                <a:ea typeface="Times New Roman" panose="02020603050405020304" pitchFamily="18" charset="0"/>
              </a:rPr>
              <a:t> </a:t>
            </a:r>
            <a:r>
              <a:rPr lang="en-US" sz="2200" dirty="0">
                <a:effectLst/>
                <a:ea typeface="Times New Roman" panose="02020603050405020304" pitchFamily="18" charset="0"/>
              </a:rPr>
              <a:t>behind this project is to collect the fare automatically using the RFID and GPS in a</a:t>
            </a:r>
            <a:r>
              <a:rPr lang="en-US" sz="2200" spc="5" dirty="0">
                <a:effectLst/>
                <a:ea typeface="Times New Roman" panose="02020603050405020304" pitchFamily="18" charset="0"/>
              </a:rPr>
              <a:t> </a:t>
            </a:r>
            <a:r>
              <a:rPr lang="en-US" sz="2200" dirty="0">
                <a:effectLst/>
                <a:ea typeface="Times New Roman" panose="02020603050405020304" pitchFamily="18" charset="0"/>
              </a:rPr>
              <a:t>cost-efficient manner. Internet of Things allows objects to sensed and controlled</a:t>
            </a:r>
            <a:r>
              <a:rPr lang="en-US" sz="2200" spc="5" dirty="0">
                <a:effectLst/>
                <a:ea typeface="Times New Roman" panose="02020603050405020304" pitchFamily="18" charset="0"/>
              </a:rPr>
              <a:t> </a:t>
            </a:r>
            <a:r>
              <a:rPr lang="en-US" sz="2200" dirty="0">
                <a:effectLst/>
                <a:ea typeface="Times New Roman" panose="02020603050405020304" pitchFamily="18" charset="0"/>
              </a:rPr>
              <a:t>remotely across</a:t>
            </a:r>
            <a:r>
              <a:rPr lang="en-US" sz="2200" spc="10" dirty="0">
                <a:effectLst/>
                <a:ea typeface="Times New Roman" panose="02020603050405020304" pitchFamily="18" charset="0"/>
              </a:rPr>
              <a:t> </a:t>
            </a:r>
            <a:r>
              <a:rPr lang="en-US" sz="2200" dirty="0">
                <a:effectLst/>
                <a:ea typeface="Times New Roman" panose="02020603050405020304" pitchFamily="18" charset="0"/>
              </a:rPr>
              <a:t>existing</a:t>
            </a:r>
            <a:r>
              <a:rPr lang="en-US" sz="2200" spc="5" dirty="0">
                <a:effectLst/>
                <a:ea typeface="Times New Roman" panose="02020603050405020304" pitchFamily="18" charset="0"/>
              </a:rPr>
              <a:t> </a:t>
            </a:r>
            <a:r>
              <a:rPr lang="en-US" sz="2200" dirty="0">
                <a:effectLst/>
                <a:ea typeface="Times New Roman" panose="02020603050405020304" pitchFamily="18" charset="0"/>
              </a:rPr>
              <a:t>network infrastructure.</a:t>
            </a:r>
            <a:endParaRPr lang="en-IN" sz="2200" dirty="0">
              <a:effectLst/>
              <a:ea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200" b="0" i="0" u="none" strike="noStrike" kern="0" cap="none" spc="0" normalizeH="0" baseline="0" noProof="0" dirty="0">
                <a:ln>
                  <a:noFill/>
                </a:ln>
                <a:solidFill>
                  <a:srgbClr val="000000"/>
                </a:solidFill>
                <a:effectLst/>
                <a:uLnTx/>
                <a:uFillTx/>
                <a:ea typeface="+mn-ea"/>
                <a:cs typeface="+mn-cs"/>
              </a:rPr>
            </a:br>
            <a:endParaRPr kumimoji="0" lang="en-IN" altLang="en-US" sz="2200" b="0" i="0" u="none" strike="noStrike" kern="0" cap="none" spc="0" normalizeH="0" baseline="0" noProof="0" dirty="0">
              <a:ln>
                <a:noFill/>
              </a:ln>
              <a:solidFill>
                <a:srgbClr val="000000"/>
              </a:solidFill>
              <a:effectLst/>
              <a:uLnTx/>
              <a:uFillTx/>
              <a:ea typeface="+mn-ea"/>
              <a:cs typeface="+mn-cs"/>
            </a:endParaRPr>
          </a:p>
          <a:p>
            <a:pPr marL="0" indent="0">
              <a:buNone/>
            </a:pPr>
            <a:endParaRPr lang="en-IN"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3" y="304801"/>
            <a:ext cx="10668000" cy="533399"/>
          </a:xfrm>
        </p:spPr>
        <p:txBody>
          <a:bodyPr/>
          <a:lstStyle/>
          <a:p>
            <a:r>
              <a:rPr lang="en-US" altLang="en-US" sz="3200" b="1" dirty="0">
                <a:solidFill>
                  <a:srgbClr val="FF0000"/>
                </a:solidFill>
              </a:rPr>
              <a:t>Literature Survey</a:t>
            </a:r>
            <a:endParaRPr lang="en-IN" sz="28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4</a:t>
            </a:fld>
            <a:endParaRPr lang="en-US" altLang="en-US"/>
          </a:p>
        </p:txBody>
      </p:sp>
      <p:graphicFrame>
        <p:nvGraphicFramePr>
          <p:cNvPr id="5" name="Content Placeholder 3">
            <a:extLst>
              <a:ext uri="{FF2B5EF4-FFF2-40B4-BE49-F238E27FC236}">
                <a16:creationId xmlns:a16="http://schemas.microsoft.com/office/drawing/2014/main" id="{199EF5CF-D1D9-BB5C-2704-571F11CB04C8}"/>
              </a:ext>
            </a:extLst>
          </p:cNvPr>
          <p:cNvGraphicFramePr>
            <a:graphicFrameLocks/>
          </p:cNvGraphicFramePr>
          <p:nvPr>
            <p:custDataLst>
              <p:tags r:id="rId1"/>
            </p:custDataLst>
            <p:extLst>
              <p:ext uri="{D42A27DB-BD31-4B8C-83A1-F6EECF244321}">
                <p14:modId xmlns:p14="http://schemas.microsoft.com/office/powerpoint/2010/main" val="1568144338"/>
              </p:ext>
            </p:extLst>
          </p:nvPr>
        </p:nvGraphicFramePr>
        <p:xfrm>
          <a:off x="766233" y="1026367"/>
          <a:ext cx="10803725" cy="5449624"/>
        </p:xfrm>
        <a:graphic>
          <a:graphicData uri="http://schemas.openxmlformats.org/drawingml/2006/table">
            <a:tbl>
              <a:tblPr firstRow="1" bandRow="1">
                <a:tableStyleId>{5C22544A-7EE6-4342-B048-85BDC9FD1C3A}</a:tableStyleId>
              </a:tblPr>
              <a:tblGrid>
                <a:gridCol w="704425">
                  <a:extLst>
                    <a:ext uri="{9D8B030D-6E8A-4147-A177-3AD203B41FA5}">
                      <a16:colId xmlns:a16="http://schemas.microsoft.com/office/drawing/2014/main" val="20000"/>
                    </a:ext>
                  </a:extLst>
                </a:gridCol>
                <a:gridCol w="2128072">
                  <a:extLst>
                    <a:ext uri="{9D8B030D-6E8A-4147-A177-3AD203B41FA5}">
                      <a16:colId xmlns:a16="http://schemas.microsoft.com/office/drawing/2014/main" val="20001"/>
                    </a:ext>
                  </a:extLst>
                </a:gridCol>
                <a:gridCol w="3314108">
                  <a:extLst>
                    <a:ext uri="{9D8B030D-6E8A-4147-A177-3AD203B41FA5}">
                      <a16:colId xmlns:a16="http://schemas.microsoft.com/office/drawing/2014/main" val="20002"/>
                    </a:ext>
                  </a:extLst>
                </a:gridCol>
                <a:gridCol w="1921346">
                  <a:extLst>
                    <a:ext uri="{9D8B030D-6E8A-4147-A177-3AD203B41FA5}">
                      <a16:colId xmlns:a16="http://schemas.microsoft.com/office/drawing/2014/main" val="20003"/>
                    </a:ext>
                  </a:extLst>
                </a:gridCol>
                <a:gridCol w="2735774">
                  <a:extLst>
                    <a:ext uri="{9D8B030D-6E8A-4147-A177-3AD203B41FA5}">
                      <a16:colId xmlns:a16="http://schemas.microsoft.com/office/drawing/2014/main" val="20004"/>
                    </a:ext>
                  </a:extLst>
                </a:gridCol>
              </a:tblGrid>
              <a:tr h="814100">
                <a:tc>
                  <a:txBody>
                    <a:bodyPr/>
                    <a:lstStyle/>
                    <a:p>
                      <a:pPr algn="ctr"/>
                      <a:r>
                        <a:rPr lang="en-US" sz="2000" dirty="0">
                          <a:solidFill>
                            <a:schemeClr val="tx1"/>
                          </a:solidFill>
                          <a:latin typeface="Times New Roman Bold" panose="02020603050405020304" charset="0"/>
                          <a:cs typeface="Times New Roman Bold" panose="02020603050405020304" charset="0"/>
                        </a:rPr>
                        <a:t>S. </a:t>
                      </a:r>
                    </a:p>
                    <a:p>
                      <a:pPr algn="ctr"/>
                      <a:r>
                        <a:rPr lang="en-US" sz="2000" dirty="0">
                          <a:solidFill>
                            <a:schemeClr val="tx1"/>
                          </a:solidFill>
                          <a:latin typeface="Times New Roman Bold" panose="02020603050405020304" charset="0"/>
                          <a:cs typeface="Times New Roman Bold" panose="02020603050405020304" charset="0"/>
                        </a:rPr>
                        <a:t>No.</a:t>
                      </a:r>
                    </a:p>
                  </a:txBody>
                  <a:tcPr/>
                </a:tc>
                <a:tc>
                  <a:txBody>
                    <a:bodyPr/>
                    <a:lstStyle/>
                    <a:p>
                      <a:pPr algn="ctr"/>
                      <a:r>
                        <a:rPr lang="en-US" sz="2000" dirty="0">
                          <a:solidFill>
                            <a:schemeClr val="tx1"/>
                          </a:solidFill>
                          <a:latin typeface="Times New Roman Bold" panose="02020603050405020304" charset="0"/>
                          <a:cs typeface="Times New Roman Bold" panose="02020603050405020304" charset="0"/>
                        </a:rPr>
                        <a:t>Title of the paper</a:t>
                      </a:r>
                    </a:p>
                  </a:txBody>
                  <a:tcPr/>
                </a:tc>
                <a:tc>
                  <a:txBody>
                    <a:bodyPr/>
                    <a:lstStyle/>
                    <a:p>
                      <a:pPr algn="ctr"/>
                      <a:r>
                        <a:rPr lang="en-US" sz="2000" dirty="0">
                          <a:solidFill>
                            <a:schemeClr val="tx1"/>
                          </a:solidFill>
                          <a:latin typeface="Times New Roman Bold" panose="02020603050405020304" charset="0"/>
                          <a:cs typeface="Times New Roman Bold" panose="02020603050405020304" charset="0"/>
                        </a:rPr>
                        <a:t>Author name</a:t>
                      </a:r>
                    </a:p>
                  </a:txBody>
                  <a:tcPr/>
                </a:tc>
                <a:tc>
                  <a:txBody>
                    <a:bodyPr/>
                    <a:lstStyle/>
                    <a:p>
                      <a:pPr algn="ctr"/>
                      <a:r>
                        <a:rPr lang="en-US" sz="2000" dirty="0">
                          <a:solidFill>
                            <a:schemeClr val="tx1"/>
                          </a:solidFill>
                          <a:latin typeface="Times New Roman Bold" panose="02020603050405020304" charset="0"/>
                          <a:cs typeface="Times New Roman Bold" panose="02020603050405020304" charset="0"/>
                        </a:rPr>
                        <a:t>Journal name</a:t>
                      </a:r>
                      <a:r>
                        <a:rPr lang="en-US" sz="2000" baseline="0" dirty="0">
                          <a:solidFill>
                            <a:schemeClr val="tx1"/>
                          </a:solidFill>
                          <a:latin typeface="Times New Roman Bold" panose="02020603050405020304" charset="0"/>
                          <a:cs typeface="Times New Roman Bold" panose="02020603050405020304" charset="0"/>
                        </a:rPr>
                        <a:t> &amp; year </a:t>
                      </a:r>
                      <a:endParaRPr lang="en-US" sz="2000" dirty="0">
                        <a:solidFill>
                          <a:schemeClr val="tx1"/>
                        </a:solidFill>
                        <a:latin typeface="Times New Roman Bold" panose="02020603050405020304" charset="0"/>
                        <a:cs typeface="Times New Roman Bold" panose="02020603050405020304" charset="0"/>
                      </a:endParaRPr>
                    </a:p>
                  </a:txBody>
                  <a:tcPr/>
                </a:tc>
                <a:tc>
                  <a:txBody>
                    <a:bodyPr/>
                    <a:lstStyle/>
                    <a:p>
                      <a:pPr algn="ctr"/>
                      <a:r>
                        <a:rPr lang="en-US" sz="2000" dirty="0">
                          <a:solidFill>
                            <a:schemeClr val="tx1"/>
                          </a:solidFill>
                          <a:latin typeface="Times New Roman Bold" panose="02020603050405020304" charset="0"/>
                          <a:cs typeface="Times New Roman Bold" panose="02020603050405020304" charset="0"/>
                        </a:rPr>
                        <a:t>Inference</a:t>
                      </a:r>
                    </a:p>
                  </a:txBody>
                  <a:tcPr/>
                </a:tc>
                <a:extLst>
                  <a:ext uri="{0D108BD9-81ED-4DB2-BD59-A6C34878D82A}">
                    <a16:rowId xmlns:a16="http://schemas.microsoft.com/office/drawing/2014/main" val="10000"/>
                  </a:ext>
                </a:extLst>
              </a:tr>
              <a:tr h="1276071">
                <a:tc>
                  <a:txBody>
                    <a:bodyPr/>
                    <a:lstStyle/>
                    <a:p>
                      <a:r>
                        <a:rPr lang="en-US" dirty="0"/>
                        <a:t>1.</a:t>
                      </a:r>
                    </a:p>
                  </a:txBody>
                  <a:tcPr/>
                </a:tc>
                <a:tc>
                  <a:txBody>
                    <a:bodyPr/>
                    <a:lstStyle/>
                    <a:p>
                      <a:r>
                        <a:rPr lang="en-US" sz="1350" b="0" i="0" kern="1200" dirty="0">
                          <a:solidFill>
                            <a:schemeClr val="dk1"/>
                          </a:solidFill>
                          <a:effectLst/>
                          <a:latin typeface="Times New Roman Regular" panose="02020603050405020304" charset="0"/>
                          <a:ea typeface="+mn-ea"/>
                          <a:cs typeface="Times New Roman Regular" panose="02020603050405020304" charset="0"/>
                        </a:rPr>
                        <a:t>Design and Implementation of Bus Intelligent Fare Collection System Based on GPS and RFID</a:t>
                      </a:r>
                    </a:p>
                  </a:txBody>
                  <a:tcPr/>
                </a:tc>
                <a:tc>
                  <a:txBody>
                    <a:bodyPr/>
                    <a:lstStyle/>
                    <a:p>
                      <a:r>
                        <a:rPr lang="fi-FI" sz="1350" b="0" i="0" kern="1200" dirty="0">
                          <a:solidFill>
                            <a:schemeClr val="dk1"/>
                          </a:solidFill>
                          <a:effectLst/>
                          <a:latin typeface="Times New Roman Regular" panose="02020603050405020304" charset="0"/>
                          <a:ea typeface="+mn-ea"/>
                          <a:cs typeface="Times New Roman Regular" panose="02020603050405020304" charset="0"/>
                        </a:rPr>
                        <a:t>   Hu, W., &amp; Yin, Y.    </a:t>
                      </a:r>
                    </a:p>
                    <a:p>
                      <a:r>
                        <a:rPr lang="fi-FI" sz="1350" b="0" i="0" kern="1200" dirty="0">
                          <a:solidFill>
                            <a:schemeClr val="dk1"/>
                          </a:solidFill>
                          <a:effectLst/>
                          <a:latin typeface="Times New Roman Regular" panose="02020603050405020304" charset="0"/>
                          <a:ea typeface="+mn-ea"/>
                          <a:cs typeface="Times New Roman Regular" panose="02020603050405020304" charset="0"/>
                        </a:rPr>
                        <a:t>         (2018)</a:t>
                      </a:r>
                      <a:endParaRPr lang="en-US" dirty="0">
                        <a:latin typeface="Times New Roman Regular" panose="02020603050405020304" charset="0"/>
                        <a:cs typeface="Times New Roman Regular" panose="02020603050405020304" charset="0"/>
                      </a:endParaRPr>
                    </a:p>
                  </a:txBody>
                  <a:tcPr/>
                </a:tc>
                <a:tc>
                  <a:txBody>
                    <a:bodyPr/>
                    <a:lstStyle/>
                    <a:p>
                      <a:r>
                        <a:rPr lang="en-IN" sz="1350" b="0" i="0" kern="1200" dirty="0">
                          <a:solidFill>
                            <a:schemeClr val="dk1"/>
                          </a:solidFill>
                          <a:effectLst/>
                          <a:latin typeface="Times New Roman Regular" panose="02020603050405020304" charset="0"/>
                          <a:ea typeface="+mn-ea"/>
                          <a:cs typeface="Times New Roman Regular" panose="02020603050405020304" charset="0"/>
                        </a:rPr>
                        <a:t>Conference Series, 1063(3), 032050.</a:t>
                      </a:r>
                    </a:p>
                  </a:txBody>
                  <a:tcPr/>
                </a:tc>
                <a:tc>
                  <a:txBody>
                    <a:bodyPr/>
                    <a:lstStyle/>
                    <a:p>
                      <a:r>
                        <a:rPr lang="en-US" sz="1350" b="0" i="0" kern="1200" dirty="0">
                          <a:solidFill>
                            <a:schemeClr val="dk1"/>
                          </a:solidFill>
                          <a:effectLst/>
                          <a:latin typeface="Times New Roman Regular" panose="02020603050405020304" charset="0"/>
                          <a:ea typeface="+mn-ea"/>
                          <a:cs typeface="Times New Roman Regular" panose="02020603050405020304" charset="0"/>
                        </a:rPr>
                        <a:t>This evaluates the system's performance through experiments and provide insights into the benefits and challenges of using this technology in public transportation.</a:t>
                      </a:r>
                    </a:p>
                  </a:txBody>
                  <a:tcPr/>
                </a:tc>
                <a:extLst>
                  <a:ext uri="{0D108BD9-81ED-4DB2-BD59-A6C34878D82A}">
                    <a16:rowId xmlns:a16="http://schemas.microsoft.com/office/drawing/2014/main" val="10001"/>
                  </a:ext>
                </a:extLst>
              </a:tr>
              <a:tr h="1041691">
                <a:tc>
                  <a:txBody>
                    <a:bodyPr/>
                    <a:lstStyle/>
                    <a:p>
                      <a:r>
                        <a:rPr lang="en-US" dirty="0"/>
                        <a:t>2.</a:t>
                      </a:r>
                    </a:p>
                  </a:txBody>
                  <a:tcPr/>
                </a:tc>
                <a:tc>
                  <a:txBody>
                    <a:bodyPr/>
                    <a:lstStyle/>
                    <a:p>
                      <a:r>
                        <a:rPr lang="en-US" sz="1350" b="0" i="0" kern="1200" dirty="0">
                          <a:solidFill>
                            <a:schemeClr val="dk1"/>
                          </a:solidFill>
                          <a:effectLst/>
                          <a:latin typeface="Times New Roman Regular" panose="02020603050405020304" charset="0"/>
                          <a:ea typeface="+mn-ea"/>
                          <a:cs typeface="Times New Roman Regular" panose="02020603050405020304" charset="0"/>
                        </a:rPr>
                        <a:t>An Automatic Fare Collection System for Buses Based on GPS and RFID</a:t>
                      </a:r>
                    </a:p>
                  </a:txBody>
                  <a:tcPr/>
                </a:tc>
                <a:tc>
                  <a:txBody>
                    <a:bodyPr/>
                    <a:lstStyle/>
                    <a:p>
                      <a:r>
                        <a:rPr lang="en-IN" sz="1350" b="0" i="0" kern="1200" dirty="0">
                          <a:solidFill>
                            <a:schemeClr val="dk1"/>
                          </a:solidFill>
                          <a:effectLst/>
                          <a:latin typeface="Times New Roman Regular" panose="02020603050405020304" charset="0"/>
                          <a:ea typeface="+mn-ea"/>
                          <a:cs typeface="Times New Roman Regular" panose="02020603050405020304" charset="0"/>
                        </a:rPr>
                        <a:t>Zhang, C., Yang, Y., &amp; Jiang, Z. (2019)</a:t>
                      </a:r>
                    </a:p>
                  </a:txBody>
                  <a:tcPr/>
                </a:tc>
                <a:tc>
                  <a:txBody>
                    <a:bodyPr/>
                    <a:lstStyle/>
                    <a:p>
                      <a:r>
                        <a:rPr lang="en-IN" sz="1350" b="0" i="0" kern="1200" dirty="0">
                          <a:solidFill>
                            <a:schemeClr val="dk1"/>
                          </a:solidFill>
                          <a:effectLst/>
                          <a:latin typeface="Times New Roman Regular" panose="02020603050405020304" charset="0"/>
                          <a:ea typeface="+mn-ea"/>
                          <a:cs typeface="Times New Roman Regular" panose="02020603050405020304" charset="0"/>
                        </a:rPr>
                        <a:t>Applied Sciences, 9(13), 2787</a:t>
                      </a:r>
                    </a:p>
                  </a:txBody>
                  <a:tcPr/>
                </a:tc>
                <a:tc>
                  <a:txBody>
                    <a:bodyPr/>
                    <a:lstStyle/>
                    <a:p>
                      <a:r>
                        <a:rPr lang="en-US" sz="1350" b="0" i="0" kern="1200" dirty="0">
                          <a:solidFill>
                            <a:schemeClr val="dk1"/>
                          </a:solidFill>
                          <a:effectLst/>
                          <a:latin typeface="Times New Roman Regular" panose="02020603050405020304" charset="0"/>
                          <a:ea typeface="+mn-ea"/>
                          <a:cs typeface="Times New Roman Regular" panose="02020603050405020304" charset="0"/>
                        </a:rPr>
                        <a:t>This article describes an automatic fare collection system for buses based on GPS and RFID technologies.</a:t>
                      </a:r>
                    </a:p>
                  </a:txBody>
                  <a:tcPr/>
                </a:tc>
                <a:extLst>
                  <a:ext uri="{0D108BD9-81ED-4DB2-BD59-A6C34878D82A}">
                    <a16:rowId xmlns:a16="http://schemas.microsoft.com/office/drawing/2014/main" val="10002"/>
                  </a:ext>
                </a:extLst>
              </a:tr>
              <a:tr h="1041691">
                <a:tc>
                  <a:txBody>
                    <a:bodyPr/>
                    <a:lstStyle/>
                    <a:p>
                      <a:r>
                        <a:rPr lang="en-US" dirty="0"/>
                        <a:t>3.</a:t>
                      </a:r>
                    </a:p>
                  </a:txBody>
                  <a:tcPr/>
                </a:tc>
                <a:tc>
                  <a:txBody>
                    <a:bodyPr/>
                    <a:lstStyle/>
                    <a:p>
                      <a:r>
                        <a:rPr lang="en-US" sz="1350" b="0" i="0" kern="1200" dirty="0">
                          <a:solidFill>
                            <a:schemeClr val="dk1"/>
                          </a:solidFill>
                          <a:effectLst/>
                          <a:latin typeface="Times New Roman Regular" panose="02020603050405020304" charset="0"/>
                          <a:ea typeface="+mn-ea"/>
                          <a:cs typeface="Times New Roman Regular" panose="02020603050405020304" charset="0"/>
                        </a:rPr>
                        <a:t>The Study of Bus Intelligent Fare Collection System Based on RFID and GPS Technology</a:t>
                      </a:r>
                    </a:p>
                  </a:txBody>
                  <a:tcPr/>
                </a:tc>
                <a:tc>
                  <a:txBody>
                    <a:bodyPr/>
                    <a:lstStyle/>
                    <a:p>
                      <a:r>
                        <a:rPr lang="en-IN" sz="1350" b="0" i="0" kern="1200" dirty="0">
                          <a:solidFill>
                            <a:schemeClr val="dk1"/>
                          </a:solidFill>
                          <a:effectLst/>
                          <a:latin typeface="Times New Roman Regular" panose="02020603050405020304" charset="0"/>
                          <a:ea typeface="+mn-ea"/>
                          <a:cs typeface="Times New Roman Regular" panose="02020603050405020304" charset="0"/>
                        </a:rPr>
                        <a:t>Ding, L., &amp; Liu, J. (2017)</a:t>
                      </a:r>
                    </a:p>
                  </a:txBody>
                  <a:tcPr/>
                </a:tc>
                <a:tc>
                  <a:txBody>
                    <a:bodyPr/>
                    <a:lstStyle/>
                    <a:p>
                      <a:r>
                        <a:rPr lang="en-IN" sz="1350" b="0" i="0" kern="1200" dirty="0">
                          <a:solidFill>
                            <a:schemeClr val="dk1"/>
                          </a:solidFill>
                          <a:effectLst/>
                          <a:latin typeface="Times New Roman Regular" panose="02020603050405020304" charset="0"/>
                          <a:ea typeface="+mn-ea"/>
                          <a:cs typeface="Times New Roman Regular" panose="02020603050405020304" charset="0"/>
                        </a:rPr>
                        <a:t>Conference Series, 835(1), 012046</a:t>
                      </a:r>
                    </a:p>
                  </a:txBody>
                  <a:tcPr/>
                </a:tc>
                <a:tc>
                  <a:txBody>
                    <a:bodyPr/>
                    <a:lstStyle/>
                    <a:p>
                      <a:r>
                        <a:rPr lang="en-US" sz="1350" b="0" i="0" kern="1200" dirty="0">
                          <a:solidFill>
                            <a:schemeClr val="dk1"/>
                          </a:solidFill>
                          <a:effectLst/>
                          <a:latin typeface="Times New Roman Regular" panose="02020603050405020304" charset="0"/>
                          <a:ea typeface="+mn-ea"/>
                          <a:cs typeface="Times New Roman Regular" panose="02020603050405020304" charset="0"/>
                        </a:rPr>
                        <a:t>This presents a study of a bus intelligent fare collection system.</a:t>
                      </a:r>
                    </a:p>
                  </a:txBody>
                  <a:tcPr/>
                </a:tc>
                <a:extLst>
                  <a:ext uri="{0D108BD9-81ED-4DB2-BD59-A6C34878D82A}">
                    <a16:rowId xmlns:a16="http://schemas.microsoft.com/office/drawing/2014/main" val="10003"/>
                  </a:ext>
                </a:extLst>
              </a:tr>
              <a:tr h="1276071">
                <a:tc>
                  <a:txBody>
                    <a:bodyPr/>
                    <a:lstStyle/>
                    <a:p>
                      <a:r>
                        <a:rPr lang="en-US" dirty="0"/>
                        <a:t>4.</a:t>
                      </a:r>
                    </a:p>
                  </a:txBody>
                  <a:tcPr/>
                </a:tc>
                <a:tc>
                  <a:txBody>
                    <a:bodyPr/>
                    <a:lstStyle/>
                    <a:p>
                      <a:r>
                        <a:rPr lang="en-US" sz="1350" b="0" i="0" kern="1200" dirty="0">
                          <a:solidFill>
                            <a:schemeClr val="dk1"/>
                          </a:solidFill>
                          <a:effectLst/>
                          <a:latin typeface="Times New Roman Regular" panose="02020603050405020304" charset="0"/>
                          <a:ea typeface="+mn-ea"/>
                          <a:cs typeface="Times New Roman Regular" panose="02020603050405020304" charset="0"/>
                        </a:rPr>
                        <a:t>Research on Intelligent Fare Collection System of Public Transit Based on GPS and RFID Technology.</a:t>
                      </a:r>
                    </a:p>
                  </a:txBody>
                  <a:tcPr/>
                </a:tc>
                <a:tc>
                  <a:txBody>
                    <a:bodyPr/>
                    <a:lstStyle/>
                    <a:p>
                      <a:r>
                        <a:rPr lang="de-DE" sz="1350" b="0" i="0" kern="1200" dirty="0">
                          <a:solidFill>
                            <a:schemeClr val="dk1"/>
                          </a:solidFill>
                          <a:effectLst/>
                          <a:latin typeface="Times New Roman Regular" panose="02020603050405020304" charset="0"/>
                          <a:ea typeface="+mn-ea"/>
                          <a:cs typeface="Times New Roman Regular" panose="02020603050405020304" charset="0"/>
                        </a:rPr>
                        <a:t>Zhang, J., Wu, J., &amp; Deng, Z. (2017)</a:t>
                      </a:r>
                    </a:p>
                  </a:txBody>
                  <a:tcPr/>
                </a:tc>
                <a:tc>
                  <a:txBody>
                    <a:bodyPr/>
                    <a:lstStyle/>
                    <a:p>
                      <a:r>
                        <a:rPr lang="en-US" sz="1350" b="0" i="0" kern="1200" dirty="0">
                          <a:solidFill>
                            <a:schemeClr val="dk1"/>
                          </a:solidFill>
                          <a:effectLst/>
                          <a:latin typeface="Times New Roman Regular" panose="02020603050405020304" charset="0"/>
                          <a:ea typeface="+mn-ea"/>
                          <a:cs typeface="Times New Roman Regular" panose="02020603050405020304" charset="0"/>
                        </a:rPr>
                        <a:t>International Journal of Online Engineering, 13(10), 56-66.</a:t>
                      </a:r>
                    </a:p>
                  </a:txBody>
                  <a:tcPr/>
                </a:tc>
                <a:tc>
                  <a:txBody>
                    <a:bodyPr/>
                    <a:lstStyle/>
                    <a:p>
                      <a:r>
                        <a:rPr lang="en-US" sz="1400" dirty="0">
                          <a:latin typeface="Times New Roman Regular" panose="02020603050405020304" charset="0"/>
                          <a:cs typeface="Times New Roman Regular" panose="02020603050405020304" charset="0"/>
                        </a:rPr>
                        <a:t>Individual trip destination </a:t>
                      </a:r>
                      <a:r>
                        <a:rPr lang="en-US" sz="1400" dirty="0" err="1">
                          <a:latin typeface="Times New Roman Regular" panose="02020603050405020304" charset="0"/>
                          <a:cs typeface="Times New Roman Regular" panose="02020603050405020304" charset="0"/>
                        </a:rPr>
                        <a:t>estiomation</a:t>
                      </a:r>
                      <a:r>
                        <a:rPr lang="en-US" sz="1400" dirty="0">
                          <a:latin typeface="Times New Roman Regular" panose="02020603050405020304" charset="0"/>
                          <a:cs typeface="Times New Roman Regular" panose="02020603050405020304" charset="0"/>
                        </a:rPr>
                        <a:t>.</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399DD1-736F-5C6C-B685-C0B8225ACFAC}"/>
              </a:ext>
            </a:extLst>
          </p:cNvPr>
          <p:cNvSpPr>
            <a:spLocks noGrp="1"/>
          </p:cNvSpPr>
          <p:nvPr>
            <p:ph type="dt" sz="half" idx="10"/>
          </p:nvPr>
        </p:nvSpPr>
        <p:spPr/>
        <p:txBody>
          <a:bodyPr/>
          <a:lstStyle/>
          <a:p>
            <a:pPr>
              <a:defRPr/>
            </a:pPr>
            <a:r>
              <a:rPr lang="en-US"/>
              <a:t>Phase-II First Review</a:t>
            </a:r>
          </a:p>
        </p:txBody>
      </p:sp>
      <p:sp>
        <p:nvSpPr>
          <p:cNvPr id="3" name="Footer Placeholder 2">
            <a:extLst>
              <a:ext uri="{FF2B5EF4-FFF2-40B4-BE49-F238E27FC236}">
                <a16:creationId xmlns:a16="http://schemas.microsoft.com/office/drawing/2014/main" id="{F37F79CF-1AB3-1953-034D-2BB213421FAF}"/>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3DD493C2-416C-D16B-6A13-1512F225037F}"/>
              </a:ext>
            </a:extLst>
          </p:cNvPr>
          <p:cNvSpPr>
            <a:spLocks noGrp="1"/>
          </p:cNvSpPr>
          <p:nvPr>
            <p:ph type="sldNum" sz="quarter" idx="12"/>
          </p:nvPr>
        </p:nvSpPr>
        <p:spPr/>
        <p:txBody>
          <a:bodyPr/>
          <a:lstStyle/>
          <a:p>
            <a:pPr>
              <a:defRPr/>
            </a:pPr>
            <a:fld id="{DD537315-F462-4C74-88B4-A900525A3FAA}" type="slidenum">
              <a:rPr lang="en-US" altLang="en-US" smtClean="0"/>
              <a:t>5</a:t>
            </a:fld>
            <a:endParaRPr lang="en-US" altLang="en-US"/>
          </a:p>
        </p:txBody>
      </p:sp>
      <p:graphicFrame>
        <p:nvGraphicFramePr>
          <p:cNvPr id="5" name="Content Placeholder 3">
            <a:extLst>
              <a:ext uri="{FF2B5EF4-FFF2-40B4-BE49-F238E27FC236}">
                <a16:creationId xmlns:a16="http://schemas.microsoft.com/office/drawing/2014/main" id="{E91DC30A-C5C2-A8D4-19EA-4A62CD0329AB}"/>
              </a:ext>
            </a:extLst>
          </p:cNvPr>
          <p:cNvGraphicFramePr>
            <a:graphicFrameLocks/>
          </p:cNvGraphicFramePr>
          <p:nvPr>
            <p:custDataLst>
              <p:tags r:id="rId1"/>
            </p:custDataLst>
            <p:extLst>
              <p:ext uri="{D42A27DB-BD31-4B8C-83A1-F6EECF244321}">
                <p14:modId xmlns:p14="http://schemas.microsoft.com/office/powerpoint/2010/main" val="2050398899"/>
              </p:ext>
            </p:extLst>
          </p:nvPr>
        </p:nvGraphicFramePr>
        <p:xfrm>
          <a:off x="812800" y="381000"/>
          <a:ext cx="10645193" cy="5486400"/>
        </p:xfrm>
        <a:graphic>
          <a:graphicData uri="http://schemas.openxmlformats.org/drawingml/2006/table">
            <a:tbl>
              <a:tblPr firstRow="1" bandRow="1">
                <a:tableStyleId>{5C22544A-7EE6-4342-B048-85BDC9FD1C3A}</a:tableStyleId>
              </a:tblPr>
              <a:tblGrid>
                <a:gridCol w="747030">
                  <a:extLst>
                    <a:ext uri="{9D8B030D-6E8A-4147-A177-3AD203B41FA5}">
                      <a16:colId xmlns:a16="http://schemas.microsoft.com/office/drawing/2014/main" val="20000"/>
                    </a:ext>
                  </a:extLst>
                </a:gridCol>
                <a:gridCol w="2801365">
                  <a:extLst>
                    <a:ext uri="{9D8B030D-6E8A-4147-A177-3AD203B41FA5}">
                      <a16:colId xmlns:a16="http://schemas.microsoft.com/office/drawing/2014/main" val="20001"/>
                    </a:ext>
                  </a:extLst>
                </a:gridCol>
                <a:gridCol w="2054335">
                  <a:extLst>
                    <a:ext uri="{9D8B030D-6E8A-4147-A177-3AD203B41FA5}">
                      <a16:colId xmlns:a16="http://schemas.microsoft.com/office/drawing/2014/main" val="20002"/>
                    </a:ext>
                  </a:extLst>
                </a:gridCol>
                <a:gridCol w="1960959">
                  <a:extLst>
                    <a:ext uri="{9D8B030D-6E8A-4147-A177-3AD203B41FA5}">
                      <a16:colId xmlns:a16="http://schemas.microsoft.com/office/drawing/2014/main" val="20003"/>
                    </a:ext>
                  </a:extLst>
                </a:gridCol>
                <a:gridCol w="3081504">
                  <a:extLst>
                    <a:ext uri="{9D8B030D-6E8A-4147-A177-3AD203B41FA5}">
                      <a16:colId xmlns:a16="http://schemas.microsoft.com/office/drawing/2014/main" val="20004"/>
                    </a:ext>
                  </a:extLst>
                </a:gridCol>
              </a:tblGrid>
              <a:tr h="1063443">
                <a:tc>
                  <a:txBody>
                    <a:bodyPr/>
                    <a:lstStyle/>
                    <a:p>
                      <a:pPr algn="ctr"/>
                      <a:r>
                        <a:rPr lang="en-US" sz="2000" dirty="0">
                          <a:solidFill>
                            <a:schemeClr val="tx1"/>
                          </a:solidFill>
                          <a:latin typeface="Times New Roman Bold" panose="02020603050405020304" charset="0"/>
                          <a:cs typeface="Times New Roman Bold" panose="02020603050405020304" charset="0"/>
                        </a:rPr>
                        <a:t>S. No.</a:t>
                      </a:r>
                    </a:p>
                  </a:txBody>
                  <a:tcPr/>
                </a:tc>
                <a:tc>
                  <a:txBody>
                    <a:bodyPr/>
                    <a:lstStyle/>
                    <a:p>
                      <a:pPr algn="ctr"/>
                      <a:r>
                        <a:rPr lang="en-US" sz="2000" dirty="0">
                          <a:solidFill>
                            <a:schemeClr val="tx1"/>
                          </a:solidFill>
                          <a:latin typeface="Times New Roman Bold" panose="02020603050405020304" charset="0"/>
                          <a:cs typeface="Times New Roman Bold" panose="02020603050405020304" charset="0"/>
                        </a:rPr>
                        <a:t>Title of the paper</a:t>
                      </a:r>
                    </a:p>
                  </a:txBody>
                  <a:tcPr/>
                </a:tc>
                <a:tc>
                  <a:txBody>
                    <a:bodyPr/>
                    <a:lstStyle/>
                    <a:p>
                      <a:pPr algn="ctr"/>
                      <a:r>
                        <a:rPr lang="en-US" sz="2000" dirty="0">
                          <a:solidFill>
                            <a:schemeClr val="tx1"/>
                          </a:solidFill>
                          <a:latin typeface="Times New Roman Bold" panose="02020603050405020304" charset="0"/>
                          <a:cs typeface="Times New Roman Bold" panose="02020603050405020304" charset="0"/>
                        </a:rPr>
                        <a:t>Author name</a:t>
                      </a:r>
                    </a:p>
                  </a:txBody>
                  <a:tcPr/>
                </a:tc>
                <a:tc>
                  <a:txBody>
                    <a:bodyPr/>
                    <a:lstStyle/>
                    <a:p>
                      <a:pPr algn="ctr"/>
                      <a:r>
                        <a:rPr lang="en-US" sz="2000" dirty="0">
                          <a:solidFill>
                            <a:schemeClr val="tx1"/>
                          </a:solidFill>
                          <a:latin typeface="Times New Roman Bold" panose="02020603050405020304" charset="0"/>
                          <a:cs typeface="Times New Roman Bold" panose="02020603050405020304" charset="0"/>
                        </a:rPr>
                        <a:t>Journal name</a:t>
                      </a:r>
                      <a:r>
                        <a:rPr lang="en-US" sz="2000" baseline="0" dirty="0">
                          <a:solidFill>
                            <a:schemeClr val="tx1"/>
                          </a:solidFill>
                          <a:latin typeface="Times New Roman Bold" panose="02020603050405020304" charset="0"/>
                          <a:cs typeface="Times New Roman Bold" panose="02020603050405020304" charset="0"/>
                        </a:rPr>
                        <a:t> &amp; year </a:t>
                      </a:r>
                      <a:endParaRPr lang="en-US" sz="2000" dirty="0">
                        <a:solidFill>
                          <a:schemeClr val="tx1"/>
                        </a:solidFill>
                        <a:latin typeface="Times New Roman Bold" panose="02020603050405020304" charset="0"/>
                        <a:cs typeface="Times New Roman Bold" panose="02020603050405020304" charset="0"/>
                      </a:endParaRPr>
                    </a:p>
                  </a:txBody>
                  <a:tcPr/>
                </a:tc>
                <a:tc>
                  <a:txBody>
                    <a:bodyPr/>
                    <a:lstStyle/>
                    <a:p>
                      <a:pPr algn="ctr"/>
                      <a:r>
                        <a:rPr lang="en-US" sz="2000" dirty="0">
                          <a:solidFill>
                            <a:schemeClr val="tx1"/>
                          </a:solidFill>
                          <a:latin typeface="Times New Roman Bold" panose="02020603050405020304" charset="0"/>
                          <a:cs typeface="Times New Roman Bold" panose="02020603050405020304" charset="0"/>
                        </a:rPr>
                        <a:t>Inference</a:t>
                      </a:r>
                    </a:p>
                  </a:txBody>
                  <a:tcPr/>
                </a:tc>
                <a:extLst>
                  <a:ext uri="{0D108BD9-81ED-4DB2-BD59-A6C34878D82A}">
                    <a16:rowId xmlns:a16="http://schemas.microsoft.com/office/drawing/2014/main" val="10000"/>
                  </a:ext>
                </a:extLst>
              </a:tr>
              <a:tr h="1619334">
                <a:tc>
                  <a:txBody>
                    <a:bodyPr/>
                    <a:lstStyle/>
                    <a:p>
                      <a:r>
                        <a:rPr lang="en-US" dirty="0"/>
                        <a:t>5.</a:t>
                      </a:r>
                    </a:p>
                  </a:txBody>
                  <a:tcPr/>
                </a:tc>
                <a:tc>
                  <a:txBody>
                    <a:bodyPr/>
                    <a:lstStyle/>
                    <a:p>
                      <a:r>
                        <a:rPr lang="en-US" sz="1350" b="0" i="0" kern="1200" dirty="0">
                          <a:solidFill>
                            <a:schemeClr val="dk1"/>
                          </a:solidFill>
                          <a:effectLst/>
                          <a:latin typeface="Times New Roman Regular" panose="02020603050405020304" charset="0"/>
                          <a:ea typeface="+mn-ea"/>
                          <a:cs typeface="Times New Roman Regular" panose="02020603050405020304" charset="0"/>
                        </a:rPr>
                        <a:t>A Study on the Bus Fare Collection System Based on RFID and GPS Technology</a:t>
                      </a:r>
                    </a:p>
                  </a:txBody>
                  <a:tcPr/>
                </a:tc>
                <a:tc>
                  <a:txBody>
                    <a:bodyPr/>
                    <a:lstStyle/>
                    <a:p>
                      <a:r>
                        <a:rPr lang="fi-FI" sz="1350" b="0" i="0" kern="1200" dirty="0">
                          <a:solidFill>
                            <a:schemeClr val="dk1"/>
                          </a:solidFill>
                          <a:effectLst/>
                          <a:latin typeface="Times New Roman Regular" panose="02020603050405020304" charset="0"/>
                          <a:ea typeface="+mn-ea"/>
                          <a:cs typeface="Times New Roman Regular" panose="02020603050405020304" charset="0"/>
                        </a:rPr>
                        <a:t>   </a:t>
                      </a:r>
                      <a:r>
                        <a:rPr lang="en-IN" sz="1350" b="0" i="0" kern="1200" dirty="0">
                          <a:solidFill>
                            <a:schemeClr val="dk1"/>
                          </a:solidFill>
                          <a:effectLst/>
                          <a:latin typeface="Times New Roman Regular" panose="02020603050405020304" charset="0"/>
                          <a:ea typeface="+mn-ea"/>
                          <a:cs typeface="Times New Roman Regular" panose="02020603050405020304" charset="0"/>
                        </a:rPr>
                        <a:t>Wang, H., &amp; Zhang, J. (2017)</a:t>
                      </a:r>
                      <a:endParaRPr lang="en-US" dirty="0">
                        <a:latin typeface="Times New Roman Regular" panose="02020603050405020304" charset="0"/>
                        <a:cs typeface="Times New Roman Regular" panose="02020603050405020304" charset="0"/>
                      </a:endParaRPr>
                    </a:p>
                  </a:txBody>
                  <a:tcPr/>
                </a:tc>
                <a:tc>
                  <a:txBody>
                    <a:bodyPr/>
                    <a:lstStyle/>
                    <a:p>
                      <a:r>
                        <a:rPr lang="en-US" sz="1350" b="0" i="0" kern="1200" dirty="0">
                          <a:solidFill>
                            <a:schemeClr val="dk1"/>
                          </a:solidFill>
                          <a:effectLst/>
                          <a:latin typeface="Times New Roman Regular" panose="02020603050405020304" charset="0"/>
                          <a:ea typeface="+mn-ea"/>
                          <a:cs typeface="Times New Roman Regular" panose="02020603050405020304" charset="0"/>
                        </a:rPr>
                        <a:t>International Journal of Emerging Technology and Advanced Engineering, 7(11), 410-415.</a:t>
                      </a:r>
                      <a:endParaRPr lang="en-US" dirty="0">
                        <a:latin typeface="Times New Roman Regular" panose="02020603050405020304" charset="0"/>
                        <a:cs typeface="Times New Roman Regular" panose="02020603050405020304" charset="0"/>
                      </a:endParaRPr>
                    </a:p>
                  </a:txBody>
                  <a:tcPr/>
                </a:tc>
                <a:tc>
                  <a:txBody>
                    <a:bodyPr/>
                    <a:lstStyle/>
                    <a:p>
                      <a:r>
                        <a:rPr lang="en-US" sz="1400" dirty="0">
                          <a:latin typeface="Times New Roman Regular" panose="02020603050405020304" charset="0"/>
                          <a:cs typeface="Times New Roman Regular" panose="02020603050405020304" charset="0"/>
                        </a:rPr>
                        <a:t>Cost estimation of tickets</a:t>
                      </a:r>
                    </a:p>
                  </a:txBody>
                  <a:tcPr/>
                </a:tc>
                <a:extLst>
                  <a:ext uri="{0D108BD9-81ED-4DB2-BD59-A6C34878D82A}">
                    <a16:rowId xmlns:a16="http://schemas.microsoft.com/office/drawing/2014/main" val="10001"/>
                  </a:ext>
                </a:extLst>
              </a:tr>
              <a:tr h="966767">
                <a:tc>
                  <a:txBody>
                    <a:bodyPr/>
                    <a:lstStyle/>
                    <a:p>
                      <a:r>
                        <a:rPr lang="en-US" dirty="0"/>
                        <a:t>6.</a:t>
                      </a:r>
                    </a:p>
                  </a:txBody>
                  <a:tcPr/>
                </a:tc>
                <a:tc>
                  <a:txBody>
                    <a:bodyPr/>
                    <a:lstStyle/>
                    <a:p>
                      <a:r>
                        <a:rPr lang="en-US" sz="1350" b="0" i="0" kern="1200" dirty="0">
                          <a:solidFill>
                            <a:schemeClr val="dk1"/>
                          </a:solidFill>
                          <a:effectLst/>
                          <a:latin typeface="Times New Roman Regular" panose="02020603050405020304" charset="0"/>
                          <a:ea typeface="+mn-ea"/>
                          <a:cs typeface="Times New Roman Regular" panose="02020603050405020304" charset="0"/>
                        </a:rPr>
                        <a:t>Design and Implementation of Bus Intelligent Fare Collection System Based on RFID and GPS</a:t>
                      </a:r>
                    </a:p>
                  </a:txBody>
                  <a:tcPr/>
                </a:tc>
                <a:tc>
                  <a:txBody>
                    <a:bodyPr/>
                    <a:lstStyle/>
                    <a:p>
                      <a:r>
                        <a:rPr lang="it-IT" sz="1350" b="0" i="0" kern="1200" dirty="0">
                          <a:solidFill>
                            <a:schemeClr val="dk1"/>
                          </a:solidFill>
                          <a:effectLst/>
                          <a:latin typeface="Times New Roman Regular" panose="02020603050405020304" charset="0"/>
                          <a:ea typeface="+mn-ea"/>
                          <a:cs typeface="Times New Roman Regular" panose="02020603050405020304" charset="0"/>
                        </a:rPr>
                        <a:t>Li, Y., Li, S., &amp; Zhang, H. (2019)</a:t>
                      </a:r>
                    </a:p>
                  </a:txBody>
                  <a:tcPr/>
                </a:tc>
                <a:tc>
                  <a:txBody>
                    <a:bodyPr/>
                    <a:lstStyle/>
                    <a:p>
                      <a:r>
                        <a:rPr lang="en-IN" sz="1350" b="0" i="0" kern="1200" dirty="0">
                          <a:solidFill>
                            <a:schemeClr val="dk1"/>
                          </a:solidFill>
                          <a:effectLst/>
                          <a:latin typeface="Times New Roman Regular" panose="02020603050405020304" charset="0"/>
                          <a:ea typeface="+mn-ea"/>
                          <a:cs typeface="Times New Roman Regular" panose="02020603050405020304" charset="0"/>
                        </a:rPr>
                        <a:t>Conference Series, 1205(3), 032008.</a:t>
                      </a:r>
                    </a:p>
                  </a:txBody>
                  <a:tcPr/>
                </a:tc>
                <a:tc>
                  <a:txBody>
                    <a:bodyPr/>
                    <a:lstStyle/>
                    <a:p>
                      <a:r>
                        <a:rPr lang="en-US" sz="1400" dirty="0">
                          <a:latin typeface="Times New Roman Regular" panose="02020603050405020304" charset="0"/>
                          <a:cs typeface="Times New Roman Regular" panose="02020603050405020304" charset="0"/>
                        </a:rPr>
                        <a:t>Automatic data collection systems</a:t>
                      </a:r>
                    </a:p>
                  </a:txBody>
                  <a:tcPr/>
                </a:tc>
                <a:extLst>
                  <a:ext uri="{0D108BD9-81ED-4DB2-BD59-A6C34878D82A}">
                    <a16:rowId xmlns:a16="http://schemas.microsoft.com/office/drawing/2014/main" val="10002"/>
                  </a:ext>
                </a:extLst>
              </a:tr>
              <a:tr h="1836856">
                <a:tc>
                  <a:txBody>
                    <a:bodyPr/>
                    <a:lstStyle/>
                    <a:p>
                      <a:r>
                        <a:rPr lang="en-US" dirty="0"/>
                        <a:t>7.</a:t>
                      </a:r>
                    </a:p>
                  </a:txBody>
                  <a:tcPr/>
                </a:tc>
                <a:tc>
                  <a:txBody>
                    <a:bodyPr/>
                    <a:lstStyle/>
                    <a:p>
                      <a:r>
                        <a:rPr lang="en-US" sz="1350" b="0" i="0" kern="1200" dirty="0">
                          <a:solidFill>
                            <a:schemeClr val="dk1"/>
                          </a:solidFill>
                          <a:effectLst/>
                          <a:latin typeface="Times New Roman Regular" panose="02020603050405020304" charset="0"/>
                          <a:ea typeface="+mn-ea"/>
                          <a:cs typeface="Times New Roman Regular" panose="02020603050405020304" charset="0"/>
                        </a:rPr>
                        <a:t>Research on Bus Fare Collection System </a:t>
                      </a:r>
                    </a:p>
                  </a:txBody>
                  <a:tcPr/>
                </a:tc>
                <a:tc>
                  <a:txBody>
                    <a:bodyPr/>
                    <a:lstStyle/>
                    <a:p>
                      <a:r>
                        <a:rPr lang="de-DE" sz="1350" b="0" i="0" kern="1200" dirty="0">
                          <a:solidFill>
                            <a:schemeClr val="dk1"/>
                          </a:solidFill>
                          <a:effectLst/>
                          <a:latin typeface="Times New Roman Regular" panose="02020603050405020304" charset="0"/>
                          <a:ea typeface="+mn-ea"/>
                          <a:cs typeface="Times New Roman Regular" panose="02020603050405020304" charset="0"/>
                        </a:rPr>
                        <a:t>Zhao, Y., Wang, Z., Chen, J., &amp; Jia, H. (2019)</a:t>
                      </a:r>
                    </a:p>
                  </a:txBody>
                  <a:tcPr/>
                </a:tc>
                <a:tc>
                  <a:txBody>
                    <a:bodyPr/>
                    <a:lstStyle/>
                    <a:p>
                      <a:r>
                        <a:rPr lang="en-US" sz="1350" b="0" i="0" kern="1200" dirty="0">
                          <a:solidFill>
                            <a:schemeClr val="dk1"/>
                          </a:solidFill>
                          <a:effectLst/>
                          <a:latin typeface="Times New Roman Regular" panose="02020603050405020304" charset="0"/>
                          <a:ea typeface="+mn-ea"/>
                          <a:cs typeface="Times New Roman Regular" panose="02020603050405020304" charset="0"/>
                        </a:rPr>
                        <a:t>In 2019 3rd International Conference on Management Science and Innovative Education (MSIE) (pp. 142-145)</a:t>
                      </a:r>
                    </a:p>
                  </a:txBody>
                  <a:tcPr/>
                </a:tc>
                <a:tc>
                  <a:txBody>
                    <a:bodyPr/>
                    <a:lstStyle/>
                    <a:p>
                      <a:r>
                        <a:rPr lang="en-US" sz="1400" dirty="0">
                          <a:latin typeface="Times New Roman Regular" panose="02020603050405020304" charset="0"/>
                          <a:cs typeface="Times New Roman Regular" panose="02020603050405020304" charset="0"/>
                        </a:rPr>
                        <a:t>Validating travel </a:t>
                      </a:r>
                      <a:r>
                        <a:rPr lang="en-US" sz="1400" dirty="0" err="1">
                          <a:latin typeface="Times New Roman Regular" panose="02020603050405020304" charset="0"/>
                          <a:cs typeface="Times New Roman Regular" panose="02020603050405020304" charset="0"/>
                        </a:rPr>
                        <a:t>behiour</a:t>
                      </a:r>
                      <a:endParaRPr lang="en-US" sz="1400" dirty="0">
                        <a:latin typeface="Times New Roman Regular" panose="02020603050405020304" charset="0"/>
                        <a:cs typeface="Times New Roman Regular" panose="02020603050405020304"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36156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2EC9A4-A09C-0723-929A-E2407C877F03}"/>
              </a:ext>
            </a:extLst>
          </p:cNvPr>
          <p:cNvSpPr>
            <a:spLocks noGrp="1"/>
          </p:cNvSpPr>
          <p:nvPr>
            <p:ph type="dt" sz="half" idx="10"/>
          </p:nvPr>
        </p:nvSpPr>
        <p:spPr/>
        <p:txBody>
          <a:bodyPr/>
          <a:lstStyle/>
          <a:p>
            <a:pPr>
              <a:defRPr/>
            </a:pPr>
            <a:r>
              <a:rPr lang="en-US"/>
              <a:t>Phase-II First Review</a:t>
            </a:r>
          </a:p>
        </p:txBody>
      </p:sp>
      <p:sp>
        <p:nvSpPr>
          <p:cNvPr id="3" name="Footer Placeholder 2">
            <a:extLst>
              <a:ext uri="{FF2B5EF4-FFF2-40B4-BE49-F238E27FC236}">
                <a16:creationId xmlns:a16="http://schemas.microsoft.com/office/drawing/2014/main" id="{AE0C7582-42C1-726F-40A5-8A8E7237F98B}"/>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23D08B4D-4E10-7F9C-720E-6A7355E931F7}"/>
              </a:ext>
            </a:extLst>
          </p:cNvPr>
          <p:cNvSpPr>
            <a:spLocks noGrp="1"/>
          </p:cNvSpPr>
          <p:nvPr>
            <p:ph type="sldNum" sz="quarter" idx="12"/>
          </p:nvPr>
        </p:nvSpPr>
        <p:spPr/>
        <p:txBody>
          <a:bodyPr/>
          <a:lstStyle/>
          <a:p>
            <a:pPr>
              <a:defRPr/>
            </a:pPr>
            <a:fld id="{DD537315-F462-4C74-88B4-A900525A3FAA}" type="slidenum">
              <a:rPr lang="en-US" altLang="en-US" smtClean="0"/>
              <a:t>6</a:t>
            </a:fld>
            <a:endParaRPr lang="en-US" altLang="en-US"/>
          </a:p>
        </p:txBody>
      </p:sp>
      <p:graphicFrame>
        <p:nvGraphicFramePr>
          <p:cNvPr id="5" name="Content Placeholder 3">
            <a:extLst>
              <a:ext uri="{FF2B5EF4-FFF2-40B4-BE49-F238E27FC236}">
                <a16:creationId xmlns:a16="http://schemas.microsoft.com/office/drawing/2014/main" id="{BBB8E69B-0FFE-0239-2BDD-934D5B02E055}"/>
              </a:ext>
            </a:extLst>
          </p:cNvPr>
          <p:cNvGraphicFramePr>
            <a:graphicFrameLocks/>
          </p:cNvGraphicFramePr>
          <p:nvPr>
            <p:custDataLst>
              <p:tags r:id="rId1"/>
            </p:custDataLst>
            <p:extLst>
              <p:ext uri="{D42A27DB-BD31-4B8C-83A1-F6EECF244321}">
                <p14:modId xmlns:p14="http://schemas.microsoft.com/office/powerpoint/2010/main" val="66378822"/>
              </p:ext>
            </p:extLst>
          </p:nvPr>
        </p:nvGraphicFramePr>
        <p:xfrm>
          <a:off x="812800" y="685800"/>
          <a:ext cx="10566400" cy="5181599"/>
        </p:xfrm>
        <a:graphic>
          <a:graphicData uri="http://schemas.openxmlformats.org/drawingml/2006/table">
            <a:tbl>
              <a:tblPr firstRow="1" bandRow="1">
                <a:tableStyleId>{5C22544A-7EE6-4342-B048-85BDC9FD1C3A}</a:tableStyleId>
              </a:tblPr>
              <a:tblGrid>
                <a:gridCol w="741502">
                  <a:extLst>
                    <a:ext uri="{9D8B030D-6E8A-4147-A177-3AD203B41FA5}">
                      <a16:colId xmlns:a16="http://schemas.microsoft.com/office/drawing/2014/main" val="20000"/>
                    </a:ext>
                  </a:extLst>
                </a:gridCol>
                <a:gridCol w="2780631">
                  <a:extLst>
                    <a:ext uri="{9D8B030D-6E8A-4147-A177-3AD203B41FA5}">
                      <a16:colId xmlns:a16="http://schemas.microsoft.com/office/drawing/2014/main" val="20001"/>
                    </a:ext>
                  </a:extLst>
                </a:gridCol>
                <a:gridCol w="2039129">
                  <a:extLst>
                    <a:ext uri="{9D8B030D-6E8A-4147-A177-3AD203B41FA5}">
                      <a16:colId xmlns:a16="http://schemas.microsoft.com/office/drawing/2014/main" val="20002"/>
                    </a:ext>
                  </a:extLst>
                </a:gridCol>
                <a:gridCol w="1946442">
                  <a:extLst>
                    <a:ext uri="{9D8B030D-6E8A-4147-A177-3AD203B41FA5}">
                      <a16:colId xmlns:a16="http://schemas.microsoft.com/office/drawing/2014/main" val="20003"/>
                    </a:ext>
                  </a:extLst>
                </a:gridCol>
                <a:gridCol w="3058696">
                  <a:extLst>
                    <a:ext uri="{9D8B030D-6E8A-4147-A177-3AD203B41FA5}">
                      <a16:colId xmlns:a16="http://schemas.microsoft.com/office/drawing/2014/main" val="20004"/>
                    </a:ext>
                  </a:extLst>
                </a:gridCol>
              </a:tblGrid>
              <a:tr h="1311320">
                <a:tc>
                  <a:txBody>
                    <a:bodyPr/>
                    <a:lstStyle/>
                    <a:p>
                      <a:pPr algn="ctr"/>
                      <a:r>
                        <a:rPr lang="en-US" sz="2000" dirty="0">
                          <a:solidFill>
                            <a:schemeClr val="tx1"/>
                          </a:solidFill>
                          <a:latin typeface="Times New Roman Bold" panose="02020603050405020304" charset="0"/>
                          <a:cs typeface="Times New Roman Bold" panose="02020603050405020304" charset="0"/>
                        </a:rPr>
                        <a:t>S. No.</a:t>
                      </a:r>
                    </a:p>
                  </a:txBody>
                  <a:tcPr/>
                </a:tc>
                <a:tc>
                  <a:txBody>
                    <a:bodyPr/>
                    <a:lstStyle/>
                    <a:p>
                      <a:pPr algn="ctr"/>
                      <a:r>
                        <a:rPr lang="en-US" sz="2000" dirty="0">
                          <a:solidFill>
                            <a:schemeClr val="tx1"/>
                          </a:solidFill>
                          <a:latin typeface="Times New Roman Bold" panose="02020603050405020304" charset="0"/>
                          <a:cs typeface="Times New Roman Bold" panose="02020603050405020304" charset="0"/>
                        </a:rPr>
                        <a:t>Title of the paper</a:t>
                      </a:r>
                    </a:p>
                  </a:txBody>
                  <a:tcPr/>
                </a:tc>
                <a:tc>
                  <a:txBody>
                    <a:bodyPr/>
                    <a:lstStyle/>
                    <a:p>
                      <a:pPr algn="ctr"/>
                      <a:r>
                        <a:rPr lang="en-US" sz="2000" dirty="0">
                          <a:solidFill>
                            <a:schemeClr val="tx1"/>
                          </a:solidFill>
                          <a:latin typeface="Times New Roman Bold" panose="02020603050405020304" charset="0"/>
                          <a:cs typeface="Times New Roman Bold" panose="02020603050405020304" charset="0"/>
                        </a:rPr>
                        <a:t>Author name</a:t>
                      </a:r>
                    </a:p>
                  </a:txBody>
                  <a:tcPr/>
                </a:tc>
                <a:tc>
                  <a:txBody>
                    <a:bodyPr/>
                    <a:lstStyle/>
                    <a:p>
                      <a:pPr algn="ctr"/>
                      <a:r>
                        <a:rPr lang="en-US" sz="2000" dirty="0">
                          <a:solidFill>
                            <a:schemeClr val="tx1"/>
                          </a:solidFill>
                          <a:latin typeface="Times New Roman Bold" panose="02020603050405020304" charset="0"/>
                          <a:cs typeface="Times New Roman Bold" panose="02020603050405020304" charset="0"/>
                        </a:rPr>
                        <a:t>Journal name</a:t>
                      </a:r>
                      <a:r>
                        <a:rPr lang="en-US" sz="2000" baseline="0" dirty="0">
                          <a:solidFill>
                            <a:schemeClr val="tx1"/>
                          </a:solidFill>
                          <a:latin typeface="Times New Roman Bold" panose="02020603050405020304" charset="0"/>
                          <a:cs typeface="Times New Roman Bold" panose="02020603050405020304" charset="0"/>
                        </a:rPr>
                        <a:t> &amp; year </a:t>
                      </a:r>
                      <a:endParaRPr lang="en-US" sz="2000" dirty="0">
                        <a:solidFill>
                          <a:schemeClr val="tx1"/>
                        </a:solidFill>
                        <a:latin typeface="Times New Roman Bold" panose="02020603050405020304" charset="0"/>
                        <a:cs typeface="Times New Roman Bold" panose="02020603050405020304" charset="0"/>
                      </a:endParaRPr>
                    </a:p>
                  </a:txBody>
                  <a:tcPr/>
                </a:tc>
                <a:tc>
                  <a:txBody>
                    <a:bodyPr/>
                    <a:lstStyle/>
                    <a:p>
                      <a:pPr algn="ctr"/>
                      <a:r>
                        <a:rPr lang="en-US" sz="2000" dirty="0">
                          <a:solidFill>
                            <a:schemeClr val="tx1"/>
                          </a:solidFill>
                          <a:latin typeface="Times New Roman Bold" panose="02020603050405020304" charset="0"/>
                          <a:cs typeface="Times New Roman Bold" panose="02020603050405020304" charset="0"/>
                        </a:rPr>
                        <a:t>Inference</a:t>
                      </a:r>
                    </a:p>
                  </a:txBody>
                  <a:tcPr/>
                </a:tc>
                <a:extLst>
                  <a:ext uri="{0D108BD9-81ED-4DB2-BD59-A6C34878D82A}">
                    <a16:rowId xmlns:a16="http://schemas.microsoft.com/office/drawing/2014/main" val="10000"/>
                  </a:ext>
                </a:extLst>
              </a:tr>
              <a:tr h="1241810">
                <a:tc>
                  <a:txBody>
                    <a:bodyPr/>
                    <a:lstStyle/>
                    <a:p>
                      <a:r>
                        <a:rPr lang="en-US" dirty="0">
                          <a:latin typeface="Times New Roman Regular" panose="02020603050405020304" charset="0"/>
                          <a:cs typeface="Times New Roman Regular" panose="02020603050405020304" charset="0"/>
                        </a:rPr>
                        <a:t>8.</a:t>
                      </a:r>
                    </a:p>
                  </a:txBody>
                  <a:tcPr/>
                </a:tc>
                <a:tc>
                  <a:txBody>
                    <a:bodyPr/>
                    <a:lstStyle/>
                    <a:p>
                      <a:r>
                        <a:rPr lang="en-US" sz="1350" b="0" i="0" kern="1200" dirty="0">
                          <a:solidFill>
                            <a:schemeClr val="dk1"/>
                          </a:solidFill>
                          <a:effectLst/>
                          <a:latin typeface="Times New Roman Regular" panose="02020603050405020304" charset="0"/>
                          <a:ea typeface="+mn-ea"/>
                          <a:cs typeface="Times New Roman Regular" panose="02020603050405020304" charset="0"/>
                        </a:rPr>
                        <a:t>The Development of a GPS and RFID-Based Automatic Fare Collection System for Public Transit</a:t>
                      </a:r>
                    </a:p>
                  </a:txBody>
                  <a:tcPr/>
                </a:tc>
                <a:tc>
                  <a:txBody>
                    <a:bodyPr/>
                    <a:lstStyle/>
                    <a:p>
                      <a:r>
                        <a:rPr lang="de-DE" sz="1350" b="0" i="0" kern="1200" dirty="0">
                          <a:solidFill>
                            <a:schemeClr val="dk1"/>
                          </a:solidFill>
                          <a:effectLst/>
                          <a:latin typeface="Times New Roman Regular" panose="02020603050405020304" charset="0"/>
                          <a:ea typeface="+mn-ea"/>
                          <a:cs typeface="Times New Roman Regular" panose="02020603050405020304" charset="0"/>
                        </a:rPr>
                        <a:t>Chao, C. F., Wu, J. Y., &amp; Chen, K. H. (2019).</a:t>
                      </a:r>
                    </a:p>
                  </a:txBody>
                  <a:tcPr/>
                </a:tc>
                <a:tc>
                  <a:txBody>
                    <a:bodyPr/>
                    <a:lstStyle/>
                    <a:p>
                      <a:r>
                        <a:rPr lang="en-US" sz="1350" b="0" i="0" kern="1200" dirty="0">
                          <a:solidFill>
                            <a:schemeClr val="dk1"/>
                          </a:solidFill>
                          <a:effectLst/>
                          <a:latin typeface="Times New Roman Regular" panose="02020603050405020304" charset="0"/>
                          <a:ea typeface="+mn-ea"/>
                          <a:cs typeface="Times New Roman Regular" panose="02020603050405020304" charset="0"/>
                        </a:rPr>
                        <a:t>Journal of Advanced Transportation, 2019, 1-13.</a:t>
                      </a:r>
                    </a:p>
                  </a:txBody>
                  <a:tcPr/>
                </a:tc>
                <a:tc>
                  <a:txBody>
                    <a:bodyPr/>
                    <a:lstStyle/>
                    <a:p>
                      <a:r>
                        <a:rPr lang="en-US" sz="1400" dirty="0">
                          <a:latin typeface="Times New Roman Regular" panose="02020603050405020304" charset="0"/>
                          <a:cs typeface="Times New Roman Regular" panose="02020603050405020304" charset="0"/>
                        </a:rPr>
                        <a:t>Analysis using automated data collection system</a:t>
                      </a:r>
                    </a:p>
                  </a:txBody>
                  <a:tcPr/>
                </a:tc>
                <a:extLst>
                  <a:ext uri="{0D108BD9-81ED-4DB2-BD59-A6C34878D82A}">
                    <a16:rowId xmlns:a16="http://schemas.microsoft.com/office/drawing/2014/main" val="10001"/>
                  </a:ext>
                </a:extLst>
              </a:tr>
              <a:tr h="923884">
                <a:tc>
                  <a:txBody>
                    <a:bodyPr/>
                    <a:lstStyle/>
                    <a:p>
                      <a:r>
                        <a:rPr lang="en-US" dirty="0">
                          <a:latin typeface="Times New Roman Regular" panose="02020603050405020304" charset="0"/>
                          <a:cs typeface="Times New Roman Regular" panose="02020603050405020304" charset="0"/>
                        </a:rPr>
                        <a:t>9.</a:t>
                      </a:r>
                    </a:p>
                  </a:txBody>
                  <a:tcPr/>
                </a:tc>
                <a:tc>
                  <a:txBody>
                    <a:bodyPr/>
                    <a:lstStyle/>
                    <a:p>
                      <a:r>
                        <a:rPr lang="en-US" sz="1350" b="0" i="0" kern="1200" dirty="0">
                          <a:solidFill>
                            <a:schemeClr val="dk1"/>
                          </a:solidFill>
                          <a:effectLst/>
                          <a:latin typeface="Times New Roman Regular" panose="02020603050405020304" charset="0"/>
                          <a:ea typeface="+mn-ea"/>
                          <a:cs typeface="Times New Roman Regular" panose="02020603050405020304" charset="0"/>
                        </a:rPr>
                        <a:t>Design and Implementation of a Bus Intelligent Fare Collection System</a:t>
                      </a:r>
                    </a:p>
                  </a:txBody>
                  <a:tcPr/>
                </a:tc>
                <a:tc>
                  <a:txBody>
                    <a:bodyPr/>
                    <a:lstStyle/>
                    <a:p>
                      <a:r>
                        <a:rPr lang="en-IN" sz="1350" b="0" i="0" kern="1200" dirty="0">
                          <a:solidFill>
                            <a:schemeClr val="dk1"/>
                          </a:solidFill>
                          <a:effectLst/>
                          <a:latin typeface="Times New Roman Regular" panose="02020603050405020304" charset="0"/>
                          <a:ea typeface="+mn-ea"/>
                          <a:cs typeface="Times New Roman Regular" panose="02020603050405020304" charset="0"/>
                        </a:rPr>
                        <a:t>Tang, X., Zheng, Y., Yang, D., Zhang, X., &amp; Lu, W. (2018)</a:t>
                      </a:r>
                    </a:p>
                  </a:txBody>
                  <a:tcPr/>
                </a:tc>
                <a:tc>
                  <a:txBody>
                    <a:bodyPr/>
                    <a:lstStyle/>
                    <a:p>
                      <a:r>
                        <a:rPr lang="en-IN" sz="1350" b="0" i="0" kern="1200" dirty="0">
                          <a:solidFill>
                            <a:schemeClr val="dk1"/>
                          </a:solidFill>
                          <a:effectLst/>
                          <a:latin typeface="Times New Roman Regular" panose="02020603050405020304" charset="0"/>
                          <a:ea typeface="+mn-ea"/>
                          <a:cs typeface="Times New Roman Regular" panose="02020603050405020304" charset="0"/>
                        </a:rPr>
                        <a:t>Sensors, 18(10), 3268.</a:t>
                      </a:r>
                    </a:p>
                  </a:txBody>
                  <a:tcPr/>
                </a:tc>
                <a:tc>
                  <a:txBody>
                    <a:bodyPr/>
                    <a:lstStyle/>
                    <a:p>
                      <a:r>
                        <a:rPr lang="en-US" sz="1400" dirty="0">
                          <a:latin typeface="Times New Roman Regular" panose="02020603050405020304" charset="0"/>
                          <a:cs typeface="Times New Roman Regular" panose="02020603050405020304" charset="0"/>
                        </a:rPr>
                        <a:t>Automatic fare collection data to estimate linked transit trips.</a:t>
                      </a:r>
                    </a:p>
                  </a:txBody>
                  <a:tcPr/>
                </a:tc>
                <a:extLst>
                  <a:ext uri="{0D108BD9-81ED-4DB2-BD59-A6C34878D82A}">
                    <a16:rowId xmlns:a16="http://schemas.microsoft.com/office/drawing/2014/main" val="10002"/>
                  </a:ext>
                </a:extLst>
              </a:tr>
              <a:tr h="1704585">
                <a:tc>
                  <a:txBody>
                    <a:bodyPr/>
                    <a:lstStyle/>
                    <a:p>
                      <a:r>
                        <a:rPr lang="en-US" dirty="0">
                          <a:latin typeface="Times New Roman Regular" panose="02020603050405020304" charset="0"/>
                          <a:cs typeface="Times New Roman Regular" panose="02020603050405020304" charset="0"/>
                        </a:rPr>
                        <a:t>10.</a:t>
                      </a:r>
                    </a:p>
                  </a:txBody>
                  <a:tcPr/>
                </a:tc>
                <a:tc>
                  <a:txBody>
                    <a:bodyPr/>
                    <a:lstStyle/>
                    <a:p>
                      <a:r>
                        <a:rPr lang="en-US" sz="1350" b="0" i="0" kern="1200" dirty="0">
                          <a:solidFill>
                            <a:schemeClr val="dk1"/>
                          </a:solidFill>
                          <a:effectLst/>
                          <a:latin typeface="Times New Roman Regular" panose="02020603050405020304" charset="0"/>
                          <a:ea typeface="+mn-ea"/>
                          <a:cs typeface="Times New Roman Regular" panose="02020603050405020304" charset="0"/>
                        </a:rPr>
                        <a:t>An Intelligent Bus Fare Collection System using RFID and GPS Technology. </a:t>
                      </a:r>
                    </a:p>
                  </a:txBody>
                  <a:tcPr/>
                </a:tc>
                <a:tc>
                  <a:txBody>
                    <a:bodyPr/>
                    <a:lstStyle/>
                    <a:p>
                      <a:r>
                        <a:rPr lang="en-US" sz="1350" b="0" i="0" kern="1200" dirty="0">
                          <a:solidFill>
                            <a:schemeClr val="dk1"/>
                          </a:solidFill>
                          <a:effectLst/>
                          <a:latin typeface="Times New Roman Regular" panose="02020603050405020304" charset="0"/>
                          <a:ea typeface="+mn-ea"/>
                          <a:cs typeface="Times New Roman Regular" panose="02020603050405020304" charset="0"/>
                        </a:rPr>
                        <a:t>Rajagopal, R., &amp; Harish, M. R. (2018)</a:t>
                      </a:r>
                    </a:p>
                  </a:txBody>
                  <a:tcPr/>
                </a:tc>
                <a:tc>
                  <a:txBody>
                    <a:bodyPr/>
                    <a:lstStyle/>
                    <a:p>
                      <a:r>
                        <a:rPr lang="en-US" sz="1350" b="0" i="0" kern="1200" dirty="0">
                          <a:solidFill>
                            <a:schemeClr val="dk1"/>
                          </a:solidFill>
                          <a:effectLst/>
                          <a:latin typeface="Times New Roman Regular" panose="02020603050405020304" charset="0"/>
                          <a:ea typeface="+mn-ea"/>
                          <a:cs typeface="Times New Roman Regular" panose="02020603050405020304" charset="0"/>
                        </a:rPr>
                        <a:t>International Journal of Innovative Technology and Exploring Engineering, 7(6), 18-22.</a:t>
                      </a:r>
                    </a:p>
                  </a:txBody>
                  <a:tcPr/>
                </a:tc>
                <a:tc>
                  <a:txBody>
                    <a:bodyPr/>
                    <a:lstStyle/>
                    <a:p>
                      <a:r>
                        <a:rPr lang="en-US" sz="1400" dirty="0">
                          <a:latin typeface="Times New Roman Regular" panose="02020603050405020304" charset="0"/>
                          <a:cs typeface="Times New Roman Regular" panose="02020603050405020304" charset="0"/>
                        </a:rPr>
                        <a:t>Constructing an automatic bus destination matrix</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6357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Problem statement and Proposed work</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US" altLang="en-US" sz="2200" b="0" i="0" u="none" strike="noStrike" kern="0" cap="none" spc="0" normalizeH="0" baseline="0" noProof="0" dirty="0">
                <a:ln>
                  <a:noFill/>
                </a:ln>
                <a:solidFill>
                  <a:srgbClr val="000000"/>
                </a:solidFill>
                <a:effectLst/>
                <a:uLnTx/>
                <a:uFillTx/>
                <a:latin typeface="Verdana" panose="020B0604030504040204"/>
                <a:ea typeface="+mn-ea"/>
                <a:cs typeface="+mn-cs"/>
              </a:rPr>
              <a:t>Developing an automatic bus fare system using IoT involves creating a seamless, efficient solution for fare collection and management on buses. This project aims to eliminate manual fare collection processes by implementing sensors and communication technologies to track passengers boarding and disembarking. The system should accurately calculate fares based on distance traveled or fixed rates, provide real-time fare information to passengers and authorities, and offer secure payment options. The primary challenge lies in designing a robust, reliable hardware and software infrastructure that can withstand varied environmental conditions and handle high volumes of transactions without errors. Additionally, ensuring data privacy and security are critical aspects to address in the development process.</a:t>
            </a:r>
            <a:br>
              <a:rPr kumimoji="0" lang="en-IN" altLang="en-US" sz="22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2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 </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US" altLang="en-US" sz="2600" b="0" i="0" u="none" strike="noStrike" kern="0" cap="none" spc="0" normalizeH="0" baseline="0" noProof="0" dirty="0">
                <a:ln>
                  <a:noFill/>
                </a:ln>
                <a:solidFill>
                  <a:srgbClr val="000000"/>
                </a:solidFill>
                <a:effectLst/>
                <a:uLnTx/>
                <a:uFillTx/>
                <a:latin typeface="Verdana" panose="020B0604030504040204"/>
                <a:ea typeface="+mn-ea"/>
                <a:cs typeface="+mn-cs"/>
              </a:rPr>
              <a:t>The proposed work for the automatic bus fare system in the IoT project includes designing and implementing sensor-based systems for passenger tracking, developing a secure payment gateway for fare transactions, integrating real-time communication modules for data transfer, creating a user-friendly interface for passengers to check fares and make payments, testing the system extensively under different conditions to ensure reliability, and deploying the system on buses for field trials and evaluation.</a:t>
            </a:r>
            <a:br>
              <a:rPr kumimoji="0" lang="en-IN" altLang="en-US" sz="26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6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r>
              <a:rPr lang="en-US"/>
              <a:t>Phase-II First Review</a:t>
            </a: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75D258-A7AE-3CA5-D008-0D26BBE14237}"/>
              </a:ext>
            </a:extLst>
          </p:cNvPr>
          <p:cNvSpPr>
            <a:spLocks noGrp="1"/>
          </p:cNvSpPr>
          <p:nvPr>
            <p:ph type="dt" sz="half" idx="10"/>
          </p:nvPr>
        </p:nvSpPr>
        <p:spPr/>
        <p:txBody>
          <a:bodyPr/>
          <a:lstStyle/>
          <a:p>
            <a:pPr>
              <a:defRPr/>
            </a:pPr>
            <a:r>
              <a:rPr lang="en-US"/>
              <a:t>Phase-II First Review</a:t>
            </a:r>
          </a:p>
        </p:txBody>
      </p:sp>
      <p:sp>
        <p:nvSpPr>
          <p:cNvPr id="3" name="Footer Placeholder 2">
            <a:extLst>
              <a:ext uri="{FF2B5EF4-FFF2-40B4-BE49-F238E27FC236}">
                <a16:creationId xmlns:a16="http://schemas.microsoft.com/office/drawing/2014/main" id="{E0CBDC9B-642E-0196-10E2-A1AD3753FB87}"/>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26856C5A-AF4F-0D38-1CF8-20E6C27C1591}"/>
              </a:ext>
            </a:extLst>
          </p:cNvPr>
          <p:cNvSpPr>
            <a:spLocks noGrp="1"/>
          </p:cNvSpPr>
          <p:nvPr>
            <p:ph type="sldNum" sz="quarter" idx="12"/>
          </p:nvPr>
        </p:nvSpPr>
        <p:spPr/>
        <p:txBody>
          <a:bodyPr/>
          <a:lstStyle/>
          <a:p>
            <a:pPr>
              <a:defRPr/>
            </a:pPr>
            <a:fld id="{DD537315-F462-4C74-88B4-A900525A3FAA}" type="slidenum">
              <a:rPr lang="en-US" altLang="en-US" smtClean="0"/>
              <a:t>9</a:t>
            </a:fld>
            <a:endParaRPr lang="en-US" altLang="en-US"/>
          </a:p>
        </p:txBody>
      </p:sp>
      <p:pic>
        <p:nvPicPr>
          <p:cNvPr id="5" name="Picture 4">
            <a:extLst>
              <a:ext uri="{FF2B5EF4-FFF2-40B4-BE49-F238E27FC236}">
                <a16:creationId xmlns:a16="http://schemas.microsoft.com/office/drawing/2014/main" id="{54DF72D2-CD43-12D7-5ED7-F1474F75D00F}"/>
              </a:ext>
            </a:extLst>
          </p:cNvPr>
          <p:cNvPicPr>
            <a:picLocks noChangeAspect="1"/>
          </p:cNvPicPr>
          <p:nvPr/>
        </p:nvPicPr>
        <p:blipFill>
          <a:blip r:embed="rId2"/>
          <a:stretch>
            <a:fillRect/>
          </a:stretch>
        </p:blipFill>
        <p:spPr>
          <a:xfrm>
            <a:off x="4722980" y="1768214"/>
            <a:ext cx="2615411" cy="4291956"/>
          </a:xfrm>
          <a:prstGeom prst="rect">
            <a:avLst/>
          </a:prstGeom>
        </p:spPr>
      </p:pic>
      <p:pic>
        <p:nvPicPr>
          <p:cNvPr id="6" name="Picture 5">
            <a:extLst>
              <a:ext uri="{FF2B5EF4-FFF2-40B4-BE49-F238E27FC236}">
                <a16:creationId xmlns:a16="http://schemas.microsoft.com/office/drawing/2014/main" id="{5998E052-7208-7CD0-50A7-1F96DA30A2E0}"/>
              </a:ext>
            </a:extLst>
          </p:cNvPr>
          <p:cNvPicPr>
            <a:picLocks noChangeAspect="1"/>
          </p:cNvPicPr>
          <p:nvPr/>
        </p:nvPicPr>
        <p:blipFill>
          <a:blip r:embed="rId3"/>
          <a:stretch>
            <a:fillRect/>
          </a:stretch>
        </p:blipFill>
        <p:spPr>
          <a:xfrm>
            <a:off x="7896279" y="3264429"/>
            <a:ext cx="1682642" cy="786452"/>
          </a:xfrm>
          <a:prstGeom prst="rect">
            <a:avLst/>
          </a:prstGeom>
        </p:spPr>
      </p:pic>
      <p:pic>
        <p:nvPicPr>
          <p:cNvPr id="7" name="Picture 6">
            <a:extLst>
              <a:ext uri="{FF2B5EF4-FFF2-40B4-BE49-F238E27FC236}">
                <a16:creationId xmlns:a16="http://schemas.microsoft.com/office/drawing/2014/main" id="{24ABA0F9-129B-A5F2-7636-EBBD955C5546}"/>
              </a:ext>
            </a:extLst>
          </p:cNvPr>
          <p:cNvPicPr>
            <a:picLocks noChangeAspect="1"/>
          </p:cNvPicPr>
          <p:nvPr/>
        </p:nvPicPr>
        <p:blipFill>
          <a:blip r:embed="rId4"/>
          <a:stretch>
            <a:fillRect/>
          </a:stretch>
        </p:blipFill>
        <p:spPr>
          <a:xfrm>
            <a:off x="7338391" y="3657655"/>
            <a:ext cx="615749" cy="158510"/>
          </a:xfrm>
          <a:prstGeom prst="rect">
            <a:avLst/>
          </a:prstGeom>
        </p:spPr>
      </p:pic>
      <p:pic>
        <p:nvPicPr>
          <p:cNvPr id="8" name="Picture 7">
            <a:extLst>
              <a:ext uri="{FF2B5EF4-FFF2-40B4-BE49-F238E27FC236}">
                <a16:creationId xmlns:a16="http://schemas.microsoft.com/office/drawing/2014/main" id="{425EA187-4322-C2DD-B3EA-BA36D325AD9B}"/>
              </a:ext>
            </a:extLst>
          </p:cNvPr>
          <p:cNvPicPr>
            <a:picLocks noChangeAspect="1"/>
          </p:cNvPicPr>
          <p:nvPr/>
        </p:nvPicPr>
        <p:blipFill>
          <a:blip r:embed="rId4"/>
          <a:stretch>
            <a:fillRect/>
          </a:stretch>
        </p:blipFill>
        <p:spPr>
          <a:xfrm>
            <a:off x="4179189" y="4792930"/>
            <a:ext cx="615749" cy="158510"/>
          </a:xfrm>
          <a:prstGeom prst="rect">
            <a:avLst/>
          </a:prstGeom>
        </p:spPr>
      </p:pic>
      <p:sp>
        <p:nvSpPr>
          <p:cNvPr id="9" name="Rectangle 8">
            <a:extLst>
              <a:ext uri="{FF2B5EF4-FFF2-40B4-BE49-F238E27FC236}">
                <a16:creationId xmlns:a16="http://schemas.microsoft.com/office/drawing/2014/main" id="{95E19A51-B63B-11FC-F618-EAF180D4E801}"/>
              </a:ext>
            </a:extLst>
          </p:cNvPr>
          <p:cNvSpPr/>
          <p:nvPr/>
        </p:nvSpPr>
        <p:spPr>
          <a:xfrm>
            <a:off x="2633946" y="4245428"/>
            <a:ext cx="1524000" cy="9948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dirty="0">
                <a:latin typeface="Times New Roman Bold" panose="02020603050405020304" charset="0"/>
                <a:cs typeface="Times New Roman Bold" panose="02020603050405020304" charset="0"/>
              </a:rPr>
              <a:t>GPS</a:t>
            </a:r>
            <a:r>
              <a:rPr kumimoji="0" lang="en-IN" sz="1600" b="1" i="0" u="none" strike="noStrike" kern="1200" cap="none" spc="0" normalizeH="0" baseline="0" noProof="0" dirty="0">
                <a:ln>
                  <a:noFill/>
                </a:ln>
                <a:solidFill>
                  <a:srgbClr val="000000"/>
                </a:solidFill>
                <a:effectLst/>
                <a:uLnTx/>
                <a:uFillTx/>
                <a:latin typeface="Times New Roman Bold" panose="02020603050405020304" charset="0"/>
                <a:ea typeface="+mn-ea"/>
                <a:cs typeface="Times New Roman Bold" panose="02020603050405020304" charset="0"/>
              </a:rPr>
              <a:t>GPS MODULE</a:t>
            </a:r>
          </a:p>
          <a:p>
            <a:r>
              <a:rPr lang="en-IN" sz="1800" b="1" dirty="0">
                <a:latin typeface="Times New Roman Bold" panose="02020603050405020304" charset="0"/>
                <a:cs typeface="Times New Roman Bold" panose="02020603050405020304" charset="0"/>
              </a:rPr>
              <a:t> MODULE</a:t>
            </a:r>
          </a:p>
        </p:txBody>
      </p:sp>
      <p:sp>
        <p:nvSpPr>
          <p:cNvPr id="11" name="Rectangle 10">
            <a:extLst>
              <a:ext uri="{FF2B5EF4-FFF2-40B4-BE49-F238E27FC236}">
                <a16:creationId xmlns:a16="http://schemas.microsoft.com/office/drawing/2014/main" id="{2C33E926-D957-644B-12D0-E90C380421A8}"/>
              </a:ext>
            </a:extLst>
          </p:cNvPr>
          <p:cNvSpPr/>
          <p:nvPr/>
        </p:nvSpPr>
        <p:spPr>
          <a:xfrm>
            <a:off x="2613079" y="2491274"/>
            <a:ext cx="1524000" cy="8391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7E5C455F-8EE5-A0EF-864F-37FA98D7F43E}"/>
              </a:ext>
            </a:extLst>
          </p:cNvPr>
          <p:cNvSpPr/>
          <p:nvPr/>
        </p:nvSpPr>
        <p:spPr>
          <a:xfrm>
            <a:off x="5218009" y="418432"/>
            <a:ext cx="2050538" cy="7028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pppo</a:t>
            </a:r>
            <a:endParaRPr lang="en-IN" dirty="0"/>
          </a:p>
        </p:txBody>
      </p:sp>
      <p:cxnSp>
        <p:nvCxnSpPr>
          <p:cNvPr id="13" name="Straight Arrow Connector 12">
            <a:extLst>
              <a:ext uri="{FF2B5EF4-FFF2-40B4-BE49-F238E27FC236}">
                <a16:creationId xmlns:a16="http://schemas.microsoft.com/office/drawing/2014/main" id="{EAEEF5A9-1840-D8B0-7553-199CCBB96551}"/>
              </a:ext>
            </a:extLst>
          </p:cNvPr>
          <p:cNvCxnSpPr/>
          <p:nvPr/>
        </p:nvCxnSpPr>
        <p:spPr>
          <a:xfrm>
            <a:off x="4179189" y="2910829"/>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E38AD8A-598A-0ABB-9B48-10609FFA0B94}"/>
              </a:ext>
            </a:extLst>
          </p:cNvPr>
          <p:cNvCxnSpPr/>
          <p:nvPr/>
        </p:nvCxnSpPr>
        <p:spPr>
          <a:xfrm>
            <a:off x="6056209" y="1215320"/>
            <a:ext cx="0" cy="5528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50E411E9-13B3-1287-C5D7-C6423A3D2161}"/>
              </a:ext>
            </a:extLst>
          </p:cNvPr>
          <p:cNvSpPr txBox="1"/>
          <p:nvPr/>
        </p:nvSpPr>
        <p:spPr>
          <a:xfrm>
            <a:off x="5199299" y="603486"/>
            <a:ext cx="2139092" cy="646331"/>
          </a:xfrm>
          <a:prstGeom prst="rect">
            <a:avLst/>
          </a:prstGeom>
          <a:noFill/>
        </p:spPr>
        <p:txBody>
          <a:bodyPr wrap="square" rtlCol="0">
            <a:spAutoFit/>
          </a:bodyPr>
          <a:lstStyle/>
          <a:p>
            <a:r>
              <a:rPr lang="en-IN" sz="1800" b="1" dirty="0">
                <a:latin typeface="Times New Roman Bold" panose="02020603050405020304" charset="0"/>
                <a:cs typeface="Times New Roman Bold" panose="02020603050405020304" charset="0"/>
              </a:rPr>
              <a:t>POWER SUPPLY</a:t>
            </a:r>
          </a:p>
          <a:p>
            <a:endParaRPr lang="en-IN" dirty="0"/>
          </a:p>
        </p:txBody>
      </p:sp>
      <p:sp>
        <p:nvSpPr>
          <p:cNvPr id="23" name="TextBox 22">
            <a:extLst>
              <a:ext uri="{FF2B5EF4-FFF2-40B4-BE49-F238E27FC236}">
                <a16:creationId xmlns:a16="http://schemas.microsoft.com/office/drawing/2014/main" id="{1599CE1F-7587-11BA-49EC-BD6591CA0108}"/>
              </a:ext>
            </a:extLst>
          </p:cNvPr>
          <p:cNvSpPr txBox="1"/>
          <p:nvPr/>
        </p:nvSpPr>
        <p:spPr>
          <a:xfrm>
            <a:off x="8266922" y="3244334"/>
            <a:ext cx="879410" cy="646331"/>
          </a:xfrm>
          <a:prstGeom prst="rect">
            <a:avLst/>
          </a:prstGeom>
          <a:noFill/>
        </p:spPr>
        <p:txBody>
          <a:bodyPr wrap="square">
            <a:spAutoFit/>
          </a:bodyPr>
          <a:lstStyle/>
          <a:p>
            <a:endParaRPr lang="en-IN" b="1" dirty="0">
              <a:latin typeface="Times New Roman Bold" panose="02020603050405020304" charset="0"/>
              <a:cs typeface="Times New Roman Bold" panose="02020603050405020304" charset="0"/>
            </a:endParaRPr>
          </a:p>
          <a:p>
            <a:r>
              <a:rPr lang="en-IN" sz="1800" b="1" dirty="0">
                <a:latin typeface="Times New Roman Bold" panose="02020603050405020304" charset="0"/>
                <a:cs typeface="Times New Roman Bold" panose="02020603050405020304" charset="0"/>
              </a:rPr>
              <a:t>LCD</a:t>
            </a:r>
          </a:p>
        </p:txBody>
      </p:sp>
      <p:sp>
        <p:nvSpPr>
          <p:cNvPr id="24" name="TextBox 23">
            <a:extLst>
              <a:ext uri="{FF2B5EF4-FFF2-40B4-BE49-F238E27FC236}">
                <a16:creationId xmlns:a16="http://schemas.microsoft.com/office/drawing/2014/main" id="{EE3C7866-7232-D52A-BCA8-926E20A73986}"/>
              </a:ext>
            </a:extLst>
          </p:cNvPr>
          <p:cNvSpPr txBox="1"/>
          <p:nvPr/>
        </p:nvSpPr>
        <p:spPr>
          <a:xfrm rot="10800000" flipH="1" flipV="1">
            <a:off x="2911150" y="2778713"/>
            <a:ext cx="713243" cy="338554"/>
          </a:xfrm>
          <a:prstGeom prst="rect">
            <a:avLst/>
          </a:prstGeom>
          <a:noFill/>
        </p:spPr>
        <p:txBody>
          <a:bodyPr wrap="square" rtlCol="0">
            <a:spAutoFit/>
          </a:bodyPr>
          <a:lstStyle/>
          <a:p>
            <a:r>
              <a:rPr lang="en-IN" sz="1600" b="1" dirty="0">
                <a:latin typeface="Times New Roman Bold" panose="02020603050405020304" charset="0"/>
                <a:cs typeface="Times New Roman Bold" panose="02020603050405020304" charset="0"/>
              </a:rPr>
              <a:t>RFID</a:t>
            </a:r>
          </a:p>
        </p:txBody>
      </p:sp>
      <p:sp>
        <p:nvSpPr>
          <p:cNvPr id="26" name="TextBox 25">
            <a:extLst>
              <a:ext uri="{FF2B5EF4-FFF2-40B4-BE49-F238E27FC236}">
                <a16:creationId xmlns:a16="http://schemas.microsoft.com/office/drawing/2014/main" id="{80A0AE62-3D3B-A65A-35C9-035B2335573E}"/>
              </a:ext>
            </a:extLst>
          </p:cNvPr>
          <p:cNvSpPr txBox="1"/>
          <p:nvPr/>
        </p:nvSpPr>
        <p:spPr>
          <a:xfrm>
            <a:off x="5199299" y="3105835"/>
            <a:ext cx="1706504" cy="646331"/>
          </a:xfrm>
          <a:prstGeom prst="rect">
            <a:avLst/>
          </a:prstGeom>
          <a:noFill/>
        </p:spPr>
        <p:txBody>
          <a:bodyPr wrap="square">
            <a:spAutoFit/>
          </a:bodyPr>
          <a:lstStyle/>
          <a:p>
            <a:r>
              <a:rPr lang="en-IN" sz="1800" b="1" dirty="0">
                <a:latin typeface="Times New Roman Bold" panose="02020603050405020304" charset="0"/>
                <a:cs typeface="Times New Roman Bold" panose="02020603050405020304" charset="0"/>
              </a:rPr>
              <a:t>    ARDUINO </a:t>
            </a:r>
          </a:p>
          <a:p>
            <a:r>
              <a:rPr lang="en-IN" sz="1800" b="1" dirty="0">
                <a:latin typeface="Times New Roman Bold" panose="02020603050405020304" charset="0"/>
                <a:cs typeface="Times New Roman Bold" panose="02020603050405020304" charset="0"/>
              </a:rPr>
              <a:t>         UNO</a:t>
            </a:r>
          </a:p>
        </p:txBody>
      </p:sp>
      <p:sp>
        <p:nvSpPr>
          <p:cNvPr id="27" name="Speech Bubble: Rectangle 26">
            <a:extLst>
              <a:ext uri="{FF2B5EF4-FFF2-40B4-BE49-F238E27FC236}">
                <a16:creationId xmlns:a16="http://schemas.microsoft.com/office/drawing/2014/main" id="{B075FFD6-8F6A-46CF-4D1E-842CB1C6D744}"/>
              </a:ext>
            </a:extLst>
          </p:cNvPr>
          <p:cNvSpPr/>
          <p:nvPr/>
        </p:nvSpPr>
        <p:spPr bwMode="auto">
          <a:xfrm>
            <a:off x="1082355" y="474501"/>
            <a:ext cx="2139092" cy="908043"/>
          </a:xfrm>
          <a:prstGeom prst="wedgeRectCallou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algn="ctr"/>
            <a:r>
              <a:rPr lang="en-US" sz="1800" kern="1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BLOCK </a:t>
            </a:r>
          </a:p>
          <a:p>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800" kern="1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DIAGRAM</a:t>
            </a:r>
          </a:p>
        </p:txBody>
      </p:sp>
    </p:spTree>
    <p:extLst>
      <p:ext uri="{BB962C8B-B14F-4D97-AF65-F5344CB8AC3E}">
        <p14:creationId xmlns:p14="http://schemas.microsoft.com/office/powerpoint/2010/main" val="796870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5361781d-08ec-4f32-9911-1c9aa398cfb8}"/>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06d39558-46b9-4643-804a-64622b6b97b1}"/>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c18fda6e-78af-48c7-86d8-12e33258229c}"/>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75</TotalTime>
  <Words>1809</Words>
  <Application>Microsoft Office PowerPoint</Application>
  <PresentationFormat>Widescreen</PresentationFormat>
  <Paragraphs>153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Calibri</vt:lpstr>
      <vt:lpstr>Sitka Display Semibold</vt:lpstr>
      <vt:lpstr>Times New Roman</vt:lpstr>
      <vt:lpstr>Times New Roman Bold</vt:lpstr>
      <vt:lpstr>Times New Roman Regular</vt:lpstr>
      <vt:lpstr>Verdana</vt:lpstr>
      <vt:lpstr>Wingdings</vt:lpstr>
      <vt:lpstr>Profile</vt:lpstr>
      <vt:lpstr>PowerPoint Presentation</vt:lpstr>
      <vt:lpstr>Abstract</vt:lpstr>
      <vt:lpstr>Introduction</vt:lpstr>
      <vt:lpstr>Literature Survey</vt:lpstr>
      <vt:lpstr>PowerPoint Presentation</vt:lpstr>
      <vt:lpstr>PowerPoint Presentation</vt:lpstr>
      <vt:lpstr>Problem statement and Proposed work</vt:lpstr>
      <vt:lpstr> </vt:lpstr>
      <vt:lpstr>PowerPoint Presentation</vt:lpstr>
      <vt:lpstr>PowerPoint Presentation</vt:lpstr>
      <vt:lpstr>Methodology</vt:lpstr>
      <vt:lpstr>PowerPoint Presentation</vt:lpstr>
      <vt:lpstr>Results and Discussions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Harini Praba</cp:lastModifiedBy>
  <cp:revision>8</cp:revision>
  <dcterms:created xsi:type="dcterms:W3CDTF">2023-08-03T04:32:00Z</dcterms:created>
  <dcterms:modified xsi:type="dcterms:W3CDTF">2024-05-24T19:43:20Z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99CF541AE09A4C0BB3D497040689AB71_12</vt:lpwstr>
  </property>
  <property fmtid="{D5CDD505-2E9C-101B-9397-08002B2CF9AE}" pid="3" name="KSOProductBuildVer">
    <vt:lpwstr>1033-12.2.0.16731</vt:lpwstr>
  </property>
</Properties>
</file>