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Schoolbook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Schoolbook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Schoolbook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Schoolbook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9D0E0-5EE5-4482-B3E2-9B382904521D}" type="datetimeFigureOut">
              <a:rPr lang="ru-RU"/>
              <a:pPr>
                <a:defRPr/>
              </a:pPr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B98C1-A6C4-413E-83B6-55CE3745E80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E161E-4CED-4879-8908-64E1DD6C60B8}" type="datetimeFigureOut">
              <a:rPr lang="ru-RU"/>
              <a:pPr>
                <a:defRPr/>
              </a:pPr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03AD2-EDB3-45FB-A378-09671FB6C3E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E09CE-474D-4630-9988-8259B465F52A}" type="datetimeFigureOut">
              <a:rPr lang="ru-RU"/>
              <a:pPr>
                <a:defRPr/>
              </a:pPr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DF7A4-C714-4C98-99D7-FC389625BBA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15E4B-C413-4BDB-BBB3-EEC9A038C2F0}" type="datetimeFigureOut">
              <a:rPr lang="ru-RU"/>
              <a:pPr>
                <a:defRPr/>
              </a:pPr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4305F-8B30-4A25-83F3-677E9CD5421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DB368-29BD-43F5-8D7E-85E9285BCCAA}" type="datetimeFigureOut">
              <a:rPr lang="ru-RU"/>
              <a:pPr>
                <a:defRPr/>
              </a:pPr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A904C-7B98-4DB0-8C6A-F811E20FE1C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8E745-8BA0-4640-901A-4382A80C2A53}" type="datetimeFigureOut">
              <a:rPr lang="ru-RU"/>
              <a:pPr>
                <a:defRPr/>
              </a:pPr>
              <a:t>11.11.2020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3FAA7-4FC4-4F03-9387-29C31C6E2D0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7FFD9-38B4-4894-B889-AD0DA9BCA676}" type="datetimeFigureOut">
              <a:rPr lang="ru-RU"/>
              <a:pPr>
                <a:defRPr/>
              </a:pPr>
              <a:t>11.11.2020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EFCB8-DD2E-4E3B-85CE-A0CB9C8917F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4B24F-1596-4685-82D4-B26FEA4242EF}" type="datetimeFigureOut">
              <a:rPr lang="ru-RU"/>
              <a:pPr>
                <a:defRPr/>
              </a:pPr>
              <a:t>11.11.2020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E72C4-B863-4B1A-A3F2-F5A8F0F7730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5DFA6-E17B-4497-883A-6AA417690D50}" type="datetimeFigureOut">
              <a:rPr lang="ru-RU"/>
              <a:pPr>
                <a:defRPr/>
              </a:pPr>
              <a:t>11.11.2020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4ED26-7D3C-4E3E-89F3-2D99351B0E3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987FA-C3AB-49D1-86B2-6BC6D8FCDC91}" type="datetimeFigureOut">
              <a:rPr lang="ru-RU"/>
              <a:pPr>
                <a:defRPr/>
              </a:pPr>
              <a:t>11.11.2020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8DD15-0C54-4C9A-B685-8DDEB4F3E35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E3F37-C5E0-48D9-A71B-38B0BA5B9893}" type="datetimeFigureOut">
              <a:rPr lang="ru-RU"/>
              <a:pPr>
                <a:defRPr/>
              </a:pPr>
              <a:t>11.11.2020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98F27-0796-45C6-8A11-E4D31182AA2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6743EB-2EA6-4F22-98A8-91E73B797695}" type="datetimeFigureOut">
              <a:rPr lang="ru-RU"/>
              <a:pPr>
                <a:defRPr/>
              </a:pPr>
              <a:t>11.11.2020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57AD944-FCD1-4301-8E80-6D38897C0C04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130" r="-565" b="23632"/>
          <a:stretch/>
        </p:blipFill>
        <p:spPr>
          <a:xfrm>
            <a:off x="4357094" y="3902551"/>
            <a:ext cx="3191648" cy="1897380"/>
          </a:xfrm>
          <a:prstGeom prst="rect">
            <a:avLst/>
          </a:prstGeom>
        </p:spPr>
      </p:pic>
      <p:sp>
        <p:nvSpPr>
          <p:cNvPr id="2051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681163" y="3412331"/>
            <a:ext cx="9144000" cy="1956594"/>
          </a:xfrm>
        </p:spPr>
        <p:txBody>
          <a:bodyPr/>
          <a:lstStyle/>
          <a:p>
            <a:pPr algn="l"/>
            <a:r>
              <a:rPr lang="en-US" dirty="0" smtClean="0"/>
              <a:t>Command:</a:t>
            </a:r>
            <a:r>
              <a:rPr lang="ru-RU" dirty="0" smtClean="0"/>
              <a:t> </a:t>
            </a:r>
            <a:r>
              <a:rPr lang="en-US" dirty="0" smtClean="0"/>
              <a:t>LETI__FRT</a:t>
            </a:r>
            <a:endParaRPr lang="ru-RU" dirty="0" smtClean="0"/>
          </a:p>
          <a:p>
            <a:pPr algn="l"/>
            <a:r>
              <a:rPr lang="en-US" sz="1800" dirty="0" err="1" smtClean="0"/>
              <a:t>Serdiukov</a:t>
            </a:r>
            <a:r>
              <a:rPr lang="en-US" sz="1800" dirty="0" smtClean="0"/>
              <a:t> Ivan</a:t>
            </a:r>
          </a:p>
          <a:p>
            <a:pPr algn="l"/>
            <a:r>
              <a:rPr lang="en-US" sz="1800" dirty="0" err="1" smtClean="0"/>
              <a:t>Nikitin</a:t>
            </a:r>
            <a:r>
              <a:rPr lang="en-US" sz="1800" dirty="0" smtClean="0"/>
              <a:t> Andre</a:t>
            </a:r>
            <a:r>
              <a:rPr lang="en-US" sz="1800" dirty="0"/>
              <a:t>i</a:t>
            </a:r>
            <a:endParaRPr lang="en-US" sz="1800" dirty="0" smtClean="0"/>
          </a:p>
          <a:p>
            <a:pPr algn="l"/>
            <a:r>
              <a:rPr lang="en-US" sz="1800" dirty="0" err="1" smtClean="0"/>
              <a:t>Rybakov</a:t>
            </a:r>
            <a:r>
              <a:rPr lang="en-US" sz="1800" dirty="0" smtClean="0"/>
              <a:t> </a:t>
            </a:r>
            <a:r>
              <a:rPr lang="en-US" sz="1800" dirty="0" err="1" smtClean="0"/>
              <a:t>Erop</a:t>
            </a:r>
            <a:endParaRPr lang="en-US" sz="1800" dirty="0" smtClean="0"/>
          </a:p>
          <a:p>
            <a:pPr algn="l"/>
            <a:r>
              <a:rPr lang="en-US" sz="1800" dirty="0" smtClean="0"/>
              <a:t>Kondratyeva Irina</a:t>
            </a:r>
          </a:p>
          <a:p>
            <a:pPr algn="l"/>
            <a:r>
              <a:rPr lang="en-US" sz="1800" dirty="0" err="1" smtClean="0"/>
              <a:t>Shvarkunov</a:t>
            </a:r>
            <a:r>
              <a:rPr lang="en-US" sz="1800" dirty="0" smtClean="0"/>
              <a:t> Nikolai</a:t>
            </a:r>
            <a:endParaRPr lang="ru-RU" sz="1800" dirty="0"/>
          </a:p>
          <a:p>
            <a:pPr algn="l"/>
            <a:endParaRPr lang="ru-RU" dirty="0"/>
          </a:p>
          <a:p>
            <a:pPr algn="l"/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675" y="2981325"/>
            <a:ext cx="2843392" cy="2843392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1524000" y="59372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SPCN </a:t>
            </a:r>
            <a:r>
              <a:rPr lang="en-US" dirty="0" smtClean="0">
                <a:latin typeface="+mn-lt"/>
              </a:rPr>
              <a:t>2020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Case: Signs </a:t>
            </a:r>
            <a:r>
              <a:rPr lang="en-US" dirty="0"/>
              <a:t>recognition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17951" y="1871662"/>
            <a:ext cx="4727431" cy="132556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800" u="sng" dirty="0" smtClean="0"/>
              <a:t>Input </a:t>
            </a:r>
            <a:r>
              <a:rPr lang="en-US" sz="2800" u="sng" dirty="0"/>
              <a:t>data</a:t>
            </a:r>
            <a:r>
              <a:rPr lang="en-US" sz="2800" dirty="0"/>
              <a:t>: cameras recordings of real unmanned robots of the </a:t>
            </a:r>
            <a:r>
              <a:rPr lang="en-US" sz="2800" dirty="0" err="1"/>
              <a:t>Duckietown</a:t>
            </a:r>
            <a:r>
              <a:rPr lang="en-US" sz="2800" dirty="0"/>
              <a:t> project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dirty="0"/>
              <a:t>Task: </a:t>
            </a:r>
            <a:r>
              <a:rPr lang="en-US" sz="2800" dirty="0"/>
              <a:t>Development of a neural network for recognizing images of signs in an image from an unmanned vehicle camera.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083" y="1016061"/>
            <a:ext cx="3044968" cy="23036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083" y="3446953"/>
            <a:ext cx="3044968" cy="230594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670998" y="64135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5963" y="-130009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METHODS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686459" y="1005312"/>
            <a:ext cx="1967346" cy="789709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Traffic signs base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687816" y="2082451"/>
            <a:ext cx="1966379" cy="683345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800" dirty="0" smtClean="0"/>
              <a:t>Binarization</a:t>
            </a:r>
            <a:endParaRPr lang="ru-RU" sz="18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637478" y="987957"/>
            <a:ext cx="1967346" cy="789709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Cameras </a:t>
            </a:r>
            <a:r>
              <a:rPr lang="en-US" dirty="0"/>
              <a:t>recordings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637478" y="2031554"/>
            <a:ext cx="1967346" cy="789709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Splitting video into thumbnails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370070" y="3095189"/>
            <a:ext cx="2493624" cy="966271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Converting color thumbnails to B&amp;W;</a:t>
            </a:r>
          </a:p>
          <a:p>
            <a:pPr algn="ctr"/>
            <a:r>
              <a:rPr lang="en-US" dirty="0"/>
              <a:t>Increasing </a:t>
            </a:r>
            <a:r>
              <a:rPr lang="en-US" dirty="0" smtClean="0"/>
              <a:t>contrast</a:t>
            </a:r>
            <a:endParaRPr lang="ru-RU" dirty="0"/>
          </a:p>
        </p:txBody>
      </p:sp>
      <p:sp>
        <p:nvSpPr>
          <p:cNvPr id="10" name="Объект 5"/>
          <p:cNvSpPr txBox="1">
            <a:spLocks/>
          </p:cNvSpPr>
          <p:nvPr/>
        </p:nvSpPr>
        <p:spPr bwMode="auto">
          <a:xfrm>
            <a:off x="3686459" y="2950042"/>
            <a:ext cx="1967346" cy="1004675"/>
          </a:xfrm>
          <a:prstGeom prst="roundRect">
            <a:avLst/>
          </a:prstGeom>
          <a:ln w="19050" cap="flat" cmpd="sng" algn="ctr">
            <a:solidFill>
              <a:srgbClr val="FF0000"/>
            </a:solidFill>
            <a:prstDash val="solid"/>
            <a:miter lim="800000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z="1800" dirty="0" smtClean="0"/>
              <a:t>Using a sliding window to select a fragment</a:t>
            </a:r>
            <a:endParaRPr lang="ru-RU" sz="18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204616" y="4385313"/>
            <a:ext cx="1967346" cy="789709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search by correlation methods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204616" y="5392499"/>
            <a:ext cx="1967346" cy="789709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output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549852" y="1090638"/>
            <a:ext cx="1535850" cy="886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26" y="1228972"/>
            <a:ext cx="609600" cy="6096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80" y="1228972"/>
            <a:ext cx="609600" cy="609600"/>
          </a:xfrm>
          <a:prstGeom prst="rect">
            <a:avLst/>
          </a:prstGeom>
        </p:spPr>
      </p:pic>
      <p:sp>
        <p:nvSpPr>
          <p:cNvPr id="21" name="Скругленный прямоугольник 20"/>
          <p:cNvSpPr/>
          <p:nvPr/>
        </p:nvSpPr>
        <p:spPr>
          <a:xfrm>
            <a:off x="1549852" y="2392818"/>
            <a:ext cx="1535850" cy="886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76" y="2557697"/>
            <a:ext cx="638300" cy="6096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751" y="2555064"/>
            <a:ext cx="609600" cy="609600"/>
          </a:xfrm>
          <a:prstGeom prst="rect">
            <a:avLst/>
          </a:prstGeom>
        </p:spPr>
      </p:pic>
      <p:sp>
        <p:nvSpPr>
          <p:cNvPr id="15" name="Стрелка вниз 14"/>
          <p:cNvSpPr/>
          <p:nvPr/>
        </p:nvSpPr>
        <p:spPr>
          <a:xfrm>
            <a:off x="4559037" y="1800856"/>
            <a:ext cx="222190" cy="28159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>
            <a:off x="7518591" y="1773920"/>
            <a:ext cx="205119" cy="2576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4559037" y="2765795"/>
            <a:ext cx="222190" cy="18424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/>
          <p:cNvSpPr/>
          <p:nvPr/>
        </p:nvSpPr>
        <p:spPr>
          <a:xfrm>
            <a:off x="7510055" y="2835952"/>
            <a:ext cx="213655" cy="2447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>
            <a:off x="6081461" y="5187198"/>
            <a:ext cx="213655" cy="20530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/>
          <p:cNvSpPr/>
          <p:nvPr/>
        </p:nvSpPr>
        <p:spPr>
          <a:xfrm rot="19257733">
            <a:off x="4837095" y="3989229"/>
            <a:ext cx="213655" cy="5430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низ 26"/>
          <p:cNvSpPr/>
          <p:nvPr/>
        </p:nvSpPr>
        <p:spPr>
          <a:xfrm rot="3041482">
            <a:off x="7279268" y="4022758"/>
            <a:ext cx="213655" cy="48957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H="1">
            <a:off x="2992155" y="1795021"/>
            <a:ext cx="766946" cy="1320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049167" y="2756990"/>
            <a:ext cx="709934" cy="407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Скругленный прямоугольник 33"/>
          <p:cNvSpPr/>
          <p:nvPr/>
        </p:nvSpPr>
        <p:spPr>
          <a:xfrm>
            <a:off x="1188720" y="4172194"/>
            <a:ext cx="2497740" cy="2241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6"/>
          <a:srcRect l="53907" t="14931" b="-2016"/>
          <a:stretch/>
        </p:blipFill>
        <p:spPr>
          <a:xfrm>
            <a:off x="1282135" y="4394253"/>
            <a:ext cx="2276011" cy="1812113"/>
          </a:xfrm>
          <a:prstGeom prst="rect">
            <a:avLst/>
          </a:prstGeom>
        </p:spPr>
      </p:pic>
      <p:sp>
        <p:nvSpPr>
          <p:cNvPr id="35" name="Скругленный прямоугольник 34"/>
          <p:cNvSpPr/>
          <p:nvPr/>
        </p:nvSpPr>
        <p:spPr>
          <a:xfrm>
            <a:off x="9262033" y="402027"/>
            <a:ext cx="2497740" cy="2241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9323299" y="3352736"/>
            <a:ext cx="2497740" cy="2241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4161" y="686073"/>
            <a:ext cx="2193484" cy="163692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8"/>
          <a:srcRect r="3326"/>
          <a:stretch/>
        </p:blipFill>
        <p:spPr>
          <a:xfrm>
            <a:off x="9473658" y="3626628"/>
            <a:ext cx="2197022" cy="1693522"/>
          </a:xfrm>
          <a:prstGeom prst="rect">
            <a:avLst/>
          </a:prstGeom>
        </p:spPr>
      </p:pic>
      <p:cxnSp>
        <p:nvCxnSpPr>
          <p:cNvPr id="37" name="Прямая соединительная линия 36"/>
          <p:cNvCxnSpPr/>
          <p:nvPr/>
        </p:nvCxnSpPr>
        <p:spPr>
          <a:xfrm flipH="1">
            <a:off x="3404134" y="6182208"/>
            <a:ext cx="1877167" cy="1306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 flipV="1">
            <a:off x="8389620" y="4075973"/>
            <a:ext cx="1024542" cy="13523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>
            <a:off x="8503065" y="2576889"/>
            <a:ext cx="1396508" cy="253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2542186" y="3954717"/>
            <a:ext cx="237180" cy="659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86424" y="3595728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ound object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1756347" y="3944749"/>
            <a:ext cx="1292820" cy="9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11670998" y="64135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0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838199" y="-183273"/>
            <a:ext cx="10515600" cy="1071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RESULTS</a:t>
            </a:r>
            <a:endParaRPr lang="ru-RU" dirty="0" smtClean="0">
              <a:solidFill>
                <a:srgbClr val="00206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471" t="20172" r="711" b="2165"/>
          <a:stretch/>
        </p:blipFill>
        <p:spPr>
          <a:xfrm>
            <a:off x="2767479" y="3661859"/>
            <a:ext cx="6026143" cy="218542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" t="20265" r="799"/>
          <a:stretch/>
        </p:blipFill>
        <p:spPr>
          <a:xfrm>
            <a:off x="6095999" y="1011115"/>
            <a:ext cx="5817421" cy="204558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l="1051" t="15921"/>
          <a:stretch/>
        </p:blipFill>
        <p:spPr>
          <a:xfrm>
            <a:off x="495304" y="1011115"/>
            <a:ext cx="5580091" cy="1998080"/>
          </a:xfrm>
          <a:prstGeom prst="rect">
            <a:avLst/>
          </a:prstGeom>
        </p:spPr>
      </p:pic>
      <p:sp>
        <p:nvSpPr>
          <p:cNvPr id="6" name="Стрелка влево 5"/>
          <p:cNvSpPr/>
          <p:nvPr/>
        </p:nvSpPr>
        <p:spPr>
          <a:xfrm rot="19290027">
            <a:off x="7375373" y="3352728"/>
            <a:ext cx="726367" cy="48646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лево 7"/>
          <p:cNvSpPr/>
          <p:nvPr/>
        </p:nvSpPr>
        <p:spPr>
          <a:xfrm rot="14050991">
            <a:off x="4518321" y="742805"/>
            <a:ext cx="592071" cy="41379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лево 8"/>
          <p:cNvSpPr/>
          <p:nvPr/>
        </p:nvSpPr>
        <p:spPr>
          <a:xfrm rot="17194986">
            <a:off x="11213466" y="352749"/>
            <a:ext cx="726367" cy="48646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670998" y="64135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" t="19419" b="3971"/>
          <a:stretch/>
        </p:blipFill>
        <p:spPr>
          <a:xfrm>
            <a:off x="1422399" y="2341563"/>
            <a:ext cx="9318171" cy="3340191"/>
          </a:xfrm>
        </p:spPr>
      </p:pic>
      <p:sp>
        <p:nvSpPr>
          <p:cNvPr id="6" name="Стрелка влево 5"/>
          <p:cNvSpPr/>
          <p:nvPr/>
        </p:nvSpPr>
        <p:spPr>
          <a:xfrm rot="16798191">
            <a:off x="9170482" y="2161376"/>
            <a:ext cx="726367" cy="36037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лево 6"/>
          <p:cNvSpPr/>
          <p:nvPr/>
        </p:nvSpPr>
        <p:spPr>
          <a:xfrm rot="16200000">
            <a:off x="8143765" y="2161375"/>
            <a:ext cx="726367" cy="36037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лево 7"/>
          <p:cNvSpPr/>
          <p:nvPr/>
        </p:nvSpPr>
        <p:spPr>
          <a:xfrm rot="15351739">
            <a:off x="7232886" y="2168676"/>
            <a:ext cx="726367" cy="36037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784504" y="932819"/>
            <a:ext cx="8826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The result of using a cycle with checking all signs of the base</a:t>
            </a:r>
            <a:endParaRPr lang="ru-RU" sz="24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838199" y="-183273"/>
            <a:ext cx="105156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itchFamily="18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itchFamily="18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itchFamily="18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itchFamily="18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itchFamily="18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itchFamily="18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itchFamily="18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ctr" eaLnBrk="1" hangingPunct="1"/>
            <a:r>
              <a:rPr lang="en-US" smtClean="0">
                <a:solidFill>
                  <a:srgbClr val="002060"/>
                </a:solidFill>
              </a:rPr>
              <a:t>RESULTS</a:t>
            </a:r>
            <a:endParaRPr lang="ru-RU" dirty="0" smtClean="0">
              <a:solidFill>
                <a:srgbClr val="00206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84504" y="1517866"/>
            <a:ext cx="8230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The iteration order is connected with the traffic sign and</a:t>
            </a:r>
          </a:p>
          <a:p>
            <a:r>
              <a:rPr lang="en-US" sz="2400" dirty="0" smtClean="0"/>
              <a:t> thus identifies the found object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833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6434223" y="1742497"/>
            <a:ext cx="4022495" cy="411728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573614" y="1742498"/>
            <a:ext cx="4022495" cy="411728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2599" y="843252"/>
            <a:ext cx="3664527" cy="899247"/>
          </a:xfrm>
        </p:spPr>
        <p:txBody>
          <a:bodyPr/>
          <a:lstStyle/>
          <a:p>
            <a:pPr algn="ctr"/>
            <a:r>
              <a:rPr lang="en-US" dirty="0" smtClean="0"/>
              <a:t>Done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512005" y="2083994"/>
            <a:ext cx="4084104" cy="4351338"/>
          </a:xfrm>
        </p:spPr>
        <p:txBody>
          <a:bodyPr/>
          <a:lstStyle/>
          <a:p>
            <a:r>
              <a:rPr lang="en-US" dirty="0" smtClean="0"/>
              <a:t>Developed an algorithm for finding traffic signs in camera recording </a:t>
            </a:r>
            <a:r>
              <a:rPr lang="en-US" dirty="0" smtClean="0"/>
              <a:t>thumbnails(Python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6303819" y="843252"/>
            <a:ext cx="4281054" cy="89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itchFamily="18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itchFamily="18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itchFamily="18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itchFamily="18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itchFamily="18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itchFamily="18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itchFamily="18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ctr" eaLnBrk="1" hangingPunct="1"/>
            <a:r>
              <a:rPr lang="en-US" dirty="0" smtClean="0"/>
              <a:t>Not done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670998" y="64135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" name="Объект 4"/>
          <p:cNvSpPr txBox="1">
            <a:spLocks/>
          </p:cNvSpPr>
          <p:nvPr/>
        </p:nvSpPr>
        <p:spPr bwMode="auto">
          <a:xfrm>
            <a:off x="6500769" y="2083994"/>
            <a:ext cx="408410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/>
              <a:t>Neural network wasn’t developed due to extremely limited time for this task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8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2648" y="2875808"/>
            <a:ext cx="9032193" cy="1139765"/>
          </a:xfrm>
        </p:spPr>
        <p:txBody>
          <a:bodyPr/>
          <a:lstStyle/>
          <a:p>
            <a:r>
              <a:rPr lang="en-US" dirty="0" smtClean="0"/>
              <a:t>THANK YOU FOR </a:t>
            </a:r>
            <a:r>
              <a:rPr lang="en-US" dirty="0" smtClean="0"/>
              <a:t>ATTENTION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Schoolbook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120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Schoolbook</vt:lpstr>
      <vt:lpstr>Office Theme</vt:lpstr>
      <vt:lpstr>SPCN 2020 Case: Signs recognition</vt:lpstr>
      <vt:lpstr>   Input data: cameras recordings of real unmanned robots of the Duckietown project.  Task: Development of a neural network for recognizing images of signs in an image from an unmanned vehicle camera.</vt:lpstr>
      <vt:lpstr>METHODS</vt:lpstr>
      <vt:lpstr>RESULTS</vt:lpstr>
      <vt:lpstr>Презентация PowerPoint</vt:lpstr>
      <vt:lpstr>Done</vt:lpstr>
      <vt:lpstr>THANK YOU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Детям  о Правилах Дорожного Движения</dc:title>
  <dc:creator>ZAK</dc:creator>
  <cp:lastModifiedBy>Кондратьева  Ирина  Анатольевна</cp:lastModifiedBy>
  <cp:revision>29</cp:revision>
  <dcterms:created xsi:type="dcterms:W3CDTF">2014-08-14T20:24:01Z</dcterms:created>
  <dcterms:modified xsi:type="dcterms:W3CDTF">2020-11-11T09:17:35Z</dcterms:modified>
</cp:coreProperties>
</file>