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B Garamond"/>
      <p:regular r:id="rId19"/>
      <p:bold r:id="rId20"/>
      <p:italic r:id="rId21"/>
      <p:boldItalic r:id="rId22"/>
    </p:embeddedFont>
    <p:embeddedFont>
      <p:font typeface="EB Garamond Regular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24" Type="http://schemas.openxmlformats.org/officeDocument/2006/relationships/font" Target="fonts/EBGaramondRegular-boldItalic.fntdata"/><Relationship Id="rId12" Type="http://schemas.openxmlformats.org/officeDocument/2006/relationships/slide" Target="slides/slide7.xml"/><Relationship Id="rId23" Type="http://schemas.openxmlformats.org/officeDocument/2006/relationships/font" Target="fonts/EBGaramondRegula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1e1886f_2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b21e1886f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21e189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21e189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21e18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21e18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21e1873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b21e1873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21e1886f_2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b21e1886f_2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21e1886f_2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b21e1886f_2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e3f658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e3f658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21e1886f_2_7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b21e1886f_2_7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21e1886f_2_8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b21e1886f_2_8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21e1886f_2_8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b21e1886f_2_8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21e1886f_2_8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b21e1886f_2_8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21e189f7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b21e189f7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21e189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21e189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www.pptmon.com/" TargetMode="External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www.pptmon.com/" TargetMode="External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 flipH="1">
            <a:off x="6772200" y="-40720"/>
            <a:ext cx="2371800" cy="23718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" name="Google Shape;11;p2"/>
          <p:cNvCxnSpPr/>
          <p:nvPr/>
        </p:nvCxnSpPr>
        <p:spPr>
          <a:xfrm flipH="1">
            <a:off x="-75" y="2771775"/>
            <a:ext cx="2371800" cy="23718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>
            <p:ph idx="2" type="pic"/>
          </p:nvPr>
        </p:nvSpPr>
        <p:spPr>
          <a:xfrm>
            <a:off x="878206" y="878681"/>
            <a:ext cx="2868900" cy="3836100"/>
          </a:xfrm>
          <a:prstGeom prst="roundRect">
            <a:avLst>
              <a:gd fmla="val 192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>
            <p:ph idx="2" type="pic"/>
          </p:nvPr>
        </p:nvSpPr>
        <p:spPr>
          <a:xfrm>
            <a:off x="704850" y="1054894"/>
            <a:ext cx="4705200" cy="283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>
            <p:ph idx="2" type="pic"/>
          </p:nvPr>
        </p:nvSpPr>
        <p:spPr>
          <a:xfrm>
            <a:off x="878740" y="1409700"/>
            <a:ext cx="1337400" cy="1337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33" name="Google Shape;33;p7"/>
          <p:cNvSpPr/>
          <p:nvPr>
            <p:ph idx="3" type="pic"/>
          </p:nvPr>
        </p:nvSpPr>
        <p:spPr>
          <a:xfrm>
            <a:off x="878740" y="3101080"/>
            <a:ext cx="1337400" cy="1337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34" name="Google Shape;34;p7"/>
          <p:cNvSpPr/>
          <p:nvPr>
            <p:ph idx="4" type="pic"/>
          </p:nvPr>
        </p:nvSpPr>
        <p:spPr>
          <a:xfrm>
            <a:off x="4845019" y="1409700"/>
            <a:ext cx="1337400" cy="1337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35" name="Google Shape;35;p7"/>
          <p:cNvSpPr/>
          <p:nvPr>
            <p:ph idx="5" type="pic"/>
          </p:nvPr>
        </p:nvSpPr>
        <p:spPr>
          <a:xfrm>
            <a:off x="4845019" y="3101080"/>
            <a:ext cx="1337400" cy="1337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>
            <p:ph idx="2" type="pic"/>
          </p:nvPr>
        </p:nvSpPr>
        <p:spPr>
          <a:xfrm>
            <a:off x="3714750" y="1343025"/>
            <a:ext cx="5429400" cy="211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9"/>
          <p:cNvCxnSpPr/>
          <p:nvPr/>
        </p:nvCxnSpPr>
        <p:spPr>
          <a:xfrm flipH="1">
            <a:off x="-75" y="1200167"/>
            <a:ext cx="2371800" cy="23718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46" name="Google Shape;46;p9"/>
          <p:cNvCxnSpPr/>
          <p:nvPr/>
        </p:nvCxnSpPr>
        <p:spPr>
          <a:xfrm flipH="1">
            <a:off x="2485895" y="1200168"/>
            <a:ext cx="2038500" cy="20385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47" name="Google Shape;47;p9"/>
          <p:cNvCxnSpPr/>
          <p:nvPr/>
        </p:nvCxnSpPr>
        <p:spPr>
          <a:xfrm flipH="1">
            <a:off x="4571890" y="1200168"/>
            <a:ext cx="2114700" cy="21147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48" name="Google Shape;48;p9"/>
          <p:cNvCxnSpPr/>
          <p:nvPr/>
        </p:nvCxnSpPr>
        <p:spPr>
          <a:xfrm>
            <a:off x="6772294" y="1200168"/>
            <a:ext cx="2371800" cy="23718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49" name="Google Shape;49;p9"/>
          <p:cNvCxnSpPr/>
          <p:nvPr/>
        </p:nvCxnSpPr>
        <p:spPr>
          <a:xfrm>
            <a:off x="4610099" y="1200168"/>
            <a:ext cx="962700" cy="9627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50" name="Google Shape;50;p9"/>
          <p:cNvCxnSpPr/>
          <p:nvPr/>
        </p:nvCxnSpPr>
        <p:spPr>
          <a:xfrm>
            <a:off x="2457429" y="1200168"/>
            <a:ext cx="962700" cy="96270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9525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3054770" y="5283656"/>
            <a:ext cx="1144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>
            <p:ph idx="2" type="pic"/>
          </p:nvPr>
        </p:nvSpPr>
        <p:spPr>
          <a:xfrm>
            <a:off x="587504" y="1050131"/>
            <a:ext cx="1634400" cy="3536100"/>
          </a:xfrm>
          <a:prstGeom prst="roundRect">
            <a:avLst>
              <a:gd fmla="val 7322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3" type="pic"/>
          </p:nvPr>
        </p:nvSpPr>
        <p:spPr>
          <a:xfrm>
            <a:off x="2711579" y="1050131"/>
            <a:ext cx="1634400" cy="3536100"/>
          </a:xfrm>
          <a:prstGeom prst="roundRect">
            <a:avLst>
              <a:gd fmla="val 7322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362250" y="2035507"/>
            <a:ext cx="2419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Analysis of Global Crime Data</a:t>
            </a:r>
            <a:endParaRPr sz="18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853075" y="3317075"/>
            <a:ext cx="213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Group 11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Beatriz Leite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Dongdong Song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Kejin Liu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Sai Sravanthi Sunku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Jeremy Perez</a:t>
            </a:r>
            <a:endParaRPr>
              <a:solidFill>
                <a:srgbClr val="D6A86A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5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403975" y="142575"/>
            <a:ext cx="8450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Trend of Crimes Globally or in Specific Countries</a:t>
            </a:r>
            <a:endParaRPr sz="5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75" y="1051350"/>
            <a:ext cx="2961100" cy="18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350" y="3055800"/>
            <a:ext cx="3079800" cy="19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75750" y="1590813"/>
            <a:ext cx="10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Assault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Of US </a:t>
            </a:r>
            <a:r>
              <a:rPr lang="en">
                <a:solidFill>
                  <a:srgbClr val="D6A86A"/>
                </a:solidFill>
              </a:rPr>
              <a:t>Trend</a:t>
            </a:r>
            <a:endParaRPr>
              <a:solidFill>
                <a:srgbClr val="D6A86A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702050" y="1590813"/>
            <a:ext cx="10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Assault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Of China </a:t>
            </a:r>
            <a:r>
              <a:rPr lang="en">
                <a:solidFill>
                  <a:srgbClr val="D6A86A"/>
                </a:solidFill>
              </a:rPr>
              <a:t>Trend</a:t>
            </a:r>
            <a:endParaRPr>
              <a:solidFill>
                <a:srgbClr val="D6A86A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-37000" y="3420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Assault</a:t>
            </a:r>
            <a:r>
              <a:rPr lang="en">
                <a:solidFill>
                  <a:srgbClr val="D6A86A"/>
                </a:solidFill>
              </a:rPr>
              <a:t> Ratio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of All Kinds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Crimes US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Trend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4411575" y="3420138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Assault</a:t>
            </a:r>
            <a:r>
              <a:rPr lang="en">
                <a:solidFill>
                  <a:srgbClr val="D6A86A"/>
                </a:solidFill>
              </a:rPr>
              <a:t> Ratio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All Kinds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Crimes China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Trend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850" y="1028264"/>
            <a:ext cx="3000000" cy="191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375" y="3055800"/>
            <a:ext cx="3168699" cy="19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464000" y="98650"/>
            <a:ext cx="7922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Change in Crime Types Over Time</a:t>
            </a:r>
            <a:endParaRPr b="1" sz="24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464000" y="983275"/>
            <a:ext cx="818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From 1981-2000 to 2001-2020, </a:t>
            </a: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 group of crime “Coerce” grew from 32.9% to 37.5% of total crime.</a:t>
            </a:r>
            <a:endParaRPr sz="16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0" y="1675125"/>
            <a:ext cx="4109601" cy="2401949"/>
          </a:xfrm>
          <a:prstGeom prst="rect">
            <a:avLst/>
          </a:prstGeom>
          <a:noFill/>
          <a:ln cap="flat" cmpd="sng" w="38100">
            <a:solidFill>
              <a:srgbClr val="BC945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25" y="1675125"/>
            <a:ext cx="4109601" cy="2401949"/>
          </a:xfrm>
          <a:prstGeom prst="rect">
            <a:avLst/>
          </a:prstGeom>
          <a:noFill/>
          <a:ln cap="flat" cmpd="sng" w="38100">
            <a:solidFill>
              <a:srgbClr val="BC945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218550" y="1410100"/>
            <a:ext cx="44421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Increase in Mass Shooting in the US over the Last 20 Years 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5212600" y="1333875"/>
            <a:ext cx="3545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340"/>
            <a:ext cx="4233975" cy="345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3312450" y="2136575"/>
            <a:ext cx="2519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Thank you !</a:t>
            </a:r>
            <a:endParaRPr sz="1100">
              <a:solidFill>
                <a:srgbClr val="D6A86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309057" y="280600"/>
            <a:ext cx="444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9" name="Google Shape;89;p17"/>
          <p:cNvSpPr txBox="1"/>
          <p:nvPr/>
        </p:nvSpPr>
        <p:spPr>
          <a:xfrm>
            <a:off x="584650" y="1370600"/>
            <a:ext cx="7735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Crime is a subject of global interest. No matter where you live or how old you are, we all worry about our safety.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With crime being all over the news everyday, we get the sense that crime rates keep going up. Is it true that the global crime rate is increasing?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 GDELT Project tracks global media and news to update the global crime data every 15 minutes.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Their mission is to "to construct a catalog of human societal-scale behavior and beliefs across all countries of the world".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It aggregates information on more than 83 million events extracted from media reports in 258 countries for the period 1979-2021. 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 crimes are grouped in 32 categories.</a:t>
            </a:r>
            <a:endParaRPr sz="16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33250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BC945D"/>
                </a:solidFill>
                <a:latin typeface="EB Garamond"/>
                <a:ea typeface="EB Garamond"/>
                <a:cs typeface="EB Garamond"/>
                <a:sym typeface="EB Garamond"/>
              </a:rPr>
              <a:t>The Dataset</a:t>
            </a:r>
            <a:endParaRPr b="1" sz="4000">
              <a:solidFill>
                <a:srgbClr val="BC945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5829"/>
          <a:stretch/>
        </p:blipFill>
        <p:spPr>
          <a:xfrm>
            <a:off x="2369202" y="1329100"/>
            <a:ext cx="6463100" cy="3068650"/>
          </a:xfrm>
          <a:prstGeom prst="rect">
            <a:avLst/>
          </a:prstGeom>
          <a:noFill/>
          <a:ln cap="flat" cmpd="sng" w="38100">
            <a:solidFill>
              <a:srgbClr val="D6A8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8"/>
          <p:cNvSpPr txBox="1"/>
          <p:nvPr/>
        </p:nvSpPr>
        <p:spPr>
          <a:xfrm>
            <a:off x="241725" y="1329100"/>
            <a:ext cx="1826100" cy="3111900"/>
          </a:xfrm>
          <a:prstGeom prst="rect">
            <a:avLst/>
          </a:prstGeom>
          <a:solidFill>
            <a:srgbClr val="1E1E1E"/>
          </a:solidFill>
          <a:ln cap="flat" cmpd="sng" w="38100">
            <a:solidFill>
              <a:srgbClr val="BC94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400"/>
              <a:buFont typeface="EB Garamond"/>
              <a:buChar char="●"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From Kaggle, built from the GDELT project’s database</a:t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400"/>
              <a:buFont typeface="EB Garamond"/>
              <a:buChar char="●"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14 columns and 176,432 rows</a:t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400"/>
              <a:buFont typeface="EB Garamond"/>
              <a:buChar char="●"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Variables include Year, Country, Type of Event, Number of Events</a:t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Clr>
                <a:srgbClr val="D6A86A"/>
              </a:buClr>
              <a:buSzPts val="1400"/>
              <a:buFont typeface="EB Garamond"/>
              <a:buChar char="●"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No empty rows</a:t>
            </a:r>
            <a:endParaRPr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94260" y="199200"/>
            <a:ext cx="531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 Big Questions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832906" y="1877687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Has crime increased/ decreased in the past 4 decades? Is the trend different in different parts of the world?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32906" y="1525539"/>
            <a:ext cx="6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1.</a:t>
            </a:r>
            <a:endParaRPr b="1" sz="21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476094" y="1877687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Which area of the world was the most dangerous in 2020?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476094" y="1525539"/>
            <a:ext cx="6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2.</a:t>
            </a:r>
            <a:endParaRPr b="1" sz="21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547507" y="3655787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Have mass shootings become more common in the U.S. in the past 20 years?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547507" y="3305214"/>
            <a:ext cx="6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5.</a:t>
            </a:r>
            <a:endParaRPr b="1" sz="21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19306" y="1877700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With time, which kind of crime activities show an uptrend or downtrend?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119306" y="1525551"/>
            <a:ext cx="6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3.</a:t>
            </a:r>
            <a:endParaRPr b="1" sz="21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832894" y="3657375"/>
            <a:ext cx="204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Which crime category is the most common in a given period of time? Does the ratio change with time?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832894" y="3305226"/>
            <a:ext cx="6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4.</a:t>
            </a:r>
            <a:endParaRPr b="1" sz="21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09045" y="280600"/>
            <a:ext cx="769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Increase in Crime over time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880675" y="2412625"/>
            <a:ext cx="7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36398"/>
          <a:stretch/>
        </p:blipFill>
        <p:spPr>
          <a:xfrm>
            <a:off x="871963" y="2093625"/>
            <a:ext cx="7400075" cy="19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09045" y="280600"/>
            <a:ext cx="769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Increase in Crime over time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75" y="1835375"/>
            <a:ext cx="36845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50" y="1060563"/>
            <a:ext cx="18764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25" y="1835375"/>
            <a:ext cx="35433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6">
            <a:alphaModFix/>
          </a:blip>
          <a:srcRect b="0" l="2676" r="0" t="0"/>
          <a:stretch/>
        </p:blipFill>
        <p:spPr>
          <a:xfrm>
            <a:off x="703075" y="1065325"/>
            <a:ext cx="25307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218557" y="1410100"/>
            <a:ext cx="444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The total events change by year for countries</a:t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25" y="37712"/>
            <a:ext cx="4133076" cy="50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464007" y="354250"/>
            <a:ext cx="444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23"/>
          <p:cNvSpPr txBox="1"/>
          <p:nvPr/>
        </p:nvSpPr>
        <p:spPr>
          <a:xfrm>
            <a:off x="464000" y="98650"/>
            <a:ext cx="78159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Total Crime Events by Country in 2021</a:t>
            </a:r>
            <a:endParaRPr b="1" sz="2400">
              <a:solidFill>
                <a:srgbClr val="D6A86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725"/>
            <a:ext cx="3458324" cy="349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50" y="1514625"/>
            <a:ext cx="4019381" cy="34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023675" y="1045325"/>
            <a:ext cx="272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6A86A"/>
                </a:solidFill>
              </a:rPr>
              <a:t>Highest</a:t>
            </a:r>
            <a:endParaRPr sz="1700">
              <a:solidFill>
                <a:srgbClr val="D6A86A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809325" y="1068425"/>
            <a:ext cx="208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6A86A"/>
                </a:solidFill>
              </a:rPr>
              <a:t>Lowest</a:t>
            </a:r>
            <a:endParaRPr sz="1700">
              <a:solidFill>
                <a:srgbClr val="D6A86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4"/>
          <p:cNvCxnSpPr/>
          <p:nvPr/>
        </p:nvCxnSpPr>
        <p:spPr>
          <a:xfrm>
            <a:off x="0" y="942975"/>
            <a:ext cx="9144000" cy="0"/>
          </a:xfrm>
          <a:prstGeom prst="straightConnector1">
            <a:avLst/>
          </a:prstGeom>
          <a:gradFill>
            <a:gsLst>
              <a:gs pos="0">
                <a:srgbClr val="BD955D"/>
              </a:gs>
              <a:gs pos="28000">
                <a:srgbClr val="987140"/>
              </a:gs>
              <a:gs pos="58000">
                <a:srgbClr val="F3C27E"/>
              </a:gs>
              <a:gs pos="63000">
                <a:srgbClr val="F6C480"/>
              </a:gs>
              <a:gs pos="79650">
                <a:srgbClr val="D6A86A"/>
              </a:gs>
              <a:gs pos="100000">
                <a:srgbClr val="987141"/>
              </a:gs>
            </a:gsLst>
            <a:lin ang="0" scaled="0"/>
          </a:gradFill>
          <a:ln cap="flat" cmpd="sng" w="25400">
            <a:solidFill>
              <a:srgbClr val="BC94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4" name="Google Shape;154;p24"/>
          <p:cNvSpPr txBox="1"/>
          <p:nvPr/>
        </p:nvSpPr>
        <p:spPr>
          <a:xfrm>
            <a:off x="403975" y="142575"/>
            <a:ext cx="8450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6A86A"/>
                </a:solidFill>
                <a:latin typeface="EB Garamond"/>
                <a:ea typeface="EB Garamond"/>
                <a:cs typeface="EB Garamond"/>
                <a:sym typeface="EB Garamond"/>
              </a:rPr>
              <a:t>Trend of Crimes Globally or in Specific Countries</a:t>
            </a:r>
            <a:endParaRPr sz="5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00" y="995338"/>
            <a:ext cx="2867875" cy="2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00" y="3069950"/>
            <a:ext cx="2867875" cy="2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550" y="1003800"/>
            <a:ext cx="2921000" cy="19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4850" y="3147700"/>
            <a:ext cx="3048401" cy="19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766950" y="1560375"/>
            <a:ext cx="10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Fight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Globally Trend</a:t>
            </a:r>
            <a:endParaRPr>
              <a:solidFill>
                <a:srgbClr val="D6A86A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-37025" y="3420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Coerce Ratio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All Kinds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Crimes Globally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Trend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175750" y="1590813"/>
            <a:ext cx="10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Coerce Globally Trend</a:t>
            </a:r>
            <a:endParaRPr>
              <a:solidFill>
                <a:srgbClr val="D6A86A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357200" y="34715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Fight </a:t>
            </a:r>
            <a:r>
              <a:rPr lang="en">
                <a:solidFill>
                  <a:srgbClr val="D6A86A"/>
                </a:solidFill>
              </a:rPr>
              <a:t>Ratio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All Kinds of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Crimes Globally </a:t>
            </a:r>
            <a:endParaRPr>
              <a:solidFill>
                <a:srgbClr val="D6A8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A86A"/>
                </a:solidFill>
              </a:rPr>
              <a:t>Trend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