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comments/comment3.xml" ContentType="application/vnd.openxmlformats-officedocument.presentationml.comments+xml"/>
  <Override PartName="/ppt/notesSlides/notesSlide4.xml" ContentType="application/vnd.openxmlformats-officedocument.presentationml.notesSlide+xml"/>
  <Override PartName="/ppt/comments/comment4.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comment5.xml" ContentType="application/vnd.openxmlformats-officedocument.presentationml.comment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3" r:id="rId3"/>
  </p:sldMasterIdLst>
  <p:notesMasterIdLst>
    <p:notesMasterId r:id="rId112"/>
  </p:notesMasterIdLst>
  <p:sldIdLst>
    <p:sldId id="261" r:id="rId4"/>
    <p:sldId id="262" r:id="rId5"/>
    <p:sldId id="263" r:id="rId6"/>
    <p:sldId id="299" r:id="rId7"/>
    <p:sldId id="334" r:id="rId8"/>
    <p:sldId id="265" r:id="rId9"/>
    <p:sldId id="266" r:id="rId10"/>
    <p:sldId id="268" r:id="rId11"/>
    <p:sldId id="269" r:id="rId12"/>
    <p:sldId id="335" r:id="rId13"/>
    <p:sldId id="312" r:id="rId14"/>
    <p:sldId id="271" r:id="rId15"/>
    <p:sldId id="272" r:id="rId16"/>
    <p:sldId id="273" r:id="rId17"/>
    <p:sldId id="275" r:id="rId18"/>
    <p:sldId id="276" r:id="rId19"/>
    <p:sldId id="277" r:id="rId20"/>
    <p:sldId id="278" r:id="rId21"/>
    <p:sldId id="307" r:id="rId22"/>
    <p:sldId id="284" r:id="rId23"/>
    <p:sldId id="283" r:id="rId24"/>
    <p:sldId id="406" r:id="rId25"/>
    <p:sldId id="411" r:id="rId26"/>
    <p:sldId id="377" r:id="rId27"/>
    <p:sldId id="336" r:id="rId28"/>
    <p:sldId id="337" r:id="rId29"/>
    <p:sldId id="378" r:id="rId30"/>
    <p:sldId id="347" r:id="rId31"/>
    <p:sldId id="412" r:id="rId32"/>
    <p:sldId id="338" r:id="rId33"/>
    <p:sldId id="341" r:id="rId34"/>
    <p:sldId id="368" r:id="rId35"/>
    <p:sldId id="369" r:id="rId36"/>
    <p:sldId id="370" r:id="rId37"/>
    <p:sldId id="371" r:id="rId38"/>
    <p:sldId id="373" r:id="rId39"/>
    <p:sldId id="375" r:id="rId40"/>
    <p:sldId id="379" r:id="rId41"/>
    <p:sldId id="381" r:id="rId42"/>
    <p:sldId id="382" r:id="rId43"/>
    <p:sldId id="383" r:id="rId44"/>
    <p:sldId id="385" r:id="rId45"/>
    <p:sldId id="390" r:id="rId46"/>
    <p:sldId id="394" r:id="rId47"/>
    <p:sldId id="395" r:id="rId48"/>
    <p:sldId id="413" r:id="rId49"/>
    <p:sldId id="403" r:id="rId50"/>
    <p:sldId id="380" r:id="rId51"/>
    <p:sldId id="351" r:id="rId52"/>
    <p:sldId id="352" r:id="rId53"/>
    <p:sldId id="353" r:id="rId54"/>
    <p:sldId id="355" r:id="rId55"/>
    <p:sldId id="356" r:id="rId56"/>
    <p:sldId id="357" r:id="rId57"/>
    <p:sldId id="358" r:id="rId58"/>
    <p:sldId id="410" r:id="rId59"/>
    <p:sldId id="407" r:id="rId60"/>
    <p:sldId id="429" r:id="rId61"/>
    <p:sldId id="430" r:id="rId62"/>
    <p:sldId id="408" r:id="rId63"/>
    <p:sldId id="409" r:id="rId64"/>
    <p:sldId id="471" r:id="rId65"/>
    <p:sldId id="470" r:id="rId66"/>
    <p:sldId id="308" r:id="rId67"/>
    <p:sldId id="309" r:id="rId68"/>
    <p:sldId id="310" r:id="rId69"/>
    <p:sldId id="311" r:id="rId70"/>
    <p:sldId id="439" r:id="rId71"/>
    <p:sldId id="472" r:id="rId72"/>
    <p:sldId id="414" r:id="rId73"/>
    <p:sldId id="287" r:id="rId74"/>
    <p:sldId id="415" r:id="rId75"/>
    <p:sldId id="313" r:id="rId76"/>
    <p:sldId id="331" r:id="rId77"/>
    <p:sldId id="314" r:id="rId78"/>
    <p:sldId id="315" r:id="rId79"/>
    <p:sldId id="316" r:id="rId80"/>
    <p:sldId id="317" r:id="rId81"/>
    <p:sldId id="318" r:id="rId82"/>
    <p:sldId id="319" r:id="rId83"/>
    <p:sldId id="320" r:id="rId84"/>
    <p:sldId id="421" r:id="rId85"/>
    <p:sldId id="473" r:id="rId86"/>
    <p:sldId id="420" r:id="rId87"/>
    <p:sldId id="321" r:id="rId88"/>
    <p:sldId id="322" r:id="rId89"/>
    <p:sldId id="323" r:id="rId90"/>
    <p:sldId id="330" r:id="rId91"/>
    <p:sldId id="419" r:id="rId92"/>
    <p:sldId id="416" r:id="rId93"/>
    <p:sldId id="463" r:id="rId94"/>
    <p:sldId id="464" r:id="rId95"/>
    <p:sldId id="324" r:id="rId96"/>
    <p:sldId id="325" r:id="rId97"/>
    <p:sldId id="326" r:id="rId98"/>
    <p:sldId id="441" r:id="rId99"/>
    <p:sldId id="423" r:id="rId100"/>
    <p:sldId id="424" r:id="rId101"/>
    <p:sldId id="425" r:id="rId102"/>
    <p:sldId id="426" r:id="rId103"/>
    <p:sldId id="327" r:id="rId104"/>
    <p:sldId id="328" r:id="rId105"/>
    <p:sldId id="329" r:id="rId106"/>
    <p:sldId id="417" r:id="rId107"/>
    <p:sldId id="427" r:id="rId108"/>
    <p:sldId id="418" r:id="rId109"/>
    <p:sldId id="428" r:id="rId110"/>
    <p:sldId id="297" r:id="rId111"/>
  </p:sldIdLst>
  <p:sldSz cx="9144000" cy="6858000" type="screen4x3"/>
  <p:notesSz cx="6858000" cy="9144000"/>
  <p:defaultTextStyle>
    <a:defPPr>
      <a:defRPr lang="zh-TW"/>
    </a:defPPr>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PMingLiU" panose="02020500000000000000" pitchFamily="18" charset="-120"/>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PMingLiU" panose="02020500000000000000" pitchFamily="18" charset="-120"/>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PMingLiU" panose="02020500000000000000" pitchFamily="18" charset="-120"/>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PMingLiU" panose="02020500000000000000" pitchFamily="18" charset="-120"/>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PMingLiU" panose="02020500000000000000" pitchFamily="18" charset="-120"/>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PMingLiU" panose="02020500000000000000" pitchFamily="18" charset="-120"/>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PMingLiU" panose="02020500000000000000" pitchFamily="18" charset="-120"/>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PMingLiU" panose="02020500000000000000" pitchFamily="18" charset="-120"/>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PMingLiU" panose="02020500000000000000" pitchFamily="18" charset="-120"/>
      </a:defRPr>
    </a:lvl9pPr>
  </p:defaultTextStyle>
  <p:extLst>
    <p:ext uri="{EFAFB233-063F-42B5-8137-9DF3F51BA10A}">
      <p15:sldGuideLst xmlns:p15="http://schemas.microsoft.com/office/powerpoint/2012/main">
        <p15:guide id="1" orient="horz" pos="2154">
          <p15:clr>
            <a:srgbClr val="A4A3A4"/>
          </p15:clr>
        </p15:guide>
        <p15:guide id="2" pos="291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未知用户1" initials="未知用户1" lastIdx="54" clrIdx="0"/>
  <p:cmAuthor id="1" name="steven" initials="s" lastIdx="6" clrIdx="1">
    <p:extLst>
      <p:ext uri="{19B8F6BF-5375-455C-9EA6-DF929625EA0E}">
        <p15:presenceInfo xmlns:p15="http://schemas.microsoft.com/office/powerpoint/2012/main" userId="steve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6" autoAdjust="0"/>
    <p:restoredTop sz="81235" autoAdjust="0"/>
  </p:normalViewPr>
  <p:slideViewPr>
    <p:cSldViewPr showGuides="1">
      <p:cViewPr varScale="1">
        <p:scale>
          <a:sx n="85" d="100"/>
          <a:sy n="85" d="100"/>
        </p:scale>
        <p:origin x="498" y="78"/>
      </p:cViewPr>
      <p:guideLst>
        <p:guide orient="horz" pos="2154"/>
        <p:guide pos="291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117" Type="http://schemas.openxmlformats.org/officeDocument/2006/relationships/tableStyles" Target="tableStyles.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notesMaster" Target="notesMasters/notesMaster1.xml"/><Relationship Id="rId16" Type="http://schemas.openxmlformats.org/officeDocument/2006/relationships/slide" Target="slides/slide13.xml"/><Relationship Id="rId107" Type="http://schemas.openxmlformats.org/officeDocument/2006/relationships/slide" Target="slides/slide104.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87" Type="http://schemas.openxmlformats.org/officeDocument/2006/relationships/slide" Target="slides/slide84.xml"/><Relationship Id="rId102" Type="http://schemas.openxmlformats.org/officeDocument/2006/relationships/slide" Target="slides/slide99.xml"/><Relationship Id="rId110" Type="http://schemas.openxmlformats.org/officeDocument/2006/relationships/slide" Target="slides/slide107.xml"/><Relationship Id="rId115" Type="http://schemas.openxmlformats.org/officeDocument/2006/relationships/viewProps" Target="viewProps.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slide" Target="slides/slide87.xml"/><Relationship Id="rId95" Type="http://schemas.openxmlformats.org/officeDocument/2006/relationships/slide" Target="slides/slide9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13" Type="http://schemas.openxmlformats.org/officeDocument/2006/relationships/commentAuthors" Target="commentAuthor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slide" Target="slides/slide90.xml"/><Relationship Id="rId98" Type="http://schemas.openxmlformats.org/officeDocument/2006/relationships/slide" Target="slides/slide9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103" Type="http://schemas.openxmlformats.org/officeDocument/2006/relationships/slide" Target="slides/slide100.xml"/><Relationship Id="rId108" Type="http://schemas.openxmlformats.org/officeDocument/2006/relationships/slide" Target="slides/slide105.xml"/><Relationship Id="rId116"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11" Type="http://schemas.openxmlformats.org/officeDocument/2006/relationships/slide" Target="slides/slide108.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slide" Target="slides/slide103.xml"/><Relationship Id="rId114" Type="http://schemas.openxmlformats.org/officeDocument/2006/relationships/presProps" Target="presProp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1-20T10:33:51.774" idx="1">
    <p:pos x="10" y="10"/>
    <p:text>B1</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1-20T10:44:58.142" idx="2">
    <p:pos x="10" y="10"/>
    <p:text>B3</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01-20T10:48:23.779" idx="3">
    <p:pos x="10" y="10"/>
    <p:text>B3</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8-01-20T11:25:05.877" idx="5">
    <p:pos x="1880" y="10455"/>
    <p:text>b3</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8-01-20T11:26:28.212" idx="6">
    <p:pos x="10" y="10"/>
    <p:text>b1</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2019/4/23 Tuesday</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4277514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Figure 1-1. The Arduino I/O Board. This is what most people think of when you say “Arduino,” even </a:t>
            </a:r>
          </a:p>
          <a:p>
            <a:r>
              <a:rPr lang="en-US" altLang="zh-CN" dirty="0" smtClean="0"/>
              <a:t>though it’s only one piece of a larger system. </a:t>
            </a:r>
            <a:endParaRPr lang="zh-CN" altLang="en-US" dirty="0"/>
          </a:p>
        </p:txBody>
      </p:sp>
      <p:sp>
        <p:nvSpPr>
          <p:cNvPr id="4" name="灯片编号占位符 3"/>
          <p:cNvSpPr>
            <a:spLocks noGrp="1"/>
          </p:cNvSpPr>
          <p:nvPr>
            <p:ph type="sldNum" sz="quarter" idx="10"/>
          </p:nvPr>
        </p:nvSpPr>
        <p:spPr/>
        <p:txBody>
          <a:bodyPr/>
          <a:lstStyle/>
          <a:p>
            <a:fld id="{8725C4D0-0C7D-43D3-B97E-2A433C6BBEC8}" type="slidenum">
              <a:rPr lang="zh-CN" altLang="en-US" smtClean="0"/>
              <a:t>3</a:t>
            </a:fld>
            <a:endParaRPr lang="zh-CN" altLang="en-US"/>
          </a:p>
        </p:txBody>
      </p:sp>
    </p:spTree>
    <p:extLst>
      <p:ext uri="{BB962C8B-B14F-4D97-AF65-F5344CB8AC3E}">
        <p14:creationId xmlns:p14="http://schemas.microsoft.com/office/powerpoint/2010/main" val="29374606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D8F66DB-85AB-47D8-8857-0F7C187B2EDB}" type="slidenum">
              <a:rPr lang="en-US" altLang="zh-CN">
                <a:solidFill>
                  <a:prstClr val="black"/>
                </a:solidFill>
              </a:rPr>
              <a:pPr/>
              <a:t>37</a:t>
            </a:fld>
            <a:endParaRPr lang="en-US" altLang="zh-CN">
              <a:solidFill>
                <a:prstClr val="black"/>
              </a:solidFill>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240382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Parentheses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bracket</a:t>
            </a:r>
            <a:endParaRPr lang="zh-CN" alt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brace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81D8C247-BE66-403F-A727-8619F5C2F0AB}" type="slidenum">
              <a:rPr lang="zh-CN" altLang="en-US" smtClean="0">
                <a:solidFill>
                  <a:prstClr val="black"/>
                </a:solidFill>
              </a:rPr>
              <a:pPr/>
              <a:t>43</a:t>
            </a:fld>
            <a:endParaRPr lang="zh-CN" altLang="en-US">
              <a:solidFill>
                <a:prstClr val="black"/>
              </a:solidFill>
            </a:endParaRPr>
          </a:p>
        </p:txBody>
      </p:sp>
    </p:spTree>
    <p:extLst>
      <p:ext uri="{BB962C8B-B14F-4D97-AF65-F5344CB8AC3E}">
        <p14:creationId xmlns:p14="http://schemas.microsoft.com/office/powerpoint/2010/main" val="28192403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C:\Program Files (x86)\Arduino\hardware\</a:t>
            </a:r>
            <a:r>
              <a:rPr lang="en-US" altLang="zh-CN" dirty="0" err="1" smtClean="0"/>
              <a:t>arduino</a:t>
            </a:r>
            <a:r>
              <a:rPr lang="en-US" altLang="zh-CN" dirty="0" smtClean="0"/>
              <a:t>\</a:t>
            </a:r>
            <a:r>
              <a:rPr lang="en-US" altLang="zh-CN" dirty="0" err="1" smtClean="0"/>
              <a:t>avr</a:t>
            </a:r>
            <a:r>
              <a:rPr lang="en-US" altLang="zh-CN" dirty="0" smtClean="0"/>
              <a:t>\cores\</a:t>
            </a:r>
            <a:r>
              <a:rPr lang="en-US" altLang="zh-CN" dirty="0" err="1" smtClean="0"/>
              <a:t>arduino</a:t>
            </a:r>
            <a:r>
              <a:rPr lang="en-US" altLang="zh-CN" dirty="0" smtClean="0"/>
              <a:t>\</a:t>
            </a:r>
            <a:r>
              <a:rPr lang="en-US" altLang="zh-CN" dirty="0" err="1" smtClean="0"/>
              <a:t>Arduino.h</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57</a:t>
            </a:fld>
            <a:endParaRPr lang="zh-CN" altLang="en-US"/>
          </a:p>
        </p:txBody>
      </p:sp>
    </p:spTree>
    <p:extLst>
      <p:ext uri="{BB962C8B-B14F-4D97-AF65-F5344CB8AC3E}">
        <p14:creationId xmlns:p14="http://schemas.microsoft.com/office/powerpoint/2010/main" val="6515534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C:\Program Files (x86)\Arduino\hardware\</a:t>
            </a:r>
            <a:r>
              <a:rPr lang="en-US" altLang="zh-CN" dirty="0" err="1" smtClean="0"/>
              <a:t>arduino</a:t>
            </a:r>
            <a:r>
              <a:rPr lang="en-US" altLang="zh-CN" dirty="0" smtClean="0"/>
              <a:t>\</a:t>
            </a:r>
            <a:r>
              <a:rPr lang="en-US" altLang="zh-CN" dirty="0" err="1" smtClean="0"/>
              <a:t>avr</a:t>
            </a:r>
            <a:r>
              <a:rPr lang="en-US" altLang="zh-CN" dirty="0" smtClean="0"/>
              <a:t>\cores\</a:t>
            </a:r>
            <a:r>
              <a:rPr lang="en-US" altLang="zh-CN" dirty="0" err="1" smtClean="0"/>
              <a:t>arduino</a:t>
            </a:r>
            <a:r>
              <a:rPr lang="en-US" altLang="zh-CN" dirty="0" smtClean="0"/>
              <a:t>\</a:t>
            </a:r>
            <a:r>
              <a:rPr lang="en-US" altLang="zh-CN" dirty="0" err="1" smtClean="0"/>
              <a:t>Arduino.h</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58</a:t>
            </a:fld>
            <a:endParaRPr lang="zh-CN" altLang="en-US"/>
          </a:p>
        </p:txBody>
      </p:sp>
    </p:spTree>
    <p:extLst>
      <p:ext uri="{BB962C8B-B14F-4D97-AF65-F5344CB8AC3E}">
        <p14:creationId xmlns:p14="http://schemas.microsoft.com/office/powerpoint/2010/main" val="34128705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79</a:t>
            </a:fld>
            <a:endParaRPr lang="zh-CN" altLang="en-US"/>
          </a:p>
        </p:txBody>
      </p:sp>
    </p:spTree>
    <p:extLst>
      <p:ext uri="{BB962C8B-B14F-4D97-AF65-F5344CB8AC3E}">
        <p14:creationId xmlns:p14="http://schemas.microsoft.com/office/powerpoint/2010/main" val="41326790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Arduino </a:t>
            </a:r>
            <a:r>
              <a:rPr lang="zh-CN" altLang="en-US" dirty="0" smtClean="0"/>
              <a:t>结构框图</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80</a:t>
            </a:fld>
            <a:endParaRPr lang="zh-CN" altLang="en-US"/>
          </a:p>
        </p:txBody>
      </p:sp>
    </p:spTree>
    <p:extLst>
      <p:ext uri="{BB962C8B-B14F-4D97-AF65-F5344CB8AC3E}">
        <p14:creationId xmlns:p14="http://schemas.microsoft.com/office/powerpoint/2010/main" val="7976801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91</a:t>
            </a:fld>
            <a:endParaRPr lang="zh-CN" altLang="en-US"/>
          </a:p>
        </p:txBody>
      </p:sp>
    </p:spTree>
    <p:extLst>
      <p:ext uri="{BB962C8B-B14F-4D97-AF65-F5344CB8AC3E}">
        <p14:creationId xmlns:p14="http://schemas.microsoft.com/office/powerpoint/2010/main" val="554337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语法：</a:t>
            </a:r>
          </a:p>
          <a:p>
            <a:r>
              <a:rPr lang="en-US" altLang="zh-CN" dirty="0" err="1" smtClean="0"/>
              <a:t>Serial.print</a:t>
            </a:r>
            <a:r>
              <a:rPr lang="en-US" altLang="zh-CN" dirty="0" smtClean="0"/>
              <a:t>(</a:t>
            </a:r>
            <a:r>
              <a:rPr lang="en-US" altLang="zh-CN" dirty="0" err="1" smtClean="0"/>
              <a:t>val</a:t>
            </a:r>
            <a:r>
              <a:rPr lang="en-US" altLang="zh-CN" dirty="0" smtClean="0"/>
              <a:t>) </a:t>
            </a:r>
            <a:r>
              <a:rPr lang="en-US" altLang="zh-CN" dirty="0" err="1" smtClean="0"/>
              <a:t>Serial.print</a:t>
            </a:r>
            <a:r>
              <a:rPr lang="en-US" altLang="zh-CN" dirty="0" smtClean="0"/>
              <a:t>(</a:t>
            </a:r>
            <a:r>
              <a:rPr lang="en-US" altLang="zh-CN" dirty="0" err="1" smtClean="0"/>
              <a:t>val</a:t>
            </a:r>
            <a:r>
              <a:rPr lang="en-US" altLang="zh-CN" dirty="0" smtClean="0"/>
              <a:t>, format) </a:t>
            </a:r>
            <a:r>
              <a:rPr lang="zh-CN" altLang="en-US" sz="1200" b="0" i="0" kern="1200" dirty="0" smtClean="0">
                <a:solidFill>
                  <a:schemeClr val="tx1"/>
                </a:solidFill>
                <a:effectLst/>
                <a:latin typeface="+mn-lt"/>
                <a:ea typeface="+mn-ea"/>
                <a:cs typeface="+mn-cs"/>
              </a:rPr>
              <a:t>参数：</a:t>
            </a:r>
          </a:p>
          <a:p>
            <a:r>
              <a:rPr lang="en-US" altLang="zh-CN" dirty="0" err="1" smtClean="0"/>
              <a:t>val</a:t>
            </a:r>
            <a:r>
              <a:rPr lang="en-US" altLang="zh-CN" dirty="0" smtClean="0"/>
              <a:t>: </a:t>
            </a:r>
            <a:r>
              <a:rPr lang="zh-CN" altLang="en-US" dirty="0" smtClean="0"/>
              <a:t>要发送的数据（任何数据类型） </a:t>
            </a:r>
            <a:r>
              <a:rPr lang="en-US" altLang="zh-CN" dirty="0" smtClean="0"/>
              <a:t>format: </a:t>
            </a:r>
            <a:r>
              <a:rPr lang="zh-CN" altLang="en-US" dirty="0" smtClean="0"/>
              <a:t>指定数字的基数（用于整型数）或者小数的位数（用于浮点数）。</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95</a:t>
            </a:fld>
            <a:endParaRPr lang="zh-CN" altLang="en-US"/>
          </a:p>
        </p:txBody>
      </p:sp>
    </p:spTree>
    <p:extLst>
      <p:ext uri="{BB962C8B-B14F-4D97-AF65-F5344CB8AC3E}">
        <p14:creationId xmlns:p14="http://schemas.microsoft.com/office/powerpoint/2010/main" val="19351847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99</a:t>
            </a:fld>
            <a:endParaRPr lang="zh-CN" altLang="en-US"/>
          </a:p>
        </p:txBody>
      </p:sp>
    </p:spTree>
    <p:extLst>
      <p:ext uri="{BB962C8B-B14F-4D97-AF65-F5344CB8AC3E}">
        <p14:creationId xmlns:p14="http://schemas.microsoft.com/office/powerpoint/2010/main" val="27192082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语法：</a:t>
            </a:r>
          </a:p>
          <a:p>
            <a:r>
              <a:rPr lang="en-US" altLang="zh-CN" dirty="0" err="1" smtClean="0"/>
              <a:t>Serial.print</a:t>
            </a:r>
            <a:r>
              <a:rPr lang="en-US" altLang="zh-CN" dirty="0" smtClean="0"/>
              <a:t>(</a:t>
            </a:r>
            <a:r>
              <a:rPr lang="en-US" altLang="zh-CN" dirty="0" err="1" smtClean="0"/>
              <a:t>val</a:t>
            </a:r>
            <a:r>
              <a:rPr lang="en-US" altLang="zh-CN" dirty="0" smtClean="0"/>
              <a:t>) </a:t>
            </a:r>
            <a:r>
              <a:rPr lang="en-US" altLang="zh-CN" dirty="0" err="1" smtClean="0"/>
              <a:t>Serial.print</a:t>
            </a:r>
            <a:r>
              <a:rPr lang="en-US" altLang="zh-CN" dirty="0" smtClean="0"/>
              <a:t>(</a:t>
            </a:r>
            <a:r>
              <a:rPr lang="en-US" altLang="zh-CN" dirty="0" err="1" smtClean="0"/>
              <a:t>val</a:t>
            </a:r>
            <a:r>
              <a:rPr lang="en-US" altLang="zh-CN" dirty="0" smtClean="0"/>
              <a:t>, format) </a:t>
            </a:r>
            <a:r>
              <a:rPr lang="zh-CN" altLang="en-US" sz="1200" b="0" i="0" kern="1200" dirty="0" smtClean="0">
                <a:solidFill>
                  <a:schemeClr val="tx1"/>
                </a:solidFill>
                <a:effectLst/>
                <a:latin typeface="+mn-lt"/>
                <a:ea typeface="+mn-ea"/>
                <a:cs typeface="+mn-cs"/>
              </a:rPr>
              <a:t>参数：</a:t>
            </a:r>
          </a:p>
          <a:p>
            <a:r>
              <a:rPr lang="en-US" altLang="zh-CN" dirty="0" err="1" smtClean="0"/>
              <a:t>val</a:t>
            </a:r>
            <a:r>
              <a:rPr lang="en-US" altLang="zh-CN" dirty="0" smtClean="0"/>
              <a:t>: </a:t>
            </a:r>
            <a:r>
              <a:rPr lang="zh-CN" altLang="en-US" dirty="0" smtClean="0"/>
              <a:t>要发送的数据（任何数据类型） </a:t>
            </a:r>
            <a:r>
              <a:rPr lang="en-US" altLang="zh-CN" dirty="0" smtClean="0"/>
              <a:t>format: </a:t>
            </a:r>
            <a:r>
              <a:rPr lang="zh-CN" altLang="en-US" dirty="0" smtClean="0"/>
              <a:t>指定数字的基数（用于整型数）或者小数的位数（用于浮点数）。</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103</a:t>
            </a:fld>
            <a:endParaRPr lang="zh-CN" altLang="en-US"/>
          </a:p>
        </p:txBody>
      </p:sp>
    </p:spTree>
    <p:extLst>
      <p:ext uri="{BB962C8B-B14F-4D97-AF65-F5344CB8AC3E}">
        <p14:creationId xmlns:p14="http://schemas.microsoft.com/office/powerpoint/2010/main" val="1588176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接口引脚</a:t>
            </a:r>
          </a:p>
          <a:p>
            <a:r>
              <a:rPr lang="zh-CN" altLang="en-US" dirty="0" smtClean="0"/>
              <a:t> </a:t>
            </a:r>
            <a:r>
              <a:rPr lang="en-US" altLang="zh-CN" dirty="0" smtClean="0"/>
              <a:t>Digital pins: </a:t>
            </a:r>
            <a:r>
              <a:rPr lang="zh-CN" altLang="en-US" dirty="0" smtClean="0"/>
              <a:t>数字引脚，共</a:t>
            </a:r>
            <a:r>
              <a:rPr lang="en-US" altLang="zh-CN" dirty="0" smtClean="0"/>
              <a:t>14</a:t>
            </a:r>
            <a:r>
              <a:rPr lang="zh-CN" altLang="en-US" dirty="0" smtClean="0"/>
              <a:t>个（</a:t>
            </a:r>
            <a:r>
              <a:rPr lang="en-US" altLang="zh-CN" dirty="0" smtClean="0"/>
              <a:t>0-13</a:t>
            </a:r>
            <a:r>
              <a:rPr lang="zh-CN" altLang="en-US" dirty="0" smtClean="0"/>
              <a:t>）。可设置输入或输出（</a:t>
            </a:r>
            <a:r>
              <a:rPr lang="en-US" altLang="zh-CN" dirty="0" smtClean="0"/>
              <a:t>INPUT and OUTPUT</a:t>
            </a:r>
            <a:r>
              <a:rPr lang="zh-CN" altLang="en-US" dirty="0" smtClean="0"/>
              <a:t>）</a:t>
            </a:r>
            <a:r>
              <a:rPr lang="en-US" altLang="zh-CN" dirty="0" smtClean="0"/>
              <a:t>, </a:t>
            </a:r>
            <a:r>
              <a:rPr lang="zh-CN" altLang="en-US" dirty="0" smtClean="0"/>
              <a:t>其取值只能为高和低（</a:t>
            </a:r>
            <a:r>
              <a:rPr lang="en-US" altLang="zh-CN" dirty="0" smtClean="0"/>
              <a:t>HIGH or LOW</a:t>
            </a:r>
            <a:r>
              <a:rPr lang="zh-CN" altLang="en-US" dirty="0" smtClean="0"/>
              <a:t>）</a:t>
            </a:r>
            <a:r>
              <a:rPr lang="en-US" altLang="zh-CN" dirty="0" smtClean="0"/>
              <a:t>. </a:t>
            </a:r>
          </a:p>
          <a:p>
            <a:r>
              <a:rPr lang="en-US" altLang="zh-CN" dirty="0" smtClean="0"/>
              <a:t> Analog pins: </a:t>
            </a:r>
            <a:r>
              <a:rPr lang="zh-CN" altLang="en-US" dirty="0" smtClean="0"/>
              <a:t>模拟输入引脚，共</a:t>
            </a:r>
            <a:r>
              <a:rPr lang="en-US" altLang="zh-CN" dirty="0" smtClean="0"/>
              <a:t>6</a:t>
            </a:r>
            <a:r>
              <a:rPr lang="zh-CN" altLang="en-US" dirty="0" smtClean="0"/>
              <a:t>个（</a:t>
            </a:r>
            <a:r>
              <a:rPr lang="en-US" altLang="zh-CN" dirty="0" smtClean="0"/>
              <a:t>A0 - A5</a:t>
            </a:r>
            <a:r>
              <a:rPr lang="zh-CN" altLang="en-US" dirty="0" smtClean="0"/>
              <a:t>），取值可在 </a:t>
            </a:r>
            <a:r>
              <a:rPr lang="en-US" altLang="zh-CN" dirty="0" smtClean="0"/>
              <a:t>0 </a:t>
            </a:r>
            <a:r>
              <a:rPr lang="zh-CN" altLang="en-US" dirty="0" smtClean="0"/>
              <a:t>到 </a:t>
            </a:r>
            <a:r>
              <a:rPr lang="en-US" altLang="zh-CN" dirty="0" smtClean="0"/>
              <a:t>1023 </a:t>
            </a:r>
            <a:r>
              <a:rPr lang="zh-CN" altLang="en-US" dirty="0" smtClean="0"/>
              <a:t>之间</a:t>
            </a:r>
            <a:r>
              <a:rPr lang="en-US" altLang="zh-CN" dirty="0" smtClean="0"/>
              <a:t>. </a:t>
            </a:r>
          </a:p>
          <a:p>
            <a:r>
              <a:rPr lang="en-US" altLang="zh-CN" dirty="0" smtClean="0"/>
              <a:t> USB connector:  USB</a:t>
            </a:r>
            <a:r>
              <a:rPr lang="zh-CN" altLang="en-US" dirty="0" smtClean="0"/>
              <a:t>接头，连接</a:t>
            </a:r>
            <a:r>
              <a:rPr lang="en-US" altLang="zh-CN" dirty="0" smtClean="0"/>
              <a:t>PC</a:t>
            </a:r>
            <a:r>
              <a:rPr lang="zh-CN" altLang="en-US" dirty="0" smtClean="0"/>
              <a:t>，给开发板供电，上传代码，通过串口监控软件接收记录信息。  </a:t>
            </a:r>
          </a:p>
          <a:p>
            <a:r>
              <a:rPr lang="zh-CN" altLang="en-US" dirty="0" smtClean="0"/>
              <a:t> </a:t>
            </a:r>
            <a:r>
              <a:rPr lang="en-US" altLang="zh-CN" dirty="0" smtClean="0"/>
              <a:t>Battery power:  </a:t>
            </a:r>
            <a:r>
              <a:rPr lang="zh-CN" altLang="en-US" dirty="0" smtClean="0"/>
              <a:t>电池供电。</a:t>
            </a: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2382389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Arduino </a:t>
            </a:r>
            <a:r>
              <a:rPr lang="zh-CN" altLang="en-US" dirty="0" smtClean="0"/>
              <a:t>结构框图</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eaLnBrk="1" fontAlgn="base" latinLnBrk="0" hangingPunct="1">
              <a:lnSpc>
                <a:spcPct val="100000"/>
              </a:lnSpc>
              <a:spcBef>
                <a:spcPct val="0"/>
              </a:spcBef>
              <a:spcAft>
                <a:spcPct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rPr>
              <a:pPr marL="0" marR="0" lvl="0" indent="0" algn="r" defTabSz="914400" eaLnBrk="1" fontAlgn="base" latinLnBrk="0" hangingPunct="1">
                <a:lnSpc>
                  <a:spcPct val="100000"/>
                </a:lnSpc>
                <a:spcBef>
                  <a:spcPct val="0"/>
                </a:spcBef>
                <a:spcAft>
                  <a:spcPct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ndParaRPr>
          </a:p>
        </p:txBody>
      </p:sp>
    </p:spTree>
    <p:extLst>
      <p:ext uri="{BB962C8B-B14F-4D97-AF65-F5344CB8AC3E}">
        <p14:creationId xmlns:p14="http://schemas.microsoft.com/office/powerpoint/2010/main" val="3561958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C:\Program Files (x86)\Arduino\hardware\</a:t>
            </a:r>
            <a:r>
              <a:rPr lang="en-US" altLang="zh-CN" dirty="0" err="1" smtClean="0"/>
              <a:t>arduino</a:t>
            </a:r>
            <a:r>
              <a:rPr lang="en-US" altLang="zh-CN" dirty="0" smtClean="0"/>
              <a:t>\</a:t>
            </a:r>
            <a:r>
              <a:rPr lang="en-US" altLang="zh-CN" dirty="0" err="1" smtClean="0"/>
              <a:t>avr</a:t>
            </a:r>
            <a:r>
              <a:rPr lang="en-US" altLang="zh-CN" dirty="0" smtClean="0"/>
              <a:t>\cores\</a:t>
            </a:r>
            <a:r>
              <a:rPr lang="en-US" altLang="zh-CN" dirty="0" err="1" smtClean="0"/>
              <a:t>arduino</a:t>
            </a:r>
            <a:r>
              <a:rPr lang="en-US" altLang="zh-CN" dirty="0" smtClean="0"/>
              <a:t>\main.cpp</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21</a:t>
            </a:fld>
            <a:endParaRPr lang="zh-CN" altLang="en-US"/>
          </a:p>
        </p:txBody>
      </p:sp>
    </p:spTree>
    <p:extLst>
      <p:ext uri="{BB962C8B-B14F-4D97-AF65-F5344CB8AC3E}">
        <p14:creationId xmlns:p14="http://schemas.microsoft.com/office/powerpoint/2010/main" val="3397349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语法：</a:t>
            </a:r>
          </a:p>
          <a:p>
            <a:r>
              <a:rPr lang="en-US" altLang="zh-CN" dirty="0" err="1" smtClean="0"/>
              <a:t>Serial.print</a:t>
            </a:r>
            <a:r>
              <a:rPr lang="en-US" altLang="zh-CN" dirty="0" smtClean="0"/>
              <a:t>(</a:t>
            </a:r>
            <a:r>
              <a:rPr lang="en-US" altLang="zh-CN" dirty="0" err="1" smtClean="0"/>
              <a:t>val</a:t>
            </a:r>
            <a:r>
              <a:rPr lang="en-US" altLang="zh-CN" smtClean="0"/>
              <a:t>)    </a:t>
            </a:r>
          </a:p>
          <a:p>
            <a:r>
              <a:rPr lang="en-US" altLang="zh-CN" smtClean="0"/>
              <a:t>Serial.print(val</a:t>
            </a:r>
            <a:r>
              <a:rPr lang="en-US" altLang="zh-CN" dirty="0" smtClean="0"/>
              <a:t>, format</a:t>
            </a:r>
            <a:r>
              <a:rPr lang="en-US" altLang="zh-CN" smtClean="0"/>
              <a:t>) </a:t>
            </a:r>
          </a:p>
          <a:p>
            <a:r>
              <a:rPr lang="zh-CN" altLang="en-US" sz="1200" b="0" i="0" kern="1200" smtClean="0">
                <a:solidFill>
                  <a:schemeClr val="tx1"/>
                </a:solidFill>
                <a:effectLst/>
                <a:latin typeface="+mn-lt"/>
                <a:ea typeface="+mn-ea"/>
                <a:cs typeface="+mn-cs"/>
              </a:rPr>
              <a:t>参</a:t>
            </a:r>
            <a:r>
              <a:rPr lang="zh-CN" altLang="en-US" sz="1200" b="0" i="0" kern="1200" dirty="0" smtClean="0">
                <a:solidFill>
                  <a:schemeClr val="tx1"/>
                </a:solidFill>
                <a:effectLst/>
                <a:latin typeface="+mn-lt"/>
                <a:ea typeface="+mn-ea"/>
                <a:cs typeface="+mn-cs"/>
              </a:rPr>
              <a:t>数：</a:t>
            </a:r>
          </a:p>
          <a:p>
            <a:r>
              <a:rPr lang="en-US" altLang="zh-CN" dirty="0" err="1" smtClean="0"/>
              <a:t>val</a:t>
            </a:r>
            <a:r>
              <a:rPr lang="en-US" altLang="zh-CN" dirty="0" smtClean="0"/>
              <a:t>: </a:t>
            </a:r>
            <a:r>
              <a:rPr lang="zh-CN" altLang="en-US" dirty="0" smtClean="0"/>
              <a:t>要发送的数据（任何数据类型</a:t>
            </a:r>
            <a:r>
              <a:rPr lang="zh-CN" altLang="en-US" smtClean="0"/>
              <a:t>） </a:t>
            </a:r>
            <a:endParaRPr lang="en-US" altLang="zh-CN" smtClean="0"/>
          </a:p>
          <a:p>
            <a:r>
              <a:rPr lang="en-US" altLang="zh-CN" smtClean="0"/>
              <a:t>format</a:t>
            </a:r>
            <a:r>
              <a:rPr lang="en-US" altLang="zh-CN" dirty="0" smtClean="0"/>
              <a:t>: </a:t>
            </a:r>
            <a:r>
              <a:rPr lang="zh-CN" altLang="en-US" dirty="0" smtClean="0"/>
              <a:t>指定数字的基数（用于整型数）或者小数的位数（用于浮点数）。</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23</a:t>
            </a:fld>
            <a:endParaRPr lang="zh-CN" altLang="en-US"/>
          </a:p>
        </p:txBody>
      </p:sp>
    </p:spTree>
    <p:extLst>
      <p:ext uri="{BB962C8B-B14F-4D97-AF65-F5344CB8AC3E}">
        <p14:creationId xmlns:p14="http://schemas.microsoft.com/office/powerpoint/2010/main" val="2933677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7407CF2-CA4C-4B4D-8487-6C71482B6282}" type="slidenum">
              <a:rPr lang="en-US" altLang="zh-CN">
                <a:solidFill>
                  <a:prstClr val="black"/>
                </a:solidFill>
              </a:rPr>
              <a:pPr/>
              <a:t>33</a:t>
            </a:fld>
            <a:endParaRPr lang="en-US" altLang="zh-CN">
              <a:solidFill>
                <a:prstClr val="black"/>
              </a:solidFill>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r>
              <a:rPr lang="en-US" altLang="zh-CN" sz="1200" b="0" i="0" kern="1200" dirty="0" smtClean="0">
                <a:solidFill>
                  <a:schemeClr val="tx1"/>
                </a:solidFill>
                <a:effectLst/>
                <a:latin typeface="+mn-lt"/>
                <a:ea typeface="+mn-ea"/>
                <a:cs typeface="+mn-cs"/>
              </a:rPr>
              <a:t>modulo</a:t>
            </a:r>
            <a:r>
              <a:rPr lang="zh-CN" altLang="en-US" sz="1200" b="0" i="0" kern="1200" dirty="0" smtClean="0">
                <a:solidFill>
                  <a:schemeClr val="tx1"/>
                </a:solidFill>
                <a:effectLst/>
                <a:latin typeface="+mn-lt"/>
                <a:ea typeface="+mn-ea"/>
                <a:cs typeface="+mn-cs"/>
              </a:rPr>
              <a:t>英</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mɒdjʊləʊ</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美</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mɒdjəˌloʊ</a:t>
            </a:r>
            <a:r>
              <a:rPr lang="en-US" altLang="zh-CN" sz="1200" b="0" i="0" kern="1200" dirty="0" smtClean="0">
                <a:solidFill>
                  <a:schemeClr val="tx1"/>
                </a:solidFill>
                <a:effectLst/>
                <a:latin typeface="+mn-lt"/>
                <a:ea typeface="+mn-ea"/>
                <a:cs typeface="+mn-cs"/>
              </a:rPr>
              <a:t>]</a:t>
            </a:r>
          </a:p>
          <a:p>
            <a:r>
              <a:rPr lang="en-US" altLang="zh-CN" sz="1200" kern="1200" dirty="0" smtClean="0">
                <a:solidFill>
                  <a:schemeClr val="tx1"/>
                </a:solidFill>
                <a:effectLst/>
                <a:latin typeface="+mn-lt"/>
                <a:ea typeface="+mn-ea"/>
                <a:cs typeface="+mn-cs"/>
              </a:rPr>
              <a:t>prep.</a:t>
            </a:r>
            <a:r>
              <a:rPr lang="zh-CN" altLang="en-US" sz="1200" kern="1200" dirty="0" smtClean="0">
                <a:solidFill>
                  <a:schemeClr val="tx1"/>
                </a:solidFill>
                <a:effectLst/>
                <a:latin typeface="+mn-lt"/>
                <a:ea typeface="+mn-ea"/>
                <a:cs typeface="+mn-cs"/>
              </a:rPr>
              <a:t>模数</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以</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为模</a:t>
            </a:r>
            <a:r>
              <a:rPr lang="en-US" altLang="zh-CN" sz="1200" kern="1200" dirty="0" smtClean="0">
                <a:solidFill>
                  <a:schemeClr val="tx1"/>
                </a:solidFill>
                <a:effectLst/>
                <a:latin typeface="+mn-lt"/>
                <a:ea typeface="+mn-ea"/>
                <a:cs typeface="+mn-cs"/>
              </a:rPr>
              <a:t>;</a:t>
            </a:r>
            <a:r>
              <a:rPr lang="zh-CN" altLang="en-US" dirty="0" smtClean="0"/>
              <a:t/>
            </a:r>
            <a:br>
              <a:rPr lang="zh-CN" altLang="en-US" dirty="0" smtClean="0"/>
            </a:br>
            <a:endParaRPr lang="zh-CN" altLang="zh-CN" dirty="0" smtClean="0"/>
          </a:p>
        </p:txBody>
      </p:sp>
    </p:spTree>
    <p:extLst>
      <p:ext uri="{BB962C8B-B14F-4D97-AF65-F5344CB8AC3E}">
        <p14:creationId xmlns:p14="http://schemas.microsoft.com/office/powerpoint/2010/main" val="39595152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50A258D-C368-4C14-9EDD-E7D07B0D30AD}" type="slidenum">
              <a:rPr lang="en-US" altLang="zh-CN">
                <a:solidFill>
                  <a:prstClr val="black"/>
                </a:solidFill>
              </a:rPr>
              <a:pPr/>
              <a:t>34</a:t>
            </a:fld>
            <a:endParaRPr lang="en-US" altLang="zh-CN">
              <a:solidFill>
                <a:prstClr val="black"/>
              </a:solidFill>
            </a:endParaRPr>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9254262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2443004-2112-43D6-80F9-777381CA1CD3}" type="slidenum">
              <a:rPr lang="en-US" altLang="zh-CN">
                <a:solidFill>
                  <a:prstClr val="black"/>
                </a:solidFill>
              </a:rPr>
              <a:pPr/>
              <a:t>35</a:t>
            </a:fld>
            <a:endParaRPr lang="en-US" altLang="zh-CN">
              <a:solidFill>
                <a:prstClr val="black"/>
              </a:solidFill>
            </a:endParaRPr>
          </a:p>
        </p:txBody>
      </p:sp>
      <p:sp>
        <p:nvSpPr>
          <p:cNvPr id="16387" name="Rectangle 1026"/>
          <p:cNvSpPr>
            <a:spLocks noGrp="1" noRot="1" noChangeAspect="1" noChangeArrowheads="1" noTextEdit="1"/>
          </p:cNvSpPr>
          <p:nvPr>
            <p:ph type="sldImg"/>
          </p:nvPr>
        </p:nvSpPr>
        <p:spPr>
          <a:ln/>
        </p:spPr>
      </p:sp>
      <p:sp>
        <p:nvSpPr>
          <p:cNvPr id="16388" name="Rectangle 1027"/>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6581724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D8C247-BE66-403F-A727-8619F5C2F0AB}" type="slidenum">
              <a:rPr lang="zh-CN" altLang="en-US" smtClean="0">
                <a:solidFill>
                  <a:prstClr val="black"/>
                </a:solidFill>
              </a:rPr>
              <a:pPr/>
              <a:t>36</a:t>
            </a:fld>
            <a:endParaRPr lang="zh-CN" altLang="en-US">
              <a:solidFill>
                <a:prstClr val="black"/>
              </a:solidFill>
            </a:endParaRPr>
          </a:p>
        </p:txBody>
      </p:sp>
    </p:spTree>
    <p:extLst>
      <p:ext uri="{BB962C8B-B14F-4D97-AF65-F5344CB8AC3E}">
        <p14:creationId xmlns:p14="http://schemas.microsoft.com/office/powerpoint/2010/main" val="40660629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5122" name="标题 5121"/>
          <p:cNvSpPr>
            <a:spLocks noGrp="1"/>
          </p:cNvSpPr>
          <p:nvPr>
            <p:ph type="ctrTitle"/>
          </p:nvPr>
        </p:nvSpPr>
        <p:spPr>
          <a:xfrm>
            <a:off x="762000" y="4343400"/>
            <a:ext cx="7772400" cy="1470025"/>
          </a:xfrm>
          <a:prstGeom prst="rect">
            <a:avLst/>
          </a:prstGeom>
          <a:noFill/>
          <a:ln w="9525">
            <a:noFill/>
          </a:ln>
        </p:spPr>
        <p:txBody>
          <a:bodyPr anchor="ctr"/>
          <a:lstStyle>
            <a:lvl1pPr lvl="0" algn="ctr">
              <a:defRPr sz="4000">
                <a:latin typeface="Arial Black" panose="020B0A04020102020204" pitchFamily="34" charset="0"/>
                <a:ea typeface="Microsoft JhengHei" panose="020B0604030504040204" pitchFamily="34" charset="-120"/>
              </a:defRPr>
            </a:lvl1pPr>
          </a:lstStyle>
          <a:p>
            <a:pPr lvl="0"/>
            <a:r>
              <a:rPr lang="zh-TW" altLang="en-US" dirty="0"/>
              <a:t>按一下以編輯母片標題樣式</a:t>
            </a:r>
          </a:p>
        </p:txBody>
      </p:sp>
      <p:sp>
        <p:nvSpPr>
          <p:cNvPr id="5123" name="副标题 5122"/>
          <p:cNvSpPr>
            <a:spLocks noGrp="1"/>
          </p:cNvSpPr>
          <p:nvPr>
            <p:ph type="subTitle" idx="1"/>
          </p:nvPr>
        </p:nvSpPr>
        <p:spPr>
          <a:xfrm>
            <a:off x="1371600" y="5867400"/>
            <a:ext cx="6400800" cy="533400"/>
          </a:xfrm>
          <a:prstGeom prst="rect">
            <a:avLst/>
          </a:prstGeom>
          <a:noFill/>
          <a:ln w="9525">
            <a:noFill/>
          </a:ln>
        </p:spPr>
        <p:txBody>
          <a:bodyPr anchor="t"/>
          <a:lstStyle>
            <a:lvl1pPr marL="0" lvl="0" indent="0" algn="ctr">
              <a:buNone/>
              <a:defRPr sz="2000">
                <a:latin typeface="Arial Black" panose="020B0A04020102020204" pitchFamily="34" charset="0"/>
                <a:ea typeface="Microsoft JhengHei" panose="020B0604030504040204" pitchFamily="34" charset="-120"/>
              </a:defRPr>
            </a:lvl1pPr>
            <a:lvl2pPr marL="457200" lvl="1" indent="0" algn="ctr">
              <a:buNone/>
              <a:defRPr sz="2000">
                <a:latin typeface="Arial Black" panose="020B0A04020102020204" pitchFamily="34" charset="0"/>
                <a:ea typeface="Microsoft JhengHei" panose="020B0604030504040204" pitchFamily="34" charset="-120"/>
              </a:defRPr>
            </a:lvl2pPr>
            <a:lvl3pPr marL="914400" lvl="2" indent="0" algn="ctr">
              <a:buNone/>
              <a:defRPr sz="2000">
                <a:latin typeface="Arial Black" panose="020B0A04020102020204" pitchFamily="34" charset="0"/>
                <a:ea typeface="Microsoft JhengHei" panose="020B0604030504040204" pitchFamily="34" charset="-120"/>
              </a:defRPr>
            </a:lvl3pPr>
            <a:lvl4pPr marL="1371600" lvl="3" indent="0" algn="ctr">
              <a:buNone/>
              <a:defRPr sz="2000">
                <a:latin typeface="Arial Black" panose="020B0A04020102020204" pitchFamily="34" charset="0"/>
                <a:ea typeface="Microsoft JhengHei" panose="020B0604030504040204" pitchFamily="34" charset="-120"/>
              </a:defRPr>
            </a:lvl4pPr>
            <a:lvl5pPr marL="1828800" lvl="4" indent="0" algn="ctr">
              <a:buNone/>
              <a:defRPr sz="2000">
                <a:latin typeface="Arial Black" panose="020B0A04020102020204" pitchFamily="34" charset="0"/>
                <a:ea typeface="Microsoft JhengHei" panose="020B0604030504040204" pitchFamily="34" charset="-120"/>
              </a:defRPr>
            </a:lvl5pPr>
          </a:lstStyle>
          <a:p>
            <a:pPr lvl="0"/>
            <a:r>
              <a:rPr lang="zh-TW" altLang="en-US" dirty="0"/>
              <a:t>按一下以編輯母片副標題樣式</a:t>
            </a:r>
          </a:p>
        </p:txBody>
      </p:sp>
    </p:spTree>
  </p:cSld>
  <p:clrMapOvr>
    <a:masterClrMapping/>
  </p:clrMapOvr>
  <p:hf sldNum="0"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TW" dirty="0"/>
          </a:p>
        </p:txBody>
      </p:sp>
      <p:sp>
        <p:nvSpPr>
          <p:cNvPr id="5" name="页脚占位符 4"/>
          <p:cNvSpPr>
            <a:spLocks noGrp="1"/>
          </p:cNvSpPr>
          <p:nvPr>
            <p:ph type="ftr" sz="quarter" idx="11"/>
          </p:nvPr>
        </p:nvSpPr>
        <p:spPr/>
        <p:txBody>
          <a:bodyPr/>
          <a:lstStyle/>
          <a:p>
            <a:pPr lvl="0"/>
            <a:endParaRPr lang="zh-TW" dirty="0"/>
          </a:p>
        </p:txBody>
      </p:sp>
      <p:sp>
        <p:nvSpPr>
          <p:cNvPr id="6" name="灯片编号占位符 5"/>
          <p:cNvSpPr>
            <a:spLocks noGrp="1"/>
          </p:cNvSpPr>
          <p:nvPr>
            <p:ph type="sldNum" sz="quarter" idx="12"/>
          </p:nvPr>
        </p:nvSpPr>
        <p:spPr/>
        <p:txBody>
          <a:bodyPr/>
          <a:lstStyle/>
          <a:p>
            <a:pPr lvl="0"/>
            <a:fld id="{9A0DB2DC-4C9A-4742-B13C-FB6460FD3503}" type="slidenum">
              <a:rPr lang="en-US" altLang="zh-TW" dirty="0"/>
              <a:t>‹#›</a:t>
            </a:fld>
            <a:endParaRPr lang="zh-TW"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6689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57200"/>
            <a:ext cx="6052930" cy="56689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TW" dirty="0"/>
          </a:p>
        </p:txBody>
      </p:sp>
      <p:sp>
        <p:nvSpPr>
          <p:cNvPr id="5" name="页脚占位符 4"/>
          <p:cNvSpPr>
            <a:spLocks noGrp="1"/>
          </p:cNvSpPr>
          <p:nvPr>
            <p:ph type="ftr" sz="quarter" idx="11"/>
          </p:nvPr>
        </p:nvSpPr>
        <p:spPr/>
        <p:txBody>
          <a:bodyPr/>
          <a:lstStyle/>
          <a:p>
            <a:pPr lvl="0"/>
            <a:endParaRPr lang="zh-TW" dirty="0"/>
          </a:p>
        </p:txBody>
      </p:sp>
      <p:sp>
        <p:nvSpPr>
          <p:cNvPr id="6" name="灯片编号占位符 5"/>
          <p:cNvSpPr>
            <a:spLocks noGrp="1"/>
          </p:cNvSpPr>
          <p:nvPr>
            <p:ph type="sldNum" sz="quarter" idx="12"/>
          </p:nvPr>
        </p:nvSpPr>
        <p:spPr/>
        <p:txBody>
          <a:bodyPr/>
          <a:lstStyle/>
          <a:p>
            <a:pPr lvl="0"/>
            <a:fld id="{9A0DB2DC-4C9A-4742-B13C-FB6460FD3503}" type="slidenum">
              <a:rPr lang="en-US" altLang="zh-TW" dirty="0"/>
              <a:t>‹#›</a:t>
            </a:fld>
            <a:endParaRPr lang="zh-TW"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7" name="矩形 6"/>
          <p:cNvSpPr/>
          <p:nvPr/>
        </p:nvSpPr>
        <p:spPr>
          <a:xfrm>
            <a:off x="685800" y="3196686"/>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rtl="0" fontAlgn="auto">
              <a:spcBef>
                <a:spcPts val="0"/>
              </a:spcBef>
              <a:spcAft>
                <a:spcPts val="0"/>
              </a:spcAft>
            </a:pPr>
            <a:endParaRPr lang="zh-CN" altLang="en-US">
              <a:solidFill>
                <a:srgbClr val="FFFFFF"/>
              </a:solidFill>
            </a:endParaRPr>
          </a:p>
        </p:txBody>
      </p:sp>
      <p:sp>
        <p:nvSpPr>
          <p:cNvPr id="2" name="标题 1"/>
          <p:cNvSpPr>
            <a:spLocks noGrp="1"/>
          </p:cNvSpPr>
          <p:nvPr>
            <p:ph type="ctrTitle"/>
          </p:nvPr>
        </p:nvSpPr>
        <p:spPr>
          <a:xfrm>
            <a:off x="685800" y="1676401"/>
            <a:ext cx="7772400" cy="1538286"/>
          </a:xfrm>
        </p:spPr>
        <p:txBody>
          <a:bodyPr anchor="b"/>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8E11DBC1-F0A6-4C72-BBC9-90E1416CB357}" type="datetimeFigureOut">
              <a:rPr lang="zh-CN" altLang="en-US" smtClean="0"/>
              <a:pPr/>
              <a:t>2019/4/23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EACE61-7430-4336-9A17-710E77E7AD97}" type="slidenum">
              <a:rPr lang="zh-CN" altLang="en-US" smtClean="0"/>
              <a:pPr/>
              <a:t>‹#›</a:t>
            </a:fld>
            <a:endParaRPr lang="zh-CN" altLang="en-US"/>
          </a:p>
        </p:txBody>
      </p:sp>
    </p:spTree>
    <p:extLst>
      <p:ext uri="{BB962C8B-B14F-4D97-AF65-F5344CB8AC3E}">
        <p14:creationId xmlns:p14="http://schemas.microsoft.com/office/powerpoint/2010/main" val="42576615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2">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7E2BE81F-4A4A-4CA4-8DB5-2482E32F5CE9}" type="datetimeFigureOut">
              <a:rPr lang="zh-CN" altLang="en-US" smtClean="0"/>
              <a:pPr/>
              <a:t>2019/4/23 Tuesday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E611E8A-C1AE-403D-9304-4A0098467D54}" type="slidenum">
              <a:rPr lang="zh-CN" altLang="en-US" smtClean="0"/>
              <a:pPr/>
              <a:t>‹#›</a:t>
            </a:fld>
            <a:endParaRPr lang="zh-CN" alt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31521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zh-CN" altLang="en-US" dirty="0" smtClean="0"/>
              <a:t>单击此处编辑母版标题样式</a:t>
            </a:r>
            <a:endParaRPr lang="en-US" dirty="0"/>
          </a:p>
        </p:txBody>
      </p:sp>
      <p:sp>
        <p:nvSpPr>
          <p:cNvPr id="3" name="Content Placeholder 2"/>
          <p:cNvSpPr>
            <a:spLocks noGrp="1"/>
          </p:cNvSpPr>
          <p:nvPr>
            <p:ph idx="1" hasCustomPrompt="1"/>
          </p:nvPr>
        </p:nvSpPr>
        <p:spPr/>
        <p:txBody>
          <a:bodyPr>
            <a:normAutofit/>
          </a:bodyPr>
          <a:lstStyle>
            <a:lvl1pPr marL="182880" indent="-182880">
              <a:buClr>
                <a:srgbClr val="000066"/>
              </a:buClr>
              <a:buFont typeface="Wingdings" pitchFamily="2" charset="2"/>
              <a:buChar char="n"/>
              <a:defRPr sz="3200" b="1">
                <a:latin typeface="Courier New" pitchFamily="49" charset="0"/>
                <a:cs typeface="Courier New" pitchFamily="49" charset="0"/>
              </a:defRPr>
            </a:lvl1pPr>
            <a:lvl2pPr marL="457200" indent="-182880">
              <a:buClr>
                <a:srgbClr val="C00000"/>
              </a:buClr>
              <a:buFont typeface="Wingdings" pitchFamily="2" charset="2"/>
              <a:buChar char="l"/>
              <a:defRPr sz="2800" b="1">
                <a:latin typeface="Courier New" pitchFamily="49" charset="0"/>
                <a:cs typeface="Courier New" pitchFamily="49" charset="0"/>
              </a:defRPr>
            </a:lvl2pPr>
            <a:lvl3pPr marL="731520" indent="-182880">
              <a:buClr>
                <a:srgbClr val="7030A0"/>
              </a:buClr>
              <a:buFont typeface="Wingdings" pitchFamily="2" charset="2"/>
              <a:buChar char="u"/>
              <a:defRPr sz="2400" b="1">
                <a:latin typeface="Courier New" pitchFamily="49" charset="0"/>
                <a:cs typeface="Courier New" pitchFamily="49" charset="0"/>
              </a:defRPr>
            </a:lvl3pPr>
            <a:lvl4pPr marL="1005840" indent="-182880">
              <a:buClr>
                <a:srgbClr val="000066"/>
              </a:buClr>
              <a:buFont typeface="Wingdings" pitchFamily="2" charset="2"/>
              <a:buChar char="n"/>
              <a:defRPr sz="2000" b="1">
                <a:latin typeface="Courier New" pitchFamily="49" charset="0"/>
                <a:cs typeface="Courier New" pitchFamily="49" charset="0"/>
              </a:defRPr>
            </a:lvl4pPr>
            <a:lvl5pPr marL="1188720" indent="-137160">
              <a:buClr>
                <a:srgbClr val="000066"/>
              </a:buClr>
              <a:buFont typeface="Wingdings" pitchFamily="2" charset="2"/>
              <a:buChar char="n"/>
              <a:defRPr sz="1800" b="1">
                <a:latin typeface="Courier New" pitchFamily="49" charset="0"/>
                <a:cs typeface="Courier New" pitchFamily="49" charset="0"/>
              </a:defRPr>
            </a:lvl5pPr>
          </a:lstStyle>
          <a:p>
            <a:pPr lvl="0"/>
            <a:r>
              <a:rPr lang="zh-CN" altLang="en-US" dirty="0" smtClean="0"/>
              <a:t> 单击此处编辑母版文本样式</a:t>
            </a:r>
          </a:p>
          <a:p>
            <a:pPr lvl="1"/>
            <a:r>
              <a:rPr lang="zh-CN" altLang="en-US" dirty="0" smtClean="0"/>
              <a:t> 第二级</a:t>
            </a:r>
          </a:p>
          <a:p>
            <a:pPr lvl="2"/>
            <a:r>
              <a:rPr lang="zh-CN" altLang="en-US" dirty="0" smtClean="0"/>
              <a:t> 第三级</a:t>
            </a:r>
          </a:p>
          <a:p>
            <a:pPr lvl="3"/>
            <a:r>
              <a:rPr lang="zh-CN" altLang="en-US" dirty="0" smtClean="0"/>
              <a:t> 第四级</a:t>
            </a:r>
          </a:p>
          <a:p>
            <a:pPr lvl="4"/>
            <a:r>
              <a:rPr lang="zh-CN" altLang="en-US" dirty="0" smtClean="0"/>
              <a:t> 第五级</a:t>
            </a:r>
            <a:endParaRPr lang="en-US" dirty="0"/>
          </a:p>
        </p:txBody>
      </p:sp>
      <p:sp>
        <p:nvSpPr>
          <p:cNvPr id="4" name="Date Placeholder 3"/>
          <p:cNvSpPr>
            <a:spLocks noGrp="1"/>
          </p:cNvSpPr>
          <p:nvPr>
            <p:ph type="dt" sz="half" idx="10"/>
          </p:nvPr>
        </p:nvSpPr>
        <p:spPr/>
        <p:txBody>
          <a:bodyPr/>
          <a:lstStyle/>
          <a:p>
            <a:fld id="{7E2BE81F-4A4A-4CA4-8DB5-2482E32F5CE9}" type="datetimeFigureOut">
              <a:rPr lang="zh-CN" altLang="en-US" smtClean="0"/>
              <a:pPr/>
              <a:t>2019/4/23 Tuesday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E611E8A-C1AE-403D-9304-4A0098467D54}" type="slidenum">
              <a:rPr lang="zh-CN" altLang="en-US" smtClean="0"/>
              <a:pPr/>
              <a:t>‹#›</a:t>
            </a:fld>
            <a:endParaRPr lang="zh-CN" altLang="en-US"/>
          </a:p>
        </p:txBody>
      </p:sp>
    </p:spTree>
    <p:extLst>
      <p:ext uri="{BB962C8B-B14F-4D97-AF65-F5344CB8AC3E}">
        <p14:creationId xmlns:p14="http://schemas.microsoft.com/office/powerpoint/2010/main" val="40965885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E2BE81F-4A4A-4CA4-8DB5-2482E32F5CE9}" type="datetimeFigureOut">
              <a:rPr lang="zh-CN" altLang="en-US" smtClean="0"/>
              <a:pPr/>
              <a:t>2019/4/23 Tuesday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E611E8A-C1AE-403D-9304-4A0098467D54}" type="slidenum">
              <a:rPr lang="zh-CN" altLang="en-US" smtClean="0"/>
              <a:pPr/>
              <a:t>‹#›</a:t>
            </a:fld>
            <a:endParaRPr lang="zh-CN" alt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6815557"/>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7E2BE81F-4A4A-4CA4-8DB5-2482E32F5CE9}" type="datetimeFigureOut">
              <a:rPr lang="zh-CN" altLang="en-US" smtClean="0"/>
              <a:pPr/>
              <a:t>2019/4/23 Tuesday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E611E8A-C1AE-403D-9304-4A0098467D54}" type="slidenum">
              <a:rPr lang="zh-CN" altLang="en-US" smtClean="0"/>
              <a:pPr/>
              <a:t>‹#›</a:t>
            </a:fld>
            <a:endParaRPr lang="zh-CN" altLang="en-US"/>
          </a:p>
        </p:txBody>
      </p:sp>
    </p:spTree>
    <p:extLst>
      <p:ext uri="{BB962C8B-B14F-4D97-AF65-F5344CB8AC3E}">
        <p14:creationId xmlns:p14="http://schemas.microsoft.com/office/powerpoint/2010/main" val="783973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E2BE81F-4A4A-4CA4-8DB5-2482E32F5CE9}" type="datetimeFigureOut">
              <a:rPr lang="zh-CN" altLang="en-US" smtClean="0"/>
              <a:pPr/>
              <a:t>2019/4/23 Tuesday</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E611E8A-C1AE-403D-9304-4A0098467D54}" type="slidenum">
              <a:rPr lang="zh-CN" altLang="en-US" smtClean="0"/>
              <a:pPr/>
              <a:t>‹#›</a:t>
            </a:fld>
            <a:endParaRPr lang="zh-CN" alt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89988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7E2BE81F-4A4A-4CA4-8DB5-2482E32F5CE9}" type="datetimeFigureOut">
              <a:rPr lang="zh-CN" altLang="en-US" smtClean="0"/>
              <a:pPr/>
              <a:t>2019/4/23 Tuesday</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E611E8A-C1AE-403D-9304-4A0098467D54}" type="slidenum">
              <a:rPr lang="zh-CN" altLang="en-US" smtClean="0"/>
              <a:pPr/>
              <a:t>‹#›</a:t>
            </a:fld>
            <a:endParaRPr lang="zh-CN" altLang="en-US"/>
          </a:p>
        </p:txBody>
      </p:sp>
    </p:spTree>
    <p:extLst>
      <p:ext uri="{BB962C8B-B14F-4D97-AF65-F5344CB8AC3E}">
        <p14:creationId xmlns:p14="http://schemas.microsoft.com/office/powerpoint/2010/main" val="18239371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2BE81F-4A4A-4CA4-8DB5-2482E32F5CE9}" type="datetimeFigureOut">
              <a:rPr lang="zh-CN" altLang="en-US" smtClean="0"/>
              <a:pPr/>
              <a:t>2019/4/23 Tuesday</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E611E8A-C1AE-403D-9304-4A0098467D54}" type="slidenum">
              <a:rPr lang="zh-CN" altLang="en-US" smtClean="0"/>
              <a:pPr/>
              <a:t>‹#›</a:t>
            </a:fld>
            <a:endParaRPr lang="zh-CN" altLang="en-US"/>
          </a:p>
        </p:txBody>
      </p:sp>
    </p:spTree>
    <p:extLst>
      <p:ext uri="{BB962C8B-B14F-4D97-AF65-F5344CB8AC3E}">
        <p14:creationId xmlns:p14="http://schemas.microsoft.com/office/powerpoint/2010/main" val="2358017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marL="342900" indent="-342900">
              <a:buClr>
                <a:srgbClr val="FF0000"/>
              </a:buClr>
              <a:buFont typeface="Wingdings" panose="05000000000000000000" pitchFamily="2" charset="2"/>
              <a:buChar char="n"/>
              <a:defRPr b="1">
                <a:latin typeface="宋体" panose="02010600030101010101" pitchFamily="2" charset="-122"/>
                <a:ea typeface="宋体" panose="02010600030101010101" pitchFamily="2" charset="-122"/>
                <a:cs typeface="Arial" panose="020B0604020202020204" pitchFamily="34" charset="0"/>
              </a:defRPr>
            </a:lvl1pPr>
            <a:lvl2pPr marL="742950" indent="-285750">
              <a:buClr>
                <a:schemeClr val="accent2"/>
              </a:buClr>
              <a:buFont typeface="Wingdings" panose="05000000000000000000" pitchFamily="2" charset="2"/>
              <a:buChar char="u"/>
              <a:defRPr b="1">
                <a:latin typeface="宋体" panose="02010600030101010101" pitchFamily="2" charset="-122"/>
                <a:ea typeface="宋体" panose="02010600030101010101" pitchFamily="2" charset="-122"/>
                <a:cs typeface="Arial" panose="020B0604020202020204" pitchFamily="34" charset="0"/>
              </a:defRPr>
            </a:lvl2pPr>
            <a:lvl3pPr marL="1143000" indent="-228600">
              <a:buClr>
                <a:srgbClr val="9900FF"/>
              </a:buClr>
              <a:buFont typeface="Wingdings" panose="05000000000000000000" pitchFamily="2" charset="2"/>
              <a:buChar char="l"/>
              <a:defRPr b="1">
                <a:latin typeface="宋体" panose="02010600030101010101" pitchFamily="2" charset="-122"/>
                <a:ea typeface="宋体" panose="02010600030101010101" pitchFamily="2" charset="-122"/>
                <a:cs typeface="Arial" panose="020B0604020202020204" pitchFamily="34" charset="0"/>
              </a:defRPr>
            </a:lvl3pPr>
            <a:lvl4pPr>
              <a:defRPr b="1">
                <a:latin typeface="宋体" panose="02010600030101010101" pitchFamily="2" charset="-122"/>
                <a:ea typeface="宋体" panose="02010600030101010101" pitchFamily="2" charset="-122"/>
                <a:cs typeface="Arial" panose="020B0604020202020204" pitchFamily="34" charset="0"/>
              </a:defRPr>
            </a:lvl4pPr>
            <a:lvl5pPr>
              <a:defRPr b="1">
                <a:latin typeface="宋体" panose="02010600030101010101" pitchFamily="2" charset="-122"/>
                <a:ea typeface="宋体" panose="02010600030101010101" pitchFamily="2" charset="-122"/>
                <a:cs typeface="Arial" panose="020B0604020202020204" pitchFamily="34"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pPr lvl="0"/>
            <a:endParaRPr lang="zh-TW" dirty="0"/>
          </a:p>
        </p:txBody>
      </p:sp>
      <p:sp>
        <p:nvSpPr>
          <p:cNvPr id="5" name="页脚占位符 4"/>
          <p:cNvSpPr>
            <a:spLocks noGrp="1"/>
          </p:cNvSpPr>
          <p:nvPr>
            <p:ph type="ftr" sz="quarter" idx="11"/>
          </p:nvPr>
        </p:nvSpPr>
        <p:spPr/>
        <p:txBody>
          <a:bodyPr/>
          <a:lstStyle/>
          <a:p>
            <a:pPr lvl="0"/>
            <a:endParaRPr lang="zh-TW" dirty="0"/>
          </a:p>
        </p:txBody>
      </p:sp>
      <p:sp>
        <p:nvSpPr>
          <p:cNvPr id="6" name="灯片编号占位符 5"/>
          <p:cNvSpPr>
            <a:spLocks noGrp="1"/>
          </p:cNvSpPr>
          <p:nvPr>
            <p:ph type="sldNum" sz="quarter" idx="12"/>
          </p:nvPr>
        </p:nvSpPr>
        <p:spPr/>
        <p:txBody>
          <a:bodyPr/>
          <a:lstStyle/>
          <a:p>
            <a:pPr lvl="0"/>
            <a:fld id="{9A0DB2DC-4C9A-4742-B13C-FB6460FD3503}" type="slidenum">
              <a:rPr lang="en-US" altLang="zh-TW" dirty="0"/>
              <a:t>‹#›</a:t>
            </a:fld>
            <a:endParaRPr lang="zh-TW"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E2BE81F-4A4A-4CA4-8DB5-2482E32F5CE9}" type="datetimeFigureOut">
              <a:rPr lang="zh-CN" altLang="en-US" smtClean="0"/>
              <a:pPr/>
              <a:t>2019/4/23 Tuesday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E611E8A-C1AE-403D-9304-4A0098467D54}" type="slidenum">
              <a:rPr lang="zh-CN" altLang="en-US" smtClean="0"/>
              <a:pPr/>
              <a:t>‹#›</a:t>
            </a:fld>
            <a:endParaRPr lang="zh-CN" alt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62375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E2BE81F-4A4A-4CA4-8DB5-2482E32F5CE9}" type="datetimeFigureOut">
              <a:rPr lang="zh-CN" altLang="en-US" smtClean="0"/>
              <a:pPr/>
              <a:t>2019/4/23 Tuesday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E611E8A-C1AE-403D-9304-4A0098467D54}" type="slidenum">
              <a:rPr lang="zh-CN" altLang="en-US" smtClean="0"/>
              <a:pPr/>
              <a:t>‹#›</a:t>
            </a:fld>
            <a:endParaRPr lang="zh-CN" altLang="en-US"/>
          </a:p>
        </p:txBody>
      </p:sp>
    </p:spTree>
    <p:extLst>
      <p:ext uri="{BB962C8B-B14F-4D97-AF65-F5344CB8AC3E}">
        <p14:creationId xmlns:p14="http://schemas.microsoft.com/office/powerpoint/2010/main" val="26390716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7E2BE81F-4A4A-4CA4-8DB5-2482E32F5CE9}" type="datetimeFigureOut">
              <a:rPr lang="zh-CN" altLang="en-US" smtClean="0"/>
              <a:pPr/>
              <a:t>2019/4/23 Tuesday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E611E8A-C1AE-403D-9304-4A0098467D54}" type="slidenum">
              <a:rPr lang="zh-CN" altLang="en-US" smtClean="0"/>
              <a:pPr/>
              <a:t>‹#›</a:t>
            </a:fld>
            <a:endParaRPr lang="zh-CN" altLang="en-US"/>
          </a:p>
        </p:txBody>
      </p:sp>
    </p:spTree>
    <p:extLst>
      <p:ext uri="{BB962C8B-B14F-4D97-AF65-F5344CB8AC3E}">
        <p14:creationId xmlns:p14="http://schemas.microsoft.com/office/powerpoint/2010/main" val="3456364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E2BE81F-4A4A-4CA4-8DB5-2482E32F5CE9}" type="datetimeFigureOut">
              <a:rPr lang="zh-CN" altLang="en-US" smtClean="0"/>
              <a:pPr/>
              <a:t>2019/4/23 Tuesday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E611E8A-C1AE-403D-9304-4A0098467D54}" type="slidenum">
              <a:rPr lang="zh-CN" altLang="en-US" smtClean="0"/>
              <a:pPr/>
              <a:t>‹#›</a:t>
            </a:fld>
            <a:endParaRPr lang="zh-CN" altLang="en-US"/>
          </a:p>
        </p:txBody>
      </p:sp>
    </p:spTree>
    <p:extLst>
      <p:ext uri="{BB962C8B-B14F-4D97-AF65-F5344CB8AC3E}">
        <p14:creationId xmlns:p14="http://schemas.microsoft.com/office/powerpoint/2010/main" val="19143015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7" name="矩形 6"/>
          <p:cNvSpPr/>
          <p:nvPr/>
        </p:nvSpPr>
        <p:spPr>
          <a:xfrm>
            <a:off x="685800" y="3196686"/>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rtl="0" fontAlgn="auto">
              <a:spcBef>
                <a:spcPts val="0"/>
              </a:spcBef>
              <a:spcAft>
                <a:spcPts val="0"/>
              </a:spcAft>
            </a:pPr>
            <a:endParaRPr lang="zh-CN" altLang="en-US">
              <a:solidFill>
                <a:srgbClr val="FFFFFF"/>
              </a:solidFill>
            </a:endParaRPr>
          </a:p>
        </p:txBody>
      </p:sp>
      <p:sp>
        <p:nvSpPr>
          <p:cNvPr id="2" name="标题 1"/>
          <p:cNvSpPr>
            <a:spLocks noGrp="1"/>
          </p:cNvSpPr>
          <p:nvPr>
            <p:ph type="ctrTitle"/>
          </p:nvPr>
        </p:nvSpPr>
        <p:spPr>
          <a:xfrm>
            <a:off x="685800" y="1676401"/>
            <a:ext cx="7772400" cy="1538286"/>
          </a:xfrm>
        </p:spPr>
        <p:txBody>
          <a:bodyPr anchor="b"/>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8E11DBC1-F0A6-4C72-BBC9-90E1416CB357}" type="datetimeFigureOut">
              <a:rPr lang="zh-CN" altLang="en-US" smtClean="0"/>
              <a:pPr/>
              <a:t>2019/4/23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EACE61-7430-4336-9A17-710E77E7AD97}" type="slidenum">
              <a:rPr lang="zh-CN" altLang="en-US" smtClean="0"/>
              <a:pPr/>
              <a:t>‹#›</a:t>
            </a:fld>
            <a:endParaRPr lang="zh-CN" altLang="en-US"/>
          </a:p>
        </p:txBody>
      </p:sp>
    </p:spTree>
    <p:extLst>
      <p:ext uri="{BB962C8B-B14F-4D97-AF65-F5344CB8AC3E}">
        <p14:creationId xmlns:p14="http://schemas.microsoft.com/office/powerpoint/2010/main" val="184548965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2">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7E2BE81F-4A4A-4CA4-8DB5-2482E32F5CE9}" type="datetimeFigureOut">
              <a:rPr lang="zh-CN" altLang="en-US" smtClean="0"/>
              <a:pPr/>
              <a:t>2019/4/23 Tuesday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E611E8A-C1AE-403D-9304-4A0098467D54}" type="slidenum">
              <a:rPr lang="zh-CN" altLang="en-US" smtClean="0"/>
              <a:pPr/>
              <a:t>‹#›</a:t>
            </a:fld>
            <a:endParaRPr lang="zh-CN" alt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81542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zh-CN" altLang="en-US" dirty="0" smtClean="0"/>
              <a:t>单击此处编辑母版标题样式</a:t>
            </a:r>
            <a:endParaRPr lang="en-US" dirty="0"/>
          </a:p>
        </p:txBody>
      </p:sp>
      <p:sp>
        <p:nvSpPr>
          <p:cNvPr id="3" name="Content Placeholder 2"/>
          <p:cNvSpPr>
            <a:spLocks noGrp="1"/>
          </p:cNvSpPr>
          <p:nvPr>
            <p:ph idx="1" hasCustomPrompt="1"/>
          </p:nvPr>
        </p:nvSpPr>
        <p:spPr/>
        <p:txBody>
          <a:bodyPr>
            <a:normAutofit/>
          </a:bodyPr>
          <a:lstStyle>
            <a:lvl1pPr marL="182880" indent="-182880">
              <a:buClr>
                <a:srgbClr val="000066"/>
              </a:buClr>
              <a:buFont typeface="Wingdings" pitchFamily="2" charset="2"/>
              <a:buChar char="n"/>
              <a:defRPr sz="3200" b="1">
                <a:latin typeface="Courier New" pitchFamily="49" charset="0"/>
                <a:cs typeface="Courier New" pitchFamily="49" charset="0"/>
              </a:defRPr>
            </a:lvl1pPr>
            <a:lvl2pPr marL="457200" indent="-182880">
              <a:buClr>
                <a:srgbClr val="C00000"/>
              </a:buClr>
              <a:buFont typeface="Wingdings" pitchFamily="2" charset="2"/>
              <a:buChar char="l"/>
              <a:defRPr sz="2800" b="1">
                <a:latin typeface="Courier New" pitchFamily="49" charset="0"/>
                <a:cs typeface="Courier New" pitchFamily="49" charset="0"/>
              </a:defRPr>
            </a:lvl2pPr>
            <a:lvl3pPr marL="731520" indent="-182880">
              <a:buClr>
                <a:srgbClr val="7030A0"/>
              </a:buClr>
              <a:buFont typeface="Wingdings" pitchFamily="2" charset="2"/>
              <a:buChar char="u"/>
              <a:defRPr sz="2400" b="1">
                <a:latin typeface="Courier New" pitchFamily="49" charset="0"/>
                <a:cs typeface="Courier New" pitchFamily="49" charset="0"/>
              </a:defRPr>
            </a:lvl3pPr>
            <a:lvl4pPr marL="1005840" indent="-182880">
              <a:buClr>
                <a:srgbClr val="000066"/>
              </a:buClr>
              <a:buFont typeface="Wingdings" pitchFamily="2" charset="2"/>
              <a:buChar char="n"/>
              <a:defRPr sz="2000" b="1">
                <a:latin typeface="Courier New" pitchFamily="49" charset="0"/>
                <a:cs typeface="Courier New" pitchFamily="49" charset="0"/>
              </a:defRPr>
            </a:lvl4pPr>
            <a:lvl5pPr marL="1188720" indent="-137160">
              <a:buClr>
                <a:srgbClr val="000066"/>
              </a:buClr>
              <a:buFont typeface="Wingdings" pitchFamily="2" charset="2"/>
              <a:buChar char="n"/>
              <a:defRPr sz="1800" b="1">
                <a:latin typeface="Courier New" pitchFamily="49" charset="0"/>
                <a:cs typeface="Courier New" pitchFamily="49" charset="0"/>
              </a:defRPr>
            </a:lvl5pPr>
          </a:lstStyle>
          <a:p>
            <a:pPr lvl="0"/>
            <a:r>
              <a:rPr lang="zh-CN" altLang="en-US" dirty="0" smtClean="0"/>
              <a:t> 单击此处编辑母版文本样式</a:t>
            </a:r>
          </a:p>
          <a:p>
            <a:pPr lvl="1"/>
            <a:r>
              <a:rPr lang="zh-CN" altLang="en-US" dirty="0" smtClean="0"/>
              <a:t> 第二级</a:t>
            </a:r>
          </a:p>
          <a:p>
            <a:pPr lvl="2"/>
            <a:r>
              <a:rPr lang="zh-CN" altLang="en-US" dirty="0" smtClean="0"/>
              <a:t> 第三级</a:t>
            </a:r>
          </a:p>
          <a:p>
            <a:pPr lvl="3"/>
            <a:r>
              <a:rPr lang="zh-CN" altLang="en-US" dirty="0" smtClean="0"/>
              <a:t> 第四级</a:t>
            </a:r>
          </a:p>
          <a:p>
            <a:pPr lvl="4"/>
            <a:r>
              <a:rPr lang="zh-CN" altLang="en-US" dirty="0" smtClean="0"/>
              <a:t> 第五级</a:t>
            </a:r>
            <a:endParaRPr lang="en-US" dirty="0"/>
          </a:p>
        </p:txBody>
      </p:sp>
      <p:sp>
        <p:nvSpPr>
          <p:cNvPr id="4" name="Date Placeholder 3"/>
          <p:cNvSpPr>
            <a:spLocks noGrp="1"/>
          </p:cNvSpPr>
          <p:nvPr>
            <p:ph type="dt" sz="half" idx="10"/>
          </p:nvPr>
        </p:nvSpPr>
        <p:spPr/>
        <p:txBody>
          <a:bodyPr/>
          <a:lstStyle/>
          <a:p>
            <a:fld id="{7E2BE81F-4A4A-4CA4-8DB5-2482E32F5CE9}" type="datetimeFigureOut">
              <a:rPr lang="zh-CN" altLang="en-US" smtClean="0"/>
              <a:pPr/>
              <a:t>2019/4/23 Tuesday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E611E8A-C1AE-403D-9304-4A0098467D54}" type="slidenum">
              <a:rPr lang="zh-CN" altLang="en-US" smtClean="0"/>
              <a:pPr/>
              <a:t>‹#›</a:t>
            </a:fld>
            <a:endParaRPr lang="zh-CN" altLang="en-US"/>
          </a:p>
        </p:txBody>
      </p:sp>
    </p:spTree>
    <p:extLst>
      <p:ext uri="{BB962C8B-B14F-4D97-AF65-F5344CB8AC3E}">
        <p14:creationId xmlns:p14="http://schemas.microsoft.com/office/powerpoint/2010/main" val="23098920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E2BE81F-4A4A-4CA4-8DB5-2482E32F5CE9}" type="datetimeFigureOut">
              <a:rPr lang="zh-CN" altLang="en-US" smtClean="0"/>
              <a:pPr/>
              <a:t>2019/4/23 Tuesday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E611E8A-C1AE-403D-9304-4A0098467D54}" type="slidenum">
              <a:rPr lang="zh-CN" altLang="en-US" smtClean="0"/>
              <a:pPr/>
              <a:t>‹#›</a:t>
            </a:fld>
            <a:endParaRPr lang="zh-CN" alt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4151470"/>
      </p:ext>
    </p:extLst>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7E2BE81F-4A4A-4CA4-8DB5-2482E32F5CE9}" type="datetimeFigureOut">
              <a:rPr lang="zh-CN" altLang="en-US" smtClean="0"/>
              <a:pPr/>
              <a:t>2019/4/23 Tuesday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E611E8A-C1AE-403D-9304-4A0098467D54}" type="slidenum">
              <a:rPr lang="zh-CN" altLang="en-US" smtClean="0"/>
              <a:pPr/>
              <a:t>‹#›</a:t>
            </a:fld>
            <a:endParaRPr lang="zh-CN" altLang="en-US"/>
          </a:p>
        </p:txBody>
      </p:sp>
    </p:spTree>
    <p:extLst>
      <p:ext uri="{BB962C8B-B14F-4D97-AF65-F5344CB8AC3E}">
        <p14:creationId xmlns:p14="http://schemas.microsoft.com/office/powerpoint/2010/main" val="347193922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E2BE81F-4A4A-4CA4-8DB5-2482E32F5CE9}" type="datetimeFigureOut">
              <a:rPr lang="zh-CN" altLang="en-US" smtClean="0"/>
              <a:pPr/>
              <a:t>2019/4/23 Tuesday</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E611E8A-C1AE-403D-9304-4A0098467D54}" type="slidenum">
              <a:rPr lang="zh-CN" altLang="en-US" smtClean="0"/>
              <a:pPr/>
              <a:t>‹#›</a:t>
            </a:fld>
            <a:endParaRPr lang="zh-CN" alt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3313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lvl="0"/>
            <a:endParaRPr lang="zh-TW" dirty="0"/>
          </a:p>
        </p:txBody>
      </p:sp>
      <p:sp>
        <p:nvSpPr>
          <p:cNvPr id="5" name="页脚占位符 4"/>
          <p:cNvSpPr>
            <a:spLocks noGrp="1"/>
          </p:cNvSpPr>
          <p:nvPr>
            <p:ph type="ftr" sz="quarter" idx="11"/>
          </p:nvPr>
        </p:nvSpPr>
        <p:spPr/>
        <p:txBody>
          <a:bodyPr/>
          <a:lstStyle/>
          <a:p>
            <a:pPr lvl="0"/>
            <a:endParaRPr lang="zh-TW" dirty="0"/>
          </a:p>
        </p:txBody>
      </p:sp>
      <p:sp>
        <p:nvSpPr>
          <p:cNvPr id="6" name="灯片编号占位符 5"/>
          <p:cNvSpPr>
            <a:spLocks noGrp="1"/>
          </p:cNvSpPr>
          <p:nvPr>
            <p:ph type="sldNum" sz="quarter" idx="12"/>
          </p:nvPr>
        </p:nvSpPr>
        <p:spPr/>
        <p:txBody>
          <a:bodyPr/>
          <a:lstStyle/>
          <a:p>
            <a:pPr lvl="0"/>
            <a:fld id="{9A0DB2DC-4C9A-4742-B13C-FB6460FD3503}" type="slidenum">
              <a:rPr lang="en-US" altLang="zh-TW" dirty="0"/>
              <a:t>‹#›</a:t>
            </a:fld>
            <a:endParaRPr lang="zh-TW" dirty="0"/>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7E2BE81F-4A4A-4CA4-8DB5-2482E32F5CE9}" type="datetimeFigureOut">
              <a:rPr lang="zh-CN" altLang="en-US" smtClean="0"/>
              <a:pPr/>
              <a:t>2019/4/23 Tuesday</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E611E8A-C1AE-403D-9304-4A0098467D54}" type="slidenum">
              <a:rPr lang="zh-CN" altLang="en-US" smtClean="0"/>
              <a:pPr/>
              <a:t>‹#›</a:t>
            </a:fld>
            <a:endParaRPr lang="zh-CN" altLang="en-US"/>
          </a:p>
        </p:txBody>
      </p:sp>
    </p:spTree>
    <p:extLst>
      <p:ext uri="{BB962C8B-B14F-4D97-AF65-F5344CB8AC3E}">
        <p14:creationId xmlns:p14="http://schemas.microsoft.com/office/powerpoint/2010/main" val="7775260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2BE81F-4A4A-4CA4-8DB5-2482E32F5CE9}" type="datetimeFigureOut">
              <a:rPr lang="zh-CN" altLang="en-US" smtClean="0"/>
              <a:pPr/>
              <a:t>2019/4/23 Tuesday</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E611E8A-C1AE-403D-9304-4A0098467D54}" type="slidenum">
              <a:rPr lang="zh-CN" altLang="en-US" smtClean="0"/>
              <a:pPr/>
              <a:t>‹#›</a:t>
            </a:fld>
            <a:endParaRPr lang="zh-CN" altLang="en-US"/>
          </a:p>
        </p:txBody>
      </p:sp>
    </p:spTree>
    <p:extLst>
      <p:ext uri="{BB962C8B-B14F-4D97-AF65-F5344CB8AC3E}">
        <p14:creationId xmlns:p14="http://schemas.microsoft.com/office/powerpoint/2010/main" val="188283468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E2BE81F-4A4A-4CA4-8DB5-2482E32F5CE9}" type="datetimeFigureOut">
              <a:rPr lang="zh-CN" altLang="en-US" smtClean="0"/>
              <a:pPr/>
              <a:t>2019/4/23 Tuesday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E611E8A-C1AE-403D-9304-4A0098467D54}" type="slidenum">
              <a:rPr lang="zh-CN" altLang="en-US" smtClean="0"/>
              <a:pPr/>
              <a:t>‹#›</a:t>
            </a:fld>
            <a:endParaRPr lang="zh-CN" alt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742973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E2BE81F-4A4A-4CA4-8DB5-2482E32F5CE9}" type="datetimeFigureOut">
              <a:rPr lang="zh-CN" altLang="en-US" smtClean="0"/>
              <a:pPr/>
              <a:t>2019/4/23 Tuesday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E611E8A-C1AE-403D-9304-4A0098467D54}" type="slidenum">
              <a:rPr lang="zh-CN" altLang="en-US" smtClean="0"/>
              <a:pPr/>
              <a:t>‹#›</a:t>
            </a:fld>
            <a:endParaRPr lang="zh-CN" altLang="en-US"/>
          </a:p>
        </p:txBody>
      </p:sp>
    </p:spTree>
    <p:extLst>
      <p:ext uri="{BB962C8B-B14F-4D97-AF65-F5344CB8AC3E}">
        <p14:creationId xmlns:p14="http://schemas.microsoft.com/office/powerpoint/2010/main" val="304195036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7E2BE81F-4A4A-4CA4-8DB5-2482E32F5CE9}" type="datetimeFigureOut">
              <a:rPr lang="zh-CN" altLang="en-US" smtClean="0"/>
              <a:pPr/>
              <a:t>2019/4/23 Tuesday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E611E8A-C1AE-403D-9304-4A0098467D54}" type="slidenum">
              <a:rPr lang="zh-CN" altLang="en-US" smtClean="0"/>
              <a:pPr/>
              <a:t>‹#›</a:t>
            </a:fld>
            <a:endParaRPr lang="zh-CN" altLang="en-US"/>
          </a:p>
        </p:txBody>
      </p:sp>
    </p:spTree>
    <p:extLst>
      <p:ext uri="{BB962C8B-B14F-4D97-AF65-F5344CB8AC3E}">
        <p14:creationId xmlns:p14="http://schemas.microsoft.com/office/powerpoint/2010/main" val="288056164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E2BE81F-4A4A-4CA4-8DB5-2482E32F5CE9}" type="datetimeFigureOut">
              <a:rPr lang="zh-CN" altLang="en-US" smtClean="0"/>
              <a:pPr/>
              <a:t>2019/4/23 Tuesday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E611E8A-C1AE-403D-9304-4A0098467D54}" type="slidenum">
              <a:rPr lang="zh-CN" altLang="en-US" smtClean="0"/>
              <a:pPr/>
              <a:t>‹#›</a:t>
            </a:fld>
            <a:endParaRPr lang="zh-CN" altLang="en-US"/>
          </a:p>
        </p:txBody>
      </p:sp>
    </p:spTree>
    <p:extLst>
      <p:ext uri="{BB962C8B-B14F-4D97-AF65-F5344CB8AC3E}">
        <p14:creationId xmlns:p14="http://schemas.microsoft.com/office/powerpoint/2010/main" val="1732872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33400" y="1600200"/>
            <a:ext cx="3883152"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5048" y="1600200"/>
            <a:ext cx="3883152"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TW" dirty="0"/>
          </a:p>
        </p:txBody>
      </p:sp>
      <p:sp>
        <p:nvSpPr>
          <p:cNvPr id="6" name="页脚占位符 5"/>
          <p:cNvSpPr>
            <a:spLocks noGrp="1"/>
          </p:cNvSpPr>
          <p:nvPr>
            <p:ph type="ftr" sz="quarter" idx="11"/>
          </p:nvPr>
        </p:nvSpPr>
        <p:spPr/>
        <p:txBody>
          <a:bodyPr/>
          <a:lstStyle/>
          <a:p>
            <a:pPr lvl="0"/>
            <a:endParaRPr lang="zh-TW" dirty="0"/>
          </a:p>
        </p:txBody>
      </p:sp>
      <p:sp>
        <p:nvSpPr>
          <p:cNvPr id="7" name="灯片编号占位符 6"/>
          <p:cNvSpPr>
            <a:spLocks noGrp="1"/>
          </p:cNvSpPr>
          <p:nvPr>
            <p:ph type="sldNum" sz="quarter" idx="12"/>
          </p:nvPr>
        </p:nvSpPr>
        <p:spPr/>
        <p:txBody>
          <a:bodyPr/>
          <a:lstStyle/>
          <a:p>
            <a:pPr lvl="0"/>
            <a:fld id="{9A0DB2DC-4C9A-4742-B13C-FB6460FD3503}" type="slidenum">
              <a:rPr lang="en-US" altLang="zh-TW" dirty="0"/>
              <a:t>‹#›</a:t>
            </a:fld>
            <a:endParaRPr lang="zh-TW"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TW" dirty="0"/>
          </a:p>
        </p:txBody>
      </p:sp>
      <p:sp>
        <p:nvSpPr>
          <p:cNvPr id="8" name="页脚占位符 7"/>
          <p:cNvSpPr>
            <a:spLocks noGrp="1"/>
          </p:cNvSpPr>
          <p:nvPr>
            <p:ph type="ftr" sz="quarter" idx="11"/>
          </p:nvPr>
        </p:nvSpPr>
        <p:spPr/>
        <p:txBody>
          <a:bodyPr/>
          <a:lstStyle/>
          <a:p>
            <a:pPr lvl="0"/>
            <a:endParaRPr lang="zh-TW" dirty="0"/>
          </a:p>
        </p:txBody>
      </p:sp>
      <p:sp>
        <p:nvSpPr>
          <p:cNvPr id="9" name="灯片编号占位符 8"/>
          <p:cNvSpPr>
            <a:spLocks noGrp="1"/>
          </p:cNvSpPr>
          <p:nvPr>
            <p:ph type="sldNum" sz="quarter" idx="12"/>
          </p:nvPr>
        </p:nvSpPr>
        <p:spPr/>
        <p:txBody>
          <a:bodyPr/>
          <a:lstStyle/>
          <a:p>
            <a:pPr lvl="0"/>
            <a:fld id="{9A0DB2DC-4C9A-4742-B13C-FB6460FD3503}" type="slidenum">
              <a:rPr lang="en-US" altLang="zh-TW" dirty="0"/>
              <a:t>‹#›</a:t>
            </a:fld>
            <a:endParaRPr lang="zh-TW"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TW" dirty="0"/>
          </a:p>
        </p:txBody>
      </p:sp>
      <p:sp>
        <p:nvSpPr>
          <p:cNvPr id="4" name="页脚占位符 3"/>
          <p:cNvSpPr>
            <a:spLocks noGrp="1"/>
          </p:cNvSpPr>
          <p:nvPr>
            <p:ph type="ftr" sz="quarter" idx="11"/>
          </p:nvPr>
        </p:nvSpPr>
        <p:spPr/>
        <p:txBody>
          <a:bodyPr/>
          <a:lstStyle/>
          <a:p>
            <a:pPr lvl="0"/>
            <a:endParaRPr lang="zh-TW" dirty="0"/>
          </a:p>
        </p:txBody>
      </p:sp>
      <p:sp>
        <p:nvSpPr>
          <p:cNvPr id="5" name="灯片编号占位符 4"/>
          <p:cNvSpPr>
            <a:spLocks noGrp="1"/>
          </p:cNvSpPr>
          <p:nvPr>
            <p:ph type="sldNum" sz="quarter" idx="12"/>
          </p:nvPr>
        </p:nvSpPr>
        <p:spPr/>
        <p:txBody>
          <a:bodyPr/>
          <a:lstStyle/>
          <a:p>
            <a:pPr lvl="0"/>
            <a:fld id="{9A0DB2DC-4C9A-4742-B13C-FB6460FD3503}" type="slidenum">
              <a:rPr lang="en-US" altLang="zh-TW" dirty="0"/>
              <a:t>‹#›</a:t>
            </a:fld>
            <a:endParaRPr lang="zh-TW"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TW" dirty="0"/>
          </a:p>
        </p:txBody>
      </p:sp>
      <p:sp>
        <p:nvSpPr>
          <p:cNvPr id="3" name="页脚占位符 2"/>
          <p:cNvSpPr>
            <a:spLocks noGrp="1"/>
          </p:cNvSpPr>
          <p:nvPr>
            <p:ph type="ftr" sz="quarter" idx="11"/>
          </p:nvPr>
        </p:nvSpPr>
        <p:spPr/>
        <p:txBody>
          <a:bodyPr/>
          <a:lstStyle/>
          <a:p>
            <a:pPr lvl="0"/>
            <a:endParaRPr lang="zh-TW" dirty="0"/>
          </a:p>
        </p:txBody>
      </p:sp>
      <p:sp>
        <p:nvSpPr>
          <p:cNvPr id="4" name="灯片编号占位符 3"/>
          <p:cNvSpPr>
            <a:spLocks noGrp="1"/>
          </p:cNvSpPr>
          <p:nvPr>
            <p:ph type="sldNum" sz="quarter" idx="12"/>
          </p:nvPr>
        </p:nvSpPr>
        <p:spPr/>
        <p:txBody>
          <a:bodyPr/>
          <a:lstStyle/>
          <a:p>
            <a:pPr lvl="0"/>
            <a:fld id="{9A0DB2DC-4C9A-4742-B13C-FB6460FD3503}" type="slidenum">
              <a:rPr lang="en-US" altLang="zh-TW" dirty="0"/>
              <a:t>‹#›</a:t>
            </a:fld>
            <a:endParaRPr lang="zh-TW"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a:endParaRPr lang="zh-TW" dirty="0"/>
          </a:p>
        </p:txBody>
      </p:sp>
      <p:sp>
        <p:nvSpPr>
          <p:cNvPr id="6" name="页脚占位符 5"/>
          <p:cNvSpPr>
            <a:spLocks noGrp="1"/>
          </p:cNvSpPr>
          <p:nvPr>
            <p:ph type="ftr" sz="quarter" idx="11"/>
          </p:nvPr>
        </p:nvSpPr>
        <p:spPr/>
        <p:txBody>
          <a:bodyPr/>
          <a:lstStyle/>
          <a:p>
            <a:pPr lvl="0"/>
            <a:endParaRPr lang="zh-TW" dirty="0"/>
          </a:p>
        </p:txBody>
      </p:sp>
      <p:sp>
        <p:nvSpPr>
          <p:cNvPr id="7" name="灯片编号占位符 6"/>
          <p:cNvSpPr>
            <a:spLocks noGrp="1"/>
          </p:cNvSpPr>
          <p:nvPr>
            <p:ph type="sldNum" sz="quarter" idx="12"/>
          </p:nvPr>
        </p:nvSpPr>
        <p:spPr/>
        <p:txBody>
          <a:bodyPr/>
          <a:lstStyle/>
          <a:p>
            <a:pPr lvl="0"/>
            <a:fld id="{9A0DB2DC-4C9A-4742-B13C-FB6460FD3503}" type="slidenum">
              <a:rPr lang="en-US" altLang="zh-TW" dirty="0"/>
              <a:t>‹#›</a:t>
            </a:fld>
            <a:endParaRPr lang="zh-TW"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a:endParaRPr lang="zh-TW" dirty="0"/>
          </a:p>
        </p:txBody>
      </p:sp>
      <p:sp>
        <p:nvSpPr>
          <p:cNvPr id="6" name="页脚占位符 5"/>
          <p:cNvSpPr>
            <a:spLocks noGrp="1"/>
          </p:cNvSpPr>
          <p:nvPr>
            <p:ph type="ftr" sz="quarter" idx="11"/>
          </p:nvPr>
        </p:nvSpPr>
        <p:spPr/>
        <p:txBody>
          <a:bodyPr/>
          <a:lstStyle/>
          <a:p>
            <a:pPr lvl="0"/>
            <a:endParaRPr lang="zh-TW" dirty="0"/>
          </a:p>
        </p:txBody>
      </p:sp>
      <p:sp>
        <p:nvSpPr>
          <p:cNvPr id="7" name="灯片编号占位符 6"/>
          <p:cNvSpPr>
            <a:spLocks noGrp="1"/>
          </p:cNvSpPr>
          <p:nvPr>
            <p:ph type="sldNum" sz="quarter" idx="12"/>
          </p:nvPr>
        </p:nvSpPr>
        <p:spPr/>
        <p:txBody>
          <a:bodyPr/>
          <a:lstStyle/>
          <a:p>
            <a:pPr lvl="0"/>
            <a:fld id="{9A0DB2DC-4C9A-4742-B13C-FB6460FD3503}" type="slidenum">
              <a:rPr lang="en-US" altLang="zh-TW" dirty="0"/>
              <a:t>‹#›</a:t>
            </a:fld>
            <a:endParaRPr lang="zh-TW"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1026" name="标题 1025"/>
          <p:cNvSpPr>
            <a:spLocks noGrp="1"/>
          </p:cNvSpPr>
          <p:nvPr>
            <p:ph type="title"/>
          </p:nvPr>
        </p:nvSpPr>
        <p:spPr>
          <a:xfrm>
            <a:off x="457200" y="457200"/>
            <a:ext cx="8229600" cy="960438"/>
          </a:xfrm>
          <a:prstGeom prst="rect">
            <a:avLst/>
          </a:prstGeom>
          <a:noFill/>
          <a:ln w="9525">
            <a:noFill/>
          </a:ln>
        </p:spPr>
        <p:txBody>
          <a:bodyPr anchor="ctr"/>
          <a:lstStyle/>
          <a:p>
            <a:pPr lvl="0"/>
            <a:r>
              <a:rPr lang="zh-TW" altLang="en-US" dirty="0"/>
              <a:t>按一下以編輯母片標題樣式</a:t>
            </a:r>
          </a:p>
        </p:txBody>
      </p:sp>
      <p:sp>
        <p:nvSpPr>
          <p:cNvPr id="1027" name="文本占位符 1026"/>
          <p:cNvSpPr>
            <a:spLocks noGrp="1"/>
          </p:cNvSpPr>
          <p:nvPr>
            <p:ph type="body" idx="1"/>
          </p:nvPr>
        </p:nvSpPr>
        <p:spPr>
          <a:xfrm>
            <a:off x="533400" y="1600200"/>
            <a:ext cx="7924800" cy="4525963"/>
          </a:xfrm>
          <a:prstGeom prst="rect">
            <a:avLst/>
          </a:prstGeom>
          <a:noFill/>
          <a:ln w="9525">
            <a:noFill/>
          </a:ln>
        </p:spPr>
        <p:txBody>
          <a:bodyPr/>
          <a:lstStyle/>
          <a:p>
            <a:pPr lvl="0"/>
            <a:r>
              <a:rPr lang="zh-TW" altLang="en-US" dirty="0"/>
              <a:t>按一下以編輯母片</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1028" name="日期占位符 1027"/>
          <p:cNvSpPr>
            <a:spLocks noGrp="1"/>
          </p:cNvSpPr>
          <p:nvPr>
            <p:ph type="dt" sz="half" idx="2"/>
          </p:nvPr>
        </p:nvSpPr>
        <p:spPr>
          <a:xfrm>
            <a:off x="457200" y="6305550"/>
            <a:ext cx="2133600" cy="476250"/>
          </a:xfrm>
          <a:prstGeom prst="rect">
            <a:avLst/>
          </a:prstGeom>
          <a:noFill/>
          <a:ln w="9525">
            <a:noFill/>
          </a:ln>
        </p:spPr>
        <p:txBody>
          <a:bodyPr/>
          <a:lstStyle>
            <a:lvl1pPr>
              <a:defRPr sz="1400"/>
            </a:lvl1pPr>
          </a:lstStyle>
          <a:p>
            <a:pPr lvl="0"/>
            <a:endParaRPr lang="zh-TW" dirty="0"/>
          </a:p>
        </p:txBody>
      </p:sp>
      <p:sp>
        <p:nvSpPr>
          <p:cNvPr id="1029" name="页脚占位符 1028"/>
          <p:cNvSpPr>
            <a:spLocks noGrp="1"/>
          </p:cNvSpPr>
          <p:nvPr>
            <p:ph type="ftr" sz="quarter" idx="3"/>
          </p:nvPr>
        </p:nvSpPr>
        <p:spPr>
          <a:xfrm>
            <a:off x="3124200" y="6305550"/>
            <a:ext cx="2895600" cy="476250"/>
          </a:xfrm>
          <a:prstGeom prst="rect">
            <a:avLst/>
          </a:prstGeom>
          <a:noFill/>
          <a:ln w="9525">
            <a:noFill/>
          </a:ln>
        </p:spPr>
        <p:txBody>
          <a:bodyPr/>
          <a:lstStyle>
            <a:lvl1pPr algn="ctr">
              <a:defRPr sz="1400"/>
            </a:lvl1pPr>
          </a:lstStyle>
          <a:p>
            <a:pPr lvl="0"/>
            <a:endParaRPr lang="zh-TW" dirty="0"/>
          </a:p>
        </p:txBody>
      </p:sp>
      <p:sp>
        <p:nvSpPr>
          <p:cNvPr id="1030" name="灯片编号占位符 1029"/>
          <p:cNvSpPr>
            <a:spLocks noGrp="1"/>
          </p:cNvSpPr>
          <p:nvPr>
            <p:ph type="sldNum" sz="quarter" idx="4"/>
          </p:nvPr>
        </p:nvSpPr>
        <p:spPr>
          <a:xfrm>
            <a:off x="6553200" y="6305550"/>
            <a:ext cx="2133600" cy="476250"/>
          </a:xfrm>
          <a:prstGeom prst="rect">
            <a:avLst/>
          </a:prstGeom>
          <a:noFill/>
          <a:ln w="9525">
            <a:noFill/>
          </a:ln>
        </p:spPr>
        <p:txBody>
          <a:bodyPr/>
          <a:lstStyle>
            <a:lvl1pPr algn="r">
              <a:defRPr sz="1400"/>
            </a:lvl1pPr>
          </a:lstStyle>
          <a:p>
            <a:pPr lvl="0"/>
            <a:fld id="{9A0DB2DC-4C9A-4742-B13C-FB6460FD3503}" type="slidenum">
              <a:rPr lang="en-US" altLang="zh-TW" dirty="0"/>
              <a:t>‹#›</a:t>
            </a:fld>
            <a:endParaRPr lang="zh-TW"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ftr="0" dt="0"/>
  <p:txStyles>
    <p:titleStyle>
      <a:lvl1pPr marL="0" lvl="0" indent="0" algn="l" defTabSz="914400" eaLnBrk="1" fontAlgn="base" latinLnBrk="0" hangingPunct="1">
        <a:lnSpc>
          <a:spcPct val="100000"/>
        </a:lnSpc>
        <a:spcBef>
          <a:spcPct val="0"/>
        </a:spcBef>
        <a:spcAft>
          <a:spcPct val="0"/>
        </a:spcAft>
        <a:buNone/>
        <a:defRPr sz="3600" b="1"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auto">
              <a:spcBef>
                <a:spcPts val="0"/>
              </a:spcBef>
              <a:spcAft>
                <a:spcPts val="0"/>
              </a:spcAft>
            </a:pPr>
            <a:endParaRPr lang="en-US">
              <a:solidFill>
                <a:srgbClr val="FFFFFF"/>
              </a:solidFill>
            </a:endParaRPr>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auto">
              <a:spcBef>
                <a:spcPts val="0"/>
              </a:spcBef>
              <a:spcAft>
                <a:spcPts val="0"/>
              </a:spcAft>
            </a:pPr>
            <a:endParaRPr lang="en-US">
              <a:solidFill>
                <a:srgbClr val="FFFFFF"/>
              </a:solidFill>
            </a:endParaRPr>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rtl="0" fontAlgn="auto">
              <a:spcBef>
                <a:spcPts val="0"/>
              </a:spcBef>
              <a:spcAft>
                <a:spcPts val="0"/>
              </a:spcAft>
            </a:pPr>
            <a:fld id="{7E2BE81F-4A4A-4CA4-8DB5-2482E32F5CE9}" type="datetimeFigureOut">
              <a:rPr lang="zh-CN" altLang="en-US" smtClean="0">
                <a:latin typeface="Arial"/>
                <a:ea typeface="方正舒体" panose="02010601030101010101" pitchFamily="2" charset="-122"/>
                <a:cs typeface="+mn-cs"/>
              </a:rPr>
              <a:pPr rtl="0" fontAlgn="auto">
                <a:spcBef>
                  <a:spcPts val="0"/>
                </a:spcBef>
                <a:spcAft>
                  <a:spcPts val="0"/>
                </a:spcAft>
              </a:pPr>
              <a:t>2019/4/23 Tuesday</a:t>
            </a:fld>
            <a:endParaRPr lang="zh-CN" altLang="en-US">
              <a:latin typeface="Arial"/>
              <a:ea typeface="方正舒体" panose="02010601030101010101" pitchFamily="2" charset="-122"/>
              <a:cs typeface="+mn-cs"/>
            </a:endParaRPr>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rtl="0" fontAlgn="auto">
              <a:spcBef>
                <a:spcPts val="0"/>
              </a:spcBef>
              <a:spcAft>
                <a:spcPts val="0"/>
              </a:spcAft>
            </a:pPr>
            <a:endParaRPr lang="zh-CN" altLang="en-US">
              <a:latin typeface="Arial"/>
              <a:ea typeface="方正舒体" panose="02010601030101010101" pitchFamily="2" charset="-122"/>
              <a:cs typeface="+mn-cs"/>
            </a:endParaRPr>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pPr rtl="0" fontAlgn="auto">
              <a:spcBef>
                <a:spcPts val="0"/>
              </a:spcBef>
              <a:spcAft>
                <a:spcPts val="0"/>
              </a:spcAft>
            </a:pPr>
            <a:fld id="{CE611E8A-C1AE-403D-9304-4A0098467D54}" type="slidenum">
              <a:rPr lang="zh-CN" altLang="en-US" smtClean="0">
                <a:latin typeface="Arial"/>
                <a:ea typeface="方正舒体" panose="02010601030101010101" pitchFamily="2" charset="-122"/>
                <a:cs typeface="+mn-cs"/>
              </a:rPr>
              <a:pPr rtl="0" fontAlgn="auto">
                <a:spcBef>
                  <a:spcPts val="0"/>
                </a:spcBef>
                <a:spcAft>
                  <a:spcPts val="0"/>
                </a:spcAft>
              </a:pPr>
              <a:t>‹#›</a:t>
            </a:fld>
            <a:endParaRPr lang="zh-CN" altLang="en-US">
              <a:latin typeface="Arial"/>
              <a:ea typeface="方正舒体" panose="02010601030101010101" pitchFamily="2" charset="-122"/>
              <a:cs typeface="+mn-cs"/>
            </a:endParaRPr>
          </a:p>
        </p:txBody>
      </p:sp>
    </p:spTree>
    <p:extLst>
      <p:ext uri="{BB962C8B-B14F-4D97-AF65-F5344CB8AC3E}">
        <p14:creationId xmlns:p14="http://schemas.microsoft.com/office/powerpoint/2010/main" val="14831879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auto">
              <a:spcBef>
                <a:spcPts val="0"/>
              </a:spcBef>
              <a:spcAft>
                <a:spcPts val="0"/>
              </a:spcAft>
            </a:pPr>
            <a:endParaRPr lang="en-US">
              <a:solidFill>
                <a:srgbClr val="FFFFFF"/>
              </a:solidFill>
            </a:endParaRPr>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auto">
              <a:spcBef>
                <a:spcPts val="0"/>
              </a:spcBef>
              <a:spcAft>
                <a:spcPts val="0"/>
              </a:spcAft>
            </a:pPr>
            <a:endParaRPr lang="en-US">
              <a:solidFill>
                <a:srgbClr val="FFFFFF"/>
              </a:solidFill>
            </a:endParaRPr>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rtl="0" fontAlgn="auto">
              <a:spcBef>
                <a:spcPts val="0"/>
              </a:spcBef>
              <a:spcAft>
                <a:spcPts val="0"/>
              </a:spcAft>
            </a:pPr>
            <a:fld id="{7E2BE81F-4A4A-4CA4-8DB5-2482E32F5CE9}" type="datetimeFigureOut">
              <a:rPr lang="zh-CN" altLang="en-US" smtClean="0">
                <a:latin typeface="Arial"/>
                <a:ea typeface="方正舒体" panose="02010601030101010101" pitchFamily="2" charset="-122"/>
                <a:cs typeface="+mn-cs"/>
              </a:rPr>
              <a:pPr rtl="0" fontAlgn="auto">
                <a:spcBef>
                  <a:spcPts val="0"/>
                </a:spcBef>
                <a:spcAft>
                  <a:spcPts val="0"/>
                </a:spcAft>
              </a:pPr>
              <a:t>2019/4/23 Tuesday</a:t>
            </a:fld>
            <a:endParaRPr lang="zh-CN" altLang="en-US">
              <a:latin typeface="Arial"/>
              <a:ea typeface="方正舒体" panose="02010601030101010101" pitchFamily="2" charset="-122"/>
              <a:cs typeface="+mn-cs"/>
            </a:endParaRPr>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rtl="0" fontAlgn="auto">
              <a:spcBef>
                <a:spcPts val="0"/>
              </a:spcBef>
              <a:spcAft>
                <a:spcPts val="0"/>
              </a:spcAft>
            </a:pPr>
            <a:endParaRPr lang="zh-CN" altLang="en-US">
              <a:latin typeface="Arial"/>
              <a:ea typeface="方正舒体" panose="02010601030101010101" pitchFamily="2" charset="-122"/>
              <a:cs typeface="+mn-cs"/>
            </a:endParaRPr>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pPr rtl="0" fontAlgn="auto">
              <a:spcBef>
                <a:spcPts val="0"/>
              </a:spcBef>
              <a:spcAft>
                <a:spcPts val="0"/>
              </a:spcAft>
            </a:pPr>
            <a:fld id="{CE611E8A-C1AE-403D-9304-4A0098467D54}" type="slidenum">
              <a:rPr lang="zh-CN" altLang="en-US" smtClean="0">
                <a:latin typeface="Arial"/>
                <a:ea typeface="方正舒体" panose="02010601030101010101" pitchFamily="2" charset="-122"/>
                <a:cs typeface="+mn-cs"/>
              </a:rPr>
              <a:pPr rtl="0" fontAlgn="auto">
                <a:spcBef>
                  <a:spcPts val="0"/>
                </a:spcBef>
                <a:spcAft>
                  <a:spcPts val="0"/>
                </a:spcAft>
              </a:pPr>
              <a:t>‹#›</a:t>
            </a:fld>
            <a:endParaRPr lang="zh-CN" altLang="en-US">
              <a:latin typeface="Arial"/>
              <a:ea typeface="方正舒体" panose="02010601030101010101" pitchFamily="2" charset="-122"/>
              <a:cs typeface="+mn-cs"/>
            </a:endParaRPr>
          </a:p>
        </p:txBody>
      </p:sp>
    </p:spTree>
    <p:extLst>
      <p:ext uri="{BB962C8B-B14F-4D97-AF65-F5344CB8AC3E}">
        <p14:creationId xmlns:p14="http://schemas.microsoft.com/office/powerpoint/2010/main" val="247263828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 Target="slide56.xml"/><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44.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2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8.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wiki.dfrobot.com.cn/index.php?title=%E6%96%87%E4%BB%B6:Sensor_des_2.png"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wiki.dfrobot.com.cn/index.php?title=%E6%96%87%E4%BB%B6:Sensor_des_2.png"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hyperlink" Target="http://wiki.dfrobot.com.cn/index.php?title=%E6%96%87%E4%BB%B6:DFR0026V2.JPG"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hyperlink" Target="http://wiki.dfrobot.com.cn/index.php?title=%E6%96%87%E4%BB%B6:Temperature_and_Humidity_Sensor.jpg"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4097"/>
          <p:cNvSpPr>
            <a:spLocks noGrp="1"/>
          </p:cNvSpPr>
          <p:nvPr>
            <p:ph type="ctrTitle"/>
          </p:nvPr>
        </p:nvSpPr>
        <p:spPr>
          <a:xfrm>
            <a:off x="762000" y="4473575"/>
            <a:ext cx="7772400" cy="1470025"/>
          </a:xfrm>
        </p:spPr>
        <p:txBody>
          <a:bodyPr anchor="ctr"/>
          <a:lstStyle/>
          <a:p>
            <a:r>
              <a:rPr lang="en-US" altLang="zh-CN" dirty="0">
                <a:latin typeface="Times New Roman" panose="02020603050405020304" pitchFamily="18" charset="0"/>
                <a:cs typeface="Times New Roman" panose="02020603050405020304" pitchFamily="18" charset="0"/>
                <a:sym typeface="Salesforce Sans"/>
              </a:rPr>
              <a:t>CPS</a:t>
            </a:r>
            <a:r>
              <a:rPr lang="zh-CN" altLang="en-US" dirty="0">
                <a:latin typeface="Times New Roman" panose="02020603050405020304" pitchFamily="18" charset="0"/>
                <a:cs typeface="Times New Roman" panose="02020603050405020304" pitchFamily="18" charset="0"/>
                <a:sym typeface="Salesforce Sans"/>
              </a:rPr>
              <a:t>技术与创客实践</a:t>
            </a:r>
            <a:r>
              <a:rPr lang="en-US" altLang="zh-CN" dirty="0"/>
              <a:t/>
            </a:r>
            <a:br>
              <a:rPr lang="en-US" altLang="zh-CN" dirty="0"/>
            </a:br>
            <a:r>
              <a:rPr lang="en-US" altLang="en-US" kern="1200" baseline="0" dirty="0" smtClean="0">
                <a:latin typeface="Arial Black" panose="020B0A04020102020204" pitchFamily="34" charset="0"/>
                <a:ea typeface="Microsoft JhengHei" panose="020B0604030504040204" pitchFamily="34" charset="-120"/>
              </a:rPr>
              <a:t>Ch02 </a:t>
            </a:r>
            <a:r>
              <a:rPr lang="en-US" altLang="zh-CN" dirty="0" smtClean="0"/>
              <a:t>Arduino </a:t>
            </a:r>
            <a:r>
              <a:rPr lang="zh-CN" altLang="en-US" dirty="0" smtClean="0"/>
              <a:t>平台</a:t>
            </a:r>
            <a:r>
              <a:rPr lang="en-US" altLang="zh-CN" dirty="0" smtClean="0"/>
              <a:t/>
            </a:r>
            <a:br>
              <a:rPr lang="en-US" altLang="zh-CN" dirty="0" smtClean="0"/>
            </a:br>
            <a:r>
              <a:rPr lang="en-US" altLang="zh-CN" dirty="0" smtClean="0"/>
              <a:t>Part</a:t>
            </a:r>
            <a:r>
              <a:rPr lang="zh-CN" altLang="en-US" dirty="0" smtClean="0"/>
              <a:t> </a:t>
            </a:r>
            <a:r>
              <a:rPr lang="en-US" altLang="zh-CN" dirty="0" smtClean="0"/>
              <a:t>A </a:t>
            </a:r>
            <a:r>
              <a:rPr lang="zh-CN" altLang="en-US" smtClean="0"/>
              <a:t>传感器使用</a:t>
            </a:r>
            <a:endParaRPr lang="zh-CN" altLang="en-US" dirty="0">
              <a:sym typeface="+mn-ea"/>
            </a:endParaRPr>
          </a:p>
        </p:txBody>
      </p:sp>
    </p:spTree>
    <p:extLst>
      <p:ext uri="{BB962C8B-B14F-4D97-AF65-F5344CB8AC3E}">
        <p14:creationId xmlns:p14="http://schemas.microsoft.com/office/powerpoint/2010/main" val="25586929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5685504" y="2362200"/>
            <a:ext cx="457200" cy="3276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smtClean="0"/>
              <a:t>PWM</a:t>
            </a:r>
            <a:endParaRPr lang="zh-CN" altLang="en-US" dirty="0"/>
          </a:p>
        </p:txBody>
      </p:sp>
      <p:sp>
        <p:nvSpPr>
          <p:cNvPr id="3" name="内容占位符 2"/>
          <p:cNvSpPr>
            <a:spLocks noGrp="1"/>
          </p:cNvSpPr>
          <p:nvPr>
            <p:ph idx="1"/>
          </p:nvPr>
        </p:nvSpPr>
        <p:spPr/>
        <p:txBody>
          <a:bodyPr/>
          <a:lstStyle/>
          <a:p>
            <a:endParaRPr lang="zh-CN" altLang="en-US"/>
          </a:p>
        </p:txBody>
      </p:sp>
      <p:pic>
        <p:nvPicPr>
          <p:cNvPr id="2050" name="Picture 2" descr="https://iotguider.in/wp-content/uploads/2018/02/Using-PWM-in-Arduin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303982"/>
            <a:ext cx="7734300" cy="3186533"/>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2209800" y="1767425"/>
            <a:ext cx="3570208" cy="369332"/>
          </a:xfrm>
          <a:prstGeom prst="rect">
            <a:avLst/>
          </a:prstGeom>
          <a:solidFill>
            <a:srgbClr val="FFFF00"/>
          </a:solidFill>
        </p:spPr>
        <p:txBody>
          <a:bodyPr wrap="none">
            <a:spAutoFit/>
          </a:bodyPr>
          <a:lstStyle/>
          <a:p>
            <a:r>
              <a:rPr lang="en-US" altLang="zh-CN" dirty="0"/>
              <a:t>Pulse Width Modulation, or PWM</a:t>
            </a:r>
            <a:endParaRPr lang="zh-CN" altLang="en-US" dirty="0"/>
          </a:p>
        </p:txBody>
      </p:sp>
    </p:spTree>
    <p:extLst>
      <p:ext uri="{BB962C8B-B14F-4D97-AF65-F5344CB8AC3E}">
        <p14:creationId xmlns:p14="http://schemas.microsoft.com/office/powerpoint/2010/main" val="3706453045"/>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示例代码的使用</a:t>
            </a:r>
            <a:endParaRPr lang="zh-CN" altLang="en-US" dirty="0"/>
          </a:p>
        </p:txBody>
      </p:sp>
      <p:sp>
        <p:nvSpPr>
          <p:cNvPr id="3" name="内容占位符 2"/>
          <p:cNvSpPr>
            <a:spLocks noGrp="1"/>
          </p:cNvSpPr>
          <p:nvPr>
            <p:ph idx="1"/>
          </p:nvPr>
        </p:nvSpPr>
        <p:spPr/>
        <p:txBody>
          <a:bodyPr/>
          <a:lstStyle/>
          <a:p>
            <a:r>
              <a:rPr lang="zh-CN" altLang="en-US" dirty="0" smtClean="0">
                <a:solidFill>
                  <a:srgbClr val="404040"/>
                </a:solidFill>
                <a:latin typeface="OpenSans"/>
              </a:rPr>
              <a:t>库中一般自带示例，当库代码相关文件正确安装后，</a:t>
            </a:r>
            <a:endParaRPr lang="en-US" altLang="zh-CN" dirty="0" smtClean="0">
              <a:solidFill>
                <a:srgbClr val="404040"/>
              </a:solidFill>
              <a:latin typeface="OpenSans"/>
            </a:endParaRPr>
          </a:p>
          <a:p>
            <a:pPr lvl="1"/>
            <a:r>
              <a:rPr lang="zh-CN" altLang="en-US" dirty="0" smtClean="0">
                <a:solidFill>
                  <a:srgbClr val="404040"/>
                </a:solidFill>
                <a:latin typeface="OpenSans"/>
              </a:rPr>
              <a:t>可使用</a:t>
            </a:r>
            <a:r>
              <a:rPr lang="en-US" altLang="zh-CN" dirty="0">
                <a:solidFill>
                  <a:srgbClr val="404040"/>
                </a:solidFill>
                <a:latin typeface="OpenSans"/>
              </a:rPr>
              <a:t> File &gt; Example </a:t>
            </a:r>
            <a:r>
              <a:rPr lang="en-US" altLang="zh-CN" dirty="0" smtClean="0">
                <a:solidFill>
                  <a:srgbClr val="404040"/>
                </a:solidFill>
                <a:latin typeface="OpenSans"/>
              </a:rPr>
              <a:t>&gt; </a:t>
            </a:r>
            <a:r>
              <a:rPr lang="zh-CN" altLang="en-US" dirty="0" smtClean="0">
                <a:solidFill>
                  <a:srgbClr val="404040"/>
                </a:solidFill>
                <a:latin typeface="OpenSans"/>
              </a:rPr>
              <a:t>菜单找到对应的例子</a:t>
            </a:r>
            <a:endParaRPr lang="zh-CN" altLang="en-US" dirty="0"/>
          </a:p>
          <a:p>
            <a:endParaRPr lang="zh-CN" altLang="en-US" dirty="0"/>
          </a:p>
        </p:txBody>
      </p:sp>
    </p:spTree>
    <p:extLst>
      <p:ext uri="{BB962C8B-B14F-4D97-AF65-F5344CB8AC3E}">
        <p14:creationId xmlns:p14="http://schemas.microsoft.com/office/powerpoint/2010/main" val="428578080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AutoShape 2"/>
          <p:cNvSpPr>
            <a:spLocks noGrp="1" noChangeArrowheads="1"/>
          </p:cNvSpPr>
          <p:nvPr>
            <p:ph type="title"/>
          </p:nvPr>
        </p:nvSpPr>
        <p:spPr/>
        <p:txBody>
          <a:bodyPr>
            <a:noAutofit/>
          </a:bodyPr>
          <a:lstStyle/>
          <a:p>
            <a:r>
              <a:rPr lang="en-US" sz="4800" dirty="0" smtClean="0"/>
              <a:t>Arduino</a:t>
            </a:r>
            <a:endParaRPr lang="zh-CN" altLang="en-US" sz="4800" dirty="0" smtClean="0"/>
          </a:p>
        </p:txBody>
      </p:sp>
      <p:sp>
        <p:nvSpPr>
          <p:cNvPr id="4099" name="Rectangle 3"/>
          <p:cNvSpPr>
            <a:spLocks noGrp="1" noChangeArrowheads="1"/>
          </p:cNvSpPr>
          <p:nvPr>
            <p:ph type="body" idx="1"/>
          </p:nvPr>
        </p:nvSpPr>
        <p:spPr>
          <a:xfrm>
            <a:off x="2601516" y="3158729"/>
            <a:ext cx="5043488" cy="1565672"/>
          </a:xfrm>
        </p:spPr>
        <p:txBody>
          <a:bodyPr/>
          <a:lstStyle/>
          <a:p>
            <a:pPr algn="ctr">
              <a:buNone/>
            </a:pPr>
            <a:r>
              <a:rPr lang="en-US" altLang="zh-CN" sz="4400" dirty="0" smtClean="0"/>
              <a:t>Servo Library</a:t>
            </a:r>
          </a:p>
          <a:p>
            <a:pPr algn="ctr">
              <a:buNone/>
            </a:pPr>
            <a:r>
              <a:rPr lang="en-US" altLang="zh-CN" sz="4400" dirty="0" smtClean="0">
                <a:sym typeface="+mn-ea"/>
              </a:rPr>
              <a:t>(system lib)</a:t>
            </a:r>
            <a:endParaRPr lang="zh-CN" altLang="en-US" sz="4050" dirty="0">
              <a:sym typeface="+mn-ea"/>
            </a:endParaRPr>
          </a:p>
        </p:txBody>
      </p:sp>
      <p:pic>
        <p:nvPicPr>
          <p:cNvPr id="5" name="Picture 2" descr="D:\Program Files\Microsoft Office\MEDIA\CAGCAT10\j021270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0419" y="3291147"/>
            <a:ext cx="813359" cy="1142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4573777"/>
      </p:ext>
    </p:extLst>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P10-Servo</a:t>
            </a:r>
            <a:endParaRPr lang="zh-CN" altLang="en-US" dirty="0"/>
          </a:p>
        </p:txBody>
      </p:sp>
      <p:sp>
        <p:nvSpPr>
          <p:cNvPr id="3" name="内容占位符 2"/>
          <p:cNvSpPr>
            <a:spLocks noGrp="1"/>
          </p:cNvSpPr>
          <p:nvPr>
            <p:ph idx="1"/>
          </p:nvPr>
        </p:nvSpPr>
        <p:spPr/>
        <p:txBody>
          <a:bodyPr/>
          <a:lstStyle/>
          <a:p>
            <a:r>
              <a:rPr lang="zh-CN" altLang="en-US" dirty="0"/>
              <a:t>软件</a:t>
            </a:r>
            <a:endParaRPr lang="en-US" altLang="zh-CN" dirty="0"/>
          </a:p>
          <a:p>
            <a:pPr lvl="1"/>
            <a:r>
              <a:rPr lang="zh-CN" altLang="en-US" dirty="0" smtClean="0"/>
              <a:t>内置</a:t>
            </a:r>
            <a:r>
              <a:rPr lang="en-US" altLang="zh-CN" dirty="0" smtClean="0"/>
              <a:t>Servo</a:t>
            </a:r>
            <a:r>
              <a:rPr lang="zh-CN" altLang="en-US" dirty="0" smtClean="0"/>
              <a:t>库</a:t>
            </a:r>
            <a:endParaRPr lang="en-US" altLang="zh-CN" dirty="0" smtClean="0"/>
          </a:p>
          <a:p>
            <a:r>
              <a:rPr lang="zh-CN" altLang="en-US" dirty="0" smtClean="0"/>
              <a:t>连接</a:t>
            </a:r>
            <a:endParaRPr lang="en-US" altLang="zh-CN" dirty="0"/>
          </a:p>
          <a:p>
            <a:pPr lvl="1"/>
            <a:r>
              <a:rPr lang="en-US" altLang="zh-CN" dirty="0" smtClean="0"/>
              <a:t>Servo</a:t>
            </a:r>
            <a:r>
              <a:rPr lang="zh-CN" altLang="en-US" dirty="0" smtClean="0"/>
              <a:t>模块连接</a:t>
            </a:r>
            <a:r>
              <a:rPr lang="en-US" altLang="zh-CN" dirty="0" smtClean="0"/>
              <a:t>PWM</a:t>
            </a:r>
            <a:r>
              <a:rPr lang="zh-CN" altLang="en-US" dirty="0" smtClean="0"/>
              <a:t>输出引脚</a:t>
            </a:r>
            <a:r>
              <a:rPr lang="en-US" altLang="zh-CN" dirty="0" smtClean="0"/>
              <a:t>9</a:t>
            </a:r>
            <a:endParaRPr lang="en-US" altLang="zh-CN" dirty="0"/>
          </a:p>
          <a:p>
            <a:r>
              <a:rPr lang="zh-CN" altLang="en-US" dirty="0" smtClean="0"/>
              <a:t>描述：</a:t>
            </a:r>
            <a:endParaRPr lang="en-US" altLang="zh-CN" dirty="0" smtClean="0"/>
          </a:p>
          <a:p>
            <a:pPr lvl="1"/>
            <a:r>
              <a:rPr lang="zh-CN" altLang="en-US" dirty="0" smtClean="0"/>
              <a:t>舵机控制，正向</a:t>
            </a:r>
            <a:r>
              <a:rPr lang="en-US" altLang="zh-CN" dirty="0" smtClean="0"/>
              <a:t>180</a:t>
            </a:r>
            <a:r>
              <a:rPr lang="zh-CN" altLang="en-US" dirty="0" smtClean="0"/>
              <a:t>，反向</a:t>
            </a:r>
            <a:r>
              <a:rPr lang="en-US" altLang="zh-CN" dirty="0" smtClean="0"/>
              <a:t>180</a:t>
            </a:r>
            <a:endParaRPr lang="zh-CN" altLang="en-US" dirty="0"/>
          </a:p>
        </p:txBody>
      </p:sp>
      <p:pic>
        <p:nvPicPr>
          <p:cNvPr id="4" name="图片 3" descr="https://www.dfrobot.com/wiki/images/thumb/7/7a/9g_micro_servo.jpg/400px-9g_micro_servo.jpg"/>
          <p:cNvPicPr/>
          <p:nvPr/>
        </p:nvPicPr>
        <p:blipFill>
          <a:blip r:embed="rId2">
            <a:extLst>
              <a:ext uri="{28A0092B-C50C-407E-A947-70E740481C1C}">
                <a14:useLocalDpi xmlns:a14="http://schemas.microsoft.com/office/drawing/2010/main" val="0"/>
              </a:ext>
            </a:extLst>
          </a:blip>
          <a:srcRect/>
          <a:stretch>
            <a:fillRect/>
          </a:stretch>
        </p:blipFill>
        <p:spPr bwMode="auto">
          <a:xfrm>
            <a:off x="5029200" y="1828800"/>
            <a:ext cx="2427605" cy="1200150"/>
          </a:xfrm>
          <a:prstGeom prst="rect">
            <a:avLst/>
          </a:prstGeom>
          <a:noFill/>
          <a:ln>
            <a:noFill/>
          </a:ln>
        </p:spPr>
      </p:pic>
    </p:spTree>
    <p:extLst>
      <p:ext uri="{BB962C8B-B14F-4D97-AF65-F5344CB8AC3E}">
        <p14:creationId xmlns:p14="http://schemas.microsoft.com/office/powerpoint/2010/main" val="266568300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P10-Servo</a:t>
            </a:r>
            <a:endParaRPr lang="zh-CN" altLang="en-US" dirty="0"/>
          </a:p>
        </p:txBody>
      </p:sp>
      <p:sp>
        <p:nvSpPr>
          <p:cNvPr id="3" name="内容占位符 2"/>
          <p:cNvSpPr>
            <a:spLocks noGrp="1"/>
          </p:cNvSpPr>
          <p:nvPr>
            <p:ph idx="1"/>
          </p:nvPr>
        </p:nvSpPr>
        <p:spPr>
          <a:xfrm>
            <a:off x="533400" y="1600200"/>
            <a:ext cx="8153400" cy="4525963"/>
          </a:xfrm>
        </p:spPr>
        <p:txBody>
          <a:bodyPr/>
          <a:lstStyle/>
          <a:p>
            <a:pPr marL="0" indent="0">
              <a:buNone/>
            </a:pPr>
            <a:r>
              <a:rPr lang="en-US" altLang="zh-CN" sz="1800" dirty="0">
                <a:latin typeface="Courier New" panose="02070309020205020404" pitchFamily="49" charset="0"/>
                <a:cs typeface="Courier New" panose="02070309020205020404" pitchFamily="49" charset="0"/>
              </a:rPr>
              <a:t>#include &lt;</a:t>
            </a:r>
            <a:r>
              <a:rPr lang="en-US" altLang="zh-CN" sz="1800" dirty="0" err="1">
                <a:latin typeface="Courier New" panose="02070309020205020404" pitchFamily="49" charset="0"/>
                <a:cs typeface="Courier New" panose="02070309020205020404" pitchFamily="49" charset="0"/>
              </a:rPr>
              <a:t>Servo.h</a:t>
            </a:r>
            <a:r>
              <a:rPr lang="en-US" altLang="zh-CN" sz="1800" dirty="0">
                <a:latin typeface="Courier New" panose="02070309020205020404" pitchFamily="49" charset="0"/>
                <a:cs typeface="Courier New" panose="02070309020205020404" pitchFamily="49" charset="0"/>
              </a:rPr>
              <a:t>&gt;    // </a:t>
            </a:r>
            <a:r>
              <a:rPr lang="zh-CN" altLang="en-US" sz="1800" dirty="0">
                <a:latin typeface="Courier New" panose="02070309020205020404" pitchFamily="49" charset="0"/>
                <a:cs typeface="Courier New" panose="02070309020205020404" pitchFamily="49" charset="0"/>
              </a:rPr>
              <a:t>声明调用</a:t>
            </a:r>
            <a:r>
              <a:rPr lang="en-US" altLang="zh-CN" sz="1800" dirty="0" err="1">
                <a:latin typeface="Courier New" panose="02070309020205020404" pitchFamily="49" charset="0"/>
                <a:cs typeface="Courier New" panose="02070309020205020404" pitchFamily="49" charset="0"/>
              </a:rPr>
              <a:t>Servo.h</a:t>
            </a:r>
            <a:r>
              <a:rPr lang="zh-CN" altLang="en-US" sz="1800" dirty="0">
                <a:latin typeface="Courier New" panose="02070309020205020404" pitchFamily="49" charset="0"/>
                <a:cs typeface="Courier New" panose="02070309020205020404" pitchFamily="49" charset="0"/>
              </a:rPr>
              <a:t>库</a:t>
            </a:r>
          </a:p>
          <a:p>
            <a:pPr marL="0" indent="0">
              <a:buNone/>
            </a:pPr>
            <a:r>
              <a:rPr lang="en-US" altLang="zh-CN" sz="1800" dirty="0">
                <a:latin typeface="Courier New" panose="02070309020205020404" pitchFamily="49" charset="0"/>
                <a:cs typeface="Courier New" panose="02070309020205020404" pitchFamily="49" charset="0"/>
              </a:rPr>
              <a:t>Servo </a:t>
            </a:r>
            <a:r>
              <a:rPr lang="en-US" altLang="zh-CN" sz="1800" dirty="0" err="1">
                <a:solidFill>
                  <a:srgbClr val="FF0000"/>
                </a:solidFill>
                <a:latin typeface="Courier New" panose="02070309020205020404" pitchFamily="49" charset="0"/>
                <a:cs typeface="Courier New" panose="02070309020205020404" pitchFamily="49" charset="0"/>
              </a:rPr>
              <a:t>myservo</a:t>
            </a:r>
            <a:r>
              <a:rPr lang="en-US" altLang="zh-CN" sz="1800" dirty="0">
                <a:solidFill>
                  <a:srgbClr val="FF0000"/>
                </a:solidFill>
                <a:latin typeface="Courier New" panose="02070309020205020404" pitchFamily="49" charset="0"/>
                <a:cs typeface="Courier New" panose="02070309020205020404" pitchFamily="49" charset="0"/>
              </a:rPr>
              <a:t>;        // </a:t>
            </a:r>
            <a:r>
              <a:rPr lang="zh-CN" altLang="en-US" sz="1800" dirty="0">
                <a:solidFill>
                  <a:srgbClr val="FF0000"/>
                </a:solidFill>
                <a:latin typeface="Courier New" panose="02070309020205020404" pitchFamily="49" charset="0"/>
                <a:cs typeface="Courier New" panose="02070309020205020404" pitchFamily="49" charset="0"/>
              </a:rPr>
              <a:t>创建一个舵机对象</a:t>
            </a:r>
          </a:p>
          <a:p>
            <a:pPr marL="0" indent="0">
              <a:buNone/>
            </a:pPr>
            <a:r>
              <a:rPr lang="en-US" altLang="zh-CN" sz="1800" dirty="0" err="1">
                <a:latin typeface="Courier New" panose="02070309020205020404" pitchFamily="49" charset="0"/>
                <a:cs typeface="Courier New" panose="02070309020205020404" pitchFamily="49" charset="0"/>
              </a:rPr>
              <a:t>int</a:t>
            </a:r>
            <a:r>
              <a:rPr lang="en-US" altLang="zh-CN" sz="1800" dirty="0">
                <a:latin typeface="Courier New" panose="02070309020205020404" pitchFamily="49" charset="0"/>
                <a:cs typeface="Courier New" panose="02070309020205020404" pitchFamily="49" charset="0"/>
              </a:rPr>
              <a:t> </a:t>
            </a:r>
            <a:r>
              <a:rPr lang="en-US" altLang="zh-CN" sz="1800" dirty="0" err="1">
                <a:latin typeface="Courier New" panose="02070309020205020404" pitchFamily="49" charset="0"/>
                <a:cs typeface="Courier New" panose="02070309020205020404" pitchFamily="49" charset="0"/>
              </a:rPr>
              <a:t>pos</a:t>
            </a:r>
            <a:r>
              <a:rPr lang="en-US" altLang="zh-CN" sz="1800" dirty="0">
                <a:latin typeface="Courier New" panose="02070309020205020404" pitchFamily="49" charset="0"/>
                <a:cs typeface="Courier New" panose="02070309020205020404" pitchFamily="49" charset="0"/>
              </a:rPr>
              <a:t> = 0;          // </a:t>
            </a:r>
            <a:r>
              <a:rPr lang="zh-CN" altLang="en-US" sz="1800" dirty="0">
                <a:latin typeface="Courier New" panose="02070309020205020404" pitchFamily="49" charset="0"/>
                <a:cs typeface="Courier New" panose="02070309020205020404" pitchFamily="49" charset="0"/>
              </a:rPr>
              <a:t>变量</a:t>
            </a:r>
            <a:r>
              <a:rPr lang="en-US" altLang="zh-CN" sz="1800" dirty="0" err="1">
                <a:latin typeface="Courier New" panose="02070309020205020404" pitchFamily="49" charset="0"/>
                <a:cs typeface="Courier New" panose="02070309020205020404" pitchFamily="49" charset="0"/>
              </a:rPr>
              <a:t>pos</a:t>
            </a:r>
            <a:r>
              <a:rPr lang="zh-CN" altLang="en-US" sz="1800" dirty="0">
                <a:latin typeface="Courier New" panose="02070309020205020404" pitchFamily="49" charset="0"/>
                <a:cs typeface="Courier New" panose="02070309020205020404" pitchFamily="49" charset="0"/>
              </a:rPr>
              <a:t>用来存储舵机位置</a:t>
            </a:r>
          </a:p>
          <a:p>
            <a:pPr marL="0" indent="0">
              <a:buNone/>
            </a:pPr>
            <a:r>
              <a:rPr lang="en-US" altLang="zh-CN" sz="1800" dirty="0">
                <a:latin typeface="Courier New" panose="02070309020205020404" pitchFamily="49" charset="0"/>
                <a:cs typeface="Courier New" panose="02070309020205020404" pitchFamily="49" charset="0"/>
              </a:rPr>
              <a:t>void setup() { </a:t>
            </a:r>
          </a:p>
          <a:p>
            <a:pPr marL="0" indent="0">
              <a:buNone/>
            </a:pPr>
            <a:r>
              <a:rPr lang="en-US" altLang="zh-CN" sz="1800" dirty="0" smtClean="0">
                <a:latin typeface="Courier New" panose="02070309020205020404" pitchFamily="49" charset="0"/>
                <a:cs typeface="Courier New" panose="02070309020205020404" pitchFamily="49" charset="0"/>
              </a:rPr>
              <a:t>    </a:t>
            </a:r>
            <a:r>
              <a:rPr lang="en-US" altLang="zh-CN" sz="1800" dirty="0" err="1" smtClean="0">
                <a:latin typeface="Courier New" panose="02070309020205020404" pitchFamily="49" charset="0"/>
                <a:cs typeface="Courier New" panose="02070309020205020404" pitchFamily="49" charset="0"/>
              </a:rPr>
              <a:t>myservo.</a:t>
            </a:r>
            <a:r>
              <a:rPr lang="en-US" altLang="zh-CN" sz="1800" dirty="0" err="1" smtClean="0">
                <a:solidFill>
                  <a:srgbClr val="C00000"/>
                </a:solidFill>
                <a:latin typeface="Courier New" panose="02070309020205020404" pitchFamily="49" charset="0"/>
                <a:cs typeface="Courier New" panose="02070309020205020404" pitchFamily="49" charset="0"/>
              </a:rPr>
              <a:t>attach</a:t>
            </a:r>
            <a:r>
              <a:rPr lang="en-US" altLang="zh-CN" sz="1800" dirty="0" smtClean="0">
                <a:latin typeface="Courier New" panose="02070309020205020404" pitchFamily="49" charset="0"/>
                <a:cs typeface="Courier New" panose="02070309020205020404" pitchFamily="49" charset="0"/>
              </a:rPr>
              <a:t>(9);// </a:t>
            </a:r>
            <a:r>
              <a:rPr lang="zh-CN" altLang="en-US" sz="1800" dirty="0">
                <a:latin typeface="Courier New" panose="02070309020205020404" pitchFamily="49" charset="0"/>
                <a:cs typeface="Courier New" panose="02070309020205020404" pitchFamily="49" charset="0"/>
              </a:rPr>
              <a:t>将引脚</a:t>
            </a:r>
            <a:r>
              <a:rPr lang="en-US" altLang="zh-CN" sz="1800" dirty="0">
                <a:latin typeface="Courier New" panose="02070309020205020404" pitchFamily="49" charset="0"/>
                <a:cs typeface="Courier New" panose="02070309020205020404" pitchFamily="49" charset="0"/>
              </a:rPr>
              <a:t>9</a:t>
            </a:r>
            <a:r>
              <a:rPr lang="zh-CN" altLang="en-US" sz="1800" dirty="0">
                <a:latin typeface="Courier New" panose="02070309020205020404" pitchFamily="49" charset="0"/>
                <a:cs typeface="Courier New" panose="02070309020205020404" pitchFamily="49" charset="0"/>
              </a:rPr>
              <a:t>上的舵机与声明的舵机对象连接起来</a:t>
            </a:r>
          </a:p>
          <a:p>
            <a:pPr marL="0" indent="0">
              <a:buNone/>
            </a:pPr>
            <a:r>
              <a:rPr lang="en-US" altLang="zh-CN" sz="1800" dirty="0">
                <a:latin typeface="Courier New" panose="02070309020205020404" pitchFamily="49" charset="0"/>
                <a:cs typeface="Courier New" panose="02070309020205020404" pitchFamily="49" charset="0"/>
              </a:rPr>
              <a:t>} </a:t>
            </a:r>
          </a:p>
          <a:p>
            <a:pPr marL="0" indent="0">
              <a:buNone/>
            </a:pPr>
            <a:endParaRPr lang="en-US" altLang="zh-CN" sz="1800" dirty="0">
              <a:latin typeface="Courier New" panose="02070309020205020404" pitchFamily="49" charset="0"/>
              <a:cs typeface="Courier New" panose="02070309020205020404" pitchFamily="49" charset="0"/>
            </a:endParaRPr>
          </a:p>
        </p:txBody>
      </p:sp>
      <p:sp>
        <p:nvSpPr>
          <p:cNvPr id="4" name="内容占位符 2"/>
          <p:cNvSpPr txBox="1">
            <a:spLocks/>
          </p:cNvSpPr>
          <p:nvPr/>
        </p:nvSpPr>
        <p:spPr>
          <a:xfrm>
            <a:off x="533400" y="3505200"/>
            <a:ext cx="8610600" cy="3352800"/>
          </a:xfrm>
          <a:prstGeom prst="rect">
            <a:avLst/>
          </a:prstGeom>
          <a:solidFill>
            <a:srgbClr val="FFFF00"/>
          </a:solidFill>
          <a:ln w="9525">
            <a:noFill/>
          </a:ln>
        </p:spPr>
        <p:txBody>
          <a:bodyPr/>
          <a:lstStyle>
            <a:lvl1pPr marL="342900" lvl="0" indent="-342900" algn="l" defTabSz="914400" eaLnBrk="1" fontAlgn="base" latinLnBrk="0" hangingPunct="1">
              <a:lnSpc>
                <a:spcPct val="100000"/>
              </a:lnSpc>
              <a:spcBef>
                <a:spcPct val="20000"/>
              </a:spcBef>
              <a:spcAft>
                <a:spcPct val="0"/>
              </a:spcAft>
              <a:buClr>
                <a:srgbClr val="FF0000"/>
              </a:buClr>
              <a:buFont typeface="Wingdings" panose="05000000000000000000" pitchFamily="2" charset="2"/>
              <a:buChar char="n"/>
              <a:defRPr sz="3200" b="1" i="0" u="none" kern="1200" baseline="0">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742950" lvl="1" indent="-285750" algn="l" defTabSz="914400" eaLnBrk="1" fontAlgn="base" latinLnBrk="0" hangingPunct="1">
              <a:lnSpc>
                <a:spcPct val="100000"/>
              </a:lnSpc>
              <a:spcBef>
                <a:spcPct val="20000"/>
              </a:spcBef>
              <a:spcAft>
                <a:spcPct val="0"/>
              </a:spcAft>
              <a:buClr>
                <a:schemeClr val="accent2"/>
              </a:buClr>
              <a:buFont typeface="Wingdings" panose="05000000000000000000" pitchFamily="2" charset="2"/>
              <a:buChar char="u"/>
              <a:defRPr sz="2800" b="1" i="0" u="none" kern="1200" baseline="0">
                <a:solidFill>
                  <a:schemeClr val="tx1"/>
                </a:solidFill>
                <a:latin typeface="宋体" panose="02010600030101010101" pitchFamily="2" charset="-122"/>
                <a:ea typeface="宋体" panose="02010600030101010101" pitchFamily="2" charset="-122"/>
                <a:cs typeface="Arial" panose="020B0604020202020204" pitchFamily="34" charset="0"/>
              </a:defRPr>
            </a:lvl2pPr>
            <a:lvl3pPr marL="1143000" lvl="2" indent="-228600" algn="l" defTabSz="914400" eaLnBrk="1" fontAlgn="base" latinLnBrk="0" hangingPunct="1">
              <a:lnSpc>
                <a:spcPct val="100000"/>
              </a:lnSpc>
              <a:spcBef>
                <a:spcPct val="20000"/>
              </a:spcBef>
              <a:spcAft>
                <a:spcPct val="0"/>
              </a:spcAft>
              <a:buClr>
                <a:srgbClr val="9900FF"/>
              </a:buClr>
              <a:buFont typeface="Wingdings" panose="05000000000000000000" pitchFamily="2" charset="2"/>
              <a:buChar char="l"/>
              <a:defRPr sz="2400" b="1" i="0" u="none" kern="1200" baseline="0">
                <a:solidFill>
                  <a:schemeClr val="tx1"/>
                </a:solidFill>
                <a:latin typeface="宋体" panose="02010600030101010101" pitchFamily="2" charset="-122"/>
                <a:ea typeface="宋体" panose="02010600030101010101" pitchFamily="2" charset="-122"/>
                <a:cs typeface="Arial" panose="020B0604020202020204" pitchFamily="34" charset="0"/>
              </a:defRPr>
            </a:lvl3pPr>
            <a:lvl4pPr marL="1600200" lvl="3"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宋体" panose="02010600030101010101" pitchFamily="2" charset="-122"/>
                <a:ea typeface="宋体" panose="02010600030101010101" pitchFamily="2" charset="-122"/>
                <a:cs typeface="Arial" panose="020B0604020202020204" pitchFamily="34" charset="0"/>
              </a:defRPr>
            </a:lvl4pPr>
            <a:lvl5pPr marL="2057400" lvl="4"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宋体" panose="02010600030101010101" pitchFamily="2" charset="-122"/>
                <a:ea typeface="宋体" panose="02010600030101010101" pitchFamily="2" charset="-122"/>
                <a:cs typeface="Arial" panose="020B0604020202020204" pitchFamily="34" charset="0"/>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buNone/>
            </a:pPr>
            <a:r>
              <a:rPr lang="en-US" altLang="zh-CN" sz="1800" dirty="0">
                <a:latin typeface="Courier New" panose="02070309020205020404" pitchFamily="49" charset="0"/>
                <a:cs typeface="Courier New" panose="02070309020205020404" pitchFamily="49" charset="0"/>
              </a:rPr>
              <a:t>void loop() { </a:t>
            </a:r>
          </a:p>
          <a:p>
            <a:pPr marL="0" indent="0">
              <a:buNone/>
            </a:pPr>
            <a:r>
              <a:rPr lang="en-US" altLang="zh-CN" sz="1800" dirty="0">
                <a:latin typeface="Courier New" panose="02070309020205020404" pitchFamily="49" charset="0"/>
                <a:cs typeface="Courier New" panose="02070309020205020404" pitchFamily="49" charset="0"/>
              </a:rPr>
              <a:t> </a:t>
            </a:r>
            <a:r>
              <a:rPr lang="en-US" altLang="zh-CN" sz="1800" dirty="0" smtClean="0">
                <a:latin typeface="Courier New" panose="02070309020205020404" pitchFamily="49" charset="0"/>
                <a:cs typeface="Courier New" panose="02070309020205020404" pitchFamily="49" charset="0"/>
              </a:rPr>
              <a:t>  for(</a:t>
            </a:r>
            <a:r>
              <a:rPr lang="en-US" altLang="zh-CN" sz="1800" dirty="0" err="1" smtClean="0">
                <a:latin typeface="Courier New" panose="02070309020205020404" pitchFamily="49" charset="0"/>
                <a:cs typeface="Courier New" panose="02070309020205020404" pitchFamily="49" charset="0"/>
              </a:rPr>
              <a:t>pos</a:t>
            </a:r>
            <a:r>
              <a:rPr lang="en-US" altLang="zh-CN" sz="1800" dirty="0" smtClean="0">
                <a:latin typeface="Courier New" panose="02070309020205020404" pitchFamily="49" charset="0"/>
                <a:cs typeface="Courier New" panose="02070309020205020404" pitchFamily="49" charset="0"/>
              </a:rPr>
              <a:t> </a:t>
            </a:r>
            <a:r>
              <a:rPr lang="en-US" altLang="zh-CN" sz="1800" dirty="0">
                <a:latin typeface="Courier New" panose="02070309020205020404" pitchFamily="49" charset="0"/>
                <a:cs typeface="Courier New" panose="02070309020205020404" pitchFamily="49" charset="0"/>
              </a:rPr>
              <a:t>= 0; </a:t>
            </a:r>
            <a:r>
              <a:rPr lang="en-US" altLang="zh-CN" sz="1800" dirty="0" err="1">
                <a:latin typeface="Courier New" panose="02070309020205020404" pitchFamily="49" charset="0"/>
                <a:cs typeface="Courier New" panose="02070309020205020404" pitchFamily="49" charset="0"/>
              </a:rPr>
              <a:t>pos</a:t>
            </a:r>
            <a:r>
              <a:rPr lang="en-US" altLang="zh-CN" sz="1800" dirty="0">
                <a:latin typeface="Courier New" panose="02070309020205020404" pitchFamily="49" charset="0"/>
                <a:cs typeface="Courier New" panose="02070309020205020404" pitchFamily="49" charset="0"/>
              </a:rPr>
              <a:t> &lt; 180; </a:t>
            </a:r>
            <a:r>
              <a:rPr lang="en-US" altLang="zh-CN" sz="1800" dirty="0" err="1">
                <a:latin typeface="Courier New" panose="02070309020205020404" pitchFamily="49" charset="0"/>
                <a:cs typeface="Courier New" panose="02070309020205020404" pitchFamily="49" charset="0"/>
              </a:rPr>
              <a:t>pos</a:t>
            </a:r>
            <a:r>
              <a:rPr lang="en-US" altLang="zh-CN" sz="1800" dirty="0">
                <a:latin typeface="Courier New" panose="02070309020205020404" pitchFamily="49" charset="0"/>
                <a:cs typeface="Courier New" panose="02070309020205020404" pitchFamily="49" charset="0"/>
              </a:rPr>
              <a:t> += 1){    // </a:t>
            </a:r>
            <a:r>
              <a:rPr lang="en-US" altLang="zh-CN" sz="1800" dirty="0" smtClean="0">
                <a:latin typeface="Courier New" panose="02070309020205020404" pitchFamily="49" charset="0"/>
                <a:cs typeface="Courier New" panose="02070309020205020404" pitchFamily="49" charset="0"/>
              </a:rPr>
              <a:t>0-180</a:t>
            </a:r>
            <a:r>
              <a:rPr lang="zh-CN" altLang="en-US" sz="1800" dirty="0" smtClean="0">
                <a:latin typeface="Courier New" panose="02070309020205020404" pitchFamily="49" charset="0"/>
                <a:cs typeface="Courier New" panose="02070309020205020404" pitchFamily="49" charset="0"/>
              </a:rPr>
              <a:t>，每次</a:t>
            </a:r>
            <a:r>
              <a:rPr lang="en-US" altLang="zh-CN" sz="1800" dirty="0" smtClean="0">
                <a:latin typeface="Courier New" panose="02070309020205020404" pitchFamily="49" charset="0"/>
                <a:cs typeface="Courier New" panose="02070309020205020404" pitchFamily="49" charset="0"/>
              </a:rPr>
              <a:t>1          </a:t>
            </a:r>
            <a:endParaRPr lang="en-US" altLang="zh-CN" sz="1800" dirty="0">
              <a:latin typeface="Courier New" panose="02070309020205020404" pitchFamily="49" charset="0"/>
              <a:cs typeface="Courier New" panose="02070309020205020404" pitchFamily="49" charset="0"/>
            </a:endParaRPr>
          </a:p>
          <a:p>
            <a:pPr marL="0" indent="0">
              <a:buNone/>
            </a:pPr>
            <a:r>
              <a:rPr lang="en-US" altLang="zh-CN" sz="1800" dirty="0" smtClean="0">
                <a:latin typeface="Courier New" panose="02070309020205020404" pitchFamily="49" charset="0"/>
                <a:cs typeface="Courier New" panose="02070309020205020404" pitchFamily="49" charset="0"/>
              </a:rPr>
              <a:t>	</a:t>
            </a:r>
            <a:r>
              <a:rPr lang="en-US" altLang="zh-CN" sz="1800" dirty="0" err="1" smtClean="0">
                <a:latin typeface="Courier New" panose="02070309020205020404" pitchFamily="49" charset="0"/>
                <a:cs typeface="Courier New" panose="02070309020205020404" pitchFamily="49" charset="0"/>
              </a:rPr>
              <a:t>myservo.</a:t>
            </a:r>
            <a:r>
              <a:rPr lang="en-US" altLang="zh-CN" sz="1800" dirty="0" err="1" smtClean="0">
                <a:solidFill>
                  <a:srgbClr val="C00000"/>
                </a:solidFill>
                <a:latin typeface="Courier New" panose="02070309020205020404" pitchFamily="49" charset="0"/>
                <a:cs typeface="Courier New" panose="02070309020205020404" pitchFamily="49" charset="0"/>
              </a:rPr>
              <a:t>write</a:t>
            </a:r>
            <a:r>
              <a:rPr lang="en-US" altLang="zh-CN" sz="1800" dirty="0" smtClean="0">
                <a:latin typeface="Courier New" panose="02070309020205020404" pitchFamily="49" charset="0"/>
                <a:cs typeface="Courier New" panose="02070309020205020404" pitchFamily="49" charset="0"/>
              </a:rPr>
              <a:t>(</a:t>
            </a:r>
            <a:r>
              <a:rPr lang="en-US" altLang="zh-CN" sz="1800" dirty="0" err="1" smtClean="0">
                <a:latin typeface="Courier New" panose="02070309020205020404" pitchFamily="49" charset="0"/>
                <a:cs typeface="Courier New" panose="02070309020205020404" pitchFamily="49" charset="0"/>
              </a:rPr>
              <a:t>pos</a:t>
            </a:r>
            <a:r>
              <a:rPr lang="en-US" altLang="zh-CN" sz="1800" dirty="0">
                <a:latin typeface="Courier New" panose="02070309020205020404" pitchFamily="49" charset="0"/>
                <a:cs typeface="Courier New" panose="02070309020205020404" pitchFamily="49" charset="0"/>
              </a:rPr>
              <a:t>);           // </a:t>
            </a:r>
            <a:r>
              <a:rPr lang="zh-CN" altLang="en-US" sz="1800" dirty="0">
                <a:latin typeface="Courier New" panose="02070309020205020404" pitchFamily="49" charset="0"/>
                <a:cs typeface="Courier New" panose="02070309020205020404" pitchFamily="49" charset="0"/>
              </a:rPr>
              <a:t>给舵机写入角度   </a:t>
            </a:r>
          </a:p>
          <a:p>
            <a:pPr marL="0" indent="0">
              <a:buNone/>
            </a:pPr>
            <a:r>
              <a:rPr lang="en-US" altLang="zh-CN" sz="1800" dirty="0" smtClean="0">
                <a:latin typeface="Courier New" panose="02070309020205020404" pitchFamily="49" charset="0"/>
                <a:cs typeface="Courier New" panose="02070309020205020404" pitchFamily="49" charset="0"/>
              </a:rPr>
              <a:t>	delay(15</a:t>
            </a:r>
            <a:r>
              <a:rPr lang="en-US" altLang="zh-CN" sz="1800" dirty="0">
                <a:latin typeface="Courier New" panose="02070309020205020404" pitchFamily="49" charset="0"/>
                <a:cs typeface="Courier New" panose="02070309020205020404" pitchFamily="49" charset="0"/>
              </a:rPr>
              <a:t>);                    // </a:t>
            </a:r>
            <a:r>
              <a:rPr lang="zh-CN" altLang="en-US" sz="1800" dirty="0">
                <a:latin typeface="Courier New" panose="02070309020205020404" pitchFamily="49" charset="0"/>
                <a:cs typeface="Courier New" panose="02070309020205020404" pitchFamily="49" charset="0"/>
              </a:rPr>
              <a:t>延时</a:t>
            </a:r>
            <a:r>
              <a:rPr lang="en-US" altLang="zh-CN" sz="1800" dirty="0" smtClean="0">
                <a:latin typeface="Courier New" panose="02070309020205020404" pitchFamily="49" charset="0"/>
                <a:cs typeface="Courier New" panose="02070309020205020404" pitchFamily="49" charset="0"/>
              </a:rPr>
              <a:t>15ms</a:t>
            </a:r>
            <a:endParaRPr lang="zh-CN" altLang="en-US" sz="1800" dirty="0">
              <a:latin typeface="Courier New" panose="02070309020205020404" pitchFamily="49" charset="0"/>
              <a:cs typeface="Courier New" panose="02070309020205020404" pitchFamily="49" charset="0"/>
            </a:endParaRPr>
          </a:p>
          <a:p>
            <a:pPr marL="0" indent="0">
              <a:buNone/>
            </a:pPr>
            <a:r>
              <a:rPr lang="en-US" altLang="zh-CN" sz="1800" dirty="0">
                <a:latin typeface="Courier New" panose="02070309020205020404" pitchFamily="49" charset="0"/>
                <a:cs typeface="Courier New" panose="02070309020205020404" pitchFamily="49" charset="0"/>
              </a:rPr>
              <a:t> </a:t>
            </a:r>
            <a:r>
              <a:rPr lang="en-US" altLang="zh-CN" sz="1800" dirty="0" smtClean="0">
                <a:latin typeface="Courier New" panose="02070309020205020404" pitchFamily="49" charset="0"/>
                <a:cs typeface="Courier New" panose="02070309020205020404" pitchFamily="49" charset="0"/>
              </a:rPr>
              <a:t>  }</a:t>
            </a:r>
            <a:endParaRPr lang="en-US" altLang="zh-CN" sz="1800" dirty="0">
              <a:latin typeface="Courier New" panose="02070309020205020404" pitchFamily="49" charset="0"/>
              <a:cs typeface="Courier New" panose="02070309020205020404" pitchFamily="49" charset="0"/>
            </a:endParaRPr>
          </a:p>
          <a:p>
            <a:pPr marL="0" indent="0">
              <a:buNone/>
            </a:pPr>
            <a:r>
              <a:rPr lang="en-US" altLang="zh-CN" sz="1800" dirty="0">
                <a:latin typeface="Courier New" panose="02070309020205020404" pitchFamily="49" charset="0"/>
                <a:cs typeface="Courier New" panose="02070309020205020404" pitchFamily="49" charset="0"/>
              </a:rPr>
              <a:t> </a:t>
            </a:r>
            <a:r>
              <a:rPr lang="en-US" altLang="zh-CN" sz="1800" dirty="0" smtClean="0">
                <a:latin typeface="Courier New" panose="02070309020205020404" pitchFamily="49" charset="0"/>
                <a:cs typeface="Courier New" panose="02070309020205020404" pitchFamily="49" charset="0"/>
              </a:rPr>
              <a:t>  for(</a:t>
            </a:r>
            <a:r>
              <a:rPr lang="en-US" altLang="zh-CN" sz="1800" dirty="0" err="1" smtClean="0">
                <a:latin typeface="Courier New" panose="02070309020205020404" pitchFamily="49" charset="0"/>
                <a:cs typeface="Courier New" panose="02070309020205020404" pitchFamily="49" charset="0"/>
              </a:rPr>
              <a:t>pos</a:t>
            </a:r>
            <a:r>
              <a:rPr lang="en-US" altLang="zh-CN" sz="1800" dirty="0" smtClean="0">
                <a:latin typeface="Courier New" panose="02070309020205020404" pitchFamily="49" charset="0"/>
                <a:cs typeface="Courier New" panose="02070309020205020404" pitchFamily="49" charset="0"/>
              </a:rPr>
              <a:t> </a:t>
            </a:r>
            <a:r>
              <a:rPr lang="en-US" altLang="zh-CN" sz="1800" dirty="0">
                <a:latin typeface="Courier New" panose="02070309020205020404" pitchFamily="49" charset="0"/>
                <a:cs typeface="Courier New" panose="02070309020205020404" pitchFamily="49" charset="0"/>
              </a:rPr>
              <a:t>= 180; </a:t>
            </a:r>
            <a:r>
              <a:rPr lang="en-US" altLang="zh-CN" sz="1800" dirty="0" err="1">
                <a:latin typeface="Courier New" panose="02070309020205020404" pitchFamily="49" charset="0"/>
                <a:cs typeface="Courier New" panose="02070309020205020404" pitchFamily="49" charset="0"/>
              </a:rPr>
              <a:t>pos</a:t>
            </a:r>
            <a:r>
              <a:rPr lang="en-US" altLang="zh-CN" sz="1800" dirty="0">
                <a:latin typeface="Courier New" panose="02070309020205020404" pitchFamily="49" charset="0"/>
                <a:cs typeface="Courier New" panose="02070309020205020404" pitchFamily="49" charset="0"/>
              </a:rPr>
              <a:t>&gt;=1; </a:t>
            </a:r>
            <a:r>
              <a:rPr lang="en-US" altLang="zh-CN" sz="1800" dirty="0" err="1">
                <a:latin typeface="Courier New" panose="02070309020205020404" pitchFamily="49" charset="0"/>
                <a:cs typeface="Courier New" panose="02070309020205020404" pitchFamily="49" charset="0"/>
              </a:rPr>
              <a:t>pos</a:t>
            </a:r>
            <a:r>
              <a:rPr lang="en-US" altLang="zh-CN" sz="1800" dirty="0">
                <a:latin typeface="Courier New" panose="02070309020205020404" pitchFamily="49" charset="0"/>
                <a:cs typeface="Courier New" panose="02070309020205020404" pitchFamily="49" charset="0"/>
              </a:rPr>
              <a:t>-=1) </a:t>
            </a:r>
            <a:r>
              <a:rPr lang="en-US" altLang="zh-CN" sz="1800" dirty="0" smtClean="0">
                <a:latin typeface="Courier New" panose="02070309020205020404" pitchFamily="49" charset="0"/>
                <a:cs typeface="Courier New" panose="02070309020205020404" pitchFamily="49" charset="0"/>
              </a:rPr>
              <a:t>{	// 180-0</a:t>
            </a:r>
            <a:r>
              <a:rPr lang="zh-CN" altLang="en-US" sz="1800" dirty="0" smtClean="0">
                <a:latin typeface="Courier New" panose="02070309020205020404" pitchFamily="49" charset="0"/>
                <a:cs typeface="Courier New" panose="02070309020205020404" pitchFamily="49" charset="0"/>
              </a:rPr>
              <a:t>，</a:t>
            </a:r>
            <a:r>
              <a:rPr lang="zh-CN" altLang="en-US" sz="1800" dirty="0">
                <a:latin typeface="Courier New" panose="02070309020205020404" pitchFamily="49" charset="0"/>
                <a:cs typeface="Courier New" panose="02070309020205020404" pitchFamily="49" charset="0"/>
              </a:rPr>
              <a:t>每次</a:t>
            </a:r>
            <a:r>
              <a:rPr lang="en-US" altLang="zh-CN" sz="1800" dirty="0" smtClean="0">
                <a:latin typeface="Courier New" panose="02070309020205020404" pitchFamily="49" charset="0"/>
                <a:cs typeface="Courier New" panose="02070309020205020404" pitchFamily="49" charset="0"/>
              </a:rPr>
              <a:t>1°                               </a:t>
            </a:r>
            <a:endParaRPr lang="en-US" altLang="zh-CN" sz="1800" dirty="0">
              <a:latin typeface="Courier New" panose="02070309020205020404" pitchFamily="49" charset="0"/>
              <a:cs typeface="Courier New" panose="02070309020205020404" pitchFamily="49" charset="0"/>
            </a:endParaRPr>
          </a:p>
          <a:p>
            <a:pPr marL="0" indent="0">
              <a:buNone/>
            </a:pPr>
            <a:r>
              <a:rPr lang="en-US" altLang="zh-CN" sz="1800" dirty="0" smtClean="0">
                <a:latin typeface="Courier New" panose="02070309020205020404" pitchFamily="49" charset="0"/>
                <a:cs typeface="Courier New" panose="02070309020205020404" pitchFamily="49" charset="0"/>
              </a:rPr>
              <a:t>	</a:t>
            </a:r>
            <a:r>
              <a:rPr lang="en-US" altLang="zh-CN" sz="1800" dirty="0" err="1" smtClean="0">
                <a:latin typeface="Courier New" panose="02070309020205020404" pitchFamily="49" charset="0"/>
                <a:cs typeface="Courier New" panose="02070309020205020404" pitchFamily="49" charset="0"/>
              </a:rPr>
              <a:t>myservo.write</a:t>
            </a:r>
            <a:r>
              <a:rPr lang="en-US" altLang="zh-CN" sz="1800" dirty="0" smtClean="0">
                <a:latin typeface="Courier New" panose="02070309020205020404" pitchFamily="49" charset="0"/>
                <a:cs typeface="Courier New" panose="02070309020205020404" pitchFamily="49" charset="0"/>
              </a:rPr>
              <a:t>(</a:t>
            </a:r>
            <a:r>
              <a:rPr lang="en-US" altLang="zh-CN" sz="1800" dirty="0" err="1" smtClean="0">
                <a:latin typeface="Courier New" panose="02070309020205020404" pitchFamily="49" charset="0"/>
                <a:cs typeface="Courier New" panose="02070309020205020404" pitchFamily="49" charset="0"/>
              </a:rPr>
              <a:t>pos</a:t>
            </a:r>
            <a:r>
              <a:rPr lang="en-US" altLang="zh-CN" sz="1800" dirty="0">
                <a:latin typeface="Courier New" panose="02070309020205020404" pitchFamily="49" charset="0"/>
                <a:cs typeface="Courier New" panose="02070309020205020404" pitchFamily="49" charset="0"/>
              </a:rPr>
              <a:t>);        // </a:t>
            </a:r>
            <a:r>
              <a:rPr lang="zh-CN" altLang="en-US" sz="1800" dirty="0">
                <a:latin typeface="Courier New" panose="02070309020205020404" pitchFamily="49" charset="0"/>
                <a:cs typeface="Courier New" panose="02070309020205020404" pitchFamily="49" charset="0"/>
              </a:rPr>
              <a:t>写角度到舵机     </a:t>
            </a:r>
          </a:p>
          <a:p>
            <a:pPr marL="0" indent="0">
              <a:buNone/>
            </a:pPr>
            <a:r>
              <a:rPr lang="en-US" altLang="zh-CN" sz="1800" dirty="0" smtClean="0">
                <a:latin typeface="Courier New" panose="02070309020205020404" pitchFamily="49" charset="0"/>
                <a:cs typeface="Courier New" panose="02070309020205020404" pitchFamily="49" charset="0"/>
              </a:rPr>
              <a:t>	delay(15</a:t>
            </a:r>
            <a:r>
              <a:rPr lang="en-US" altLang="zh-CN" sz="1800" dirty="0">
                <a:latin typeface="Courier New" panose="02070309020205020404" pitchFamily="49" charset="0"/>
                <a:cs typeface="Courier New" panose="02070309020205020404" pitchFamily="49" charset="0"/>
              </a:rPr>
              <a:t>);                 // </a:t>
            </a:r>
            <a:r>
              <a:rPr lang="zh-CN" altLang="en-US" sz="1800" dirty="0">
                <a:latin typeface="Courier New" panose="02070309020205020404" pitchFamily="49" charset="0"/>
                <a:cs typeface="Courier New" panose="02070309020205020404" pitchFamily="49" charset="0"/>
              </a:rPr>
              <a:t>延时</a:t>
            </a:r>
            <a:r>
              <a:rPr lang="en-US" altLang="zh-CN" sz="1800" dirty="0">
                <a:latin typeface="Courier New" panose="02070309020205020404" pitchFamily="49" charset="0"/>
                <a:cs typeface="Courier New" panose="02070309020205020404" pitchFamily="49" charset="0"/>
              </a:rPr>
              <a:t>15ms</a:t>
            </a:r>
            <a:r>
              <a:rPr lang="zh-CN" altLang="en-US" sz="1800" dirty="0">
                <a:latin typeface="Courier New" panose="02070309020205020404" pitchFamily="49" charset="0"/>
                <a:cs typeface="Courier New" panose="02070309020205020404" pitchFamily="49" charset="0"/>
              </a:rPr>
              <a:t>让舵机转到指定位置</a:t>
            </a:r>
          </a:p>
          <a:p>
            <a:pPr marL="0" indent="0">
              <a:buNone/>
            </a:pPr>
            <a:r>
              <a:rPr lang="en-US" altLang="zh-CN" sz="1800" dirty="0" smtClean="0">
                <a:latin typeface="Courier New" panose="02070309020205020404" pitchFamily="49" charset="0"/>
                <a:cs typeface="Courier New" panose="02070309020205020404" pitchFamily="49" charset="0"/>
              </a:rPr>
              <a:t>   } </a:t>
            </a:r>
            <a:endParaRPr lang="en-US" altLang="zh-CN" sz="1800" dirty="0">
              <a:latin typeface="Courier New" panose="02070309020205020404" pitchFamily="49" charset="0"/>
              <a:cs typeface="Courier New" panose="02070309020205020404" pitchFamily="49" charset="0"/>
            </a:endParaRPr>
          </a:p>
          <a:p>
            <a:pPr marL="0" indent="0">
              <a:buNone/>
            </a:pPr>
            <a:r>
              <a:rPr lang="en-US" altLang="zh-CN" sz="1800" dirty="0">
                <a:latin typeface="Courier New" panose="02070309020205020404" pitchFamily="49" charset="0"/>
                <a:cs typeface="Courier New" panose="02070309020205020404" pitchFamily="49" charset="0"/>
              </a:rPr>
              <a:t>}</a:t>
            </a:r>
          </a:p>
          <a:p>
            <a:pPr marL="0" indent="0">
              <a:buNone/>
            </a:pPr>
            <a:r>
              <a:rPr lang="en-US" altLang="zh-CN" sz="18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48361184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AutoShape 2"/>
          <p:cNvSpPr>
            <a:spLocks noGrp="1" noChangeArrowheads="1"/>
          </p:cNvSpPr>
          <p:nvPr>
            <p:ph type="title"/>
          </p:nvPr>
        </p:nvSpPr>
        <p:spPr/>
        <p:txBody>
          <a:bodyPr>
            <a:noAutofit/>
          </a:bodyPr>
          <a:lstStyle/>
          <a:p>
            <a:r>
              <a:rPr lang="en-US" sz="4800" dirty="0" smtClean="0"/>
              <a:t>Arduino</a:t>
            </a:r>
            <a:endParaRPr lang="zh-CN" altLang="en-US" sz="4800" dirty="0" smtClean="0"/>
          </a:p>
        </p:txBody>
      </p:sp>
      <p:sp>
        <p:nvSpPr>
          <p:cNvPr id="4099" name="Rectangle 3"/>
          <p:cNvSpPr>
            <a:spLocks noGrp="1" noChangeArrowheads="1"/>
          </p:cNvSpPr>
          <p:nvPr>
            <p:ph type="body" idx="1"/>
          </p:nvPr>
        </p:nvSpPr>
        <p:spPr>
          <a:xfrm>
            <a:off x="2601516" y="3158729"/>
            <a:ext cx="5043488" cy="1565672"/>
          </a:xfrm>
        </p:spPr>
        <p:txBody>
          <a:bodyPr/>
          <a:lstStyle/>
          <a:p>
            <a:pPr algn="ctr">
              <a:buNone/>
            </a:pPr>
            <a:r>
              <a:rPr lang="en-US" altLang="zh-CN" sz="4400" dirty="0" smtClean="0"/>
              <a:t>LCD Library</a:t>
            </a:r>
          </a:p>
          <a:p>
            <a:pPr algn="ctr">
              <a:buNone/>
            </a:pPr>
            <a:r>
              <a:rPr lang="zh-CN" altLang="en-US" sz="4400" dirty="0" smtClean="0">
                <a:sym typeface="+mn-ea"/>
              </a:rPr>
              <a:t>（</a:t>
            </a:r>
            <a:r>
              <a:rPr lang="en-US" altLang="zh-CN" sz="4400" dirty="0" smtClean="0">
                <a:sym typeface="+mn-ea"/>
              </a:rPr>
              <a:t>3</a:t>
            </a:r>
            <a:r>
              <a:rPr lang="en-US" altLang="zh-CN" sz="4400" baseline="30000" dirty="0" smtClean="0">
                <a:sym typeface="+mn-ea"/>
              </a:rPr>
              <a:t>rd</a:t>
            </a:r>
            <a:r>
              <a:rPr lang="zh-CN" altLang="en-US" sz="4400" dirty="0" smtClean="0">
                <a:sym typeface="+mn-ea"/>
              </a:rPr>
              <a:t> </a:t>
            </a:r>
            <a:r>
              <a:rPr lang="en-US" altLang="zh-CN" sz="4400" dirty="0" smtClean="0">
                <a:sym typeface="+mn-ea"/>
              </a:rPr>
              <a:t>Lib</a:t>
            </a:r>
            <a:r>
              <a:rPr lang="zh-CN" altLang="en-US" sz="4400" dirty="0" smtClean="0">
                <a:sym typeface="+mn-ea"/>
              </a:rPr>
              <a:t>）</a:t>
            </a:r>
            <a:endParaRPr lang="zh-CN" altLang="en-US" sz="4050" dirty="0">
              <a:sym typeface="+mn-ea"/>
            </a:endParaRPr>
          </a:p>
        </p:txBody>
      </p:sp>
      <p:pic>
        <p:nvPicPr>
          <p:cNvPr id="5" name="Picture 2" descr="D:\Program Files\Microsoft Office\MEDIA\CAGCAT10\j021270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0419" y="3291147"/>
            <a:ext cx="813359" cy="1142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7293749"/>
      </p:ext>
    </p:extLst>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LCD</a:t>
            </a:r>
            <a:endParaRPr lang="zh-CN" altLang="en-US" dirty="0"/>
          </a:p>
        </p:txBody>
      </p:sp>
      <p:sp>
        <p:nvSpPr>
          <p:cNvPr id="3" name="内容占位符 2"/>
          <p:cNvSpPr>
            <a:spLocks noGrp="1"/>
          </p:cNvSpPr>
          <p:nvPr>
            <p:ph idx="1"/>
          </p:nvPr>
        </p:nvSpPr>
        <p:spPr/>
        <p:txBody>
          <a:bodyPr/>
          <a:lstStyle/>
          <a:p>
            <a:r>
              <a:rPr lang="zh-CN" altLang="en-US" dirty="0" smtClean="0"/>
              <a:t>连接</a:t>
            </a:r>
            <a:endParaRPr lang="en-US" altLang="zh-CN" dirty="0"/>
          </a:p>
          <a:p>
            <a:pPr lvl="1"/>
            <a:r>
              <a:rPr lang="zh-CN" altLang="zh-CN" dirty="0" smtClean="0"/>
              <a:t>连接</a:t>
            </a:r>
            <a:r>
              <a:rPr lang="en-US" altLang="zh-CN" dirty="0" smtClean="0"/>
              <a:t>LCD</a:t>
            </a:r>
            <a:r>
              <a:rPr lang="zh-CN" altLang="en-US" dirty="0" smtClean="0"/>
              <a:t> </a:t>
            </a:r>
            <a:r>
              <a:rPr lang="en-US" altLang="zh-CN" dirty="0" smtClean="0"/>
              <a:t>SDA</a:t>
            </a:r>
            <a:r>
              <a:rPr lang="zh-CN" altLang="zh-CN" dirty="0"/>
              <a:t>的</a:t>
            </a:r>
            <a:r>
              <a:rPr lang="zh-CN" altLang="zh-CN" dirty="0" smtClean="0"/>
              <a:t>引脚</a:t>
            </a:r>
            <a:r>
              <a:rPr lang="zh-CN" altLang="en-US" dirty="0" smtClean="0"/>
              <a:t>，到</a:t>
            </a:r>
            <a:r>
              <a:rPr lang="en-US" altLang="zh-CN" dirty="0" smtClean="0"/>
              <a:t>A4</a:t>
            </a:r>
            <a:r>
              <a:rPr lang="zh-CN" altLang="en-US" dirty="0" smtClean="0"/>
              <a:t>（</a:t>
            </a:r>
            <a:r>
              <a:rPr lang="en-US" altLang="zh-CN" dirty="0" smtClean="0"/>
              <a:t>I2C</a:t>
            </a:r>
            <a:r>
              <a:rPr lang="zh-CN" altLang="en-US" dirty="0" smtClean="0"/>
              <a:t> 功能脚）</a:t>
            </a:r>
            <a:endParaRPr lang="en-US" altLang="zh-CN" dirty="0" smtClean="0"/>
          </a:p>
          <a:p>
            <a:pPr lvl="1"/>
            <a:r>
              <a:rPr lang="zh-CN" altLang="zh-CN" dirty="0"/>
              <a:t>连接</a:t>
            </a:r>
            <a:r>
              <a:rPr lang="en-US" altLang="zh-CN" dirty="0"/>
              <a:t>LCD</a:t>
            </a:r>
            <a:r>
              <a:rPr lang="zh-CN" altLang="en-US" dirty="0"/>
              <a:t> </a:t>
            </a:r>
            <a:r>
              <a:rPr lang="en-US" altLang="zh-CN" dirty="0" smtClean="0"/>
              <a:t>SCL</a:t>
            </a:r>
            <a:r>
              <a:rPr lang="zh-CN" altLang="zh-CN" dirty="0"/>
              <a:t>的</a:t>
            </a:r>
            <a:r>
              <a:rPr lang="zh-CN" altLang="zh-CN" dirty="0" smtClean="0"/>
              <a:t>引脚</a:t>
            </a:r>
            <a:r>
              <a:rPr lang="zh-CN" altLang="en-US" dirty="0"/>
              <a:t>，到</a:t>
            </a:r>
            <a:r>
              <a:rPr lang="en-US" altLang="zh-CN" dirty="0" smtClean="0"/>
              <a:t>A5</a:t>
            </a:r>
            <a:r>
              <a:rPr lang="zh-CN" altLang="en-US" dirty="0" smtClean="0"/>
              <a:t>（</a:t>
            </a:r>
            <a:r>
              <a:rPr lang="en-US" altLang="zh-CN" dirty="0"/>
              <a:t>I2C</a:t>
            </a:r>
            <a:r>
              <a:rPr lang="zh-CN" altLang="en-US" dirty="0"/>
              <a:t> 功能脚）</a:t>
            </a:r>
            <a:endParaRPr lang="en-US" altLang="zh-CN" dirty="0"/>
          </a:p>
          <a:p>
            <a:pPr lvl="1"/>
            <a:r>
              <a:rPr lang="zh-CN" altLang="zh-CN" dirty="0" smtClean="0"/>
              <a:t>连接</a:t>
            </a:r>
            <a:r>
              <a:rPr lang="en-US" altLang="zh-CN" dirty="0" smtClean="0"/>
              <a:t>VCC</a:t>
            </a:r>
          </a:p>
          <a:p>
            <a:pPr lvl="1"/>
            <a:r>
              <a:rPr lang="zh-CN" altLang="en-US" dirty="0" smtClean="0"/>
              <a:t>连接</a:t>
            </a:r>
            <a:r>
              <a:rPr lang="en-US" altLang="zh-CN" dirty="0" smtClean="0"/>
              <a:t>GND</a:t>
            </a:r>
            <a:endParaRPr lang="zh-CN" altLang="zh-CN" dirty="0"/>
          </a:p>
          <a:p>
            <a:r>
              <a:rPr lang="zh-CN" altLang="en-US" dirty="0" smtClean="0"/>
              <a:t>描述：</a:t>
            </a:r>
            <a:endParaRPr lang="en-US" altLang="zh-CN" dirty="0" smtClean="0"/>
          </a:p>
          <a:p>
            <a:pPr lvl="1"/>
            <a:r>
              <a:rPr lang="zh-CN" altLang="en-US" dirty="0" smtClean="0"/>
              <a:t>在液晶屏上显示字串</a:t>
            </a:r>
            <a:endParaRPr lang="zh-CN" altLang="en-US" dirty="0"/>
          </a:p>
        </p:txBody>
      </p:sp>
      <p:pic>
        <p:nvPicPr>
          <p:cNvPr id="4" name="图片 3" descr="https://www.dfrobot.com/wiki/images/thumb/e/e8/I2C_LCD1602_TOY0046.jpg/400px-I2C_LCD1602_TOY0046.jpg"/>
          <p:cNvPicPr/>
          <p:nvPr/>
        </p:nvPicPr>
        <p:blipFill>
          <a:blip r:embed="rId2">
            <a:extLst>
              <a:ext uri="{28A0092B-C50C-407E-A947-70E740481C1C}">
                <a14:useLocalDpi xmlns:a14="http://schemas.microsoft.com/office/drawing/2010/main" val="0"/>
              </a:ext>
            </a:extLst>
          </a:blip>
          <a:srcRect/>
          <a:stretch>
            <a:fillRect/>
          </a:stretch>
        </p:blipFill>
        <p:spPr bwMode="auto">
          <a:xfrm>
            <a:off x="5326743" y="4240530"/>
            <a:ext cx="3810000" cy="2617470"/>
          </a:xfrm>
          <a:prstGeom prst="rect">
            <a:avLst/>
          </a:prstGeom>
          <a:noFill/>
          <a:ln>
            <a:noFill/>
          </a:ln>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4145667" y="1866924"/>
            <a:ext cx="3124151" cy="6858000"/>
          </a:xfrm>
          <a:prstGeom prst="rect">
            <a:avLst/>
          </a:prstGeom>
        </p:spPr>
      </p:pic>
    </p:spTree>
    <p:extLst>
      <p:ext uri="{BB962C8B-B14F-4D97-AF65-F5344CB8AC3E}">
        <p14:creationId xmlns:p14="http://schemas.microsoft.com/office/powerpoint/2010/main" val="2392190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Demo -- LCD string</a:t>
            </a:r>
            <a:endParaRPr lang="zh-CN" altLang="en-US" dirty="0"/>
          </a:p>
        </p:txBody>
      </p:sp>
      <p:sp>
        <p:nvSpPr>
          <p:cNvPr id="3" name="内容占位符 2"/>
          <p:cNvSpPr>
            <a:spLocks noGrp="1"/>
          </p:cNvSpPr>
          <p:nvPr>
            <p:ph idx="1"/>
          </p:nvPr>
        </p:nvSpPr>
        <p:spPr>
          <a:xfrm>
            <a:off x="457200" y="1600200"/>
            <a:ext cx="8763000" cy="5105400"/>
          </a:xfrm>
          <a:solidFill>
            <a:schemeClr val="bg1"/>
          </a:solidFill>
        </p:spPr>
        <p:txBody>
          <a:bodyPr/>
          <a:lstStyle/>
          <a:p>
            <a:pPr marL="0" indent="0">
              <a:buNone/>
            </a:pPr>
            <a:r>
              <a:rPr lang="en-US" altLang="zh-CN" sz="2800" dirty="0">
                <a:latin typeface="Courier New" panose="02070309020205020404" pitchFamily="49" charset="0"/>
                <a:cs typeface="Courier New" panose="02070309020205020404" pitchFamily="49" charset="0"/>
              </a:rPr>
              <a:t>#include </a:t>
            </a:r>
            <a:r>
              <a:rPr lang="en-US" altLang="zh-CN" sz="2800" dirty="0">
                <a:solidFill>
                  <a:srgbClr val="0000CC"/>
                </a:solidFill>
                <a:latin typeface="Courier New" panose="02070309020205020404" pitchFamily="49" charset="0"/>
                <a:cs typeface="Courier New" panose="02070309020205020404" pitchFamily="49" charset="0"/>
              </a:rPr>
              <a:t>&lt;LiquidCrystal_I2C.h&gt;</a:t>
            </a:r>
          </a:p>
          <a:p>
            <a:pPr marL="0" indent="0">
              <a:buNone/>
            </a:pPr>
            <a:r>
              <a:rPr lang="en-US" altLang="zh-CN" sz="2800" dirty="0" smtClean="0">
                <a:solidFill>
                  <a:srgbClr val="0000CC"/>
                </a:solidFill>
                <a:latin typeface="Courier New" panose="02070309020205020404" pitchFamily="49" charset="0"/>
                <a:cs typeface="Courier New" panose="02070309020205020404" pitchFamily="49" charset="0"/>
              </a:rPr>
              <a:t>LiquidCrystal_I2C</a:t>
            </a:r>
            <a:r>
              <a:rPr lang="en-US" altLang="zh-CN" sz="2800" dirty="0" smtClean="0">
                <a:latin typeface="Courier New" panose="02070309020205020404" pitchFamily="49" charset="0"/>
                <a:cs typeface="Courier New" panose="02070309020205020404" pitchFamily="49" charset="0"/>
              </a:rPr>
              <a:t> </a:t>
            </a:r>
            <a:r>
              <a:rPr lang="en-US" altLang="zh-CN" sz="2800" dirty="0" err="1">
                <a:solidFill>
                  <a:srgbClr val="C00000"/>
                </a:solidFill>
                <a:latin typeface="Courier New" panose="02070309020205020404" pitchFamily="49" charset="0"/>
                <a:cs typeface="Courier New" panose="02070309020205020404" pitchFamily="49" charset="0"/>
              </a:rPr>
              <a:t>lcd</a:t>
            </a:r>
            <a:r>
              <a:rPr lang="en-US" altLang="zh-CN" sz="2800" dirty="0">
                <a:latin typeface="Courier New" panose="02070309020205020404" pitchFamily="49" charset="0"/>
                <a:cs typeface="Courier New" panose="02070309020205020404" pitchFamily="49" charset="0"/>
              </a:rPr>
              <a:t>(0x20,16,2);  </a:t>
            </a:r>
            <a:endParaRPr lang="en-US" altLang="zh-CN" sz="2800" dirty="0" smtClean="0">
              <a:latin typeface="Courier New" panose="02070309020205020404" pitchFamily="49" charset="0"/>
              <a:cs typeface="Courier New" panose="02070309020205020404" pitchFamily="49" charset="0"/>
            </a:endParaRPr>
          </a:p>
          <a:p>
            <a:pPr marL="0" indent="0">
              <a:buNone/>
            </a:pPr>
            <a:r>
              <a:rPr lang="en-US" altLang="zh-CN" sz="2800" dirty="0" smtClean="0">
                <a:latin typeface="Courier New" panose="02070309020205020404" pitchFamily="49" charset="0"/>
                <a:cs typeface="Courier New" panose="02070309020205020404" pitchFamily="49" charset="0"/>
              </a:rPr>
              <a:t>// address:0x20,2 </a:t>
            </a:r>
            <a:r>
              <a:rPr lang="en-US" altLang="zh-CN" sz="2800" dirty="0" smtClean="0">
                <a:latin typeface="Courier New" panose="02070309020205020404" pitchFamily="49" charset="0"/>
                <a:cs typeface="Courier New" panose="02070309020205020404" pitchFamily="49" charset="0"/>
              </a:rPr>
              <a:t>rows</a:t>
            </a:r>
            <a:r>
              <a:rPr lang="zh-CN" altLang="en-US" sz="2800" dirty="0" smtClean="0">
                <a:latin typeface="Courier New" panose="02070309020205020404" pitchFamily="49" charset="0"/>
                <a:cs typeface="Courier New" panose="02070309020205020404" pitchFamily="49" charset="0"/>
              </a:rPr>
              <a:t>，</a:t>
            </a:r>
            <a:r>
              <a:rPr lang="en-US" altLang="zh-CN" sz="2800" dirty="0" smtClean="0">
                <a:latin typeface="Courier New" panose="02070309020205020404" pitchFamily="49" charset="0"/>
                <a:cs typeface="Courier New" panose="02070309020205020404" pitchFamily="49" charset="0"/>
              </a:rPr>
              <a:t>16 </a:t>
            </a:r>
            <a:r>
              <a:rPr lang="en-US" altLang="zh-CN" sz="2800" dirty="0" smtClean="0">
                <a:latin typeface="Courier New" panose="02070309020205020404" pitchFamily="49" charset="0"/>
                <a:cs typeface="Courier New" panose="02070309020205020404" pitchFamily="49" charset="0"/>
              </a:rPr>
              <a:t>columns</a:t>
            </a:r>
            <a:endParaRPr lang="en-US" altLang="zh-CN" sz="2800" dirty="0">
              <a:latin typeface="Courier New" panose="02070309020205020404" pitchFamily="49" charset="0"/>
              <a:cs typeface="Courier New" panose="02070309020205020404" pitchFamily="49" charset="0"/>
            </a:endParaRPr>
          </a:p>
          <a:p>
            <a:pPr marL="0" indent="0">
              <a:buNone/>
            </a:pPr>
            <a:r>
              <a:rPr lang="en-US" altLang="zh-CN" sz="2800" dirty="0" smtClean="0">
                <a:latin typeface="Courier New" panose="02070309020205020404" pitchFamily="49" charset="0"/>
                <a:cs typeface="Courier New" panose="02070309020205020404" pitchFamily="49" charset="0"/>
              </a:rPr>
              <a:t>void </a:t>
            </a:r>
            <a:r>
              <a:rPr lang="en-US" altLang="zh-CN" sz="2800" dirty="0">
                <a:latin typeface="Courier New" panose="02070309020205020404" pitchFamily="49" charset="0"/>
                <a:cs typeface="Courier New" panose="02070309020205020404" pitchFamily="49" charset="0"/>
              </a:rPr>
              <a:t>setup</a:t>
            </a:r>
            <a:r>
              <a:rPr lang="en-US" altLang="zh-CN" sz="2800" dirty="0" smtClean="0">
                <a:latin typeface="Courier New" panose="02070309020205020404" pitchFamily="49" charset="0"/>
                <a:cs typeface="Courier New" panose="02070309020205020404" pitchFamily="49" charset="0"/>
              </a:rPr>
              <a:t>(){</a:t>
            </a:r>
            <a:endParaRPr lang="en-US" altLang="zh-CN" sz="2800" dirty="0">
              <a:latin typeface="Courier New" panose="02070309020205020404" pitchFamily="49" charset="0"/>
              <a:cs typeface="Courier New" panose="02070309020205020404" pitchFamily="49" charset="0"/>
            </a:endParaRPr>
          </a:p>
          <a:p>
            <a:pPr marL="0" indent="0">
              <a:buNone/>
            </a:pPr>
            <a:r>
              <a:rPr lang="en-US" altLang="zh-CN" sz="2800" dirty="0">
                <a:latin typeface="Courier New" panose="02070309020205020404" pitchFamily="49" charset="0"/>
                <a:cs typeface="Courier New" panose="02070309020205020404" pitchFamily="49" charset="0"/>
              </a:rPr>
              <a:t>  </a:t>
            </a:r>
            <a:r>
              <a:rPr lang="en-US" altLang="zh-CN" sz="2800" dirty="0" err="1">
                <a:latin typeface="Courier New" panose="02070309020205020404" pitchFamily="49" charset="0"/>
                <a:cs typeface="Courier New" panose="02070309020205020404" pitchFamily="49" charset="0"/>
              </a:rPr>
              <a:t>lcd.init</a:t>
            </a:r>
            <a:r>
              <a:rPr lang="en-US" altLang="zh-CN" sz="2800" dirty="0" smtClean="0">
                <a:latin typeface="Courier New" panose="02070309020205020404" pitchFamily="49" charset="0"/>
                <a:cs typeface="Courier New" panose="02070309020205020404" pitchFamily="49" charset="0"/>
              </a:rPr>
              <a:t>(); </a:t>
            </a:r>
          </a:p>
          <a:p>
            <a:pPr marL="0" indent="0">
              <a:buNone/>
            </a:pPr>
            <a:r>
              <a:rPr lang="zh-CN" altLang="en-US" sz="2800" dirty="0" smtClean="0">
                <a:latin typeface="Courier New" panose="02070309020205020404" pitchFamily="49" charset="0"/>
                <a:cs typeface="Courier New" panose="02070309020205020404" pitchFamily="49" charset="0"/>
              </a:rPr>
              <a:t>  </a:t>
            </a:r>
            <a:r>
              <a:rPr lang="en-US" altLang="zh-CN" sz="2800" dirty="0" err="1" smtClean="0">
                <a:latin typeface="Courier New" panose="02070309020205020404" pitchFamily="49" charset="0"/>
                <a:cs typeface="Courier New" panose="02070309020205020404" pitchFamily="49" charset="0"/>
              </a:rPr>
              <a:t>lcd.backlight</a:t>
            </a:r>
            <a:r>
              <a:rPr lang="en-US" altLang="zh-CN" sz="2800" dirty="0">
                <a:latin typeface="Courier New" panose="02070309020205020404" pitchFamily="49" charset="0"/>
                <a:cs typeface="Courier New" panose="02070309020205020404" pitchFamily="49" charset="0"/>
              </a:rPr>
              <a:t>();</a:t>
            </a:r>
          </a:p>
          <a:p>
            <a:pPr marL="0" indent="0">
              <a:buNone/>
            </a:pPr>
            <a:r>
              <a:rPr lang="zh-CN" altLang="en-US" sz="2800" dirty="0" smtClean="0">
                <a:latin typeface="Courier New" panose="02070309020205020404" pitchFamily="49" charset="0"/>
                <a:cs typeface="Courier New" panose="02070309020205020404" pitchFamily="49" charset="0"/>
              </a:rPr>
              <a:t>  </a:t>
            </a:r>
            <a:r>
              <a:rPr lang="en-US" altLang="zh-CN" sz="2800" dirty="0" err="1" smtClean="0">
                <a:latin typeface="Courier New" panose="02070309020205020404" pitchFamily="49" charset="0"/>
                <a:cs typeface="Courier New" panose="02070309020205020404" pitchFamily="49" charset="0"/>
              </a:rPr>
              <a:t>lcd.</a:t>
            </a:r>
            <a:r>
              <a:rPr lang="en-US" altLang="zh-CN" sz="2800" dirty="0" err="1" smtClean="0">
                <a:solidFill>
                  <a:srgbClr val="C00000"/>
                </a:solidFill>
                <a:latin typeface="Courier New" panose="02070309020205020404" pitchFamily="49" charset="0"/>
                <a:cs typeface="Courier New" panose="02070309020205020404" pitchFamily="49" charset="0"/>
              </a:rPr>
              <a:t>setCursor</a:t>
            </a:r>
            <a:r>
              <a:rPr lang="en-US" altLang="zh-CN" sz="2800" dirty="0" smtClean="0">
                <a:latin typeface="Courier New" panose="02070309020205020404" pitchFamily="49" charset="0"/>
                <a:cs typeface="Courier New" panose="02070309020205020404" pitchFamily="49" charset="0"/>
              </a:rPr>
              <a:t>(0,1);	  //row 0, col 1</a:t>
            </a:r>
            <a:endParaRPr lang="en-US" altLang="zh-CN" sz="2800" dirty="0">
              <a:latin typeface="Courier New" panose="02070309020205020404" pitchFamily="49" charset="0"/>
              <a:cs typeface="Courier New" panose="02070309020205020404" pitchFamily="49" charset="0"/>
            </a:endParaRPr>
          </a:p>
          <a:p>
            <a:pPr marL="0" indent="0">
              <a:buNone/>
            </a:pPr>
            <a:r>
              <a:rPr lang="en-US" altLang="zh-CN" sz="2800" dirty="0">
                <a:latin typeface="Courier New" panose="02070309020205020404" pitchFamily="49" charset="0"/>
                <a:cs typeface="Courier New" panose="02070309020205020404" pitchFamily="49" charset="0"/>
              </a:rPr>
              <a:t>  </a:t>
            </a:r>
            <a:r>
              <a:rPr lang="en-US" altLang="zh-CN" sz="2800" dirty="0" err="1">
                <a:latin typeface="Courier New" panose="02070309020205020404" pitchFamily="49" charset="0"/>
                <a:cs typeface="Courier New" panose="02070309020205020404" pitchFamily="49" charset="0"/>
              </a:rPr>
              <a:t>lcd.</a:t>
            </a:r>
            <a:r>
              <a:rPr lang="en-US" altLang="zh-CN" sz="2800" dirty="0" err="1">
                <a:solidFill>
                  <a:srgbClr val="C00000"/>
                </a:solidFill>
                <a:latin typeface="Courier New" panose="02070309020205020404" pitchFamily="49" charset="0"/>
                <a:cs typeface="Courier New" panose="02070309020205020404" pitchFamily="49" charset="0"/>
              </a:rPr>
              <a:t>print</a:t>
            </a:r>
            <a:r>
              <a:rPr lang="en-US" altLang="zh-CN" sz="2800" dirty="0">
                <a:latin typeface="Courier New" panose="02070309020205020404" pitchFamily="49" charset="0"/>
                <a:cs typeface="Courier New" panose="02070309020205020404" pitchFamily="49" charset="0"/>
              </a:rPr>
              <a:t>("Arduino ");</a:t>
            </a:r>
          </a:p>
          <a:p>
            <a:pPr marL="0" indent="0">
              <a:buNone/>
            </a:pPr>
            <a:r>
              <a:rPr lang="en-US" altLang="zh-CN" sz="2800" dirty="0" smtClean="0">
                <a:latin typeface="Courier New" panose="02070309020205020404" pitchFamily="49" charset="0"/>
                <a:cs typeface="Courier New" panose="02070309020205020404" pitchFamily="49" charset="0"/>
              </a:rPr>
              <a:t>}</a:t>
            </a:r>
            <a:endParaRPr lang="en-US" altLang="zh-CN" sz="2800" dirty="0">
              <a:latin typeface="Courier New" panose="02070309020205020404" pitchFamily="49" charset="0"/>
              <a:cs typeface="Courier New" panose="02070309020205020404" pitchFamily="49" charset="0"/>
            </a:endParaRPr>
          </a:p>
          <a:p>
            <a:pPr marL="0" indent="0">
              <a:buNone/>
            </a:pPr>
            <a:r>
              <a:rPr lang="en-US" altLang="zh-CN" sz="2800" dirty="0">
                <a:latin typeface="Courier New" panose="02070309020205020404" pitchFamily="49" charset="0"/>
                <a:cs typeface="Courier New" panose="02070309020205020404" pitchFamily="49" charset="0"/>
              </a:rPr>
              <a:t>void loop</a:t>
            </a:r>
            <a:r>
              <a:rPr lang="en-US" altLang="zh-CN" sz="2800" dirty="0" smtClean="0">
                <a:latin typeface="Courier New" panose="02070309020205020404" pitchFamily="49" charset="0"/>
                <a:cs typeface="Courier New" panose="02070309020205020404" pitchFamily="49" charset="0"/>
              </a:rPr>
              <a:t>(){}</a:t>
            </a:r>
            <a:endParaRPr lang="en-US" altLang="zh-CN" sz="2800" dirty="0">
              <a:latin typeface="Courier New" panose="02070309020205020404" pitchFamily="49" charset="0"/>
              <a:cs typeface="Courier New" panose="02070309020205020404" pitchFamily="49" charset="0"/>
            </a:endParaRPr>
          </a:p>
          <a:p>
            <a:pPr marL="0" indent="0">
              <a:buNone/>
            </a:pPr>
            <a:endParaRPr lang="zh-CN" altLang="en-US"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54018149"/>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Demo -- LCD </a:t>
            </a:r>
            <a:r>
              <a:rPr lang="en-US" altLang="zh-CN" dirty="0" err="1" smtClean="0"/>
              <a:t>int</a:t>
            </a:r>
            <a:r>
              <a:rPr lang="en-US" altLang="zh-CN" dirty="0" smtClean="0"/>
              <a:t> </a:t>
            </a:r>
            <a:endParaRPr lang="zh-CN" altLang="en-US" dirty="0"/>
          </a:p>
        </p:txBody>
      </p:sp>
      <p:sp>
        <p:nvSpPr>
          <p:cNvPr id="3" name="内容占位符 2"/>
          <p:cNvSpPr>
            <a:spLocks noGrp="1"/>
          </p:cNvSpPr>
          <p:nvPr>
            <p:ph idx="1"/>
          </p:nvPr>
        </p:nvSpPr>
        <p:spPr/>
        <p:txBody>
          <a:bodyPr/>
          <a:lstStyle/>
          <a:p>
            <a:pPr marL="0" indent="0">
              <a:buNone/>
            </a:pPr>
            <a:r>
              <a:rPr lang="en-US" altLang="zh-CN" dirty="0" err="1" smtClean="0">
                <a:latin typeface="Courier New" panose="02070309020205020404" pitchFamily="49" charset="0"/>
                <a:cs typeface="Courier New" panose="02070309020205020404" pitchFamily="49" charset="0"/>
              </a:rPr>
              <a:t>int</a:t>
            </a:r>
            <a:r>
              <a:rPr lang="en-US" altLang="zh-CN" dirty="0" smtClean="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x=0;</a:t>
            </a:r>
          </a:p>
          <a:p>
            <a:pPr marL="0" indent="0">
              <a:buNone/>
            </a:pPr>
            <a:r>
              <a:rPr lang="en-US" altLang="zh-CN" dirty="0" smtClean="0">
                <a:latin typeface="Courier New" panose="02070309020205020404" pitchFamily="49" charset="0"/>
                <a:cs typeface="Courier New" panose="02070309020205020404" pitchFamily="49" charset="0"/>
              </a:rPr>
              <a:t>void </a:t>
            </a:r>
            <a:r>
              <a:rPr lang="en-US" altLang="zh-CN" dirty="0">
                <a:latin typeface="Courier New" panose="02070309020205020404" pitchFamily="49" charset="0"/>
                <a:cs typeface="Courier New" panose="02070309020205020404" pitchFamily="49" charset="0"/>
              </a:rPr>
              <a:t>loop</a:t>
            </a:r>
            <a:r>
              <a:rPr lang="en-US" altLang="zh-CN" dirty="0" smtClean="0">
                <a:latin typeface="Courier New" panose="02070309020205020404" pitchFamily="49" charset="0"/>
                <a:cs typeface="Courier New" panose="02070309020205020404" pitchFamily="49" charset="0"/>
              </a:rPr>
              <a:t>(){</a:t>
            </a:r>
            <a:endParaRPr lang="en-US" altLang="zh-CN" dirty="0">
              <a:latin typeface="Courier New" panose="02070309020205020404" pitchFamily="49" charset="0"/>
              <a:cs typeface="Courier New" panose="02070309020205020404" pitchFamily="49" charset="0"/>
            </a:endParaRPr>
          </a:p>
          <a:p>
            <a:pPr marL="0" indent="0">
              <a:buNone/>
            </a:pPr>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lcd.setCursor</a:t>
            </a:r>
            <a:r>
              <a:rPr lang="en-US" altLang="zh-CN" dirty="0">
                <a:latin typeface="Courier New" panose="02070309020205020404" pitchFamily="49" charset="0"/>
                <a:cs typeface="Courier New" panose="02070309020205020404" pitchFamily="49" charset="0"/>
              </a:rPr>
              <a:t>(0,0);</a:t>
            </a:r>
          </a:p>
          <a:p>
            <a:pPr marL="0" indent="0">
              <a:buNone/>
            </a:pPr>
            <a:r>
              <a:rPr lang="en-US" altLang="zh-CN" dirty="0" smtClean="0">
                <a:latin typeface="Courier New" panose="02070309020205020404" pitchFamily="49" charset="0"/>
                <a:cs typeface="Courier New" panose="02070309020205020404" pitchFamily="49" charset="0"/>
              </a:rPr>
              <a:t>  </a:t>
            </a:r>
            <a:r>
              <a:rPr lang="en-US" altLang="zh-CN" dirty="0" err="1" smtClean="0">
                <a:latin typeface="Courier New" panose="02070309020205020404" pitchFamily="49" charset="0"/>
                <a:cs typeface="Courier New" panose="02070309020205020404" pitchFamily="49" charset="0"/>
              </a:rPr>
              <a:t>lcd.print</a:t>
            </a:r>
            <a:r>
              <a:rPr lang="en-US" altLang="zh-CN" dirty="0" smtClean="0">
                <a:latin typeface="Courier New" panose="02070309020205020404" pitchFamily="49" charset="0"/>
                <a:cs typeface="Courier New" panose="02070309020205020404" pitchFamily="49" charset="0"/>
              </a:rPr>
              <a:t>(x</a:t>
            </a:r>
            <a:r>
              <a:rPr lang="en-US" altLang="zh-CN" dirty="0">
                <a:latin typeface="Courier New" panose="02070309020205020404" pitchFamily="49" charset="0"/>
                <a:cs typeface="Courier New" panose="02070309020205020404" pitchFamily="49" charset="0"/>
              </a:rPr>
              <a:t>);</a:t>
            </a:r>
          </a:p>
          <a:p>
            <a:pPr marL="0" indent="0">
              <a:buNone/>
            </a:pPr>
            <a:r>
              <a:rPr lang="en-US" altLang="zh-CN" dirty="0" smtClean="0">
                <a:latin typeface="Courier New" panose="02070309020205020404" pitchFamily="49" charset="0"/>
                <a:cs typeface="Courier New" panose="02070309020205020404" pitchFamily="49" charset="0"/>
              </a:rPr>
              <a:t>  x</a:t>
            </a:r>
            <a:r>
              <a:rPr lang="en-US" altLang="zh-CN" dirty="0">
                <a:latin typeface="Courier New" panose="02070309020205020404" pitchFamily="49" charset="0"/>
                <a:cs typeface="Courier New" panose="02070309020205020404" pitchFamily="49" charset="0"/>
              </a:rPr>
              <a:t>++;</a:t>
            </a:r>
          </a:p>
          <a:p>
            <a:pPr marL="0" indent="0">
              <a:buNone/>
            </a:pPr>
            <a:r>
              <a:rPr lang="en-US" altLang="zh-CN" dirty="0">
                <a:latin typeface="Courier New" panose="02070309020205020404" pitchFamily="49" charset="0"/>
                <a:cs typeface="Courier New" panose="02070309020205020404" pitchFamily="49" charset="0"/>
              </a:rPr>
              <a:t>  delay(1000);</a:t>
            </a:r>
          </a:p>
          <a:p>
            <a:pPr marL="0" indent="0">
              <a:buNone/>
            </a:pPr>
            <a:r>
              <a:rPr lang="en-US" altLang="zh-CN" dirty="0">
                <a:latin typeface="Courier New" panose="02070309020205020404" pitchFamily="49" charset="0"/>
                <a:cs typeface="Courier New" panose="02070309020205020404" pitchFamily="49" charset="0"/>
              </a:rPr>
              <a:t>}</a:t>
            </a:r>
          </a:p>
          <a:p>
            <a:pPr marL="0" indent="0">
              <a:buNone/>
            </a:pPr>
            <a:endParaRPr lang="zh-CN" alt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71604562"/>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6385"/>
          <p:cNvSpPr>
            <a:spLocks noGrp="1"/>
          </p:cNvSpPr>
          <p:nvPr>
            <p:ph type="ctrTitle"/>
          </p:nvPr>
        </p:nvSpPr>
        <p:spPr>
          <a:xfrm>
            <a:off x="762000" y="4549775"/>
            <a:ext cx="7772400" cy="1470025"/>
          </a:xfrm>
        </p:spPr>
        <p:txBody>
          <a:bodyPr anchor="ctr"/>
          <a:lstStyle/>
          <a:p>
            <a:pPr defTabSz="914400"/>
            <a:r>
              <a:rPr lang="en-US" altLang="zh-CN" kern="1200" baseline="0">
                <a:latin typeface="Arial Black" panose="020B0A04020102020204" pitchFamily="34" charset="0"/>
                <a:ea typeface="PMingLiU" panose="02020500000000000000" pitchFamily="18" charset="-120"/>
              </a:rPr>
              <a:t>Thank You</a:t>
            </a:r>
            <a:r>
              <a:rPr lang="zh-CN" altLang="en-US" kern="1200" baseline="0" dirty="0">
                <a:latin typeface="Arial Black" panose="020B0A04020102020204" pitchFamily="34" charset="0"/>
                <a:ea typeface="PMingLiU" panose="02020500000000000000" pitchFamily="18" charset="-120"/>
              </a:rPr>
              <a:t>！</a:t>
            </a:r>
          </a:p>
        </p:txBody>
      </p:sp>
      <p:sp>
        <p:nvSpPr>
          <p:cNvPr id="2" name="AutoShape 2" descr="data:image/png;base64,iVBORw0KGgoAAAANSUhEUgAAAGQAAABkCAYAAABw4pVUAAAKPklEQVR4Xu1dX4gdVx3+ZubepUaIhqVmEyOSIkQDthIE9UFMkD4pgrVKoQ9BpS/1oRjaQn3JH4OgBvRBRB+ECkIt1ieJtiJN8lILpdXWmiZQRNJks22apLvee/fu3d07cubu3MydPfP7fWdmdu/d5iQsIXPPnDnn9/2+7/dn5s4GAGJU/BPHt6YIgiCZLT2W/r/omHRp2xy28dI417Vl58/vxXxmO5aek91rWZMa63lAMg40MYBkPYlFt6wH2a4lMYldm81DJYbYjC8xsApYmk3TtQ8Zwm66yqJYuucliF2bByQXL1iN9QxZzxeRIVJw0iRAYoGNtq7j2QDKsIplVHbd0ryShGtS6AHJZExFBtcAyxt5IgHRgldW1rKpMMsellHsuDzjNGYxcdCmImNjiAfkVg2Wd768bWzAWbOsKjHEA7IFAdHy/7xsVKmAmSCclU7XzgKb5Ey0ZHlABhagJYuRnaKaw7WX5drzYvtWTHpcJvhKtnFNJGyOueGVuiYBHpABLJvWOvGAcHqzDhDuNPso1xa3K0hs4HQd57oOW/BnZY+179jb74xkuRp6M+Nb7YDEWmnKQrs2jgnq2pRl52BbHXUE35rNNjRJ4AHR3GP08ypgMlfygDBWyowZCyBVWif5czVql+2QavJUtrrX4hVT32Qx1u795P3ByhAPyGht4GrUSoCkDzlonswyuw6GsNda511rdzBt6Wn2GFNtFxlV2p/Edo15tRSGto15QOw9KhoQNstiZUzy2rKeX0YypPqGjQNMjWRjkq3g1Jx3eC0PSLGbeEAKbHNbMcQW1F3lSaKoln5ulBeW3YOW3DAxskyPbCijHhA9xc0SdyyASEFPyxbYgJlXJ80zmRRXSxqkHll6rra/De+zSXUIWw2X0XgPyGh6LEqWZ0ixjG04Q9K0lw2+Wj4teb5roNUkKO842r2JfALhOl6r9l0rdastPSCjbKij0GPjkAiI5vl1xokqsckmp1JCwFbN2v7zQV/bA8vudcmKVKlrm9Fkrki+tM3YqF82y9L2IBlOWqe2Bw9IgQW2HCCu7Xd2g4yXGxtKgdBWG0iS5eq1VSpqVsLZ+ipdi/ODcpsFyMGDB2F+zJ+jR4+u8//jx48Pj6WfZ4+lH9rOZUG1tXVYJ5HGSfHK+hhQ2f6SFhiZlnhZ7XU5zwB37NixkWdrbSDZ5mRA0pxWUo+JB6Tf7yMMQxd7F441xjTGmJubw65du7YOIKxnsPrIep8rzWtByXES0bszt5CZaW31Cv3kYh1yw6bJDNDXV6/hR9cfQhNtNNBCM25je7wN3595kbFF6TEeEIvpHn73YTSjNqbCNqbWAGn0W4hW2whXzE8Pj++5VtroTG3CZlnSXM4MKdMCYLybTTfzm5nvt/DYwgk0o24CRDNsoxm30EQLDfNv3E5AwXIH6C3i0T3tQnsUsVUzNNMPq2I3UbKqTMx4mRnjIoXfWTiBqbCLKOgkUmUAMGDc+mmjEbcRri4CvQ7ipR6OfGzJupSJBaRK68RVE9huqG3ew//7CRpBD42giwY6uNbq4A8vnUY4NYW4t4LjB3cNQEIbUdxJQImXlvDIzm5lQNh9MkVukRMOE58tA0jrFKKgh3/OziGKgVcu/RUIDcEHr4NCHOPk56YSKYvQQdRfBJa7+PIHfon92769zqYuDPGA5CzwQu8ifr18Gv+evQL0Y/zj6jkEERJA7t3xefxl/y+SM051DiDuGwkzoHQRriziex/uvL8ZwqautprCldLpHEdav8W52fMJC8y70v5180UgCnH/nYfw1N7RtspPW59ElGRei9gd3I37P/h8ISB136Aayo7ySKsYX10laxyAfP0/P8d/e4M0NkKE17qvJOzo3f0nVk2skrVlAHH1ZAkkLY0ssqjpNaWNwWfnX8cTs88kQ0OEeL1/AQhCLO3/XWlAik5k+1DShbXs1MYkMahPGiBmsZ954yQQB0AU4EJ8KYnl3X2/KrTL0Rsv4Idv/g3YOY2nt38D39wxQ4HnASkwU5YhCSDnf5yAEEQhzofvIESMxU+cKjTy37uz+MIduxE9/wPEH9+L3t7vokE0KccOiPQSTI16ZaVKk7Giav+eiz9DEEUImiEurl5PwOjctf5eiTn+2Ru/wb5oGk9dXgDCEB96dw9ufnFwf0WSDBvC2nop6mUGic8AbCVALi/P46tXfo+gESTAXFi6nlQh09E2PLfzAby1uoD73v4j9m3/SPKu1ZenDyN49Rng6jQOf3QGT376U1sHEI0NYqpGpnlsm8QwLy9Z2esfuPokYJhiCsMggPlrEMi+7/bl6QeHpzRPn8PyV75kzbTSgy5ry07E9O5cEgjxfVnsxbRmYZlNS4CY+d5ceQ/fmn92ZK8z4Tb8ecfXaAXR1s1IFWsj26Ks15eefmcvpm1sIwChrS4M1NY9FkDYb1C5BkIpODLFZcqQ9LZrHQAwc9nWJsm5lpVJdrMCPumA1AGEyxwTA0gZpFlJczGIGWvWYh4BOnPmjOup1PhDhw7h7NmzI2NtQT0vtenazL+SnLEtmewCUvsPXxwwaYBkN11G69msUIpvYwGE/UpbWY/Q0umyxSVFhYL3GroaWsuQbPPlY4eWIAwZ6gEZmM7WvyvLMpsUeUDWrCLpucbesQBi+8IOK08MldnAr2U3jHHYYCpdS4tX0jo0FkjxaihZHpCBmaTWCVM3aZlXFkjxWuy3cFnW5BeveY2Ubtq8UWKcxrJ8nGDZoDFPCur54G4DZiTmeECKGSJlY3U7yxA4D8gWB4QtIJmAr9LX8iuVpKCqpZuSZDG1BLtedo1WG7kyxAMyyiibE9QOiFQkaYEzvxgNwDoKMletZ8e7JhBsXBHt63o/xAMyMHsdqbA1A/WAFBt44hiiBTFJK1kpYsZp3sh2A+pcrzSXVreIQFdpLta5wSre+L4HhDF0lUxCMyCTnrLX1641LMjIL2y6dhbYBIIqDF1ribqMdFsD4npPXTM6Y0xXry3TJmdufJVJyZlenVabSCzb1N+OIFXDEhs9IBoNhM89Q0aNw957WRdDKmBgfQKjSvxhJS0fkLXzXJ3FlpJLksWMN2um0l4PyMACmjxuGiCad7Eanx/HFnXSzSK20NLaOnUWocxcxhasZA0DvesLzGwZRB1FnQdk8Oy+8wvMPCBrhiPv1dTCECaHz9JR011JxqQb/lJcY6WQjY2sBLlW9tL1nbu9tsk04zMbk+RJy0JYg7jGRGbdWsHHgi/VY7X/gnumktUAyW+szJMrUjXsykpn2bF8o0yT+vQaHpA1S7kmJhKoVVoyHpDbDZAsVV2lgq19tPqjKKnQ6htR68l2PTuHWIfUkWVJCYFGaSa70ozJSJA2B2tMJpjTcXCjCkMtLXVJB7W52IyK6WXZGO3KVC0TtWWKG16pa0b0gIy2VTwgxKM8ZWWvFoYwOlg0RtJHTTsZnda0Xqo56pAgrUAuSho0m4qVunayi8SYsVLly2ZFrvcXNJks6/GbCcj/AcMyES4JRiJM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data:image/png;base64,iVBORw0KGgoAAAANSUhEUgAAAGQAAABkCAYAAABw4pVUAAAKPklEQVR4Xu1dX4gdVx3+ZubepUaIhqVmEyOSIkQDthIE9UFMkD4pgrVKoQ9BpS/1oRjaQn3JH4OgBvRBRB+ECkIt1ieJtiJN8lILpdXWmiZQRNJks22apLvee/fu3d07cubu3MydPfP7fWdmdu/d5iQsIXPPnDnn9/2+7/dn5s4GAGJU/BPHt6YIgiCZLT2W/r/omHRp2xy28dI417Vl58/vxXxmO5aek91rWZMa63lAMg40MYBkPYlFt6wH2a4lMYldm81DJYbYjC8xsApYmk3TtQ8Zwm66yqJYuucliF2bByQXL1iN9QxZzxeRIVJw0iRAYoGNtq7j2QDKsIplVHbd0ryShGtS6AHJZExFBtcAyxt5IgHRgldW1rKpMMsellHsuDzjNGYxcdCmImNjiAfkVg2Wd768bWzAWbOsKjHEA7IFAdHy/7xsVKmAmSCclU7XzgKb5Ey0ZHlABhagJYuRnaKaw7WX5drzYvtWTHpcJvhKtnFNJGyOueGVuiYBHpABLJvWOvGAcHqzDhDuNPso1xa3K0hs4HQd57oOW/BnZY+179jb74xkuRp6M+Nb7YDEWmnKQrs2jgnq2pRl52BbHXUE35rNNjRJ4AHR3GP08ypgMlfygDBWyowZCyBVWif5czVql+2QavJUtrrX4hVT32Qx1u795P3ByhAPyGht4GrUSoCkDzlonswyuw6GsNda511rdzBt6Wn2GFNtFxlV2p/Edo15tRSGto15QOw9KhoQNstiZUzy2rKeX0YypPqGjQNMjWRjkq3g1Jx3eC0PSLGbeEAKbHNbMcQW1F3lSaKoln5ulBeW3YOW3DAxskyPbCijHhA9xc0SdyyASEFPyxbYgJlXJ80zmRRXSxqkHll6rra/De+zSXUIWw2X0XgPyGh6LEqWZ0ixjG04Q9K0lw2+Wj4teb5roNUkKO842r2JfALhOl6r9l0rdastPSCjbKij0GPjkAiI5vl1xokqsckmp1JCwFbN2v7zQV/bA8vudcmKVKlrm9Fkrki+tM3YqF82y9L2IBlOWqe2Bw9IgQW2HCCu7Xd2g4yXGxtKgdBWG0iS5eq1VSpqVsLZ+ipdi/ODcpsFyMGDB2F+zJ+jR4+u8//jx48Pj6WfZ4+lH9rOZUG1tXVYJ5HGSfHK+hhQ2f6SFhiZlnhZ7XU5zwB37NixkWdrbSDZ5mRA0pxWUo+JB6Tf7yMMQxd7F441xjTGmJubw65du7YOIKxnsPrIep8rzWtByXES0bszt5CZaW31Cv3kYh1yw6bJDNDXV6/hR9cfQhNtNNBCM25je7wN3595kbFF6TEeEIvpHn73YTSjNqbCNqbWAGn0W4hW2whXzE8Pj++5VtroTG3CZlnSXM4MKdMCYLybTTfzm5nvt/DYwgk0o24CRDNsoxm30EQLDfNv3E5AwXIH6C3i0T3tQnsUsVUzNNMPq2I3UbKqTMx4mRnjIoXfWTiBqbCLKOgkUmUAMGDc+mmjEbcRri4CvQ7ipR6OfGzJupSJBaRK68RVE9huqG3ew//7CRpBD42giwY6uNbq4A8vnUY4NYW4t4LjB3cNQEIbUdxJQImXlvDIzm5lQNh9MkVukRMOE58tA0jrFKKgh3/OziGKgVcu/RUIDcEHr4NCHOPk56YSKYvQQdRfBJa7+PIHfon92769zqYuDPGA5CzwQu8ifr18Gv+evQL0Y/zj6jkEERJA7t3xefxl/y+SM051DiDuGwkzoHQRriziex/uvL8ZwqautprCldLpHEdav8W52fMJC8y70v5180UgCnH/nYfw1N7RtspPW59ElGRei9gd3I37P/h8ISB136Aayo7ySKsYX10laxyAfP0/P8d/e4M0NkKE17qvJOzo3f0nVk2skrVlAHH1ZAkkLY0ssqjpNaWNwWfnX8cTs88kQ0OEeL1/AQhCLO3/XWlAik5k+1DShbXs1MYkMahPGiBmsZ954yQQB0AU4EJ8KYnl3X2/KrTL0Rsv4Idv/g3YOY2nt38D39wxQ4HnASkwU5YhCSDnf5yAEEQhzofvIESMxU+cKjTy37uz+MIduxE9/wPEH9+L3t7vokE0KccOiPQSTI16ZaVKk7Giav+eiz9DEEUImiEurl5PwOjctf5eiTn+2Ru/wb5oGk9dXgDCEB96dw9ufnFwf0WSDBvC2nop6mUGic8AbCVALi/P46tXfo+gESTAXFi6nlQh09E2PLfzAby1uoD73v4j9m3/SPKu1ZenDyN49Rng6jQOf3QGT376U1sHEI0NYqpGpnlsm8QwLy9Z2esfuPokYJhiCsMggPlrEMi+7/bl6QeHpzRPn8PyV75kzbTSgy5ry07E9O5cEgjxfVnsxbRmYZlNS4CY+d5ceQ/fmn92ZK8z4Tb8ecfXaAXR1s1IFWsj26Ks15eefmcvpm1sIwChrS4M1NY9FkDYb1C5BkIpODLFZcqQ9LZrHQAwc9nWJsm5lpVJdrMCPumA1AGEyxwTA0gZpFlJczGIGWvWYh4BOnPmjOup1PhDhw7h7NmzI2NtQT0vtenazL+SnLEtmewCUvsPXxwwaYBkN11G69msUIpvYwGE/UpbWY/Q0umyxSVFhYL3GroaWsuQbPPlY4eWIAwZ6gEZmM7WvyvLMpsUeUDWrCLpucbesQBi+8IOK08MldnAr2U3jHHYYCpdS4tX0jo0FkjxaihZHpCBmaTWCVM3aZlXFkjxWuy3cFnW5BeveY2Ubtq8UWKcxrJ8nGDZoDFPCur54G4DZiTmeECKGSJlY3U7yxA4D8gWB4QtIJmAr9LX8iuVpKCqpZuSZDG1BLtedo1WG7kyxAMyyiibE9QOiFQkaYEzvxgNwDoKMletZ8e7JhBsXBHt63o/xAMyMHsdqbA1A/WAFBt44hiiBTFJK1kpYsZp3sh2A+pcrzSXVreIQFdpLta5wSre+L4HhDF0lUxCMyCTnrLX1641LMjIL2y6dhbYBIIqDF1ribqMdFsD4npPXTM6Y0xXry3TJmdufJVJyZlenVabSCzb1N+OIFXDEhs9IBoNhM89Q0aNw957WRdDKmBgfQKjSvxhJS0fkLXzXJ3FlpJLksWMN2um0l4PyMACmjxuGiCad7Eanx/HFnXSzSK20NLaOnUWocxcxhasZA0DvesLzGwZRB1FnQdk8Oy+8wvMPCBrhiPv1dTCECaHz9JR011JxqQb/lJcY6WQjY2sBLlW9tL1nbu9tsk04zMbk+RJy0JYg7jGRGbdWsHHgi/VY7X/gnumktUAyW+szJMrUjXsykpn2bF8o0yT+vQaHpA1S7kmJhKoVVoyHpDbDZAsVV2lgq19tPqjKKnQ6htR68l2PTuHWIfUkWVJCYFGaSa70ozJSJA2B2tMJpjTcXCjCkMtLXVJB7W52IyK6WXZGO3KVC0TtWWKG16pa0b0gIy2VTwgxKM8ZWWvFoYwOlg0RtJHTTsZnda0Xqo56pAgrUAuSho0m4qVunayi8SYsVLly2ZFrvcXNJks6/GbCcj/AcMyES4JRiJM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3124018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026" name="Picture 2" descr="https://aws.robu.in/wp-content/uploads/2017/12/Arduino-UNO-R3-Pins-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347236"/>
            <a:ext cx="9144000" cy="6621853"/>
          </a:xfrm>
          <a:prstGeom prst="rect">
            <a:avLst/>
          </a:prstGeom>
          <a:noFill/>
          <a:extLst>
            <a:ext uri="{909E8E84-426E-40DD-AFC4-6F175D3DCCD1}">
              <a14:hiddenFill xmlns:a14="http://schemas.microsoft.com/office/drawing/2010/main">
                <a:solidFill>
                  <a:srgbClr val="FFFFFF"/>
                </a:solidFill>
              </a14:hiddenFill>
            </a:ext>
          </a:extLst>
        </p:spPr>
      </p:pic>
      <p:sp>
        <p:nvSpPr>
          <p:cNvPr id="5" name="圆角矩形标注 4"/>
          <p:cNvSpPr/>
          <p:nvPr/>
        </p:nvSpPr>
        <p:spPr>
          <a:xfrm>
            <a:off x="6286500" y="5965825"/>
            <a:ext cx="2400300" cy="685800"/>
          </a:xfrm>
          <a:prstGeom prst="wedgeRoundRectCallout">
            <a:avLst>
              <a:gd name="adj1" fmla="val -40011"/>
              <a:gd name="adj2" fmla="val -125123"/>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solidFill>
                  <a:schemeClr val="tx1"/>
                </a:solidFill>
              </a:rPr>
              <a:t>数字输出</a:t>
            </a:r>
            <a:r>
              <a:rPr lang="zh-CN" altLang="en-US" b="1" dirty="0">
                <a:solidFill>
                  <a:schemeClr val="tx1"/>
                </a:solidFill>
              </a:rPr>
              <a:t>（引脚名）</a:t>
            </a:r>
          </a:p>
        </p:txBody>
      </p:sp>
      <p:sp>
        <p:nvSpPr>
          <p:cNvPr id="7" name="圆角矩形标注 6"/>
          <p:cNvSpPr/>
          <p:nvPr/>
        </p:nvSpPr>
        <p:spPr>
          <a:xfrm>
            <a:off x="304800" y="3583550"/>
            <a:ext cx="2286000" cy="685800"/>
          </a:xfrm>
          <a:prstGeom prst="wedgeRoundRectCallout">
            <a:avLst>
              <a:gd name="adj1" fmla="val 39234"/>
              <a:gd name="adj2" fmla="val 135294"/>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solidFill>
                  <a:schemeClr val="tx1"/>
                </a:solidFill>
              </a:rPr>
              <a:t>模拟输入（引脚</a:t>
            </a:r>
            <a:r>
              <a:rPr lang="zh-CN" altLang="en-US" b="1" dirty="0">
                <a:solidFill>
                  <a:schemeClr val="tx1"/>
                </a:solidFill>
              </a:rPr>
              <a:t>名）</a:t>
            </a:r>
          </a:p>
        </p:txBody>
      </p:sp>
      <p:sp>
        <p:nvSpPr>
          <p:cNvPr id="8" name="圆角矩形标注 7"/>
          <p:cNvSpPr/>
          <p:nvPr/>
        </p:nvSpPr>
        <p:spPr>
          <a:xfrm>
            <a:off x="5943600" y="3315262"/>
            <a:ext cx="2019299" cy="685800"/>
          </a:xfrm>
          <a:prstGeom prst="wedgeRoundRectCallout">
            <a:avLst>
              <a:gd name="adj1" fmla="val 39234"/>
              <a:gd name="adj2" fmla="val 135294"/>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smtClean="0">
                <a:solidFill>
                  <a:schemeClr val="tx1"/>
                </a:solidFill>
              </a:rPr>
              <a:t>PWM</a:t>
            </a:r>
            <a:r>
              <a:rPr lang="zh-CN" altLang="en-US" b="1" dirty="0" smtClean="0">
                <a:solidFill>
                  <a:schemeClr val="tx1"/>
                </a:solidFill>
              </a:rPr>
              <a:t>输出</a:t>
            </a:r>
            <a:endParaRPr lang="zh-CN" altLang="en-US" b="1" dirty="0">
              <a:solidFill>
                <a:schemeClr val="tx1"/>
              </a:solidFill>
            </a:endParaRPr>
          </a:p>
        </p:txBody>
      </p:sp>
      <p:sp>
        <p:nvSpPr>
          <p:cNvPr id="9" name="圆角矩形标注 8"/>
          <p:cNvSpPr/>
          <p:nvPr/>
        </p:nvSpPr>
        <p:spPr>
          <a:xfrm>
            <a:off x="6457953" y="1814794"/>
            <a:ext cx="2019299" cy="685800"/>
          </a:xfrm>
          <a:prstGeom prst="wedgeRoundRectCallout">
            <a:avLst>
              <a:gd name="adj1" fmla="val 39234"/>
              <a:gd name="adj2" fmla="val 135294"/>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solidFill>
                  <a:schemeClr val="tx1"/>
                </a:solidFill>
              </a:rPr>
              <a:t>专用功能</a:t>
            </a:r>
            <a:endParaRPr lang="zh-CN" altLang="en-US" b="1" dirty="0">
              <a:solidFill>
                <a:schemeClr val="tx1"/>
              </a:solidFill>
            </a:endParaRPr>
          </a:p>
        </p:txBody>
      </p:sp>
      <p:sp>
        <p:nvSpPr>
          <p:cNvPr id="10" name="圆角矩形标注 9"/>
          <p:cNvSpPr/>
          <p:nvPr/>
        </p:nvSpPr>
        <p:spPr>
          <a:xfrm>
            <a:off x="1752600" y="6252700"/>
            <a:ext cx="2400300" cy="685800"/>
          </a:xfrm>
          <a:prstGeom prst="wedgeRoundRectCallout">
            <a:avLst>
              <a:gd name="adj1" fmla="val -40011"/>
              <a:gd name="adj2" fmla="val -125123"/>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solidFill>
                  <a:schemeClr val="tx1"/>
                </a:solidFill>
              </a:rPr>
              <a:t>数字输出</a:t>
            </a:r>
            <a:r>
              <a:rPr lang="zh-CN" altLang="en-US" b="1" dirty="0">
                <a:solidFill>
                  <a:schemeClr val="tx1"/>
                </a:solidFill>
              </a:rPr>
              <a:t>（引脚名）</a:t>
            </a:r>
          </a:p>
        </p:txBody>
      </p:sp>
    </p:spTree>
    <p:extLst>
      <p:ext uri="{BB962C8B-B14F-4D97-AF65-F5344CB8AC3E}">
        <p14:creationId xmlns:p14="http://schemas.microsoft.com/office/powerpoint/2010/main" val="6908279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xit" presetSubtype="4" fill="hold" grpId="1" nodeType="clickEffect">
                                  <p:stCondLst>
                                    <p:cond delay="0"/>
                                  </p:stCondLst>
                                  <p:childTnLst>
                                    <p:animEffect transition="out" filter="wipe(down)">
                                      <p:cBhvr>
                                        <p:cTn id="18" dur="500"/>
                                        <p:tgtEl>
                                          <p:spTgt spid="5"/>
                                        </p:tgtEl>
                                      </p:cBhvr>
                                    </p:animEffect>
                                    <p:set>
                                      <p:cBhvr>
                                        <p:cTn id="19" dur="1" fill="hold">
                                          <p:stCondLst>
                                            <p:cond delay="499"/>
                                          </p:stCondLst>
                                        </p:cTn>
                                        <p:tgtEl>
                                          <p:spTgt spid="5"/>
                                        </p:tgtEl>
                                        <p:attrNameLst>
                                          <p:attrName>style.visibility</p:attrName>
                                        </p:attrNameLst>
                                      </p:cBhvr>
                                      <p:to>
                                        <p:strVal val="hidden"/>
                                      </p:to>
                                    </p:set>
                                  </p:childTnLst>
                                </p:cTn>
                              </p:par>
                              <p:par>
                                <p:cTn id="20" presetID="22" presetClass="exit" presetSubtype="4" fill="hold" grpId="1" nodeType="withEffect">
                                  <p:stCondLst>
                                    <p:cond delay="0"/>
                                  </p:stCondLst>
                                  <p:childTnLst>
                                    <p:animEffect transition="out" filter="wipe(down)">
                                      <p:cBhvr>
                                        <p:cTn id="21" dur="500"/>
                                        <p:tgtEl>
                                          <p:spTgt spid="10"/>
                                        </p:tgtEl>
                                      </p:cBhvr>
                                    </p:animEffect>
                                    <p:set>
                                      <p:cBhvr>
                                        <p:cTn id="22" dur="1" fill="hold">
                                          <p:stCondLst>
                                            <p:cond delay="499"/>
                                          </p:stCondLst>
                                        </p:cTn>
                                        <p:tgtEl>
                                          <p:spTgt spid="1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xit" presetSubtype="4" fill="hold" grpId="1" nodeType="clickEffect">
                                  <p:stCondLst>
                                    <p:cond delay="0"/>
                                  </p:stCondLst>
                                  <p:childTnLst>
                                    <p:animEffect transition="out" filter="wipe(down)">
                                      <p:cBhvr>
                                        <p:cTn id="32" dur="500"/>
                                        <p:tgtEl>
                                          <p:spTgt spid="7"/>
                                        </p:tgtEl>
                                      </p:cBhvr>
                                    </p:animEffect>
                                    <p:set>
                                      <p:cBhvr>
                                        <p:cTn id="33" dur="1" fill="hold">
                                          <p:stCondLst>
                                            <p:cond delay="499"/>
                                          </p:stCondLst>
                                        </p:cTn>
                                        <p:tgtEl>
                                          <p:spTgt spid="7"/>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500" fill="hold"/>
                                        <p:tgtEl>
                                          <p:spTgt spid="8"/>
                                        </p:tgtEl>
                                        <p:attrNameLst>
                                          <p:attrName>ppt_x</p:attrName>
                                        </p:attrNameLst>
                                      </p:cBhvr>
                                      <p:tavLst>
                                        <p:tav tm="0">
                                          <p:val>
                                            <p:strVal val="#ppt_x"/>
                                          </p:val>
                                        </p:tav>
                                        <p:tav tm="100000">
                                          <p:val>
                                            <p:strVal val="#ppt_x"/>
                                          </p:val>
                                        </p:tav>
                                      </p:tavLst>
                                    </p:anim>
                                    <p:anim calcmode="lin" valueType="num">
                                      <p:cBhvr additive="base">
                                        <p:cTn id="3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2" presetClass="exit" presetSubtype="4" fill="hold" grpId="1" nodeType="clickEffect">
                                  <p:stCondLst>
                                    <p:cond delay="0"/>
                                  </p:stCondLst>
                                  <p:childTnLst>
                                    <p:animEffect transition="out" filter="wipe(down)">
                                      <p:cBhvr>
                                        <p:cTn id="43" dur="500"/>
                                        <p:tgtEl>
                                          <p:spTgt spid="8"/>
                                        </p:tgtEl>
                                      </p:cBhvr>
                                    </p:animEffect>
                                    <p:set>
                                      <p:cBhvr>
                                        <p:cTn id="44" dur="1" fill="hold">
                                          <p:stCondLst>
                                            <p:cond delay="499"/>
                                          </p:stCondLst>
                                        </p:cTn>
                                        <p:tgtEl>
                                          <p:spTgt spid="8"/>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ppt_x"/>
                                          </p:val>
                                        </p:tav>
                                        <p:tav tm="100000">
                                          <p:val>
                                            <p:strVal val="#ppt_x"/>
                                          </p:val>
                                        </p:tav>
                                      </p:tavLst>
                                    </p:anim>
                                    <p:anim calcmode="lin" valueType="num">
                                      <p:cBhvr additive="base">
                                        <p:cTn id="5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2" presetClass="exit" presetSubtype="4" fill="hold" grpId="1" nodeType="clickEffect">
                                  <p:stCondLst>
                                    <p:cond delay="0"/>
                                  </p:stCondLst>
                                  <p:childTnLst>
                                    <p:animEffect transition="out" filter="wipe(down)">
                                      <p:cBhvr>
                                        <p:cTn id="54" dur="500"/>
                                        <p:tgtEl>
                                          <p:spTgt spid="9"/>
                                        </p:tgtEl>
                                      </p:cBhvr>
                                    </p:animEffect>
                                    <p:set>
                                      <p:cBhvr>
                                        <p:cTn id="55"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10" grpId="0" animBg="1"/>
      <p:bldP spid="10" grpId="1" animBg="1"/>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Pins</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71799" y="1205908"/>
            <a:ext cx="4515441" cy="5659126"/>
          </a:xfrm>
          <a:prstGeom prst="rect">
            <a:avLst/>
          </a:prstGeom>
        </p:spPr>
      </p:pic>
      <p:pic>
        <p:nvPicPr>
          <p:cNvPr id="5" name="图片 4"/>
          <p:cNvPicPr>
            <a:picLocks noChangeAspect="1"/>
          </p:cNvPicPr>
          <p:nvPr/>
        </p:nvPicPr>
        <p:blipFill>
          <a:blip r:embed="rId3"/>
          <a:stretch>
            <a:fillRect/>
          </a:stretch>
        </p:blipFill>
        <p:spPr>
          <a:xfrm>
            <a:off x="4623582" y="2209800"/>
            <a:ext cx="4545204" cy="2614575"/>
          </a:xfrm>
          <a:prstGeom prst="rect">
            <a:avLst/>
          </a:prstGeom>
        </p:spPr>
      </p:pic>
    </p:spTree>
    <p:extLst>
      <p:ext uri="{BB962C8B-B14F-4D97-AF65-F5344CB8AC3E}">
        <p14:creationId xmlns:p14="http://schemas.microsoft.com/office/powerpoint/2010/main" val="38786660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AutoShape 2"/>
          <p:cNvSpPr>
            <a:spLocks noGrp="1" noChangeArrowheads="1"/>
          </p:cNvSpPr>
          <p:nvPr>
            <p:ph type="title"/>
          </p:nvPr>
        </p:nvSpPr>
        <p:spPr/>
        <p:txBody>
          <a:bodyPr>
            <a:noAutofit/>
          </a:bodyPr>
          <a:lstStyle/>
          <a:p>
            <a:r>
              <a:rPr lang="en-US" sz="4800" dirty="0" smtClean="0"/>
              <a:t>Arduino</a:t>
            </a:r>
            <a:endParaRPr lang="zh-CN" altLang="en-US" sz="4800" dirty="0" smtClean="0"/>
          </a:p>
        </p:txBody>
      </p:sp>
      <p:sp>
        <p:nvSpPr>
          <p:cNvPr id="4099" name="Rectangle 3"/>
          <p:cNvSpPr>
            <a:spLocks noGrp="1" noChangeArrowheads="1"/>
          </p:cNvSpPr>
          <p:nvPr>
            <p:ph type="body" idx="1"/>
          </p:nvPr>
        </p:nvSpPr>
        <p:spPr>
          <a:xfrm>
            <a:off x="2601516" y="3158729"/>
            <a:ext cx="5043488" cy="1565672"/>
          </a:xfrm>
        </p:spPr>
        <p:txBody>
          <a:bodyPr/>
          <a:lstStyle/>
          <a:p>
            <a:pPr algn="ctr">
              <a:buNone/>
            </a:pPr>
            <a:r>
              <a:rPr lang="en-US" altLang="zh-CN" sz="4400" dirty="0" smtClean="0"/>
              <a:t>IDE </a:t>
            </a:r>
            <a:r>
              <a:rPr lang="en-US" altLang="zh-CN" sz="4400" dirty="0"/>
              <a:t>of </a:t>
            </a:r>
            <a:r>
              <a:rPr lang="en-US" altLang="zh-CN" sz="4400" dirty="0" smtClean="0"/>
              <a:t>Arduino</a:t>
            </a:r>
            <a:endParaRPr lang="zh-CN" altLang="en-US" sz="4050" dirty="0">
              <a:sym typeface="+mn-ea"/>
            </a:endParaRPr>
          </a:p>
        </p:txBody>
      </p:sp>
      <p:pic>
        <p:nvPicPr>
          <p:cNvPr id="4100" name="Picture 4" descr="j029323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3316" y="2996804"/>
            <a:ext cx="1173956" cy="865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46035271"/>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主机和</a:t>
            </a:r>
            <a:r>
              <a:rPr lang="zh-CN" altLang="en-US" dirty="0" smtClean="0"/>
              <a:t>目标</a:t>
            </a:r>
            <a:endParaRPr lang="zh-CN" altLang="en-US" dirty="0"/>
          </a:p>
        </p:txBody>
      </p:sp>
      <p:sp>
        <p:nvSpPr>
          <p:cNvPr id="3" name="内容占位符 2"/>
          <p:cNvSpPr>
            <a:spLocks noGrp="1"/>
          </p:cNvSpPr>
          <p:nvPr>
            <p:ph idx="1"/>
          </p:nvPr>
        </p:nvSpPr>
        <p:spPr/>
        <p:txBody>
          <a:bodyPr/>
          <a:lstStyle/>
          <a:p>
            <a:r>
              <a:rPr lang="zh-CN" altLang="en-US" dirty="0" smtClean="0"/>
              <a:t>进行嵌入式开发，用到两个计算机：</a:t>
            </a:r>
            <a:endParaRPr lang="en-US" altLang="zh-CN" dirty="0" smtClean="0"/>
          </a:p>
          <a:p>
            <a:pPr lvl="1"/>
            <a:r>
              <a:rPr lang="en-US" altLang="zh-CN" dirty="0" smtClean="0"/>
              <a:t>PC </a:t>
            </a:r>
            <a:r>
              <a:rPr lang="zh-CN" altLang="en-US" dirty="0" smtClean="0"/>
              <a:t>称为 </a:t>
            </a:r>
            <a:r>
              <a:rPr lang="en-US" altLang="zh-CN" dirty="0" smtClean="0">
                <a:solidFill>
                  <a:srgbClr val="FF0000"/>
                </a:solidFill>
              </a:rPr>
              <a:t>host</a:t>
            </a:r>
            <a:r>
              <a:rPr lang="en-US" altLang="zh-CN" dirty="0" smtClean="0"/>
              <a:t> computer, </a:t>
            </a:r>
            <a:r>
              <a:rPr lang="zh-CN" altLang="en-US" dirty="0" smtClean="0"/>
              <a:t>用来进行源代码编辑和编译</a:t>
            </a:r>
            <a:endParaRPr lang="en-US" altLang="zh-CN" dirty="0" smtClean="0"/>
          </a:p>
          <a:p>
            <a:pPr lvl="1"/>
            <a:r>
              <a:rPr lang="en-US" altLang="zh-CN" dirty="0" smtClean="0"/>
              <a:t>Arduino </a:t>
            </a:r>
            <a:r>
              <a:rPr lang="zh-CN" altLang="en-US" dirty="0" smtClean="0"/>
              <a:t>称为 </a:t>
            </a:r>
            <a:r>
              <a:rPr lang="en-US" altLang="zh-CN" dirty="0" smtClean="0">
                <a:solidFill>
                  <a:srgbClr val="FF0000"/>
                </a:solidFill>
              </a:rPr>
              <a:t>target</a:t>
            </a:r>
            <a:r>
              <a:rPr lang="en-US" altLang="zh-CN" dirty="0" smtClean="0"/>
              <a:t> computer</a:t>
            </a:r>
            <a:r>
              <a:rPr lang="zh-CN" altLang="en-US" dirty="0" smtClean="0"/>
              <a:t>，用来进行目标代码的运行</a:t>
            </a:r>
            <a:r>
              <a:rPr lang="en-US" altLang="zh-CN" dirty="0" smtClean="0"/>
              <a:t>. </a:t>
            </a:r>
          </a:p>
          <a:p>
            <a:r>
              <a:rPr lang="zh-CN" altLang="en-US" dirty="0" smtClean="0"/>
              <a:t>这种开发方式通常称为交叉编译（</a:t>
            </a:r>
            <a:r>
              <a:rPr lang="en-US" altLang="zh-CN" dirty="0"/>
              <a:t> cross development </a:t>
            </a:r>
            <a:r>
              <a:rPr lang="zh-CN" altLang="en-US" dirty="0" smtClean="0"/>
              <a:t>）。</a:t>
            </a:r>
            <a:endParaRPr lang="zh-CN" altLang="en-US" dirty="0"/>
          </a:p>
        </p:txBody>
      </p:sp>
    </p:spTree>
    <p:extLst>
      <p:ext uri="{BB962C8B-B14F-4D97-AF65-F5344CB8AC3E}">
        <p14:creationId xmlns:p14="http://schemas.microsoft.com/office/powerpoint/2010/main" val="4002658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Arduino IDE</a:t>
            </a:r>
            <a:endParaRPr lang="zh-CN" altLang="en-US" dirty="0"/>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0"/>
          </p:nvPr>
        </p:nvSpPr>
        <p:spPr/>
        <p:txBody>
          <a:bodyPr/>
          <a:lstStyle/>
          <a:p>
            <a:pPr>
              <a:defRPr/>
            </a:pPr>
            <a:endParaRPr lang="en-US" altLang="zh-CN" dirty="0"/>
          </a:p>
        </p:txBody>
      </p:sp>
      <p:sp>
        <p:nvSpPr>
          <p:cNvPr id="5" name="灯片编号占位符 4"/>
          <p:cNvSpPr>
            <a:spLocks noGrp="1"/>
          </p:cNvSpPr>
          <p:nvPr>
            <p:ph type="sldNum" sz="quarter" idx="11"/>
          </p:nvPr>
        </p:nvSpPr>
        <p:spPr/>
        <p:txBody>
          <a:bodyPr/>
          <a:lstStyle/>
          <a:p>
            <a:pPr>
              <a:defRPr/>
            </a:pPr>
            <a:fld id="{D2262E2B-4726-4775-BEF2-7CCA16B17434}" type="slidenum">
              <a:rPr lang="en-US" altLang="zh-CN" smtClean="0"/>
              <a:t>15</a:t>
            </a:fld>
            <a:endParaRPr lang="en-US" altLang="zh-CN" dirty="0"/>
          </a:p>
        </p:txBody>
      </p:sp>
      <p:pic>
        <p:nvPicPr>
          <p:cNvPr id="6" name="图片 5"/>
          <p:cNvPicPr>
            <a:picLocks noChangeAspect="1"/>
          </p:cNvPicPr>
          <p:nvPr/>
        </p:nvPicPr>
        <p:blipFill>
          <a:blip r:embed="rId2"/>
          <a:stretch>
            <a:fillRect/>
          </a:stretch>
        </p:blipFill>
        <p:spPr>
          <a:xfrm>
            <a:off x="1346948" y="1229812"/>
            <a:ext cx="6273052" cy="4974638"/>
          </a:xfrm>
          <a:prstGeom prst="rect">
            <a:avLst/>
          </a:prstGeom>
        </p:spPr>
      </p:pic>
      <p:sp>
        <p:nvSpPr>
          <p:cNvPr id="7" name="矩形 6"/>
          <p:cNvSpPr/>
          <p:nvPr/>
        </p:nvSpPr>
        <p:spPr>
          <a:xfrm>
            <a:off x="5105400" y="1524000"/>
            <a:ext cx="877163" cy="369332"/>
          </a:xfrm>
          <a:prstGeom prst="rect">
            <a:avLst/>
          </a:prstGeom>
          <a:solidFill>
            <a:srgbClr val="FFFF00"/>
          </a:solidFill>
        </p:spPr>
        <p:txBody>
          <a:bodyPr wrap="none">
            <a:spAutoFit/>
          </a:bodyPr>
          <a:lstStyle/>
          <a:p>
            <a:r>
              <a:rPr lang="zh-CN" altLang="en-US" b="1" dirty="0" smtClean="0">
                <a:latin typeface="隶书" panose="02010509060101010101" pitchFamily="49" charset="-122"/>
                <a:ea typeface="隶书" panose="02010509060101010101" pitchFamily="49" charset="-122"/>
              </a:rPr>
              <a:t>工具栏</a:t>
            </a:r>
            <a:endParaRPr lang="zh-CN" altLang="en-US" b="1" dirty="0">
              <a:latin typeface="隶书" panose="02010509060101010101" pitchFamily="49" charset="-122"/>
              <a:ea typeface="隶书" panose="02010509060101010101" pitchFamily="49" charset="-122"/>
            </a:endParaRPr>
          </a:p>
        </p:txBody>
      </p:sp>
      <p:sp>
        <p:nvSpPr>
          <p:cNvPr id="8" name="矩形 7"/>
          <p:cNvSpPr/>
          <p:nvPr/>
        </p:nvSpPr>
        <p:spPr>
          <a:xfrm>
            <a:off x="5105400" y="5105400"/>
            <a:ext cx="1107996" cy="369332"/>
          </a:xfrm>
          <a:prstGeom prst="rect">
            <a:avLst/>
          </a:prstGeom>
          <a:solidFill>
            <a:srgbClr val="FFFF00"/>
          </a:solidFill>
        </p:spPr>
        <p:txBody>
          <a:bodyPr wrap="none">
            <a:spAutoFit/>
          </a:bodyPr>
          <a:lstStyle/>
          <a:p>
            <a:r>
              <a:rPr lang="zh-CN" altLang="en-US" b="1" dirty="0">
                <a:latin typeface="隶书" panose="02010509060101010101" pitchFamily="49" charset="-122"/>
                <a:ea typeface="隶书" panose="02010509060101010101" pitchFamily="49" charset="-122"/>
              </a:rPr>
              <a:t>状态窗口</a:t>
            </a:r>
          </a:p>
        </p:txBody>
      </p:sp>
      <p:sp>
        <p:nvSpPr>
          <p:cNvPr id="9" name="矩形 8"/>
          <p:cNvSpPr/>
          <p:nvPr/>
        </p:nvSpPr>
        <p:spPr>
          <a:xfrm>
            <a:off x="1828800" y="2475637"/>
            <a:ext cx="5800725" cy="1323439"/>
          </a:xfrm>
          <a:prstGeom prst="rect">
            <a:avLst/>
          </a:prstGeom>
          <a:solidFill>
            <a:srgbClr val="FFFF00"/>
          </a:solidFill>
        </p:spPr>
        <p:txBody>
          <a:bodyPr wrap="square">
            <a:spAutoFit/>
          </a:bodyPr>
          <a:lstStyle/>
          <a:p>
            <a:r>
              <a:rPr lang="zh-CN" altLang="en-US" sz="2000" dirty="0" smtClean="0">
                <a:latin typeface="隶书" panose="02010509060101010101" pitchFamily="49" charset="-122"/>
                <a:ea typeface="隶书" panose="02010509060101010101" pitchFamily="49" charset="-122"/>
              </a:rPr>
              <a:t>除了代码</a:t>
            </a:r>
            <a:r>
              <a:rPr lang="zh-CN" altLang="en-US" sz="2000" dirty="0">
                <a:latin typeface="隶书" panose="02010509060101010101" pitchFamily="49" charset="-122"/>
                <a:ea typeface="隶书" panose="02010509060101010101" pitchFamily="49" charset="-122"/>
              </a:rPr>
              <a:t>编辑</a:t>
            </a:r>
            <a:r>
              <a:rPr lang="zh-CN" altLang="en-US" sz="2000" dirty="0" smtClean="0">
                <a:latin typeface="隶书" panose="02010509060101010101" pitchFamily="49" charset="-122"/>
                <a:ea typeface="隶书" panose="02010509060101010101" pitchFamily="49" charset="-122"/>
              </a:rPr>
              <a:t>窗口</a:t>
            </a:r>
            <a:r>
              <a:rPr lang="en-US" altLang="zh-CN" sz="2000" dirty="0" smtClean="0">
                <a:latin typeface="隶书" panose="02010509060101010101" pitchFamily="49" charset="-122"/>
                <a:ea typeface="隶书" panose="02010509060101010101" pitchFamily="49" charset="-122"/>
              </a:rPr>
              <a:t> IDE </a:t>
            </a:r>
            <a:r>
              <a:rPr lang="zh-CN" altLang="en-US" sz="2000" dirty="0" smtClean="0">
                <a:latin typeface="隶书" panose="02010509060101010101" pitchFamily="49" charset="-122"/>
                <a:ea typeface="隶书" panose="02010509060101010101" pitchFamily="49" charset="-122"/>
              </a:rPr>
              <a:t>还有</a:t>
            </a:r>
            <a:r>
              <a:rPr lang="en-US" altLang="zh-CN" sz="2000" dirty="0" smtClean="0">
                <a:latin typeface="隶书" panose="02010509060101010101" pitchFamily="49" charset="-122"/>
                <a:ea typeface="隶书" panose="02010509060101010101" pitchFamily="49" charset="-122"/>
              </a:rPr>
              <a:t>3</a:t>
            </a:r>
            <a:r>
              <a:rPr lang="zh-CN" altLang="en-US" sz="2000" dirty="0" smtClean="0">
                <a:latin typeface="隶书" panose="02010509060101010101" pitchFamily="49" charset="-122"/>
                <a:ea typeface="隶书" panose="02010509060101010101" pitchFamily="49" charset="-122"/>
              </a:rPr>
              <a:t>个部分</a:t>
            </a:r>
            <a:endParaRPr lang="en-US" altLang="zh-CN" sz="2000" dirty="0">
              <a:latin typeface="隶书" panose="02010509060101010101" pitchFamily="49" charset="-122"/>
              <a:ea typeface="隶书" panose="02010509060101010101" pitchFamily="49" charset="-122"/>
            </a:endParaRPr>
          </a:p>
          <a:p>
            <a:r>
              <a:rPr lang="en-US" altLang="zh-CN" sz="2000" dirty="0">
                <a:latin typeface="隶书" panose="02010509060101010101" pitchFamily="49" charset="-122"/>
                <a:ea typeface="隶书" panose="02010509060101010101" pitchFamily="49" charset="-122"/>
              </a:rPr>
              <a:t>•    </a:t>
            </a:r>
            <a:r>
              <a:rPr lang="zh-CN" altLang="en-US" sz="2000" dirty="0" smtClean="0">
                <a:latin typeface="隶书" panose="02010509060101010101" pitchFamily="49" charset="-122"/>
                <a:ea typeface="隶书" panose="02010509060101010101" pitchFamily="49" charset="-122"/>
              </a:rPr>
              <a:t>工具栏，</a:t>
            </a:r>
            <a:r>
              <a:rPr lang="en-US" altLang="zh-CN" sz="2000" dirty="0" smtClean="0">
                <a:latin typeface="隶书" panose="02010509060101010101" pitchFamily="49" charset="-122"/>
                <a:ea typeface="隶书" panose="02010509060101010101" pitchFamily="49" charset="-122"/>
              </a:rPr>
              <a:t>Toolbar  </a:t>
            </a:r>
            <a:endParaRPr lang="en-US" altLang="zh-CN" sz="2000" dirty="0">
              <a:latin typeface="隶书" panose="02010509060101010101" pitchFamily="49" charset="-122"/>
              <a:ea typeface="隶书" panose="02010509060101010101" pitchFamily="49" charset="-122"/>
            </a:endParaRPr>
          </a:p>
          <a:p>
            <a:r>
              <a:rPr lang="en-US" altLang="zh-CN" sz="2000" dirty="0">
                <a:latin typeface="隶书" panose="02010509060101010101" pitchFamily="49" charset="-122"/>
                <a:ea typeface="隶书" panose="02010509060101010101" pitchFamily="49" charset="-122"/>
              </a:rPr>
              <a:t>•    </a:t>
            </a:r>
            <a:r>
              <a:rPr lang="zh-CN" altLang="en-US" sz="2000" dirty="0" smtClean="0">
                <a:latin typeface="隶书" panose="02010509060101010101" pitchFamily="49" charset="-122"/>
                <a:ea typeface="隶书" panose="02010509060101010101" pitchFamily="49" charset="-122"/>
              </a:rPr>
              <a:t>状态窗口，</a:t>
            </a:r>
            <a:r>
              <a:rPr lang="en-US" altLang="zh-CN" sz="2000" dirty="0" smtClean="0">
                <a:latin typeface="隶书" panose="02010509060101010101" pitchFamily="49" charset="-122"/>
                <a:ea typeface="隶书" panose="02010509060101010101" pitchFamily="49" charset="-122"/>
              </a:rPr>
              <a:t>Status </a:t>
            </a:r>
            <a:r>
              <a:rPr lang="en-US" altLang="zh-CN" sz="2000" dirty="0">
                <a:latin typeface="隶书" panose="02010509060101010101" pitchFamily="49" charset="-122"/>
                <a:ea typeface="隶书" panose="02010509060101010101" pitchFamily="49" charset="-122"/>
              </a:rPr>
              <a:t>window  </a:t>
            </a:r>
            <a:endParaRPr lang="en-US" altLang="zh-CN" sz="2000" dirty="0" smtClean="0">
              <a:latin typeface="隶书" panose="02010509060101010101" pitchFamily="49" charset="-122"/>
              <a:ea typeface="隶书" panose="02010509060101010101" pitchFamily="49" charset="-122"/>
            </a:endParaRPr>
          </a:p>
          <a:p>
            <a:r>
              <a:rPr lang="en-US" altLang="zh-CN" sz="2000" dirty="0" smtClean="0">
                <a:latin typeface="隶书" panose="02010509060101010101" pitchFamily="49" charset="-122"/>
                <a:ea typeface="隶书" panose="02010509060101010101" pitchFamily="49" charset="-122"/>
              </a:rPr>
              <a:t>•    </a:t>
            </a:r>
            <a:r>
              <a:rPr lang="zh-CN" altLang="en-US" sz="2000" dirty="0" smtClean="0">
                <a:latin typeface="隶书" panose="02010509060101010101" pitchFamily="49" charset="-122"/>
                <a:ea typeface="隶书" panose="02010509060101010101" pitchFamily="49" charset="-122"/>
              </a:rPr>
              <a:t>串口监控窗口，</a:t>
            </a:r>
            <a:r>
              <a:rPr lang="en-US" altLang="zh-CN" sz="2000" dirty="0" smtClean="0">
                <a:latin typeface="隶书" panose="02010509060101010101" pitchFamily="49" charset="-122"/>
                <a:ea typeface="隶书" panose="02010509060101010101" pitchFamily="49" charset="-122"/>
              </a:rPr>
              <a:t>Serial </a:t>
            </a:r>
            <a:r>
              <a:rPr lang="en-US" altLang="zh-CN" sz="2000" dirty="0">
                <a:latin typeface="隶书" panose="02010509060101010101" pitchFamily="49" charset="-122"/>
                <a:ea typeface="隶书" panose="02010509060101010101" pitchFamily="49" charset="-122"/>
              </a:rPr>
              <a:t>Monitor window </a:t>
            </a:r>
            <a:endParaRPr lang="zh-CN" altLang="en-US" sz="2000" dirty="0">
              <a:latin typeface="隶书" panose="02010509060101010101" pitchFamily="49" charset="-122"/>
              <a:ea typeface="隶书" panose="02010509060101010101" pitchFamily="49" charset="-122"/>
            </a:endParaRPr>
          </a:p>
        </p:txBody>
      </p:sp>
      <p:sp>
        <p:nvSpPr>
          <p:cNvPr id="10" name="圆角矩形标注 9"/>
          <p:cNvSpPr/>
          <p:nvPr/>
        </p:nvSpPr>
        <p:spPr>
          <a:xfrm>
            <a:off x="5486400" y="2075894"/>
            <a:ext cx="1524000" cy="648068"/>
          </a:xfrm>
          <a:prstGeom prst="wedgeRoundRectCallout">
            <a:avLst>
              <a:gd name="adj1" fmla="val 60806"/>
              <a:gd name="adj2" fmla="val -97830"/>
              <a:gd name="adj3" fmla="val 16667"/>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打开串口监控窗口</a:t>
            </a:r>
            <a:endParaRPr lang="zh-CN" altLang="en-US" b="1" dirty="0">
              <a:solidFill>
                <a:schemeClr val="tx1"/>
              </a:solidFill>
            </a:endParaRPr>
          </a:p>
        </p:txBody>
      </p:sp>
    </p:spTree>
    <p:extLst>
      <p:ext uri="{BB962C8B-B14F-4D97-AF65-F5344CB8AC3E}">
        <p14:creationId xmlns:p14="http://schemas.microsoft.com/office/powerpoint/2010/main" val="1796799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工具栏</a:t>
            </a:r>
            <a:endParaRPr lang="zh-CN" altLang="en-US" dirty="0"/>
          </a:p>
        </p:txBody>
      </p:sp>
      <p:sp>
        <p:nvSpPr>
          <p:cNvPr id="3" name="内容占位符 2"/>
          <p:cNvSpPr>
            <a:spLocks noGrp="1"/>
          </p:cNvSpPr>
          <p:nvPr>
            <p:ph idx="1"/>
          </p:nvPr>
        </p:nvSpPr>
        <p:spPr/>
        <p:txBody>
          <a:bodyPr/>
          <a:lstStyle/>
          <a:p>
            <a:r>
              <a:rPr lang="zh-CN" altLang="en-US" sz="2400" dirty="0" smtClean="0"/>
              <a:t>工具栏用于进行相关操作</a:t>
            </a:r>
            <a:endParaRPr lang="en-US" altLang="zh-CN" sz="2400" dirty="0" smtClean="0"/>
          </a:p>
          <a:p>
            <a:pPr lvl="1"/>
            <a:r>
              <a:rPr lang="en-US" altLang="zh-CN" sz="1800" dirty="0" smtClean="0"/>
              <a:t>Verify/Compile</a:t>
            </a:r>
            <a:r>
              <a:rPr lang="en-US" altLang="zh-CN" sz="1800" dirty="0"/>
              <a:t>:  </a:t>
            </a:r>
            <a:r>
              <a:rPr lang="zh-CN" altLang="en-US" sz="1800" dirty="0" smtClean="0"/>
              <a:t>验证和编译按钮，编译时提示的信息在下方的状态</a:t>
            </a:r>
            <a:r>
              <a:rPr lang="zh-CN" altLang="en-US" sz="1800" dirty="0"/>
              <a:t>窗口中显示。</a:t>
            </a:r>
            <a:endParaRPr lang="en-US" altLang="zh-CN" sz="1800" dirty="0"/>
          </a:p>
          <a:p>
            <a:pPr lvl="1"/>
            <a:r>
              <a:rPr lang="en-US" altLang="zh-CN" sz="1800" dirty="0" smtClean="0"/>
              <a:t>Upload</a:t>
            </a:r>
            <a:r>
              <a:rPr lang="en-US" altLang="zh-CN" sz="1800" dirty="0"/>
              <a:t>: </a:t>
            </a:r>
            <a:r>
              <a:rPr lang="zh-CN" altLang="en-US" sz="1800" dirty="0"/>
              <a:t>上传</a:t>
            </a:r>
            <a:r>
              <a:rPr lang="zh-CN" altLang="en-US" sz="1800" dirty="0" smtClean="0"/>
              <a:t>按</a:t>
            </a:r>
            <a:r>
              <a:rPr lang="zh-CN" altLang="en-US" sz="1800" smtClean="0"/>
              <a:t>钮，当</a:t>
            </a:r>
            <a:r>
              <a:rPr lang="en-US" altLang="zh-CN" sz="1800" smtClean="0"/>
              <a:t>Arduino</a:t>
            </a:r>
            <a:r>
              <a:rPr lang="zh-CN" altLang="en-US" sz="1800" dirty="0" smtClean="0"/>
              <a:t>开发板和</a:t>
            </a:r>
            <a:r>
              <a:rPr lang="en-US" altLang="zh-CN" sz="1800" dirty="0" smtClean="0"/>
              <a:t>PC</a:t>
            </a:r>
            <a:r>
              <a:rPr lang="zh-CN" altLang="en-US" sz="1800" dirty="0" smtClean="0"/>
              <a:t>机相连时，会将编译完成的代码上传到</a:t>
            </a:r>
            <a:r>
              <a:rPr lang="en-US" altLang="zh-CN" sz="1800" dirty="0" smtClean="0"/>
              <a:t> Arduino </a:t>
            </a:r>
            <a:r>
              <a:rPr lang="zh-CN" altLang="en-US" sz="1800" dirty="0" smtClean="0"/>
              <a:t>开发板，相关信息</a:t>
            </a:r>
            <a:r>
              <a:rPr lang="zh-CN" altLang="en-US" sz="1800" dirty="0"/>
              <a:t>会在在下方的状态窗口中显示。</a:t>
            </a:r>
            <a:r>
              <a:rPr lang="en-US" altLang="zh-CN" sz="1800" dirty="0" smtClean="0"/>
              <a:t> </a:t>
            </a:r>
            <a:endParaRPr lang="en-US" altLang="zh-CN" sz="1800" dirty="0"/>
          </a:p>
          <a:p>
            <a:pPr lvl="1"/>
            <a:r>
              <a:rPr lang="en-US" altLang="zh-CN" sz="1800" dirty="0" smtClean="0"/>
              <a:t>New/Open/Save</a:t>
            </a:r>
            <a:r>
              <a:rPr lang="en-US" altLang="zh-CN" sz="1800" dirty="0"/>
              <a:t>:  </a:t>
            </a:r>
            <a:r>
              <a:rPr lang="zh-CN" altLang="en-US" sz="1800" dirty="0" smtClean="0"/>
              <a:t>这</a:t>
            </a:r>
            <a:r>
              <a:rPr lang="en-US" altLang="zh-CN" sz="1800" dirty="0" smtClean="0"/>
              <a:t>3</a:t>
            </a:r>
            <a:r>
              <a:rPr lang="zh-CN" altLang="en-US" sz="1800" dirty="0" smtClean="0"/>
              <a:t>个按钮实现新建</a:t>
            </a:r>
            <a:r>
              <a:rPr lang="en-US" altLang="zh-CN" sz="1800" dirty="0" smtClean="0"/>
              <a:t>/</a:t>
            </a:r>
            <a:r>
              <a:rPr lang="zh-CN" altLang="en-US" sz="1800" dirty="0" smtClean="0"/>
              <a:t>打开</a:t>
            </a:r>
            <a:r>
              <a:rPr lang="en-US" altLang="zh-CN" sz="1800" dirty="0" smtClean="0"/>
              <a:t>/</a:t>
            </a:r>
            <a:r>
              <a:rPr lang="zh-CN" altLang="en-US" sz="1800" dirty="0" smtClean="0"/>
              <a:t>保存文件操作</a:t>
            </a:r>
            <a:r>
              <a:rPr lang="en-US" altLang="zh-CN" sz="1800" dirty="0" smtClean="0"/>
              <a:t>. </a:t>
            </a:r>
            <a:r>
              <a:rPr lang="en-US" altLang="zh-CN" sz="1800" dirty="0"/>
              <a:t>Arduino </a:t>
            </a:r>
            <a:r>
              <a:rPr lang="zh-CN" altLang="en-US" sz="1800" dirty="0" smtClean="0"/>
              <a:t>代码文件名为</a:t>
            </a:r>
            <a:r>
              <a:rPr lang="en-US" altLang="zh-CN" sz="1800" dirty="0" smtClean="0"/>
              <a:t>  </a:t>
            </a:r>
            <a:r>
              <a:rPr lang="en-US" altLang="zh-CN" sz="1800" dirty="0"/>
              <a:t>*.</a:t>
            </a:r>
            <a:r>
              <a:rPr lang="en-US" altLang="zh-CN" sz="1800" dirty="0" err="1" smtClean="0"/>
              <a:t>ino</a:t>
            </a:r>
            <a:r>
              <a:rPr lang="en-US" altLang="zh-CN" sz="1800" dirty="0" smtClean="0"/>
              <a:t>.  </a:t>
            </a:r>
            <a:endParaRPr lang="en-US" altLang="zh-CN" sz="1800" dirty="0"/>
          </a:p>
          <a:p>
            <a:pPr lvl="1"/>
            <a:r>
              <a:rPr lang="en-US" altLang="zh-CN" sz="1800" dirty="0" smtClean="0"/>
              <a:t>Serial/Monitor</a:t>
            </a:r>
            <a:r>
              <a:rPr lang="en-US" altLang="zh-CN" sz="1800" dirty="0"/>
              <a:t>:  </a:t>
            </a:r>
            <a:r>
              <a:rPr lang="zh-CN" altLang="en-US" sz="1800" dirty="0" smtClean="0"/>
              <a:t>串口监控按钮，在工具栏的最右侧的。用于打开串口监控窗口</a:t>
            </a:r>
            <a:endParaRPr lang="zh-CN" altLang="en-US" sz="1800" dirty="0"/>
          </a:p>
        </p:txBody>
      </p:sp>
      <p:sp>
        <p:nvSpPr>
          <p:cNvPr id="4" name="页脚占位符 3"/>
          <p:cNvSpPr>
            <a:spLocks noGrp="1"/>
          </p:cNvSpPr>
          <p:nvPr>
            <p:ph type="ftr" sz="quarter" idx="11"/>
          </p:nvPr>
        </p:nvSpPr>
        <p:spPr/>
        <p:txBody>
          <a:bodyPr/>
          <a:lstStyle/>
          <a:p>
            <a:pPr>
              <a:defRPr/>
            </a:pPr>
            <a:endParaRPr lang="en-US" altLang="zh-CN" dirty="0"/>
          </a:p>
        </p:txBody>
      </p:sp>
      <p:sp>
        <p:nvSpPr>
          <p:cNvPr id="5" name="灯片编号占位符 4"/>
          <p:cNvSpPr>
            <a:spLocks noGrp="1"/>
          </p:cNvSpPr>
          <p:nvPr>
            <p:ph type="sldNum" sz="quarter" idx="12"/>
          </p:nvPr>
        </p:nvSpPr>
        <p:spPr/>
        <p:txBody>
          <a:bodyPr/>
          <a:lstStyle/>
          <a:p>
            <a:pPr>
              <a:defRPr/>
            </a:pPr>
            <a:fld id="{D2262E2B-4726-4775-BEF2-7CCA16B17434}" type="slidenum">
              <a:rPr lang="en-US" altLang="zh-CN" smtClean="0"/>
              <a:t>16</a:t>
            </a:fld>
            <a:endParaRPr lang="en-US" altLang="zh-CN" dirty="0"/>
          </a:p>
        </p:txBody>
      </p:sp>
      <p:pic>
        <p:nvPicPr>
          <p:cNvPr id="6" name="图片 5"/>
          <p:cNvPicPr>
            <a:picLocks noChangeAspect="1"/>
          </p:cNvPicPr>
          <p:nvPr/>
        </p:nvPicPr>
        <p:blipFill>
          <a:blip r:embed="rId2"/>
          <a:stretch>
            <a:fillRect/>
          </a:stretch>
        </p:blipFill>
        <p:spPr>
          <a:xfrm>
            <a:off x="838200" y="4918075"/>
            <a:ext cx="7297274" cy="914400"/>
          </a:xfrm>
          <a:prstGeom prst="rect">
            <a:avLst/>
          </a:prstGeom>
        </p:spPr>
      </p:pic>
    </p:spTree>
    <p:extLst>
      <p:ext uri="{BB962C8B-B14F-4D97-AF65-F5344CB8AC3E}">
        <p14:creationId xmlns:p14="http://schemas.microsoft.com/office/powerpoint/2010/main" val="1691819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状态栏</a:t>
            </a:r>
            <a:endParaRPr lang="zh-CN" altLang="en-US" dirty="0"/>
          </a:p>
        </p:txBody>
      </p:sp>
      <p:sp>
        <p:nvSpPr>
          <p:cNvPr id="3" name="内容占位符 2"/>
          <p:cNvSpPr>
            <a:spLocks noGrp="1"/>
          </p:cNvSpPr>
          <p:nvPr>
            <p:ph idx="1"/>
          </p:nvPr>
        </p:nvSpPr>
        <p:spPr/>
        <p:txBody>
          <a:bodyPr/>
          <a:lstStyle/>
          <a:p>
            <a:r>
              <a:rPr lang="zh-CN" altLang="en-US" dirty="0" smtClean="0"/>
              <a:t>状态栏用于显示提示信息</a:t>
            </a:r>
            <a:endParaRPr lang="zh-CN" altLang="en-US" dirty="0"/>
          </a:p>
        </p:txBody>
      </p:sp>
      <p:sp>
        <p:nvSpPr>
          <p:cNvPr id="4" name="页脚占位符 3"/>
          <p:cNvSpPr>
            <a:spLocks noGrp="1"/>
          </p:cNvSpPr>
          <p:nvPr>
            <p:ph type="ftr" sz="quarter" idx="10"/>
          </p:nvPr>
        </p:nvSpPr>
        <p:spPr/>
        <p:txBody>
          <a:bodyPr/>
          <a:lstStyle/>
          <a:p>
            <a:pPr>
              <a:defRPr/>
            </a:pPr>
            <a:endParaRPr lang="en-US" altLang="zh-CN" dirty="0"/>
          </a:p>
        </p:txBody>
      </p:sp>
      <p:sp>
        <p:nvSpPr>
          <p:cNvPr id="5" name="灯片编号占位符 4"/>
          <p:cNvSpPr>
            <a:spLocks noGrp="1"/>
          </p:cNvSpPr>
          <p:nvPr>
            <p:ph type="sldNum" sz="quarter" idx="11"/>
          </p:nvPr>
        </p:nvSpPr>
        <p:spPr/>
        <p:txBody>
          <a:bodyPr/>
          <a:lstStyle/>
          <a:p>
            <a:pPr>
              <a:defRPr/>
            </a:pPr>
            <a:fld id="{D2262E2B-4726-4775-BEF2-7CCA16B17434}" type="slidenum">
              <a:rPr lang="en-US" altLang="zh-CN" smtClean="0"/>
              <a:t>17</a:t>
            </a:fld>
            <a:endParaRPr lang="en-US" altLang="zh-CN" dirty="0"/>
          </a:p>
        </p:txBody>
      </p:sp>
      <p:pic>
        <p:nvPicPr>
          <p:cNvPr id="6" name="图片 5"/>
          <p:cNvPicPr>
            <a:picLocks noChangeAspect="1"/>
          </p:cNvPicPr>
          <p:nvPr/>
        </p:nvPicPr>
        <p:blipFill>
          <a:blip r:embed="rId2"/>
          <a:stretch>
            <a:fillRect/>
          </a:stretch>
        </p:blipFill>
        <p:spPr>
          <a:xfrm>
            <a:off x="776762" y="2700428"/>
            <a:ext cx="7590476" cy="1457143"/>
          </a:xfrm>
          <a:prstGeom prst="rect">
            <a:avLst/>
          </a:prstGeom>
        </p:spPr>
      </p:pic>
    </p:spTree>
    <p:extLst>
      <p:ext uri="{BB962C8B-B14F-4D97-AF65-F5344CB8AC3E}">
        <p14:creationId xmlns:p14="http://schemas.microsoft.com/office/powerpoint/2010/main" val="16349286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串口监控窗口</a:t>
            </a:r>
            <a:endParaRPr lang="zh-CN" altLang="en-US" dirty="0"/>
          </a:p>
        </p:txBody>
      </p:sp>
      <p:sp>
        <p:nvSpPr>
          <p:cNvPr id="3" name="内容占位符 2"/>
          <p:cNvSpPr>
            <a:spLocks noGrp="1"/>
          </p:cNvSpPr>
          <p:nvPr>
            <p:ph idx="1"/>
          </p:nvPr>
        </p:nvSpPr>
        <p:spPr/>
        <p:txBody>
          <a:bodyPr/>
          <a:lstStyle/>
          <a:p>
            <a:r>
              <a:rPr lang="en-US" altLang="zh-CN" dirty="0"/>
              <a:t> </a:t>
            </a:r>
            <a:endParaRPr lang="zh-CN" altLang="en-US" dirty="0"/>
          </a:p>
        </p:txBody>
      </p:sp>
      <p:sp>
        <p:nvSpPr>
          <p:cNvPr id="4" name="页脚占位符 3"/>
          <p:cNvSpPr>
            <a:spLocks noGrp="1"/>
          </p:cNvSpPr>
          <p:nvPr>
            <p:ph type="ftr" sz="quarter" idx="10"/>
          </p:nvPr>
        </p:nvSpPr>
        <p:spPr/>
        <p:txBody>
          <a:bodyPr/>
          <a:lstStyle/>
          <a:p>
            <a:pPr>
              <a:defRPr/>
            </a:pPr>
            <a:endParaRPr lang="en-US" altLang="zh-CN" dirty="0"/>
          </a:p>
        </p:txBody>
      </p:sp>
      <p:sp>
        <p:nvSpPr>
          <p:cNvPr id="5" name="灯片编号占位符 4"/>
          <p:cNvSpPr>
            <a:spLocks noGrp="1"/>
          </p:cNvSpPr>
          <p:nvPr>
            <p:ph type="sldNum" sz="quarter" idx="11"/>
          </p:nvPr>
        </p:nvSpPr>
        <p:spPr/>
        <p:txBody>
          <a:bodyPr/>
          <a:lstStyle/>
          <a:p>
            <a:pPr>
              <a:defRPr/>
            </a:pPr>
            <a:fld id="{D2262E2B-4726-4775-BEF2-7CCA16B17434}" type="slidenum">
              <a:rPr lang="en-US" altLang="zh-CN" smtClean="0"/>
              <a:t>18</a:t>
            </a:fld>
            <a:endParaRPr lang="en-US" altLang="zh-CN" dirty="0"/>
          </a:p>
        </p:txBody>
      </p:sp>
      <p:pic>
        <p:nvPicPr>
          <p:cNvPr id="6" name="图片 5"/>
          <p:cNvPicPr>
            <a:picLocks noChangeAspect="1"/>
          </p:cNvPicPr>
          <p:nvPr/>
        </p:nvPicPr>
        <p:blipFill>
          <a:blip r:embed="rId2"/>
          <a:stretch>
            <a:fillRect/>
          </a:stretch>
        </p:blipFill>
        <p:spPr>
          <a:xfrm>
            <a:off x="896295" y="1802354"/>
            <a:ext cx="7561905" cy="4323809"/>
          </a:xfrm>
          <a:prstGeom prst="rect">
            <a:avLst/>
          </a:prstGeom>
        </p:spPr>
      </p:pic>
      <p:sp>
        <p:nvSpPr>
          <p:cNvPr id="7" name="矩形 6"/>
          <p:cNvSpPr/>
          <p:nvPr/>
        </p:nvSpPr>
        <p:spPr>
          <a:xfrm>
            <a:off x="2971800" y="3124200"/>
            <a:ext cx="4953000" cy="400110"/>
          </a:xfrm>
          <a:prstGeom prst="rect">
            <a:avLst/>
          </a:prstGeom>
          <a:solidFill>
            <a:srgbClr val="FFFF00"/>
          </a:solidFill>
        </p:spPr>
        <p:txBody>
          <a:bodyPr wrap="square">
            <a:spAutoFit/>
          </a:bodyPr>
          <a:lstStyle/>
          <a:p>
            <a:r>
              <a:rPr lang="zh-CN" altLang="en-US" sz="2000" dirty="0" smtClean="0">
                <a:latin typeface="隶书" panose="02010509060101010101" pitchFamily="49" charset="-122"/>
                <a:ea typeface="隶书" panose="02010509060101010101" pitchFamily="49" charset="-122"/>
              </a:rPr>
              <a:t>通过</a:t>
            </a:r>
            <a:r>
              <a:rPr lang="en-US" altLang="zh-CN" sz="2000" dirty="0" smtClean="0">
                <a:latin typeface="隶书" panose="02010509060101010101" pitchFamily="49" charset="-122"/>
                <a:ea typeface="隶书" panose="02010509060101010101" pitchFamily="49" charset="-122"/>
              </a:rPr>
              <a:t>USB</a:t>
            </a:r>
            <a:r>
              <a:rPr lang="zh-CN" altLang="en-US" sz="2000" dirty="0" smtClean="0">
                <a:latin typeface="隶书" panose="02010509060101010101" pitchFamily="49" charset="-122"/>
                <a:ea typeface="隶书" panose="02010509060101010101" pitchFamily="49" charset="-122"/>
              </a:rPr>
              <a:t>（转串口），进行字串输入</a:t>
            </a:r>
            <a:r>
              <a:rPr lang="en-US" altLang="zh-CN" sz="2000" dirty="0" smtClean="0">
                <a:latin typeface="隶书" panose="02010509060101010101" pitchFamily="49" charset="-122"/>
                <a:ea typeface="隶书" panose="02010509060101010101" pitchFamily="49" charset="-122"/>
              </a:rPr>
              <a:t>/</a:t>
            </a:r>
            <a:r>
              <a:rPr lang="zh-CN" altLang="en-US" sz="2000" dirty="0" smtClean="0">
                <a:latin typeface="隶书" panose="02010509060101010101" pitchFamily="49" charset="-122"/>
                <a:ea typeface="隶书" panose="02010509060101010101" pitchFamily="49" charset="-122"/>
              </a:rPr>
              <a:t>输出</a:t>
            </a:r>
            <a:endParaRPr lang="zh-CN" altLang="en-US" sz="2000" dirty="0">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val="1239147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AutoShape 2"/>
          <p:cNvSpPr>
            <a:spLocks noGrp="1" noChangeArrowheads="1"/>
          </p:cNvSpPr>
          <p:nvPr>
            <p:ph type="title"/>
          </p:nvPr>
        </p:nvSpPr>
        <p:spPr/>
        <p:txBody>
          <a:bodyPr>
            <a:noAutofit/>
          </a:bodyPr>
          <a:lstStyle/>
          <a:p>
            <a:r>
              <a:rPr lang="en-US" sz="4800" dirty="0" smtClean="0"/>
              <a:t>Arduino</a:t>
            </a:r>
            <a:endParaRPr lang="zh-CN" altLang="en-US" sz="4800" dirty="0" smtClean="0"/>
          </a:p>
        </p:txBody>
      </p:sp>
      <p:sp>
        <p:nvSpPr>
          <p:cNvPr id="4099" name="Rectangle 3"/>
          <p:cNvSpPr>
            <a:spLocks noGrp="1" noChangeArrowheads="1"/>
          </p:cNvSpPr>
          <p:nvPr>
            <p:ph type="body" idx="1"/>
          </p:nvPr>
        </p:nvSpPr>
        <p:spPr>
          <a:xfrm>
            <a:off x="2601516" y="3158729"/>
            <a:ext cx="5043488" cy="1565672"/>
          </a:xfrm>
        </p:spPr>
        <p:txBody>
          <a:bodyPr/>
          <a:lstStyle/>
          <a:p>
            <a:pPr algn="ctr">
              <a:buNone/>
            </a:pPr>
            <a:r>
              <a:rPr lang="en-US" altLang="zh-CN" sz="4400" dirty="0" smtClean="0"/>
              <a:t>Arduino</a:t>
            </a:r>
            <a:endParaRPr lang="en-US" altLang="zh-CN" sz="4400" dirty="0"/>
          </a:p>
          <a:p>
            <a:pPr algn="ctr">
              <a:buNone/>
            </a:pPr>
            <a:r>
              <a:rPr lang="zh-CN" altLang="en-US" sz="4400" dirty="0" smtClean="0"/>
              <a:t>代码设计</a:t>
            </a:r>
          </a:p>
        </p:txBody>
      </p:sp>
      <p:pic>
        <p:nvPicPr>
          <p:cNvPr id="4100" name="Picture 4" descr="j029323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3316" y="2996804"/>
            <a:ext cx="1173956" cy="865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96387552"/>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AutoShape 2"/>
          <p:cNvSpPr>
            <a:spLocks noGrp="1" noChangeArrowheads="1"/>
          </p:cNvSpPr>
          <p:nvPr>
            <p:ph type="title"/>
          </p:nvPr>
        </p:nvSpPr>
        <p:spPr/>
        <p:txBody>
          <a:bodyPr>
            <a:noAutofit/>
          </a:bodyPr>
          <a:lstStyle/>
          <a:p>
            <a:r>
              <a:rPr lang="en-US" sz="4800" dirty="0" smtClean="0"/>
              <a:t>Arduino</a:t>
            </a:r>
            <a:endParaRPr lang="zh-CN" altLang="en-US" sz="4800" dirty="0" smtClean="0"/>
          </a:p>
        </p:txBody>
      </p:sp>
      <p:sp>
        <p:nvSpPr>
          <p:cNvPr id="4099" name="Rectangle 3"/>
          <p:cNvSpPr>
            <a:spLocks noGrp="1" noChangeArrowheads="1"/>
          </p:cNvSpPr>
          <p:nvPr>
            <p:ph type="body" idx="1"/>
          </p:nvPr>
        </p:nvSpPr>
        <p:spPr>
          <a:xfrm>
            <a:off x="2601516" y="3158729"/>
            <a:ext cx="5043488" cy="1565672"/>
          </a:xfrm>
        </p:spPr>
        <p:txBody>
          <a:bodyPr/>
          <a:lstStyle/>
          <a:p>
            <a:pPr algn="ctr">
              <a:buNone/>
            </a:pPr>
            <a:r>
              <a:rPr lang="en-US" altLang="zh-CN" sz="4400" dirty="0" smtClean="0"/>
              <a:t>Arduino</a:t>
            </a:r>
            <a:r>
              <a:rPr lang="zh-CN" altLang="en-US" sz="4400" dirty="0" smtClean="0"/>
              <a:t>简介</a:t>
            </a:r>
            <a:endParaRPr lang="zh-CN" altLang="en-US" sz="4050" dirty="0">
              <a:sym typeface="+mn-ea"/>
            </a:endParaRPr>
          </a:p>
        </p:txBody>
      </p:sp>
      <p:pic>
        <p:nvPicPr>
          <p:cNvPr id="4100" name="Picture 4" descr="j029323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3316" y="2996804"/>
            <a:ext cx="1173956" cy="865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16390026"/>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Arduino </a:t>
            </a:r>
            <a:r>
              <a:rPr lang="zh-CN" altLang="en-US" dirty="0" smtClean="0"/>
              <a:t>代码框架</a:t>
            </a:r>
            <a:endParaRPr lang="zh-CN" altLang="en-US" dirty="0"/>
          </a:p>
        </p:txBody>
      </p:sp>
      <p:sp>
        <p:nvSpPr>
          <p:cNvPr id="7" name="内容占位符 6"/>
          <p:cNvSpPr>
            <a:spLocks noGrp="1"/>
          </p:cNvSpPr>
          <p:nvPr>
            <p:ph idx="1"/>
          </p:nvPr>
        </p:nvSpPr>
        <p:spPr/>
        <p:txBody>
          <a:bodyPr/>
          <a:lstStyle/>
          <a:p>
            <a:pPr marL="0" indent="0">
              <a:buNone/>
            </a:pPr>
            <a:r>
              <a:rPr lang="en-US" altLang="zh-CN" sz="2400" dirty="0"/>
              <a:t>// </a:t>
            </a:r>
            <a:r>
              <a:rPr lang="zh-CN" altLang="en-US" sz="2400" dirty="0" smtClean="0"/>
              <a:t>进行一次性的初始化操作</a:t>
            </a:r>
            <a:endParaRPr lang="en-US" altLang="zh-CN" sz="2400" dirty="0"/>
          </a:p>
          <a:p>
            <a:pPr marL="0" indent="0">
              <a:buNone/>
            </a:pPr>
            <a:r>
              <a:rPr lang="en-US" altLang="zh-CN" dirty="0" smtClean="0"/>
              <a:t>void </a:t>
            </a:r>
            <a:r>
              <a:rPr lang="en-US" altLang="zh-CN" dirty="0">
                <a:solidFill>
                  <a:srgbClr val="FF0000"/>
                </a:solidFill>
              </a:rPr>
              <a:t>setup</a:t>
            </a:r>
            <a:r>
              <a:rPr lang="en-US" altLang="zh-CN" dirty="0"/>
              <a:t>() </a:t>
            </a:r>
          </a:p>
          <a:p>
            <a:pPr marL="0" indent="0">
              <a:buNone/>
            </a:pPr>
            <a:r>
              <a:rPr lang="en-US" altLang="zh-CN" dirty="0"/>
              <a:t>{ </a:t>
            </a:r>
          </a:p>
          <a:p>
            <a:pPr marL="0" indent="0">
              <a:buNone/>
            </a:pPr>
            <a:r>
              <a:rPr lang="en-US" altLang="zh-CN" dirty="0"/>
              <a:t>} </a:t>
            </a:r>
          </a:p>
          <a:p>
            <a:pPr marL="0" indent="0">
              <a:buNone/>
            </a:pPr>
            <a:r>
              <a:rPr lang="en-US" altLang="zh-CN" sz="2400" dirty="0"/>
              <a:t> // </a:t>
            </a:r>
            <a:r>
              <a:rPr lang="zh-CN" altLang="en-US" sz="2400" dirty="0" smtClean="0"/>
              <a:t>重复执行的代码</a:t>
            </a:r>
            <a:endParaRPr lang="en-US" altLang="zh-CN" sz="2400" dirty="0"/>
          </a:p>
          <a:p>
            <a:pPr marL="0" indent="0">
              <a:buNone/>
            </a:pPr>
            <a:r>
              <a:rPr lang="en-US" altLang="zh-CN" dirty="0" smtClean="0"/>
              <a:t>void </a:t>
            </a:r>
            <a:r>
              <a:rPr lang="en-US" altLang="zh-CN" dirty="0">
                <a:solidFill>
                  <a:srgbClr val="FF0000"/>
                </a:solidFill>
              </a:rPr>
              <a:t>loop</a:t>
            </a:r>
            <a:r>
              <a:rPr lang="en-US" altLang="zh-CN" dirty="0"/>
              <a:t>() </a:t>
            </a:r>
          </a:p>
          <a:p>
            <a:pPr marL="0" indent="0">
              <a:buNone/>
            </a:pPr>
            <a:r>
              <a:rPr lang="en-US" altLang="zh-CN" dirty="0"/>
              <a:t>{ </a:t>
            </a:r>
          </a:p>
          <a:p>
            <a:pPr marL="0" indent="0">
              <a:buNone/>
            </a:pPr>
            <a:r>
              <a:rPr lang="en-US" altLang="zh-CN" dirty="0"/>
              <a:t>} </a:t>
            </a:r>
            <a:endParaRPr lang="zh-CN" altLang="en-US" dirty="0"/>
          </a:p>
          <a:p>
            <a:endParaRPr lang="zh-CN" altLang="en-US" dirty="0"/>
          </a:p>
        </p:txBody>
      </p:sp>
      <p:sp>
        <p:nvSpPr>
          <p:cNvPr id="5" name="灯片编号占位符 4"/>
          <p:cNvSpPr>
            <a:spLocks noGrp="1"/>
          </p:cNvSpPr>
          <p:nvPr>
            <p:ph type="sldNum" sz="quarter" idx="11"/>
          </p:nvPr>
        </p:nvSpPr>
        <p:spPr/>
        <p:txBody>
          <a:bodyPr/>
          <a:lstStyle/>
          <a:p>
            <a:pPr>
              <a:defRPr/>
            </a:pPr>
            <a:fld id="{D2262E2B-4726-4775-BEF2-7CCA16B17434}" type="slidenum">
              <a:rPr lang="en-US" altLang="zh-CN" smtClean="0"/>
              <a:t>20</a:t>
            </a:fld>
            <a:endParaRPr lang="en-US" altLang="zh-CN" dirty="0"/>
          </a:p>
        </p:txBody>
      </p:sp>
    </p:spTree>
    <p:extLst>
      <p:ext uri="{BB962C8B-B14F-4D97-AF65-F5344CB8AC3E}">
        <p14:creationId xmlns:p14="http://schemas.microsoft.com/office/powerpoint/2010/main" val="41761677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框架伪代码</a:t>
            </a:r>
            <a:endParaRPr lang="zh-CN" altLang="en-US" dirty="0"/>
          </a:p>
        </p:txBody>
      </p:sp>
      <p:sp>
        <p:nvSpPr>
          <p:cNvPr id="3" name="内容占位符 2"/>
          <p:cNvSpPr>
            <a:spLocks noGrp="1"/>
          </p:cNvSpPr>
          <p:nvPr>
            <p:ph idx="1"/>
          </p:nvPr>
        </p:nvSpPr>
        <p:spPr/>
        <p:txBody>
          <a:bodyPr/>
          <a:lstStyle/>
          <a:p>
            <a:pPr marL="0" indent="0">
              <a:buNone/>
            </a:pPr>
            <a:r>
              <a:rPr lang="en-US" altLang="zh-CN" sz="2000" dirty="0">
                <a:latin typeface="Courier New" panose="02070309020205020404" pitchFamily="49" charset="0"/>
                <a:cs typeface="Courier New" panose="02070309020205020404" pitchFamily="49" charset="0"/>
              </a:rPr>
              <a:t>void setup(void); </a:t>
            </a:r>
            <a:r>
              <a:rPr lang="en-US" altLang="zh-CN" sz="2000" dirty="0" smtClean="0">
                <a:latin typeface="Courier New" panose="02070309020205020404" pitchFamily="49" charset="0"/>
                <a:cs typeface="Courier New" panose="02070309020205020404" pitchFamily="49" charset="0"/>
              </a:rPr>
              <a:t> // </a:t>
            </a:r>
            <a:r>
              <a:rPr lang="en-US" altLang="zh-CN" sz="2000" dirty="0">
                <a:latin typeface="Courier New" panose="02070309020205020404" pitchFamily="49" charset="0"/>
                <a:cs typeface="Courier New" panose="02070309020205020404" pitchFamily="49" charset="0"/>
              </a:rPr>
              <a:t>setup() function prototype </a:t>
            </a:r>
          </a:p>
          <a:p>
            <a:pPr marL="0" indent="0">
              <a:buNone/>
            </a:pPr>
            <a:r>
              <a:rPr lang="en-US" altLang="zh-CN" sz="2000" dirty="0">
                <a:latin typeface="Courier New" panose="02070309020205020404" pitchFamily="49" charset="0"/>
                <a:cs typeface="Courier New" panose="02070309020205020404" pitchFamily="49" charset="0"/>
              </a:rPr>
              <a:t>void loop(void); </a:t>
            </a:r>
            <a:r>
              <a:rPr lang="en-US" altLang="zh-CN" sz="2000" dirty="0" smtClean="0">
                <a:latin typeface="Courier New" panose="02070309020205020404" pitchFamily="49" charset="0"/>
                <a:cs typeface="Courier New" panose="02070309020205020404" pitchFamily="49" charset="0"/>
              </a:rPr>
              <a:t>  // </a:t>
            </a:r>
            <a:r>
              <a:rPr lang="en-US" altLang="zh-CN" sz="2000" dirty="0">
                <a:latin typeface="Courier New" panose="02070309020205020404" pitchFamily="49" charset="0"/>
                <a:cs typeface="Courier New" panose="02070309020205020404" pitchFamily="49" charset="0"/>
              </a:rPr>
              <a:t>loop() function prototype </a:t>
            </a:r>
          </a:p>
          <a:p>
            <a:pPr marL="0" indent="0">
              <a:buNone/>
            </a:pPr>
            <a:r>
              <a:rPr lang="en-US" altLang="zh-CN" sz="2000" dirty="0" err="1" smtClean="0">
                <a:latin typeface="Courier New" panose="02070309020205020404" pitchFamily="49" charset="0"/>
                <a:cs typeface="Courier New" panose="02070309020205020404" pitchFamily="49" charset="0"/>
              </a:rPr>
              <a:t>int</a:t>
            </a:r>
            <a:r>
              <a:rPr lang="en-US" altLang="zh-CN" sz="2000" dirty="0" smtClean="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main(void) </a:t>
            </a:r>
            <a:endParaRPr lang="en-US" altLang="zh-CN" sz="2000" dirty="0" smtClean="0">
              <a:latin typeface="Courier New" panose="02070309020205020404" pitchFamily="49" charset="0"/>
              <a:cs typeface="Courier New" panose="02070309020205020404" pitchFamily="49" charset="0"/>
            </a:endParaRPr>
          </a:p>
          <a:p>
            <a:pPr marL="0" indent="0">
              <a:buNone/>
            </a:pPr>
            <a:r>
              <a:rPr lang="en-US" altLang="zh-CN" sz="2000" dirty="0" smtClean="0">
                <a:latin typeface="Courier New" panose="02070309020205020404" pitchFamily="49" charset="0"/>
                <a:cs typeface="Courier New" panose="02070309020205020404" pitchFamily="49" charset="0"/>
              </a:rPr>
              <a:t>{ </a:t>
            </a:r>
            <a:endParaRPr lang="en-US" altLang="zh-CN" sz="2000" dirty="0">
              <a:latin typeface="Courier New" panose="02070309020205020404" pitchFamily="49" charset="0"/>
              <a:cs typeface="Courier New" panose="02070309020205020404" pitchFamily="49" charset="0"/>
            </a:endParaRPr>
          </a:p>
          <a:p>
            <a:pPr marL="0" indent="0">
              <a:buNone/>
            </a:pPr>
            <a:r>
              <a:rPr lang="en-US" altLang="zh-CN" sz="2000" dirty="0" smtClean="0">
                <a:solidFill>
                  <a:srgbClr val="FF0000"/>
                </a:solidFill>
                <a:latin typeface="Courier New" panose="02070309020205020404" pitchFamily="49" charset="0"/>
                <a:cs typeface="Courier New" panose="02070309020205020404" pitchFamily="49" charset="0"/>
              </a:rPr>
              <a:t>	setup</a:t>
            </a:r>
            <a:r>
              <a:rPr lang="en-US" altLang="zh-CN" sz="2000" dirty="0">
                <a:latin typeface="Courier New" panose="02070309020205020404" pitchFamily="49" charset="0"/>
                <a:cs typeface="Courier New" panose="02070309020205020404" pitchFamily="49" charset="0"/>
              </a:rPr>
              <a:t>(); </a:t>
            </a:r>
            <a:endParaRPr lang="en-US" altLang="zh-CN" sz="2000" dirty="0" smtClean="0">
              <a:latin typeface="Courier New" panose="02070309020205020404" pitchFamily="49" charset="0"/>
              <a:cs typeface="Courier New" panose="02070309020205020404" pitchFamily="49" charset="0"/>
            </a:endParaRPr>
          </a:p>
          <a:p>
            <a:pPr marL="0" indent="0">
              <a:buNone/>
            </a:pPr>
            <a:r>
              <a:rPr lang="en-US" altLang="zh-CN" sz="2000" dirty="0" smtClean="0">
                <a:latin typeface="Courier New" panose="02070309020205020404" pitchFamily="49" charset="0"/>
                <a:cs typeface="Courier New" panose="02070309020205020404" pitchFamily="49" charset="0"/>
              </a:rPr>
              <a:t>	while(1</a:t>
            </a:r>
            <a:r>
              <a:rPr lang="en-US" altLang="zh-CN" sz="2000" dirty="0">
                <a:latin typeface="Courier New" panose="02070309020205020404" pitchFamily="49" charset="0"/>
                <a:cs typeface="Courier New" panose="02070309020205020404" pitchFamily="49" charset="0"/>
              </a:rPr>
              <a:t>) </a:t>
            </a:r>
            <a:endParaRPr lang="en-US" altLang="zh-CN" sz="2000" dirty="0" smtClean="0">
              <a:latin typeface="Courier New" panose="02070309020205020404" pitchFamily="49" charset="0"/>
              <a:cs typeface="Courier New" panose="02070309020205020404" pitchFamily="49" charset="0"/>
            </a:endParaRPr>
          </a:p>
          <a:p>
            <a:pPr marL="914400" lvl="4" indent="0">
              <a:buSzPct val="75000"/>
              <a:buNone/>
            </a:pPr>
            <a:r>
              <a:rPr lang="en-US" altLang="zh-CN" dirty="0" smtClean="0">
                <a:latin typeface="Courier New" panose="02070309020205020404" pitchFamily="49" charset="0"/>
                <a:cs typeface="Courier New" panose="02070309020205020404" pitchFamily="49" charset="0"/>
              </a:rPr>
              <a:t>{ </a:t>
            </a:r>
            <a:endParaRPr lang="en-US" altLang="zh-CN" dirty="0">
              <a:latin typeface="Courier New" panose="02070309020205020404" pitchFamily="49" charset="0"/>
              <a:cs typeface="Courier New" panose="02070309020205020404" pitchFamily="49" charset="0"/>
            </a:endParaRPr>
          </a:p>
          <a:p>
            <a:pPr marL="457200" lvl="3" indent="0">
              <a:buSzPct val="75000"/>
              <a:buNone/>
            </a:pPr>
            <a:r>
              <a:rPr lang="en-US" altLang="zh-CN" dirty="0">
                <a:solidFill>
                  <a:srgbClr val="FF0000"/>
                </a:solidFill>
                <a:latin typeface="Courier New" panose="02070309020205020404" pitchFamily="49" charset="0"/>
                <a:cs typeface="Courier New" panose="02070309020205020404" pitchFamily="49" charset="0"/>
              </a:rPr>
              <a:t> </a:t>
            </a:r>
            <a:r>
              <a:rPr lang="en-US" altLang="zh-CN" dirty="0" smtClean="0">
                <a:solidFill>
                  <a:srgbClr val="FF0000"/>
                </a:solidFill>
                <a:latin typeface="Courier New" panose="02070309020205020404" pitchFamily="49" charset="0"/>
                <a:cs typeface="Courier New" panose="02070309020205020404" pitchFamily="49" charset="0"/>
              </a:rPr>
              <a:t>		loop</a:t>
            </a:r>
            <a:r>
              <a:rPr lang="en-US" altLang="zh-CN" dirty="0">
                <a:latin typeface="Courier New" panose="02070309020205020404" pitchFamily="49" charset="0"/>
                <a:cs typeface="Courier New" panose="02070309020205020404" pitchFamily="49" charset="0"/>
              </a:rPr>
              <a:t>(); </a:t>
            </a:r>
          </a:p>
          <a:p>
            <a:pPr marL="457200" lvl="3" indent="0">
              <a:buSzPct val="75000"/>
              <a:buNone/>
            </a:pPr>
            <a:r>
              <a:rPr lang="en-US" altLang="zh-CN" dirty="0" smtClean="0">
                <a:latin typeface="Courier New" panose="02070309020205020404" pitchFamily="49" charset="0"/>
                <a:cs typeface="Courier New" panose="02070309020205020404" pitchFamily="49" charset="0"/>
              </a:rPr>
              <a:t>  	} </a:t>
            </a:r>
            <a:endParaRPr lang="en-US" altLang="zh-CN" dirty="0">
              <a:latin typeface="Courier New" panose="02070309020205020404" pitchFamily="49" charset="0"/>
              <a:cs typeface="Courier New" panose="02070309020205020404" pitchFamily="49" charset="0"/>
            </a:endParaRPr>
          </a:p>
          <a:p>
            <a:pPr marL="0" indent="0">
              <a:buNone/>
            </a:pPr>
            <a:r>
              <a:rPr lang="en-US" altLang="zh-CN" sz="2000" dirty="0">
                <a:latin typeface="Courier New" panose="02070309020205020404" pitchFamily="49" charset="0"/>
                <a:cs typeface="Courier New" panose="02070309020205020404" pitchFamily="49" charset="0"/>
              </a:rPr>
              <a:t> </a:t>
            </a:r>
            <a:r>
              <a:rPr lang="en-US" altLang="zh-CN" sz="2000" dirty="0" smtClean="0">
                <a:latin typeface="Courier New" panose="02070309020205020404" pitchFamily="49" charset="0"/>
                <a:cs typeface="Courier New" panose="02070309020205020404" pitchFamily="49" charset="0"/>
              </a:rPr>
              <a:t>    	return </a:t>
            </a:r>
            <a:r>
              <a:rPr lang="en-US" altLang="zh-CN" sz="2000" dirty="0">
                <a:latin typeface="Courier New" panose="02070309020205020404" pitchFamily="49" charset="0"/>
                <a:cs typeface="Courier New" panose="02070309020205020404" pitchFamily="49" charset="0"/>
              </a:rPr>
              <a:t>0; // this never happens </a:t>
            </a:r>
          </a:p>
          <a:p>
            <a:pPr marL="0" indent="0">
              <a:buNone/>
            </a:pPr>
            <a:r>
              <a:rPr lang="en-US" altLang="zh-CN" sz="2000" dirty="0">
                <a:latin typeface="Courier New" panose="02070309020205020404" pitchFamily="49" charset="0"/>
                <a:cs typeface="Courier New" panose="02070309020205020404" pitchFamily="49" charset="0"/>
              </a:rPr>
              <a:t>} </a:t>
            </a:r>
          </a:p>
          <a:p>
            <a:pPr marL="0" indent="0">
              <a:buNone/>
            </a:pPr>
            <a:endParaRPr lang="zh-CN" altLang="en-US" sz="2000" dirty="0"/>
          </a:p>
          <a:p>
            <a:endParaRPr lang="zh-CN" altLang="en-US" sz="2000" dirty="0"/>
          </a:p>
        </p:txBody>
      </p:sp>
      <p:sp>
        <p:nvSpPr>
          <p:cNvPr id="5" name="灯片编号占位符 4"/>
          <p:cNvSpPr>
            <a:spLocks noGrp="1"/>
          </p:cNvSpPr>
          <p:nvPr>
            <p:ph type="sldNum" sz="quarter" idx="11"/>
          </p:nvPr>
        </p:nvSpPr>
        <p:spPr/>
        <p:txBody>
          <a:bodyPr/>
          <a:lstStyle/>
          <a:p>
            <a:pPr>
              <a:defRPr/>
            </a:pPr>
            <a:fld id="{D2262E2B-4726-4775-BEF2-7CCA16B17434}" type="slidenum">
              <a:rPr lang="en-US" altLang="zh-CN" smtClean="0"/>
              <a:t>21</a:t>
            </a:fld>
            <a:endParaRPr lang="en-US" altLang="zh-CN" dirty="0"/>
          </a:p>
        </p:txBody>
      </p:sp>
    </p:spTree>
    <p:extLst>
      <p:ext uri="{BB962C8B-B14F-4D97-AF65-F5344CB8AC3E}">
        <p14:creationId xmlns:p14="http://schemas.microsoft.com/office/powerpoint/2010/main" val="39864076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代码结构</a:t>
            </a:r>
            <a:endParaRPr lang="zh-CN" altLang="en-US" dirty="0"/>
          </a:p>
        </p:txBody>
      </p:sp>
      <p:sp>
        <p:nvSpPr>
          <p:cNvPr id="3" name="内容占位符 2"/>
          <p:cNvSpPr>
            <a:spLocks noGrp="1"/>
          </p:cNvSpPr>
          <p:nvPr>
            <p:ph idx="1"/>
          </p:nvPr>
        </p:nvSpPr>
        <p:spPr/>
        <p:txBody>
          <a:bodyPr/>
          <a:lstStyle/>
          <a:p>
            <a:r>
              <a:rPr lang="zh-CN" altLang="en-US" dirty="0" smtClean="0"/>
              <a:t>一般分为</a:t>
            </a:r>
            <a:r>
              <a:rPr lang="en-US" altLang="zh-CN" dirty="0" smtClean="0"/>
              <a:t>3</a:t>
            </a:r>
            <a:r>
              <a:rPr lang="zh-CN" altLang="en-US" dirty="0" smtClean="0"/>
              <a:t>各部分</a:t>
            </a:r>
            <a:r>
              <a:rPr lang="en-US" altLang="zh-CN" dirty="0" smtClean="0"/>
              <a:t>:</a:t>
            </a:r>
            <a:endParaRPr lang="en-US" altLang="zh-CN" dirty="0"/>
          </a:p>
          <a:p>
            <a:pPr lvl="1"/>
            <a:r>
              <a:rPr lang="en-US" altLang="zh-CN" dirty="0" smtClean="0"/>
              <a:t>External </a:t>
            </a:r>
            <a:r>
              <a:rPr lang="en-US" altLang="zh-CN" dirty="0"/>
              <a:t>libraries: </a:t>
            </a:r>
            <a:r>
              <a:rPr lang="zh-CN" altLang="en-US" dirty="0" smtClean="0"/>
              <a:t>引用所有需要代码库的</a:t>
            </a:r>
            <a:r>
              <a:rPr lang="zh-CN" altLang="en-US" dirty="0" smtClean="0">
                <a:solidFill>
                  <a:srgbClr val="FF0000"/>
                </a:solidFill>
              </a:rPr>
              <a:t>头文件</a:t>
            </a:r>
            <a:r>
              <a:rPr lang="zh-CN" altLang="en-US" dirty="0" smtClean="0"/>
              <a:t>。</a:t>
            </a:r>
            <a:r>
              <a:rPr lang="en-US" altLang="zh-CN" dirty="0" smtClean="0"/>
              <a:t> </a:t>
            </a:r>
          </a:p>
          <a:p>
            <a:pPr lvl="1"/>
            <a:r>
              <a:rPr lang="en-US" altLang="zh-CN" dirty="0" smtClean="0"/>
              <a:t>Constants </a:t>
            </a:r>
            <a:r>
              <a:rPr lang="en-US" altLang="zh-CN" dirty="0"/>
              <a:t>and variables </a:t>
            </a:r>
            <a:r>
              <a:rPr lang="en-US" altLang="zh-CN" dirty="0" smtClean="0"/>
              <a:t>:  </a:t>
            </a:r>
            <a:r>
              <a:rPr lang="zh-CN" altLang="en-US" dirty="0" smtClean="0"/>
              <a:t>定义全局常量和变量</a:t>
            </a:r>
            <a:endParaRPr lang="en-US" altLang="zh-CN" dirty="0" smtClean="0"/>
          </a:p>
          <a:p>
            <a:pPr lvl="1"/>
            <a:r>
              <a:rPr lang="en-US" altLang="zh-CN" dirty="0" smtClean="0"/>
              <a:t>Functions    </a:t>
            </a:r>
            <a:r>
              <a:rPr lang="en-US" altLang="zh-CN" dirty="0"/>
              <a:t>:  </a:t>
            </a:r>
            <a:r>
              <a:rPr lang="zh-CN" altLang="en-US" dirty="0" smtClean="0"/>
              <a:t>实现所有自定义函数</a:t>
            </a:r>
            <a:endParaRPr lang="zh-CN" altLang="en-US" dirty="0"/>
          </a:p>
        </p:txBody>
      </p:sp>
      <p:sp>
        <p:nvSpPr>
          <p:cNvPr id="5" name="灯片编号占位符 4"/>
          <p:cNvSpPr>
            <a:spLocks noGrp="1"/>
          </p:cNvSpPr>
          <p:nvPr>
            <p:ph type="sldNum" sz="quarter" idx="11"/>
          </p:nvPr>
        </p:nvSpPr>
        <p:spPr/>
        <p:txBody>
          <a:bodyPr/>
          <a:lstStyle/>
          <a:p>
            <a:pPr>
              <a:defRPr/>
            </a:pPr>
            <a:fld id="{D2262E2B-4726-4775-BEF2-7CCA16B17434}" type="slidenum">
              <a:rPr lang="en-US" altLang="zh-CN" smtClean="0"/>
              <a:t>22</a:t>
            </a:fld>
            <a:endParaRPr lang="en-US" altLang="zh-CN" dirty="0"/>
          </a:p>
        </p:txBody>
      </p:sp>
    </p:spTree>
    <p:extLst>
      <p:ext uri="{BB962C8B-B14F-4D97-AF65-F5344CB8AC3E}">
        <p14:creationId xmlns:p14="http://schemas.microsoft.com/office/powerpoint/2010/main" val="796640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60438"/>
          </a:xfrm>
        </p:spPr>
        <p:txBody>
          <a:bodyPr/>
          <a:lstStyle/>
          <a:p>
            <a:r>
              <a:rPr lang="zh-CN" altLang="en-US" dirty="0" smtClean="0"/>
              <a:t>代码结构</a:t>
            </a:r>
            <a:endParaRPr lang="zh-CN" altLang="en-US" dirty="0"/>
          </a:p>
        </p:txBody>
      </p:sp>
      <p:sp>
        <p:nvSpPr>
          <p:cNvPr id="3" name="内容占位符 2"/>
          <p:cNvSpPr>
            <a:spLocks noGrp="1"/>
          </p:cNvSpPr>
          <p:nvPr>
            <p:ph idx="1"/>
          </p:nvPr>
        </p:nvSpPr>
        <p:spPr>
          <a:xfrm>
            <a:off x="533400" y="1417637"/>
            <a:ext cx="7924800" cy="4525963"/>
          </a:xfrm>
        </p:spPr>
        <p:txBody>
          <a:bodyPr/>
          <a:lstStyle/>
          <a:p>
            <a:pPr marL="0" indent="0">
              <a:buNone/>
            </a:pPr>
            <a:r>
              <a:rPr lang="en-US" altLang="zh-CN" sz="1800" dirty="0">
                <a:latin typeface="Courier New" panose="02070309020205020404" pitchFamily="49" charset="0"/>
                <a:cs typeface="Courier New" panose="02070309020205020404" pitchFamily="49" charset="0"/>
              </a:rPr>
              <a:t>#</a:t>
            </a:r>
            <a:r>
              <a:rPr lang="en-US" altLang="zh-CN" sz="1800" dirty="0">
                <a:solidFill>
                  <a:srgbClr val="0000CC"/>
                </a:solidFill>
                <a:latin typeface="Courier New" panose="02070309020205020404" pitchFamily="49" charset="0"/>
                <a:cs typeface="Courier New" panose="02070309020205020404" pitchFamily="49" charset="0"/>
              </a:rPr>
              <a:t>include</a:t>
            </a:r>
            <a:r>
              <a:rPr lang="en-US" altLang="zh-CN" sz="1800" dirty="0">
                <a:latin typeface="Courier New" panose="02070309020205020404" pitchFamily="49" charset="0"/>
                <a:cs typeface="Courier New" panose="02070309020205020404" pitchFamily="49" charset="0"/>
              </a:rPr>
              <a:t> &lt;dht11.h&gt;</a:t>
            </a:r>
          </a:p>
          <a:p>
            <a:pPr marL="0" indent="0">
              <a:buNone/>
            </a:pPr>
            <a:r>
              <a:rPr lang="en-US" altLang="zh-CN" sz="1800" dirty="0">
                <a:latin typeface="Courier New" panose="02070309020205020404" pitchFamily="49" charset="0"/>
                <a:cs typeface="Courier New" panose="02070309020205020404" pitchFamily="49" charset="0"/>
              </a:rPr>
              <a:t>#</a:t>
            </a:r>
            <a:r>
              <a:rPr lang="en-US" altLang="zh-CN" sz="1800" dirty="0">
                <a:solidFill>
                  <a:srgbClr val="0000CC"/>
                </a:solidFill>
                <a:latin typeface="Courier New" panose="02070309020205020404" pitchFamily="49" charset="0"/>
                <a:cs typeface="Courier New" panose="02070309020205020404" pitchFamily="49" charset="0"/>
              </a:rPr>
              <a:t>define</a:t>
            </a:r>
            <a:r>
              <a:rPr lang="en-US" altLang="zh-CN" sz="1800" dirty="0">
                <a:latin typeface="Courier New" panose="02070309020205020404" pitchFamily="49" charset="0"/>
                <a:cs typeface="Courier New" panose="02070309020205020404" pitchFamily="49" charset="0"/>
              </a:rPr>
              <a:t> DHT11_PIN 4</a:t>
            </a:r>
          </a:p>
          <a:p>
            <a:pPr marL="0" indent="0">
              <a:buNone/>
            </a:pPr>
            <a:r>
              <a:rPr lang="en-US" altLang="zh-CN" sz="1800" dirty="0" smtClean="0">
                <a:solidFill>
                  <a:srgbClr val="FF0000"/>
                </a:solidFill>
                <a:latin typeface="Courier New" panose="02070309020205020404" pitchFamily="49" charset="0"/>
                <a:cs typeface="Courier New" panose="02070309020205020404" pitchFamily="49" charset="0"/>
              </a:rPr>
              <a:t>dht11 </a:t>
            </a:r>
            <a:r>
              <a:rPr lang="en-US" altLang="zh-CN" sz="1800" dirty="0">
                <a:solidFill>
                  <a:srgbClr val="FF0000"/>
                </a:solidFill>
                <a:latin typeface="Courier New" panose="02070309020205020404" pitchFamily="49" charset="0"/>
                <a:cs typeface="Courier New" panose="02070309020205020404" pitchFamily="49" charset="0"/>
              </a:rPr>
              <a:t>DHT</a:t>
            </a:r>
            <a:r>
              <a:rPr lang="en-US" altLang="zh-CN" sz="1800" dirty="0">
                <a:latin typeface="Courier New" panose="02070309020205020404" pitchFamily="49" charset="0"/>
                <a:cs typeface="Courier New" panose="02070309020205020404" pitchFamily="49" charset="0"/>
              </a:rPr>
              <a:t>;</a:t>
            </a:r>
          </a:p>
          <a:p>
            <a:pPr marL="0" indent="0">
              <a:buNone/>
            </a:pPr>
            <a:r>
              <a:rPr lang="en-US" altLang="zh-CN" sz="1800" dirty="0" smtClean="0">
                <a:latin typeface="Courier New" panose="02070309020205020404" pitchFamily="49" charset="0"/>
                <a:cs typeface="Courier New" panose="02070309020205020404" pitchFamily="49" charset="0"/>
              </a:rPr>
              <a:t>void </a:t>
            </a:r>
            <a:r>
              <a:rPr lang="en-US" altLang="zh-CN" sz="1800" dirty="0">
                <a:latin typeface="Courier New" panose="02070309020205020404" pitchFamily="49" charset="0"/>
                <a:cs typeface="Courier New" panose="02070309020205020404" pitchFamily="49" charset="0"/>
              </a:rPr>
              <a:t>setup(){</a:t>
            </a:r>
          </a:p>
          <a:p>
            <a:pPr marL="0" indent="0">
              <a:buNone/>
            </a:pPr>
            <a:r>
              <a:rPr lang="en-US" altLang="zh-CN" sz="1800" dirty="0">
                <a:latin typeface="Courier New" panose="02070309020205020404" pitchFamily="49" charset="0"/>
                <a:cs typeface="Courier New" panose="02070309020205020404" pitchFamily="49" charset="0"/>
              </a:rPr>
              <a:t>  </a:t>
            </a:r>
            <a:r>
              <a:rPr lang="en-US" altLang="zh-CN" sz="1800" dirty="0" err="1">
                <a:latin typeface="Courier New" panose="02070309020205020404" pitchFamily="49" charset="0"/>
                <a:cs typeface="Courier New" panose="02070309020205020404" pitchFamily="49" charset="0"/>
              </a:rPr>
              <a:t>Serial.begin</a:t>
            </a:r>
            <a:r>
              <a:rPr lang="en-US" altLang="zh-CN" sz="1800" dirty="0">
                <a:latin typeface="Courier New" panose="02070309020205020404" pitchFamily="49" charset="0"/>
                <a:cs typeface="Courier New" panose="02070309020205020404" pitchFamily="49" charset="0"/>
              </a:rPr>
              <a:t>(9600);</a:t>
            </a:r>
          </a:p>
          <a:p>
            <a:pPr marL="0" indent="0">
              <a:buNone/>
            </a:pPr>
            <a:r>
              <a:rPr lang="en-US" altLang="zh-CN" sz="1800" dirty="0" smtClean="0">
                <a:latin typeface="Courier New" panose="02070309020205020404" pitchFamily="49" charset="0"/>
                <a:cs typeface="Courier New" panose="02070309020205020404" pitchFamily="49" charset="0"/>
              </a:rPr>
              <a:t>}</a:t>
            </a:r>
            <a:endParaRPr lang="en-US" altLang="zh-CN" sz="1800" dirty="0">
              <a:latin typeface="Courier New" panose="02070309020205020404" pitchFamily="49" charset="0"/>
              <a:cs typeface="Courier New" panose="02070309020205020404" pitchFamily="49" charset="0"/>
            </a:endParaRPr>
          </a:p>
          <a:p>
            <a:pPr marL="0" indent="0">
              <a:buNone/>
            </a:pPr>
            <a:r>
              <a:rPr lang="en-US" altLang="zh-CN" sz="1800" dirty="0">
                <a:latin typeface="Courier New" panose="02070309020205020404" pitchFamily="49" charset="0"/>
                <a:cs typeface="Courier New" panose="02070309020205020404" pitchFamily="49" charset="0"/>
              </a:rPr>
              <a:t> </a:t>
            </a:r>
          </a:p>
        </p:txBody>
      </p:sp>
      <p:sp>
        <p:nvSpPr>
          <p:cNvPr id="4" name="内容占位符 2"/>
          <p:cNvSpPr txBox="1">
            <a:spLocks/>
          </p:cNvSpPr>
          <p:nvPr/>
        </p:nvSpPr>
        <p:spPr>
          <a:xfrm>
            <a:off x="533400" y="3505200"/>
            <a:ext cx="7924800" cy="3352800"/>
          </a:xfrm>
          <a:prstGeom prst="rect">
            <a:avLst/>
          </a:prstGeom>
          <a:solidFill>
            <a:srgbClr val="FFFF00"/>
          </a:solidFill>
          <a:ln w="9525">
            <a:noFill/>
          </a:ln>
        </p:spPr>
        <p:txBody>
          <a:bodyPr/>
          <a:lstStyle>
            <a:lvl1pPr marL="342900" lvl="0" indent="-342900" algn="l" defTabSz="914400" eaLnBrk="1" fontAlgn="base" latinLnBrk="0" hangingPunct="1">
              <a:lnSpc>
                <a:spcPct val="100000"/>
              </a:lnSpc>
              <a:spcBef>
                <a:spcPct val="20000"/>
              </a:spcBef>
              <a:spcAft>
                <a:spcPct val="0"/>
              </a:spcAft>
              <a:buClr>
                <a:srgbClr val="FF0000"/>
              </a:buClr>
              <a:buFont typeface="Wingdings" panose="05000000000000000000" pitchFamily="2" charset="2"/>
              <a:buChar char="n"/>
              <a:defRPr sz="3200" b="1" i="0" u="none" kern="1200" baseline="0">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742950" lvl="1" indent="-285750" algn="l" defTabSz="914400" eaLnBrk="1" fontAlgn="base" latinLnBrk="0" hangingPunct="1">
              <a:lnSpc>
                <a:spcPct val="100000"/>
              </a:lnSpc>
              <a:spcBef>
                <a:spcPct val="20000"/>
              </a:spcBef>
              <a:spcAft>
                <a:spcPct val="0"/>
              </a:spcAft>
              <a:buClr>
                <a:schemeClr val="accent2"/>
              </a:buClr>
              <a:buFont typeface="Wingdings" panose="05000000000000000000" pitchFamily="2" charset="2"/>
              <a:buChar char="u"/>
              <a:defRPr sz="2800" b="1" i="0" u="none" kern="1200" baseline="0">
                <a:solidFill>
                  <a:schemeClr val="tx1"/>
                </a:solidFill>
                <a:latin typeface="宋体" panose="02010600030101010101" pitchFamily="2" charset="-122"/>
                <a:ea typeface="宋体" panose="02010600030101010101" pitchFamily="2" charset="-122"/>
                <a:cs typeface="Arial" panose="020B0604020202020204" pitchFamily="34" charset="0"/>
              </a:defRPr>
            </a:lvl2pPr>
            <a:lvl3pPr marL="1143000" lvl="2" indent="-228600" algn="l" defTabSz="914400" eaLnBrk="1" fontAlgn="base" latinLnBrk="0" hangingPunct="1">
              <a:lnSpc>
                <a:spcPct val="100000"/>
              </a:lnSpc>
              <a:spcBef>
                <a:spcPct val="20000"/>
              </a:spcBef>
              <a:spcAft>
                <a:spcPct val="0"/>
              </a:spcAft>
              <a:buClr>
                <a:srgbClr val="9900FF"/>
              </a:buClr>
              <a:buFont typeface="Wingdings" panose="05000000000000000000" pitchFamily="2" charset="2"/>
              <a:buChar char="l"/>
              <a:defRPr sz="2400" b="1" i="0" u="none" kern="1200" baseline="0">
                <a:solidFill>
                  <a:schemeClr val="tx1"/>
                </a:solidFill>
                <a:latin typeface="宋体" panose="02010600030101010101" pitchFamily="2" charset="-122"/>
                <a:ea typeface="宋体" panose="02010600030101010101" pitchFamily="2" charset="-122"/>
                <a:cs typeface="Arial" panose="020B0604020202020204" pitchFamily="34" charset="0"/>
              </a:defRPr>
            </a:lvl3pPr>
            <a:lvl4pPr marL="1600200" lvl="3"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宋体" panose="02010600030101010101" pitchFamily="2" charset="-122"/>
                <a:ea typeface="宋体" panose="02010600030101010101" pitchFamily="2" charset="-122"/>
                <a:cs typeface="Arial" panose="020B0604020202020204" pitchFamily="34" charset="0"/>
              </a:defRPr>
            </a:lvl4pPr>
            <a:lvl5pPr marL="2057400" lvl="4"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宋体" panose="02010600030101010101" pitchFamily="2" charset="-122"/>
                <a:ea typeface="宋体" panose="02010600030101010101" pitchFamily="2" charset="-122"/>
                <a:cs typeface="Arial" panose="020B0604020202020204" pitchFamily="34" charset="0"/>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buFont typeface="Wingdings" panose="05000000000000000000" pitchFamily="2" charset="2"/>
              <a:buNone/>
            </a:pPr>
            <a:r>
              <a:rPr lang="en-US" altLang="zh-CN" sz="1800" dirty="0" smtClean="0">
                <a:latin typeface="Courier New" panose="02070309020205020404" pitchFamily="49" charset="0"/>
                <a:cs typeface="Courier New" panose="02070309020205020404" pitchFamily="49" charset="0"/>
              </a:rPr>
              <a:t>void loop(){</a:t>
            </a:r>
          </a:p>
          <a:p>
            <a:pPr marL="0" indent="0">
              <a:buFont typeface="Wingdings" panose="05000000000000000000" pitchFamily="2" charset="2"/>
              <a:buNone/>
            </a:pPr>
            <a:r>
              <a:rPr lang="en-US" altLang="zh-CN" sz="1800" dirty="0" smtClean="0">
                <a:latin typeface="Courier New" panose="02070309020205020404" pitchFamily="49" charset="0"/>
                <a:cs typeface="Courier New" panose="02070309020205020404" pitchFamily="49" charset="0"/>
              </a:rPr>
              <a:t>  </a:t>
            </a:r>
            <a:r>
              <a:rPr lang="en-US" altLang="zh-CN" sz="1800" dirty="0" err="1" smtClean="0">
                <a:latin typeface="Courier New" panose="02070309020205020404" pitchFamily="49" charset="0"/>
                <a:cs typeface="Courier New" panose="02070309020205020404" pitchFamily="49" charset="0"/>
              </a:rPr>
              <a:t>int</a:t>
            </a:r>
            <a:r>
              <a:rPr lang="en-US" altLang="zh-CN" sz="1800" dirty="0" smtClean="0">
                <a:latin typeface="Courier New" panose="02070309020205020404" pitchFamily="49" charset="0"/>
                <a:cs typeface="Courier New" panose="02070309020205020404" pitchFamily="49" charset="0"/>
              </a:rPr>
              <a:t> </a:t>
            </a:r>
            <a:r>
              <a:rPr lang="en-US" altLang="zh-CN" sz="1800" dirty="0" err="1" smtClean="0">
                <a:latin typeface="Courier New" panose="02070309020205020404" pitchFamily="49" charset="0"/>
                <a:cs typeface="Courier New" panose="02070309020205020404" pitchFamily="49" charset="0"/>
              </a:rPr>
              <a:t>chk</a:t>
            </a:r>
            <a:r>
              <a:rPr lang="en-US" altLang="zh-CN" sz="1800" dirty="0" smtClean="0">
                <a:latin typeface="Courier New" panose="02070309020205020404" pitchFamily="49" charset="0"/>
                <a:cs typeface="Courier New" panose="02070309020205020404" pitchFamily="49" charset="0"/>
              </a:rPr>
              <a:t>;</a:t>
            </a:r>
          </a:p>
          <a:p>
            <a:pPr marL="0" indent="0">
              <a:buFont typeface="Wingdings" panose="05000000000000000000" pitchFamily="2" charset="2"/>
              <a:buNone/>
            </a:pPr>
            <a:r>
              <a:rPr lang="en-US" altLang="zh-CN" sz="1800" dirty="0" smtClean="0">
                <a:latin typeface="Courier New" panose="02070309020205020404" pitchFamily="49" charset="0"/>
                <a:cs typeface="Courier New" panose="02070309020205020404" pitchFamily="49" charset="0"/>
              </a:rPr>
              <a:t>  </a:t>
            </a:r>
            <a:r>
              <a:rPr lang="en-US" altLang="zh-CN" sz="1800" dirty="0" err="1" smtClean="0">
                <a:latin typeface="Courier New" panose="02070309020205020404" pitchFamily="49" charset="0"/>
                <a:cs typeface="Courier New" panose="02070309020205020404" pitchFamily="49" charset="0"/>
              </a:rPr>
              <a:t>chk</a:t>
            </a:r>
            <a:r>
              <a:rPr lang="en-US" altLang="zh-CN" sz="1800" dirty="0" smtClean="0">
                <a:latin typeface="Courier New" panose="02070309020205020404" pitchFamily="49" charset="0"/>
                <a:cs typeface="Courier New" panose="02070309020205020404" pitchFamily="49" charset="0"/>
              </a:rPr>
              <a:t> = </a:t>
            </a:r>
            <a:r>
              <a:rPr lang="en-US" altLang="zh-CN" sz="1800" dirty="0" err="1" smtClean="0">
                <a:latin typeface="Courier New" panose="02070309020205020404" pitchFamily="49" charset="0"/>
                <a:cs typeface="Courier New" panose="02070309020205020404" pitchFamily="49" charset="0"/>
              </a:rPr>
              <a:t>DHT.read</a:t>
            </a:r>
            <a:r>
              <a:rPr lang="en-US" altLang="zh-CN" sz="1800" dirty="0" smtClean="0">
                <a:latin typeface="Courier New" panose="02070309020205020404" pitchFamily="49" charset="0"/>
                <a:cs typeface="Courier New" panose="02070309020205020404" pitchFamily="49" charset="0"/>
              </a:rPr>
              <a:t>(DHT11_PIN); </a:t>
            </a:r>
          </a:p>
          <a:p>
            <a:pPr marL="0" indent="0">
              <a:buFont typeface="Wingdings" panose="05000000000000000000" pitchFamily="2" charset="2"/>
              <a:buNone/>
            </a:pPr>
            <a:r>
              <a:rPr lang="en-US" altLang="zh-CN" sz="1800" dirty="0" smtClean="0">
                <a:latin typeface="Courier New" panose="02070309020205020404" pitchFamily="49" charset="0"/>
                <a:cs typeface="Courier New" panose="02070309020205020404" pitchFamily="49" charset="0"/>
              </a:rPr>
              <a:t>  if(</a:t>
            </a:r>
            <a:r>
              <a:rPr lang="en-US" altLang="zh-CN" sz="1800" dirty="0" err="1" smtClean="0">
                <a:latin typeface="Courier New" panose="02070309020205020404" pitchFamily="49" charset="0"/>
                <a:cs typeface="Courier New" panose="02070309020205020404" pitchFamily="49" charset="0"/>
              </a:rPr>
              <a:t>chk</a:t>
            </a:r>
            <a:r>
              <a:rPr lang="en-US" altLang="zh-CN" sz="1800" dirty="0" smtClean="0">
                <a:latin typeface="Courier New" panose="02070309020205020404" pitchFamily="49" charset="0"/>
                <a:cs typeface="Courier New" panose="02070309020205020404" pitchFamily="49" charset="0"/>
              </a:rPr>
              <a:t>== DHTLIB_OK){</a:t>
            </a:r>
          </a:p>
          <a:p>
            <a:pPr marL="0" indent="0">
              <a:buFont typeface="Wingdings" panose="05000000000000000000" pitchFamily="2" charset="2"/>
              <a:buNone/>
            </a:pPr>
            <a:r>
              <a:rPr lang="en-US" altLang="zh-CN" sz="1800" dirty="0" smtClean="0">
                <a:latin typeface="Courier New" panose="02070309020205020404" pitchFamily="49" charset="0"/>
                <a:cs typeface="Courier New" panose="02070309020205020404" pitchFamily="49" charset="0"/>
              </a:rPr>
              <a:t>	</a:t>
            </a:r>
            <a:r>
              <a:rPr lang="en-US" altLang="zh-CN" sz="1800" dirty="0" err="1" smtClean="0">
                <a:latin typeface="Courier New" panose="02070309020205020404" pitchFamily="49" charset="0"/>
                <a:cs typeface="Courier New" panose="02070309020205020404" pitchFamily="49" charset="0"/>
              </a:rPr>
              <a:t>Serial.print</a:t>
            </a:r>
            <a:r>
              <a:rPr lang="en-US" altLang="zh-CN" sz="1800" dirty="0" smtClean="0">
                <a:latin typeface="Courier New" panose="02070309020205020404" pitchFamily="49" charset="0"/>
                <a:cs typeface="Courier New" panose="02070309020205020404" pitchFamily="49" charset="0"/>
              </a:rPr>
              <a:t>(DHT.humidity,1);	//</a:t>
            </a:r>
            <a:r>
              <a:rPr lang="zh-CN" altLang="en-US" sz="1800" dirty="0" smtClean="0">
                <a:latin typeface="Courier New" panose="02070309020205020404" pitchFamily="49" charset="0"/>
                <a:cs typeface="Courier New" panose="02070309020205020404" pitchFamily="49" charset="0"/>
              </a:rPr>
              <a:t>小数位数</a:t>
            </a:r>
            <a:endParaRPr lang="en-US" altLang="zh-CN" sz="1800" dirty="0" smtClean="0">
              <a:latin typeface="Courier New" panose="02070309020205020404" pitchFamily="49" charset="0"/>
              <a:cs typeface="Courier New" panose="02070309020205020404" pitchFamily="49" charset="0"/>
            </a:endParaRPr>
          </a:p>
          <a:p>
            <a:pPr marL="0" indent="0">
              <a:buFont typeface="Wingdings" panose="05000000000000000000" pitchFamily="2" charset="2"/>
              <a:buNone/>
            </a:pPr>
            <a:r>
              <a:rPr lang="en-US" altLang="zh-CN" sz="1800" dirty="0" smtClean="0">
                <a:latin typeface="Courier New" panose="02070309020205020404" pitchFamily="49" charset="0"/>
                <a:cs typeface="Courier New" panose="02070309020205020404" pitchFamily="49" charset="0"/>
              </a:rPr>
              <a:t>  	</a:t>
            </a:r>
            <a:r>
              <a:rPr lang="en-US" altLang="zh-CN" sz="1800" dirty="0" err="1" smtClean="0">
                <a:latin typeface="Courier New" panose="02070309020205020404" pitchFamily="49" charset="0"/>
                <a:cs typeface="Courier New" panose="02070309020205020404" pitchFamily="49" charset="0"/>
              </a:rPr>
              <a:t>Serial.print</a:t>
            </a:r>
            <a:r>
              <a:rPr lang="en-US" altLang="zh-CN" sz="1800" dirty="0" smtClean="0">
                <a:latin typeface="Courier New" panose="02070309020205020404" pitchFamily="49" charset="0"/>
                <a:cs typeface="Courier New" panose="02070309020205020404" pitchFamily="49" charset="0"/>
              </a:rPr>
              <a:t>(",\t");</a:t>
            </a:r>
          </a:p>
          <a:p>
            <a:pPr marL="0" indent="0">
              <a:buFont typeface="Wingdings" panose="05000000000000000000" pitchFamily="2" charset="2"/>
              <a:buNone/>
            </a:pPr>
            <a:r>
              <a:rPr lang="en-US" altLang="zh-CN" sz="1800" dirty="0" smtClean="0">
                <a:latin typeface="Courier New" panose="02070309020205020404" pitchFamily="49" charset="0"/>
                <a:cs typeface="Courier New" panose="02070309020205020404" pitchFamily="49" charset="0"/>
              </a:rPr>
              <a:t>  	</a:t>
            </a:r>
            <a:r>
              <a:rPr lang="en-US" altLang="zh-CN" sz="1800" dirty="0" err="1" smtClean="0">
                <a:latin typeface="Courier New" panose="02070309020205020404" pitchFamily="49" charset="0"/>
                <a:cs typeface="Courier New" panose="02070309020205020404" pitchFamily="49" charset="0"/>
              </a:rPr>
              <a:t>Serial.println</a:t>
            </a:r>
            <a:r>
              <a:rPr lang="en-US" altLang="zh-CN" sz="1800" dirty="0" smtClean="0">
                <a:latin typeface="Courier New" panose="02070309020205020404" pitchFamily="49" charset="0"/>
                <a:cs typeface="Courier New" panose="02070309020205020404" pitchFamily="49" charset="0"/>
              </a:rPr>
              <a:t>(DHT.temperature,1);</a:t>
            </a:r>
          </a:p>
          <a:p>
            <a:pPr marL="0" indent="0">
              <a:buFont typeface="Wingdings" panose="05000000000000000000" pitchFamily="2" charset="2"/>
              <a:buNone/>
            </a:pPr>
            <a:r>
              <a:rPr lang="en-US" altLang="zh-CN" sz="1800" dirty="0" smtClean="0">
                <a:latin typeface="Courier New" panose="02070309020205020404" pitchFamily="49" charset="0"/>
                <a:cs typeface="Courier New" panose="02070309020205020404" pitchFamily="49" charset="0"/>
              </a:rPr>
              <a:t>  } </a:t>
            </a:r>
          </a:p>
          <a:p>
            <a:pPr marL="0" indent="0">
              <a:buFont typeface="Wingdings" panose="05000000000000000000" pitchFamily="2" charset="2"/>
              <a:buNone/>
            </a:pPr>
            <a:r>
              <a:rPr lang="en-US" altLang="zh-CN" sz="1800" smtClean="0">
                <a:latin typeface="Courier New" panose="02070309020205020404" pitchFamily="49" charset="0"/>
                <a:cs typeface="Courier New" panose="02070309020205020404" pitchFamily="49" charset="0"/>
              </a:rPr>
              <a:t>  delay(1000</a:t>
            </a:r>
            <a:r>
              <a:rPr lang="en-US" altLang="zh-CN" sz="1800" dirty="0" smtClean="0">
                <a:latin typeface="Courier New" panose="02070309020205020404" pitchFamily="49" charset="0"/>
                <a:cs typeface="Courier New" panose="02070309020205020404" pitchFamily="49" charset="0"/>
              </a:rPr>
              <a:t>);</a:t>
            </a:r>
          </a:p>
          <a:p>
            <a:pPr marL="0" indent="0">
              <a:buFont typeface="Wingdings" panose="05000000000000000000" pitchFamily="2" charset="2"/>
              <a:buNone/>
            </a:pPr>
            <a:r>
              <a:rPr lang="en-US" altLang="zh-CN" sz="1800" dirty="0" smtClean="0">
                <a:latin typeface="Courier New" panose="02070309020205020404" pitchFamily="49" charset="0"/>
                <a:cs typeface="Courier New" panose="02070309020205020404" pitchFamily="49" charset="0"/>
              </a:rPr>
              <a:t>}</a:t>
            </a:r>
            <a:endParaRPr lang="en-US" altLang="zh-CN" sz="1800" dirty="0">
              <a:latin typeface="Courier New" panose="02070309020205020404" pitchFamily="49" charset="0"/>
              <a:cs typeface="Courier New" panose="02070309020205020404" pitchFamily="49" charset="0"/>
            </a:endParaRPr>
          </a:p>
        </p:txBody>
      </p:sp>
      <p:sp>
        <p:nvSpPr>
          <p:cNvPr id="5" name="矩形 4"/>
          <p:cNvSpPr/>
          <p:nvPr/>
        </p:nvSpPr>
        <p:spPr>
          <a:xfrm>
            <a:off x="3810000" y="1348096"/>
            <a:ext cx="1903085" cy="369332"/>
          </a:xfrm>
          <a:prstGeom prst="rect">
            <a:avLst/>
          </a:prstGeom>
          <a:solidFill>
            <a:srgbClr val="92D050"/>
          </a:solidFill>
        </p:spPr>
        <p:txBody>
          <a:bodyPr wrap="none">
            <a:spAutoFit/>
          </a:bodyPr>
          <a:lstStyle/>
          <a:p>
            <a:r>
              <a:rPr lang="en-US" altLang="zh-CN" dirty="0"/>
              <a:t>External libraries</a:t>
            </a:r>
            <a:endParaRPr lang="zh-CN" altLang="en-US" dirty="0"/>
          </a:p>
        </p:txBody>
      </p:sp>
      <p:sp>
        <p:nvSpPr>
          <p:cNvPr id="6" name="矩形 5"/>
          <p:cNvSpPr/>
          <p:nvPr/>
        </p:nvSpPr>
        <p:spPr>
          <a:xfrm>
            <a:off x="3810000" y="1863487"/>
            <a:ext cx="2659702" cy="369332"/>
          </a:xfrm>
          <a:prstGeom prst="rect">
            <a:avLst/>
          </a:prstGeom>
          <a:solidFill>
            <a:srgbClr val="92D050"/>
          </a:solidFill>
        </p:spPr>
        <p:txBody>
          <a:bodyPr wrap="none">
            <a:spAutoFit/>
          </a:bodyPr>
          <a:lstStyle/>
          <a:p>
            <a:r>
              <a:rPr lang="en-US" altLang="zh-CN" dirty="0"/>
              <a:t>Constants and variables</a:t>
            </a:r>
            <a:endParaRPr lang="zh-CN" altLang="en-US" dirty="0"/>
          </a:p>
        </p:txBody>
      </p:sp>
      <p:sp>
        <p:nvSpPr>
          <p:cNvPr id="7" name="矩形 6"/>
          <p:cNvSpPr/>
          <p:nvPr/>
        </p:nvSpPr>
        <p:spPr>
          <a:xfrm>
            <a:off x="3824796" y="2355374"/>
            <a:ext cx="1184940" cy="369332"/>
          </a:xfrm>
          <a:prstGeom prst="rect">
            <a:avLst/>
          </a:prstGeom>
          <a:solidFill>
            <a:srgbClr val="92D050"/>
          </a:solidFill>
        </p:spPr>
        <p:txBody>
          <a:bodyPr wrap="none">
            <a:spAutoFit/>
          </a:bodyPr>
          <a:lstStyle/>
          <a:p>
            <a:r>
              <a:rPr lang="en-US" altLang="zh-CN" dirty="0"/>
              <a:t>Functions</a:t>
            </a:r>
            <a:endParaRPr lang="zh-CN" altLang="en-US" dirty="0"/>
          </a:p>
        </p:txBody>
      </p:sp>
    </p:spTree>
    <p:extLst>
      <p:ext uri="{BB962C8B-B14F-4D97-AF65-F5344CB8AC3E}">
        <p14:creationId xmlns:p14="http://schemas.microsoft.com/office/powerpoint/2010/main" val="3494632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5458" name="AutoShape 2"/>
          <p:cNvSpPr>
            <a:spLocks noGrp="1" noChangeArrowheads="1"/>
          </p:cNvSpPr>
          <p:nvPr>
            <p:ph type="title"/>
          </p:nvPr>
        </p:nvSpPr>
        <p:spPr/>
        <p:txBody>
          <a:bodyPr/>
          <a:lstStyle/>
          <a:p>
            <a:endParaRPr lang="zh-CN" altLang="en-US" sz="5400" dirty="0"/>
          </a:p>
        </p:txBody>
      </p:sp>
      <p:sp>
        <p:nvSpPr>
          <p:cNvPr id="915459" name="Rectangle 3"/>
          <p:cNvSpPr>
            <a:spLocks noGrp="1" noChangeArrowheads="1"/>
          </p:cNvSpPr>
          <p:nvPr>
            <p:ph type="body" idx="1"/>
          </p:nvPr>
        </p:nvSpPr>
        <p:spPr>
          <a:xfrm>
            <a:off x="2627313" y="3068638"/>
            <a:ext cx="6049962" cy="2087562"/>
          </a:xfrm>
        </p:spPr>
        <p:txBody>
          <a:bodyPr/>
          <a:lstStyle/>
          <a:p>
            <a:pPr algn="ctr">
              <a:buNone/>
            </a:pPr>
            <a:r>
              <a:rPr lang="en-US" altLang="zh-CN" sz="4800" dirty="0" smtClean="0"/>
              <a:t>Syntax</a:t>
            </a:r>
          </a:p>
          <a:p>
            <a:pPr algn="ctr">
              <a:buNone/>
            </a:pPr>
            <a:r>
              <a:rPr lang="en-US" altLang="zh-CN" sz="4800" dirty="0" smtClean="0"/>
              <a:t>(</a:t>
            </a:r>
            <a:r>
              <a:rPr lang="zh-CN" altLang="en-US" sz="4800" dirty="0" smtClean="0"/>
              <a:t>自学</a:t>
            </a:r>
            <a:r>
              <a:rPr lang="en-US" altLang="zh-CN" sz="4800" dirty="0" smtClean="0"/>
              <a:t>)</a:t>
            </a:r>
            <a:endParaRPr lang="en-US" altLang="zh-CN" sz="4800" dirty="0"/>
          </a:p>
        </p:txBody>
      </p:sp>
      <p:pic>
        <p:nvPicPr>
          <p:cNvPr id="915460" name="Picture 4" descr="j029323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250" y="2997200"/>
            <a:ext cx="1368425" cy="1009650"/>
          </a:xfrm>
          <a:prstGeom prst="rect">
            <a:avLst/>
          </a:prstGeom>
          <a:noFill/>
          <a:extLst>
            <a:ext uri="{909E8E84-426E-40DD-AFC4-6F175D3DCCD1}">
              <a14:hiddenFill xmlns:a14="http://schemas.microsoft.com/office/drawing/2010/main">
                <a:solidFill>
                  <a:srgbClr val="FFFFFF"/>
                </a:solidFill>
              </a14:hiddenFill>
            </a:ext>
          </a:extLst>
        </p:spPr>
      </p:pic>
      <p:sp>
        <p:nvSpPr>
          <p:cNvPr id="2" name="动作按钮: 前进或下一项 1">
            <a:hlinkClick r:id="rId3" action="ppaction://hlinksldjump" highlightClick="1"/>
          </p:cNvPr>
          <p:cNvSpPr/>
          <p:nvPr/>
        </p:nvSpPr>
        <p:spPr>
          <a:xfrm>
            <a:off x="7086600" y="3467254"/>
            <a:ext cx="1042416" cy="1042416"/>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02024517"/>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t>Syntax</a:t>
            </a:r>
            <a:endParaRPr lang="zh-CN" altLang="en-US" dirty="0"/>
          </a:p>
        </p:txBody>
      </p:sp>
      <p:sp>
        <p:nvSpPr>
          <p:cNvPr id="3" name="内容占位符 2"/>
          <p:cNvSpPr>
            <a:spLocks noGrp="1"/>
          </p:cNvSpPr>
          <p:nvPr>
            <p:ph idx="1"/>
          </p:nvPr>
        </p:nvSpPr>
        <p:spPr/>
        <p:txBody>
          <a:bodyPr>
            <a:normAutofit fontScale="85000" lnSpcReduction="10000"/>
          </a:bodyPr>
          <a:lstStyle/>
          <a:p>
            <a:pPr algn="just"/>
            <a:r>
              <a:rPr lang="en-US" altLang="zh-CN" b="1" dirty="0" smtClean="0">
                <a:solidFill>
                  <a:srgbClr val="0000CC"/>
                </a:solidFill>
                <a:latin typeface="Arial Black" panose="020B0A04020102020204" pitchFamily="34" charset="0"/>
              </a:rPr>
              <a:t>//     </a:t>
            </a:r>
            <a:r>
              <a:rPr lang="en-US" altLang="zh-CN" b="1" dirty="0" smtClean="0"/>
              <a:t>(Single line comment): </a:t>
            </a:r>
            <a:r>
              <a:rPr lang="en-US" altLang="zh-CN" dirty="0" smtClean="0"/>
              <a:t>It is often useful to write notes to yourself as you go along about what each line of code does. To do this type two forward slashes at the beginning of your comment and everything until the end of the line will be ignored by your program.</a:t>
            </a:r>
          </a:p>
          <a:p>
            <a:pPr algn="just"/>
            <a:r>
              <a:rPr lang="en-US" altLang="zh-CN" dirty="0">
                <a:solidFill>
                  <a:srgbClr val="0000CC"/>
                </a:solidFill>
                <a:latin typeface="Arial Black" panose="020B0A04020102020204" pitchFamily="34" charset="0"/>
              </a:rPr>
              <a:t>/*   */</a:t>
            </a:r>
            <a:r>
              <a:rPr lang="en-US" altLang="zh-CN" dirty="0" smtClean="0"/>
              <a:t> (</a:t>
            </a:r>
            <a:r>
              <a:rPr lang="en-US" altLang="zh-CN" dirty="0"/>
              <a:t>Multi line comment) :If you have a lot to say you can span several lines as a comment. Everything between these two symbols will be ignored in your program. </a:t>
            </a:r>
          </a:p>
          <a:p>
            <a:pPr algn="just"/>
            <a:endParaRPr lang="en-US" altLang="zh-CN" dirty="0" smtClean="0"/>
          </a:p>
        </p:txBody>
      </p:sp>
      <p:sp>
        <p:nvSpPr>
          <p:cNvPr id="4" name="日期占位符 3"/>
          <p:cNvSpPr>
            <a:spLocks noGrp="1"/>
          </p:cNvSpPr>
          <p:nvPr>
            <p:ph type="dt" sz="half" idx="10"/>
          </p:nvPr>
        </p:nvSpPr>
        <p:spPr/>
        <p:txBody>
          <a:bodyPr/>
          <a:lstStyle/>
          <a:p>
            <a:fld id="{5E798F6F-0354-4867-AD59-10FCF1BF97CC}" type="datetime1">
              <a:rPr lang="zh-CN" altLang="en-US" smtClean="0"/>
              <a:pPr/>
              <a:t>2019/4/23 Tuesday</a:t>
            </a:fld>
            <a:endParaRPr lang="zh-CN" altLang="en-US"/>
          </a:p>
        </p:txBody>
      </p:sp>
      <p:sp>
        <p:nvSpPr>
          <p:cNvPr id="5" name="页脚占位符 4"/>
          <p:cNvSpPr>
            <a:spLocks noGrp="1"/>
          </p:cNvSpPr>
          <p:nvPr>
            <p:ph type="ftr" sz="quarter" idx="11"/>
          </p:nvPr>
        </p:nvSpPr>
        <p:spPr/>
        <p:txBody>
          <a:bodyPr/>
          <a:lstStyle/>
          <a:p>
            <a:r>
              <a:rPr lang="en-US" altLang="zh-CN" smtClean="0">
                <a:solidFill>
                  <a:srgbClr val="0070C0"/>
                </a:solidFill>
              </a:rPr>
              <a:t>Ardunio Programming</a:t>
            </a:r>
            <a:endParaRPr lang="zh-CN" altLang="en-US" dirty="0"/>
          </a:p>
        </p:txBody>
      </p:sp>
      <p:sp>
        <p:nvSpPr>
          <p:cNvPr id="6" name="灯片编号占位符 5"/>
          <p:cNvSpPr>
            <a:spLocks noGrp="1"/>
          </p:cNvSpPr>
          <p:nvPr>
            <p:ph type="sldNum" sz="quarter" idx="12"/>
          </p:nvPr>
        </p:nvSpPr>
        <p:spPr/>
        <p:txBody>
          <a:bodyPr/>
          <a:lstStyle/>
          <a:p>
            <a:r>
              <a:rPr lang="en-US" altLang="zh-CN" smtClean="0"/>
              <a:t>Lecture 1  Slide </a:t>
            </a:r>
            <a:fld id="{ABB36073-124E-4604-86B9-1B092FA67EAA}" type="slidenum">
              <a:rPr lang="zh-CN" altLang="en-US" smtClean="0"/>
              <a:pPr/>
              <a:t>25</a:t>
            </a:fld>
            <a:endParaRPr lang="zh-CN" altLang="en-US" dirty="0"/>
          </a:p>
        </p:txBody>
      </p:sp>
    </p:spTree>
    <p:extLst>
      <p:ext uri="{BB962C8B-B14F-4D97-AF65-F5344CB8AC3E}">
        <p14:creationId xmlns:p14="http://schemas.microsoft.com/office/powerpoint/2010/main" val="2400959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t>Syntax</a:t>
            </a:r>
            <a:endParaRPr lang="zh-CN" altLang="en-US" dirty="0"/>
          </a:p>
        </p:txBody>
      </p:sp>
      <p:sp>
        <p:nvSpPr>
          <p:cNvPr id="3" name="内容占位符 2"/>
          <p:cNvSpPr>
            <a:spLocks noGrp="1"/>
          </p:cNvSpPr>
          <p:nvPr>
            <p:ph idx="1"/>
          </p:nvPr>
        </p:nvSpPr>
        <p:spPr/>
        <p:txBody>
          <a:bodyPr/>
          <a:lstStyle/>
          <a:p>
            <a:r>
              <a:rPr lang="en-US" altLang="zh-CN" sz="2700" dirty="0" smtClean="0">
                <a:solidFill>
                  <a:srgbClr val="C00000"/>
                </a:solidFill>
                <a:latin typeface="Arial Black" panose="020B0A04020102020204" pitchFamily="34" charset="0"/>
              </a:rPr>
              <a:t> ;</a:t>
            </a:r>
            <a:r>
              <a:rPr lang="en-US" altLang="zh-CN" dirty="0" smtClean="0">
                <a:solidFill>
                  <a:srgbClr val="C00000"/>
                </a:solidFill>
              </a:rPr>
              <a:t> </a:t>
            </a:r>
            <a:r>
              <a:rPr lang="en-US" altLang="zh-CN" dirty="0" smtClean="0"/>
              <a:t> (</a:t>
            </a:r>
            <a:r>
              <a:rPr lang="en-US" altLang="zh-CN" dirty="0"/>
              <a:t>Semicolon): Each line of code must be ended with a semicolon (a missing semicolon is often the reason for a program refusing to compile).</a:t>
            </a:r>
            <a:endParaRPr lang="zh-CN" altLang="en-US" dirty="0"/>
          </a:p>
          <a:p>
            <a:r>
              <a:rPr lang="en-US" altLang="zh-CN" sz="2700" dirty="0" smtClean="0">
                <a:solidFill>
                  <a:srgbClr val="C00000"/>
                </a:solidFill>
                <a:latin typeface="Arial Black" panose="020B0A04020102020204" pitchFamily="34" charset="0"/>
              </a:rPr>
              <a:t> { </a:t>
            </a:r>
            <a:r>
              <a:rPr lang="en-US" altLang="zh-CN" sz="2700" dirty="0">
                <a:solidFill>
                  <a:srgbClr val="C00000"/>
                </a:solidFill>
                <a:latin typeface="Arial Black" panose="020B0A04020102020204" pitchFamily="34" charset="0"/>
              </a:rPr>
              <a:t>} </a:t>
            </a:r>
            <a:r>
              <a:rPr lang="en-US" altLang="zh-CN" b="1" dirty="0" smtClean="0"/>
              <a:t>(Curly brackets):</a:t>
            </a:r>
            <a:r>
              <a:rPr lang="en-US" altLang="zh-CN" dirty="0" smtClean="0"/>
              <a:t> Used to define when a block of code starts and ends (used in control structures as well as loops).</a:t>
            </a:r>
            <a:endParaRPr lang="zh-CN" altLang="en-US" dirty="0"/>
          </a:p>
        </p:txBody>
      </p:sp>
      <p:sp>
        <p:nvSpPr>
          <p:cNvPr id="4" name="日期占位符 3"/>
          <p:cNvSpPr>
            <a:spLocks noGrp="1"/>
          </p:cNvSpPr>
          <p:nvPr>
            <p:ph type="dt" sz="half" idx="10"/>
          </p:nvPr>
        </p:nvSpPr>
        <p:spPr/>
        <p:txBody>
          <a:bodyPr/>
          <a:lstStyle/>
          <a:p>
            <a:fld id="{5E798F6F-0354-4867-AD59-10FCF1BF97CC}" type="datetime1">
              <a:rPr lang="zh-CN" altLang="en-US" smtClean="0"/>
              <a:pPr/>
              <a:t>2019/4/23 Tuesday</a:t>
            </a:fld>
            <a:endParaRPr lang="zh-CN" altLang="en-US"/>
          </a:p>
        </p:txBody>
      </p:sp>
      <p:sp>
        <p:nvSpPr>
          <p:cNvPr id="5" name="页脚占位符 4"/>
          <p:cNvSpPr>
            <a:spLocks noGrp="1"/>
          </p:cNvSpPr>
          <p:nvPr>
            <p:ph type="ftr" sz="quarter" idx="11"/>
          </p:nvPr>
        </p:nvSpPr>
        <p:spPr/>
        <p:txBody>
          <a:bodyPr/>
          <a:lstStyle/>
          <a:p>
            <a:r>
              <a:rPr lang="en-US" altLang="zh-CN" smtClean="0">
                <a:solidFill>
                  <a:srgbClr val="0070C0"/>
                </a:solidFill>
              </a:rPr>
              <a:t>Ardunio Programming</a:t>
            </a:r>
            <a:endParaRPr lang="zh-CN" altLang="en-US" dirty="0"/>
          </a:p>
        </p:txBody>
      </p:sp>
      <p:sp>
        <p:nvSpPr>
          <p:cNvPr id="6" name="灯片编号占位符 5"/>
          <p:cNvSpPr>
            <a:spLocks noGrp="1"/>
          </p:cNvSpPr>
          <p:nvPr>
            <p:ph type="sldNum" sz="quarter" idx="12"/>
          </p:nvPr>
        </p:nvSpPr>
        <p:spPr/>
        <p:txBody>
          <a:bodyPr/>
          <a:lstStyle/>
          <a:p>
            <a:r>
              <a:rPr lang="en-US" altLang="zh-CN" smtClean="0"/>
              <a:t>Lecture 1  Slide </a:t>
            </a:r>
            <a:fld id="{ABB36073-124E-4604-86B9-1B092FA67EAA}" type="slidenum">
              <a:rPr lang="zh-CN" altLang="en-US" smtClean="0"/>
              <a:pPr/>
              <a:t>26</a:t>
            </a:fld>
            <a:endParaRPr lang="zh-CN" altLang="en-US" dirty="0"/>
          </a:p>
        </p:txBody>
      </p:sp>
    </p:spTree>
    <p:extLst>
      <p:ext uri="{BB962C8B-B14F-4D97-AF65-F5344CB8AC3E}">
        <p14:creationId xmlns:p14="http://schemas.microsoft.com/office/powerpoint/2010/main" val="39016702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5458" name="AutoShape 2"/>
          <p:cNvSpPr>
            <a:spLocks noGrp="1" noChangeArrowheads="1"/>
          </p:cNvSpPr>
          <p:nvPr>
            <p:ph type="title"/>
          </p:nvPr>
        </p:nvSpPr>
        <p:spPr/>
        <p:txBody>
          <a:bodyPr/>
          <a:lstStyle/>
          <a:p>
            <a:endParaRPr lang="zh-CN" altLang="en-US" sz="5400" dirty="0"/>
          </a:p>
        </p:txBody>
      </p:sp>
      <p:sp>
        <p:nvSpPr>
          <p:cNvPr id="915459" name="Rectangle 3"/>
          <p:cNvSpPr>
            <a:spLocks noGrp="1" noChangeArrowheads="1"/>
          </p:cNvSpPr>
          <p:nvPr>
            <p:ph type="body" idx="1"/>
          </p:nvPr>
        </p:nvSpPr>
        <p:spPr>
          <a:xfrm>
            <a:off x="2627313" y="3068638"/>
            <a:ext cx="6049962" cy="2087562"/>
          </a:xfrm>
        </p:spPr>
        <p:txBody>
          <a:bodyPr/>
          <a:lstStyle/>
          <a:p>
            <a:pPr algn="ctr">
              <a:buNone/>
            </a:pPr>
            <a:r>
              <a:rPr lang="en-US" altLang="zh-CN" sz="4800" dirty="0" smtClean="0"/>
              <a:t>Constant</a:t>
            </a:r>
          </a:p>
          <a:p>
            <a:pPr algn="ctr">
              <a:buNone/>
            </a:pPr>
            <a:r>
              <a:rPr lang="en-US" altLang="zh-CN" sz="4800" dirty="0" smtClean="0"/>
              <a:t>&amp;</a:t>
            </a:r>
          </a:p>
          <a:p>
            <a:pPr algn="ctr">
              <a:buNone/>
            </a:pPr>
            <a:r>
              <a:rPr lang="en-US" altLang="zh-CN" sz="4800" dirty="0" smtClean="0"/>
              <a:t>Variabl</a:t>
            </a:r>
            <a:r>
              <a:rPr lang="en-US" altLang="zh-CN" sz="4800" dirty="0"/>
              <a:t>e</a:t>
            </a:r>
          </a:p>
        </p:txBody>
      </p:sp>
      <p:pic>
        <p:nvPicPr>
          <p:cNvPr id="915460" name="Picture 4" descr="j029323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250" y="2997200"/>
            <a:ext cx="1368425" cy="1009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0337831"/>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Constants</a:t>
            </a:r>
            <a:endParaRPr lang="zh-CN" altLang="en-US" dirty="0"/>
          </a:p>
        </p:txBody>
      </p:sp>
      <p:sp>
        <p:nvSpPr>
          <p:cNvPr id="3" name="内容占位符 2"/>
          <p:cNvSpPr>
            <a:spLocks noGrp="1"/>
          </p:cNvSpPr>
          <p:nvPr>
            <p:ph idx="1"/>
          </p:nvPr>
        </p:nvSpPr>
        <p:spPr/>
        <p:txBody>
          <a:bodyPr>
            <a:noAutofit/>
          </a:bodyPr>
          <a:lstStyle/>
          <a:p>
            <a:pPr algn="just"/>
            <a:r>
              <a:rPr lang="en-US" sz="2400" dirty="0" smtClean="0">
                <a:solidFill>
                  <a:srgbClr val="C00000"/>
                </a:solidFill>
              </a:rPr>
              <a:t>TRUE</a:t>
            </a:r>
            <a:r>
              <a:rPr lang="zh-CN" altLang="en-US" sz="2400" dirty="0" smtClean="0">
                <a:solidFill>
                  <a:srgbClr val="C00000"/>
                </a:solidFill>
              </a:rPr>
              <a:t> </a:t>
            </a:r>
            <a:r>
              <a:rPr lang="en-US" sz="2400" dirty="0" smtClean="0">
                <a:solidFill>
                  <a:srgbClr val="C00000"/>
                </a:solidFill>
              </a:rPr>
              <a:t>/</a:t>
            </a:r>
            <a:r>
              <a:rPr lang="zh-CN" altLang="en-US" sz="2400" dirty="0" smtClean="0">
                <a:solidFill>
                  <a:srgbClr val="C00000"/>
                </a:solidFill>
              </a:rPr>
              <a:t> </a:t>
            </a:r>
            <a:r>
              <a:rPr lang="en-US" sz="2400" dirty="0" smtClean="0">
                <a:solidFill>
                  <a:srgbClr val="C00000"/>
                </a:solidFill>
              </a:rPr>
              <a:t>FALSE</a:t>
            </a:r>
            <a:r>
              <a:rPr lang="en-US" sz="2400" dirty="0" smtClean="0"/>
              <a:t>: These are Boolean constants that define logic levels. FALSE is easily defined as (zero) while TRUE is often defined as 1;</a:t>
            </a:r>
          </a:p>
          <a:p>
            <a:pPr algn="just"/>
            <a:r>
              <a:rPr lang="en-US" sz="2400" dirty="0" smtClean="0">
                <a:solidFill>
                  <a:srgbClr val="C00000"/>
                </a:solidFill>
              </a:rPr>
              <a:t>HIGH / LOW</a:t>
            </a:r>
            <a:r>
              <a:rPr lang="en-US" sz="2400" dirty="0" smtClean="0"/>
              <a:t>: These constants define pin levels as HIGH or LOW and are used when reading or writing to digital pins. HIGH is defined as logic level 1 , ON, or 5 volts while LOW is logic level 0, OFF, or volts.</a:t>
            </a:r>
          </a:p>
          <a:p>
            <a:r>
              <a:rPr lang="en-US" sz="2400" dirty="0" smtClean="0">
                <a:solidFill>
                  <a:srgbClr val="C00000"/>
                </a:solidFill>
              </a:rPr>
              <a:t>INPUT</a:t>
            </a:r>
            <a:r>
              <a:rPr lang="en-US" altLang="zh-CN" sz="2400" dirty="0">
                <a:solidFill>
                  <a:srgbClr val="C00000"/>
                </a:solidFill>
              </a:rPr>
              <a:t> </a:t>
            </a:r>
            <a:r>
              <a:rPr lang="en-US" sz="2400" dirty="0" smtClean="0">
                <a:solidFill>
                  <a:srgbClr val="C00000"/>
                </a:solidFill>
              </a:rPr>
              <a:t>/</a:t>
            </a:r>
            <a:r>
              <a:rPr lang="en-US" altLang="zh-CN" sz="2400" dirty="0">
                <a:solidFill>
                  <a:srgbClr val="C00000"/>
                </a:solidFill>
              </a:rPr>
              <a:t> </a:t>
            </a:r>
            <a:r>
              <a:rPr lang="en-US" sz="2400" dirty="0" smtClean="0">
                <a:solidFill>
                  <a:srgbClr val="C00000"/>
                </a:solidFill>
              </a:rPr>
              <a:t>OUTPUT </a:t>
            </a:r>
            <a:r>
              <a:rPr lang="en-US" sz="2400" dirty="0" smtClean="0"/>
              <a:t>: Constants used with the </a:t>
            </a:r>
            <a:r>
              <a:rPr lang="en-US" sz="2400" dirty="0" err="1" smtClean="0"/>
              <a:t>pinMode</a:t>
            </a:r>
            <a:r>
              <a:rPr lang="en-US" sz="2400" dirty="0" smtClean="0"/>
              <a:t>() function to define the mode of a digital pin as either INPUT or OUTPUT.</a:t>
            </a:r>
            <a:endParaRPr lang="zh-CN" altLang="en-US" sz="2400" dirty="0"/>
          </a:p>
        </p:txBody>
      </p:sp>
      <p:sp>
        <p:nvSpPr>
          <p:cNvPr id="4" name="日期占位符 3"/>
          <p:cNvSpPr>
            <a:spLocks noGrp="1"/>
          </p:cNvSpPr>
          <p:nvPr>
            <p:ph type="dt" sz="half" idx="10"/>
          </p:nvPr>
        </p:nvSpPr>
        <p:spPr/>
        <p:txBody>
          <a:bodyPr/>
          <a:lstStyle/>
          <a:p>
            <a:fld id="{5E798F6F-0354-4867-AD59-10FCF1BF97CC}" type="datetime1">
              <a:rPr lang="zh-CN" altLang="en-US" smtClean="0"/>
              <a:pPr/>
              <a:t>2019/4/23 Tuesday</a:t>
            </a:fld>
            <a:endParaRPr lang="zh-CN" altLang="en-US"/>
          </a:p>
        </p:txBody>
      </p:sp>
      <p:sp>
        <p:nvSpPr>
          <p:cNvPr id="5" name="页脚占位符 4"/>
          <p:cNvSpPr>
            <a:spLocks noGrp="1"/>
          </p:cNvSpPr>
          <p:nvPr>
            <p:ph type="ftr" sz="quarter" idx="11"/>
          </p:nvPr>
        </p:nvSpPr>
        <p:spPr/>
        <p:txBody>
          <a:bodyPr/>
          <a:lstStyle/>
          <a:p>
            <a:r>
              <a:rPr lang="en-US" altLang="zh-CN" smtClean="0">
                <a:solidFill>
                  <a:srgbClr val="0070C0"/>
                </a:solidFill>
              </a:rPr>
              <a:t>Ardunio Programming</a:t>
            </a:r>
            <a:endParaRPr lang="zh-CN" altLang="en-US" dirty="0"/>
          </a:p>
        </p:txBody>
      </p:sp>
      <p:sp>
        <p:nvSpPr>
          <p:cNvPr id="6" name="灯片编号占位符 5"/>
          <p:cNvSpPr>
            <a:spLocks noGrp="1"/>
          </p:cNvSpPr>
          <p:nvPr>
            <p:ph type="sldNum" sz="quarter" idx="12"/>
          </p:nvPr>
        </p:nvSpPr>
        <p:spPr/>
        <p:txBody>
          <a:bodyPr/>
          <a:lstStyle/>
          <a:p>
            <a:r>
              <a:rPr lang="en-US" altLang="zh-CN" smtClean="0"/>
              <a:t>Lecture 1  Slide </a:t>
            </a:r>
            <a:fld id="{ABB36073-124E-4604-86B9-1B092FA67EAA}" type="slidenum">
              <a:rPr lang="zh-CN" altLang="en-US" smtClean="0"/>
              <a:pPr/>
              <a:t>28</a:t>
            </a:fld>
            <a:endParaRPr lang="zh-CN" altLang="en-US" dirty="0"/>
          </a:p>
        </p:txBody>
      </p:sp>
    </p:spTree>
    <p:extLst>
      <p:ext uri="{BB962C8B-B14F-4D97-AF65-F5344CB8AC3E}">
        <p14:creationId xmlns:p14="http://schemas.microsoft.com/office/powerpoint/2010/main" val="33422888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Constants</a:t>
            </a:r>
            <a:endParaRPr lang="zh-CN" altLang="en-US" dirty="0"/>
          </a:p>
        </p:txBody>
      </p:sp>
      <p:sp>
        <p:nvSpPr>
          <p:cNvPr id="3" name="内容占位符 2"/>
          <p:cNvSpPr>
            <a:spLocks noGrp="1"/>
          </p:cNvSpPr>
          <p:nvPr>
            <p:ph idx="1"/>
          </p:nvPr>
        </p:nvSpPr>
        <p:spPr/>
        <p:txBody>
          <a:bodyPr/>
          <a:lstStyle/>
          <a:p>
            <a:r>
              <a:rPr lang="en-US" altLang="zh-CN" dirty="0">
                <a:solidFill>
                  <a:srgbClr val="C00000"/>
                </a:solidFill>
              </a:rPr>
              <a:t>A0 – A7</a:t>
            </a:r>
            <a:endParaRPr lang="zh-CN" altLang="zh-CN" b="0" dirty="0">
              <a:solidFill>
                <a:srgbClr val="C00000"/>
              </a:solidFill>
            </a:endParaRPr>
          </a:p>
          <a:p>
            <a:pPr lvl="1"/>
            <a:r>
              <a:rPr lang="en-US" altLang="zh-CN" dirty="0"/>
              <a:t>Constants for analog pins; varies by board </a:t>
            </a:r>
            <a:endParaRPr lang="zh-CN" altLang="zh-CN" b="0" dirty="0"/>
          </a:p>
          <a:p>
            <a:r>
              <a:rPr lang="en-US" altLang="zh-CN" dirty="0">
                <a:solidFill>
                  <a:srgbClr val="C00000"/>
                </a:solidFill>
              </a:rPr>
              <a:t>0 – 13</a:t>
            </a:r>
            <a:endParaRPr lang="zh-CN" altLang="zh-CN" b="0" dirty="0">
              <a:solidFill>
                <a:srgbClr val="C00000"/>
              </a:solidFill>
            </a:endParaRPr>
          </a:p>
          <a:p>
            <a:pPr lvl="1" rtl="0" fontAlgn="auto"/>
            <a:r>
              <a:rPr lang="en-US" altLang="zh-CN" dirty="0"/>
              <a:t>Value for digital pins; varies by board </a:t>
            </a:r>
            <a:endParaRPr lang="zh-CN" altLang="zh-CN" b="0" dirty="0"/>
          </a:p>
          <a:p>
            <a:endParaRPr lang="zh-CN" altLang="en-US" dirty="0"/>
          </a:p>
        </p:txBody>
      </p:sp>
      <p:pic>
        <p:nvPicPr>
          <p:cNvPr id="4" name="Picture 2" descr="V7引脚.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4048248"/>
            <a:ext cx="4648200" cy="2774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7697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Arduino</a:t>
            </a:r>
            <a:endParaRPr lang="zh-CN" altLang="en-US" dirty="0"/>
          </a:p>
        </p:txBody>
      </p:sp>
      <p:sp>
        <p:nvSpPr>
          <p:cNvPr id="3" name="内容占位符 2"/>
          <p:cNvSpPr>
            <a:spLocks noGrp="1"/>
          </p:cNvSpPr>
          <p:nvPr>
            <p:ph idx="1"/>
          </p:nvPr>
        </p:nvSpPr>
        <p:spPr/>
        <p:txBody>
          <a:bodyPr/>
          <a:lstStyle/>
          <a:p>
            <a:r>
              <a:rPr lang="en-US" altLang="zh-CN" dirty="0" smtClean="0">
                <a:solidFill>
                  <a:srgbClr val="FF0000"/>
                </a:solidFill>
              </a:rPr>
              <a:t>Arduino</a:t>
            </a:r>
            <a:r>
              <a:rPr lang="en-US" altLang="zh-CN" dirty="0" smtClean="0"/>
              <a:t> </a:t>
            </a:r>
            <a:r>
              <a:rPr lang="zh-CN" altLang="en-US" dirty="0" smtClean="0"/>
              <a:t>来源于意大利语，含义为“</a:t>
            </a:r>
            <a:r>
              <a:rPr lang="en-US" altLang="zh-CN" dirty="0" smtClean="0"/>
              <a:t>strong friend.”</a:t>
            </a:r>
            <a:endParaRPr lang="zh-CN" altLang="en-US" dirty="0"/>
          </a:p>
        </p:txBody>
      </p:sp>
      <p:pic>
        <p:nvPicPr>
          <p:cNvPr id="4" name="图片 3"/>
          <p:cNvPicPr>
            <a:picLocks noChangeAspect="1"/>
          </p:cNvPicPr>
          <p:nvPr/>
        </p:nvPicPr>
        <p:blipFill>
          <a:blip r:embed="rId3"/>
          <a:stretch>
            <a:fillRect/>
          </a:stretch>
        </p:blipFill>
        <p:spPr>
          <a:xfrm>
            <a:off x="2438400" y="2741705"/>
            <a:ext cx="4750938" cy="3403508"/>
          </a:xfrm>
          <a:prstGeom prst="rect">
            <a:avLst/>
          </a:prstGeom>
        </p:spPr>
      </p:pic>
    </p:spTree>
    <p:extLst>
      <p:ext uri="{BB962C8B-B14F-4D97-AF65-F5344CB8AC3E}">
        <p14:creationId xmlns:p14="http://schemas.microsoft.com/office/powerpoint/2010/main" val="14836143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 Types</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sz="3500" dirty="0" err="1">
                <a:solidFill>
                  <a:srgbClr val="0000CC"/>
                </a:solidFill>
                <a:latin typeface="Arial Black" panose="020B0A04020102020204" pitchFamily="34" charset="0"/>
              </a:rPr>
              <a:t>int</a:t>
            </a:r>
            <a:r>
              <a:rPr lang="en-US" altLang="zh-CN" b="1" dirty="0" smtClean="0">
                <a:solidFill>
                  <a:srgbClr val="0000CC"/>
                </a:solidFill>
              </a:rPr>
              <a:t>  </a:t>
            </a:r>
            <a:r>
              <a:rPr lang="en-US" altLang="zh-CN" b="1" dirty="0" smtClean="0"/>
              <a:t>(integer):</a:t>
            </a:r>
            <a:r>
              <a:rPr lang="en-US" altLang="zh-CN" dirty="0" smtClean="0"/>
              <a:t>The main workhorse; stores a number in 2 bytes (16bits).</a:t>
            </a:r>
          </a:p>
          <a:p>
            <a:r>
              <a:rPr lang="en-US" altLang="zh-CN" sz="3500" dirty="0" smtClean="0">
                <a:solidFill>
                  <a:srgbClr val="0000CC"/>
                </a:solidFill>
                <a:latin typeface="Arial Black" panose="020B0A04020102020204" pitchFamily="34" charset="0"/>
              </a:rPr>
              <a:t>long</a:t>
            </a:r>
            <a:r>
              <a:rPr lang="en-US" altLang="zh-CN" b="1" dirty="0" smtClean="0"/>
              <a:t> (long):</a:t>
            </a:r>
            <a:r>
              <a:rPr lang="en-US" altLang="zh-CN" dirty="0" smtClean="0"/>
              <a:t>Used when an integer is not large enough. Takes 4 bytes (32 bits) of RAM.</a:t>
            </a:r>
          </a:p>
          <a:p>
            <a:r>
              <a:rPr lang="en-US" altLang="zh-CN" sz="3500" dirty="0" err="1" smtClean="0">
                <a:solidFill>
                  <a:srgbClr val="0000CC"/>
                </a:solidFill>
                <a:latin typeface="Arial Black" panose="020B0A04020102020204" pitchFamily="34" charset="0"/>
              </a:rPr>
              <a:t>boolean</a:t>
            </a:r>
            <a:r>
              <a:rPr lang="en-US" altLang="zh-CN" sz="3500" dirty="0" smtClean="0">
                <a:solidFill>
                  <a:srgbClr val="0000CC"/>
                </a:solidFill>
                <a:latin typeface="Arial Black" panose="020B0A04020102020204" pitchFamily="34" charset="0"/>
              </a:rPr>
              <a:t> </a:t>
            </a:r>
            <a:r>
              <a:rPr lang="en-US" altLang="zh-CN" sz="3500" dirty="0" smtClean="0">
                <a:latin typeface="Arial Black" panose="020B0A04020102020204" pitchFamily="34" charset="0"/>
              </a:rPr>
              <a:t>/</a:t>
            </a:r>
            <a:r>
              <a:rPr lang="en-US" altLang="zh-CN" sz="3500" dirty="0" smtClean="0">
                <a:solidFill>
                  <a:srgbClr val="0000CC"/>
                </a:solidFill>
                <a:latin typeface="Arial Black" panose="020B0A04020102020204" pitchFamily="34" charset="0"/>
              </a:rPr>
              <a:t> bool</a:t>
            </a:r>
            <a:r>
              <a:rPr lang="en-US" altLang="zh-CN" b="1" dirty="0" smtClean="0"/>
              <a:t> (Boolean):</a:t>
            </a:r>
            <a:r>
              <a:rPr lang="en-US" altLang="zh-CN" dirty="0" smtClean="0"/>
              <a:t>A simple True or False variable. </a:t>
            </a:r>
          </a:p>
          <a:p>
            <a:r>
              <a:rPr lang="en-US" altLang="zh-CN" sz="3500" dirty="0" smtClean="0">
                <a:solidFill>
                  <a:srgbClr val="0000CC"/>
                </a:solidFill>
                <a:latin typeface="Arial Black" panose="020B0A04020102020204" pitchFamily="34" charset="0"/>
              </a:rPr>
              <a:t>float</a:t>
            </a:r>
            <a:r>
              <a:rPr lang="en-US" altLang="zh-CN" b="1" dirty="0" smtClean="0"/>
              <a:t> (float):</a:t>
            </a:r>
            <a:r>
              <a:rPr lang="en-US" altLang="zh-CN" dirty="0" smtClean="0"/>
              <a:t>Used for floating point math (decimals). Takes 4 bytes (32 bits) of RAM.</a:t>
            </a:r>
          </a:p>
          <a:p>
            <a:r>
              <a:rPr lang="en-US" altLang="zh-CN" sz="3500" dirty="0">
                <a:solidFill>
                  <a:srgbClr val="0000CC"/>
                </a:solidFill>
                <a:latin typeface="Arial Black" panose="020B0A04020102020204" pitchFamily="34" charset="0"/>
              </a:rPr>
              <a:t>char</a:t>
            </a:r>
            <a:r>
              <a:rPr lang="en-US" altLang="zh-CN" b="1" dirty="0" smtClean="0"/>
              <a:t> (character):</a:t>
            </a:r>
            <a:r>
              <a:rPr lang="en-US" altLang="zh-CN" dirty="0" smtClean="0"/>
              <a:t>Stores one character using the ASCII code (</a:t>
            </a:r>
            <a:r>
              <a:rPr lang="en-US" altLang="zh-CN" dirty="0" err="1" smtClean="0"/>
              <a:t>ie</a:t>
            </a:r>
            <a:r>
              <a:rPr lang="en-US" altLang="zh-CN" dirty="0" smtClean="0"/>
              <a:t> ‘A’ = 65). Uses one byte (8 bites) of RAM. The </a:t>
            </a:r>
            <a:r>
              <a:rPr lang="en-US" altLang="zh-CN" dirty="0" err="1" smtClean="0"/>
              <a:t>Arduino</a:t>
            </a:r>
            <a:r>
              <a:rPr lang="en-US" altLang="zh-CN" dirty="0" smtClean="0"/>
              <a:t> handles strings as an array of char’s.</a:t>
            </a:r>
            <a:endParaRPr lang="zh-CN" altLang="en-US" dirty="0"/>
          </a:p>
        </p:txBody>
      </p:sp>
      <p:sp>
        <p:nvSpPr>
          <p:cNvPr id="4" name="日期占位符 3"/>
          <p:cNvSpPr>
            <a:spLocks noGrp="1"/>
          </p:cNvSpPr>
          <p:nvPr>
            <p:ph type="dt" sz="half" idx="10"/>
          </p:nvPr>
        </p:nvSpPr>
        <p:spPr/>
        <p:txBody>
          <a:bodyPr/>
          <a:lstStyle/>
          <a:p>
            <a:fld id="{5E798F6F-0354-4867-AD59-10FCF1BF97CC}" type="datetime1">
              <a:rPr lang="zh-CN" altLang="en-US" smtClean="0"/>
              <a:pPr/>
              <a:t>2019/4/23 Tuesday</a:t>
            </a:fld>
            <a:endParaRPr lang="zh-CN" altLang="en-US"/>
          </a:p>
        </p:txBody>
      </p:sp>
      <p:sp>
        <p:nvSpPr>
          <p:cNvPr id="5" name="页脚占位符 4"/>
          <p:cNvSpPr>
            <a:spLocks noGrp="1"/>
          </p:cNvSpPr>
          <p:nvPr>
            <p:ph type="ftr" sz="quarter" idx="11"/>
          </p:nvPr>
        </p:nvSpPr>
        <p:spPr/>
        <p:txBody>
          <a:bodyPr/>
          <a:lstStyle/>
          <a:p>
            <a:r>
              <a:rPr lang="en-US" altLang="zh-CN" smtClean="0">
                <a:solidFill>
                  <a:srgbClr val="0070C0"/>
                </a:solidFill>
              </a:rPr>
              <a:t>Ardunio Programming</a:t>
            </a:r>
            <a:endParaRPr lang="zh-CN" altLang="en-US" dirty="0"/>
          </a:p>
        </p:txBody>
      </p:sp>
      <p:sp>
        <p:nvSpPr>
          <p:cNvPr id="6" name="灯片编号占位符 5"/>
          <p:cNvSpPr>
            <a:spLocks noGrp="1"/>
          </p:cNvSpPr>
          <p:nvPr>
            <p:ph type="sldNum" sz="quarter" idx="12"/>
          </p:nvPr>
        </p:nvSpPr>
        <p:spPr/>
        <p:txBody>
          <a:bodyPr/>
          <a:lstStyle/>
          <a:p>
            <a:r>
              <a:rPr lang="en-US" altLang="zh-CN" smtClean="0"/>
              <a:t>Lecture 1  Slide </a:t>
            </a:r>
            <a:fld id="{ABB36073-124E-4604-86B9-1B092FA67EAA}" type="slidenum">
              <a:rPr lang="zh-CN" altLang="en-US" smtClean="0"/>
              <a:pPr/>
              <a:t>30</a:t>
            </a:fld>
            <a:endParaRPr lang="zh-CN" altLang="en-US" dirty="0"/>
          </a:p>
        </p:txBody>
      </p:sp>
    </p:spTree>
    <p:extLst>
      <p:ext uri="{BB962C8B-B14F-4D97-AF65-F5344CB8AC3E}">
        <p14:creationId xmlns:p14="http://schemas.microsoft.com/office/powerpoint/2010/main" val="11544390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Variable Scope</a:t>
            </a:r>
            <a:endParaRPr lang="zh-CN" altLang="en-US" dirty="0"/>
          </a:p>
        </p:txBody>
      </p:sp>
      <p:sp>
        <p:nvSpPr>
          <p:cNvPr id="3" name="内容占位符 2"/>
          <p:cNvSpPr>
            <a:spLocks noGrp="1"/>
          </p:cNvSpPr>
          <p:nvPr>
            <p:ph idx="1"/>
          </p:nvPr>
        </p:nvSpPr>
        <p:spPr/>
        <p:txBody>
          <a:bodyPr>
            <a:normAutofit/>
          </a:bodyPr>
          <a:lstStyle/>
          <a:p>
            <a:pPr algn="just"/>
            <a:r>
              <a:rPr lang="en-US" sz="2800" dirty="0" smtClean="0"/>
              <a:t>A </a:t>
            </a:r>
            <a:r>
              <a:rPr lang="en-US" sz="2800" dirty="0" smtClean="0">
                <a:solidFill>
                  <a:srgbClr val="C00000"/>
                </a:solidFill>
              </a:rPr>
              <a:t>global variable </a:t>
            </a:r>
            <a:r>
              <a:rPr lang="en-US" sz="2800" dirty="0" smtClean="0"/>
              <a:t>is one that can be seen and used by every function and statement in a program. This variable is declared at the beginning of the program, before the setup() function.</a:t>
            </a:r>
          </a:p>
          <a:p>
            <a:pPr algn="just"/>
            <a:r>
              <a:rPr lang="en-US" sz="2800" dirty="0" smtClean="0"/>
              <a:t>A </a:t>
            </a:r>
            <a:r>
              <a:rPr lang="en-US" sz="2800" dirty="0" smtClean="0">
                <a:solidFill>
                  <a:srgbClr val="C00000"/>
                </a:solidFill>
              </a:rPr>
              <a:t>local variable </a:t>
            </a:r>
            <a:r>
              <a:rPr lang="en-US" sz="2800" dirty="0" smtClean="0"/>
              <a:t>is one that is defined inside a function or as part of a for loop. It is only visible and can only be used inside the function in which it was declared. </a:t>
            </a:r>
            <a:endParaRPr lang="zh-CN" altLang="en-US" sz="2800" dirty="0" smtClean="0"/>
          </a:p>
          <a:p>
            <a:endParaRPr lang="zh-CN" altLang="en-US" sz="2800" dirty="0"/>
          </a:p>
        </p:txBody>
      </p:sp>
      <p:sp>
        <p:nvSpPr>
          <p:cNvPr id="4" name="日期占位符 3"/>
          <p:cNvSpPr>
            <a:spLocks noGrp="1"/>
          </p:cNvSpPr>
          <p:nvPr>
            <p:ph type="dt" sz="half" idx="10"/>
          </p:nvPr>
        </p:nvSpPr>
        <p:spPr/>
        <p:txBody>
          <a:bodyPr/>
          <a:lstStyle/>
          <a:p>
            <a:fld id="{5E798F6F-0354-4867-AD59-10FCF1BF97CC}" type="datetime1">
              <a:rPr lang="zh-CN" altLang="en-US" smtClean="0"/>
              <a:pPr/>
              <a:t>2019/4/23 Tuesday</a:t>
            </a:fld>
            <a:endParaRPr lang="zh-CN" altLang="en-US"/>
          </a:p>
        </p:txBody>
      </p:sp>
      <p:sp>
        <p:nvSpPr>
          <p:cNvPr id="5" name="页脚占位符 4"/>
          <p:cNvSpPr>
            <a:spLocks noGrp="1"/>
          </p:cNvSpPr>
          <p:nvPr>
            <p:ph type="ftr" sz="quarter" idx="11"/>
          </p:nvPr>
        </p:nvSpPr>
        <p:spPr/>
        <p:txBody>
          <a:bodyPr/>
          <a:lstStyle/>
          <a:p>
            <a:r>
              <a:rPr lang="en-US" altLang="zh-CN" smtClean="0">
                <a:solidFill>
                  <a:srgbClr val="0070C0"/>
                </a:solidFill>
              </a:rPr>
              <a:t>Ardunio Programming</a:t>
            </a:r>
            <a:endParaRPr lang="zh-CN" altLang="en-US" dirty="0"/>
          </a:p>
        </p:txBody>
      </p:sp>
      <p:sp>
        <p:nvSpPr>
          <p:cNvPr id="6" name="灯片编号占位符 5"/>
          <p:cNvSpPr>
            <a:spLocks noGrp="1"/>
          </p:cNvSpPr>
          <p:nvPr>
            <p:ph type="sldNum" sz="quarter" idx="12"/>
          </p:nvPr>
        </p:nvSpPr>
        <p:spPr/>
        <p:txBody>
          <a:bodyPr/>
          <a:lstStyle/>
          <a:p>
            <a:r>
              <a:rPr lang="en-US" altLang="zh-CN" smtClean="0"/>
              <a:t>Lecture 1  Slide </a:t>
            </a:r>
            <a:fld id="{ABB36073-124E-4604-86B9-1B092FA67EAA}" type="slidenum">
              <a:rPr lang="zh-CN" altLang="en-US" smtClean="0"/>
              <a:pPr/>
              <a:t>31</a:t>
            </a:fld>
            <a:endParaRPr lang="zh-CN" altLang="en-US" dirty="0"/>
          </a:p>
        </p:txBody>
      </p:sp>
    </p:spTree>
    <p:extLst>
      <p:ext uri="{BB962C8B-B14F-4D97-AF65-F5344CB8AC3E}">
        <p14:creationId xmlns:p14="http://schemas.microsoft.com/office/powerpoint/2010/main" val="31337917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5458" name="AutoShape 2"/>
          <p:cNvSpPr>
            <a:spLocks noGrp="1" noChangeArrowheads="1"/>
          </p:cNvSpPr>
          <p:nvPr>
            <p:ph type="title"/>
          </p:nvPr>
        </p:nvSpPr>
        <p:spPr/>
        <p:txBody>
          <a:bodyPr/>
          <a:lstStyle/>
          <a:p>
            <a:endParaRPr lang="zh-CN" altLang="en-US" sz="5400" dirty="0"/>
          </a:p>
        </p:txBody>
      </p:sp>
      <p:sp>
        <p:nvSpPr>
          <p:cNvPr id="915459" name="Rectangle 3"/>
          <p:cNvSpPr>
            <a:spLocks noGrp="1" noChangeArrowheads="1"/>
          </p:cNvSpPr>
          <p:nvPr>
            <p:ph type="body" idx="1"/>
          </p:nvPr>
        </p:nvSpPr>
        <p:spPr>
          <a:xfrm>
            <a:off x="2627313" y="3068638"/>
            <a:ext cx="6049962" cy="2087562"/>
          </a:xfrm>
        </p:spPr>
        <p:txBody>
          <a:bodyPr/>
          <a:lstStyle/>
          <a:p>
            <a:pPr algn="ctr">
              <a:buNone/>
            </a:pPr>
            <a:r>
              <a:rPr lang="en-US" altLang="zh-CN" sz="4800" dirty="0" smtClean="0"/>
              <a:t>Operations</a:t>
            </a:r>
            <a:endParaRPr lang="en-US" altLang="zh-CN" sz="4800" dirty="0"/>
          </a:p>
        </p:txBody>
      </p:sp>
      <p:pic>
        <p:nvPicPr>
          <p:cNvPr id="915460" name="Picture 4" descr="j029323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250" y="2997200"/>
            <a:ext cx="1368425" cy="1009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0776339"/>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defRPr/>
            </a:pPr>
            <a:r>
              <a:rPr lang="en-US" altLang="zh-CN" smtClean="0"/>
              <a:t>3.2 Arithmetic operators </a:t>
            </a:r>
          </a:p>
        </p:txBody>
      </p:sp>
      <p:sp>
        <p:nvSpPr>
          <p:cNvPr id="13315" name="Rectangle 3"/>
          <p:cNvSpPr>
            <a:spLocks noGrp="1" noChangeArrowheads="1"/>
          </p:cNvSpPr>
          <p:nvPr>
            <p:ph type="body" idx="1"/>
          </p:nvPr>
        </p:nvSpPr>
        <p:spPr>
          <a:xfrm>
            <a:off x="457200" y="1268413"/>
            <a:ext cx="8229600" cy="3197225"/>
          </a:xfrm>
        </p:spPr>
        <p:txBody>
          <a:bodyPr>
            <a:normAutofit fontScale="92500"/>
          </a:bodyPr>
          <a:lstStyle/>
          <a:p>
            <a:pPr eaLnBrk="1" hangingPunct="1">
              <a:buFont typeface="Wingdings" panose="05000000000000000000" pitchFamily="2" charset="2"/>
              <a:buNone/>
              <a:defRPr/>
            </a:pPr>
            <a:r>
              <a:rPr lang="en-US" altLang="zh-CN" dirty="0" smtClean="0"/>
              <a:t>Operator            Meaning</a:t>
            </a:r>
          </a:p>
          <a:p>
            <a:pPr lvl="1" eaLnBrk="1" hangingPunct="1">
              <a:buFontTx/>
              <a:buNone/>
              <a:defRPr/>
            </a:pPr>
            <a:r>
              <a:rPr lang="zh-CN" altLang="en-US" dirty="0" smtClean="0"/>
              <a:t>＋           </a:t>
            </a:r>
            <a:r>
              <a:rPr lang="en-US" altLang="zh-CN" dirty="0" smtClean="0"/>
              <a:t>Addition or unary plus</a:t>
            </a:r>
          </a:p>
          <a:p>
            <a:pPr lvl="1" eaLnBrk="1" hangingPunct="1">
              <a:buFontTx/>
              <a:buNone/>
              <a:defRPr/>
            </a:pPr>
            <a:r>
              <a:rPr lang="zh-CN" altLang="en-US" dirty="0" smtClean="0"/>
              <a:t>－           </a:t>
            </a:r>
            <a:r>
              <a:rPr lang="en-US" altLang="zh-CN" dirty="0" smtClean="0"/>
              <a:t>Subtraction or unary minus</a:t>
            </a:r>
          </a:p>
          <a:p>
            <a:pPr lvl="1" eaLnBrk="1" hangingPunct="1">
              <a:buFontTx/>
              <a:buNone/>
              <a:defRPr/>
            </a:pPr>
            <a:r>
              <a:rPr lang="zh-CN" altLang="en-US" dirty="0" smtClean="0"/>
              <a:t>＊           </a:t>
            </a:r>
            <a:r>
              <a:rPr lang="en-US" altLang="zh-CN" dirty="0" smtClean="0"/>
              <a:t>Multiplication</a:t>
            </a:r>
          </a:p>
          <a:p>
            <a:pPr lvl="1" eaLnBrk="1" hangingPunct="1">
              <a:buFontTx/>
              <a:buNone/>
              <a:defRPr/>
            </a:pPr>
            <a:r>
              <a:rPr lang="zh-CN" altLang="en-US" dirty="0" smtClean="0"/>
              <a:t>／           </a:t>
            </a:r>
            <a:r>
              <a:rPr lang="en-US" altLang="zh-CN" dirty="0" smtClean="0"/>
              <a:t>Division</a:t>
            </a:r>
          </a:p>
          <a:p>
            <a:pPr lvl="1" eaLnBrk="1" hangingPunct="1">
              <a:buFontTx/>
              <a:buNone/>
              <a:defRPr/>
            </a:pPr>
            <a:r>
              <a:rPr lang="zh-CN" altLang="en-US" dirty="0" smtClean="0"/>
              <a:t>％           </a:t>
            </a:r>
            <a:r>
              <a:rPr lang="en-US" altLang="zh-CN" dirty="0" smtClean="0"/>
              <a:t>Modulo division </a:t>
            </a:r>
          </a:p>
        </p:txBody>
      </p:sp>
      <p:sp>
        <p:nvSpPr>
          <p:cNvPr id="13316" name="Rectangle 4"/>
          <p:cNvSpPr>
            <a:spLocks noChangeArrowheads="1"/>
          </p:cNvSpPr>
          <p:nvPr/>
        </p:nvSpPr>
        <p:spPr bwMode="auto">
          <a:xfrm>
            <a:off x="468313" y="4540250"/>
            <a:ext cx="8229600" cy="119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Font typeface="Wingdings" panose="05000000000000000000" pitchFamily="2" charset="2"/>
              <a:buBlip>
                <a:blip r:embed="rId3"/>
              </a:buBlip>
              <a:defRPr sz="2800" b="1">
                <a:solidFill>
                  <a:srgbClr val="3366FF"/>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spcBef>
                <a:spcPct val="20000"/>
              </a:spcBef>
              <a:buChar char="–"/>
              <a:defRPr sz="2400" b="1">
                <a:solidFill>
                  <a:srgbClr val="CC00CC"/>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spcBef>
                <a:spcPct val="20000"/>
              </a:spcBef>
              <a:buBlip>
                <a:blip r:embed="rId3"/>
              </a:buBlip>
              <a:defRPr sz="2000" b="1">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spcBef>
                <a:spcPct val="20000"/>
              </a:spcBef>
              <a:buChar char="–"/>
              <a:defRPr b="1">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spcBef>
                <a:spcPct val="20000"/>
              </a:spcBef>
              <a:buBlip>
                <a:blip r:embed="rId3"/>
              </a:buBlip>
              <a:defRPr b="1">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buBlip>
                <a:blip r:embed="rId3"/>
              </a:buBlip>
              <a:defRPr b="1">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buBlip>
                <a:blip r:embed="rId3"/>
              </a:buBlip>
              <a:defRPr b="1">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buBlip>
                <a:blip r:embed="rId3"/>
              </a:buBlip>
              <a:defRPr b="1">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buBlip>
                <a:blip r:embed="rId3"/>
              </a:buBlip>
              <a:defRPr b="1">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rtl="0" fontAlgn="auto">
              <a:spcAft>
                <a:spcPts val="0"/>
              </a:spcAft>
              <a:buFont typeface="Wingdings" panose="05000000000000000000" pitchFamily="2" charset="2"/>
              <a:buNone/>
              <a:defRPr/>
            </a:pPr>
            <a:r>
              <a:rPr lang="en-US" altLang="zh-CN" smtClean="0">
                <a:cs typeface="+mn-cs"/>
              </a:rPr>
              <a:t>Examples:</a:t>
            </a:r>
          </a:p>
          <a:p>
            <a:pPr lvl="1" rtl="0" fontAlgn="auto">
              <a:spcAft>
                <a:spcPts val="0"/>
              </a:spcAft>
              <a:buFontTx/>
              <a:buNone/>
              <a:defRPr/>
            </a:pPr>
            <a:r>
              <a:rPr lang="en-US" altLang="zh-CN" smtClean="0">
                <a:cs typeface="+mn-cs"/>
              </a:rPr>
              <a:t>a-b, a+b, a*b, a/b, a%b</a:t>
            </a:r>
          </a:p>
        </p:txBody>
      </p:sp>
    </p:spTree>
    <p:extLst>
      <p:ext uri="{BB962C8B-B14F-4D97-AF65-F5344CB8AC3E}">
        <p14:creationId xmlns:p14="http://schemas.microsoft.com/office/powerpoint/2010/main" val="32525114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 calcmode="lin" valueType="num">
                                      <p:cBhvr additive="base">
                                        <p:cTn id="7" dur="500" fill="hold"/>
                                        <p:tgtEl>
                                          <p:spTgt spid="133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3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315">
                                            <p:txEl>
                                              <p:pRg st="1" end="1"/>
                                            </p:txEl>
                                          </p:spTgt>
                                        </p:tgtEl>
                                        <p:attrNameLst>
                                          <p:attrName>style.visibility</p:attrName>
                                        </p:attrNameLst>
                                      </p:cBhvr>
                                      <p:to>
                                        <p:strVal val="visible"/>
                                      </p:to>
                                    </p:set>
                                    <p:anim calcmode="lin" valueType="num">
                                      <p:cBhvr additive="base">
                                        <p:cTn id="13" dur="500" fill="hold"/>
                                        <p:tgtEl>
                                          <p:spTgt spid="1331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3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315">
                                            <p:txEl>
                                              <p:pRg st="2" end="2"/>
                                            </p:txEl>
                                          </p:spTgt>
                                        </p:tgtEl>
                                        <p:attrNameLst>
                                          <p:attrName>style.visibility</p:attrName>
                                        </p:attrNameLst>
                                      </p:cBhvr>
                                      <p:to>
                                        <p:strVal val="visible"/>
                                      </p:to>
                                    </p:set>
                                    <p:anim calcmode="lin" valueType="num">
                                      <p:cBhvr additive="base">
                                        <p:cTn id="19" dur="500" fill="hold"/>
                                        <p:tgtEl>
                                          <p:spTgt spid="1331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3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3315">
                                            <p:txEl>
                                              <p:pRg st="3" end="3"/>
                                            </p:txEl>
                                          </p:spTgt>
                                        </p:tgtEl>
                                        <p:attrNameLst>
                                          <p:attrName>style.visibility</p:attrName>
                                        </p:attrNameLst>
                                      </p:cBhvr>
                                      <p:to>
                                        <p:strVal val="visible"/>
                                      </p:to>
                                    </p:set>
                                    <p:anim calcmode="lin" valueType="num">
                                      <p:cBhvr additive="base">
                                        <p:cTn id="25" dur="500" fill="hold"/>
                                        <p:tgtEl>
                                          <p:spTgt spid="1331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331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3315">
                                            <p:txEl>
                                              <p:pRg st="4" end="4"/>
                                            </p:txEl>
                                          </p:spTgt>
                                        </p:tgtEl>
                                        <p:attrNameLst>
                                          <p:attrName>style.visibility</p:attrName>
                                        </p:attrNameLst>
                                      </p:cBhvr>
                                      <p:to>
                                        <p:strVal val="visible"/>
                                      </p:to>
                                    </p:set>
                                    <p:anim calcmode="lin" valueType="num">
                                      <p:cBhvr additive="base">
                                        <p:cTn id="31" dur="500" fill="hold"/>
                                        <p:tgtEl>
                                          <p:spTgt spid="1331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331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3315">
                                            <p:txEl>
                                              <p:pRg st="5" end="5"/>
                                            </p:txEl>
                                          </p:spTgt>
                                        </p:tgtEl>
                                        <p:attrNameLst>
                                          <p:attrName>style.visibility</p:attrName>
                                        </p:attrNameLst>
                                      </p:cBhvr>
                                      <p:to>
                                        <p:strVal val="visible"/>
                                      </p:to>
                                    </p:set>
                                    <p:anim calcmode="lin" valueType="num">
                                      <p:cBhvr additive="base">
                                        <p:cTn id="37" dur="500" fill="hold"/>
                                        <p:tgtEl>
                                          <p:spTgt spid="1331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3315">
                                            <p:txEl>
                                              <p:pRg st="5" end="5"/>
                                            </p:txEl>
                                          </p:spTgt>
                                        </p:tgtEl>
                                        <p:attrNameLst>
                                          <p:attrName>ppt_y</p:attrName>
                                        </p:attrNameLst>
                                      </p:cBhvr>
                                      <p:tavLst>
                                        <p:tav tm="0">
                                          <p:val>
                                            <p:strVal val="#ppt_y"/>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3316"/>
                                        </p:tgtEl>
                                        <p:attrNameLst>
                                          <p:attrName>style.visibility</p:attrName>
                                        </p:attrNameLst>
                                      </p:cBhvr>
                                      <p:to>
                                        <p:strVal val="visible"/>
                                      </p:to>
                                    </p:set>
                                    <p:anim calcmode="lin" valueType="num">
                                      <p:cBhvr additive="base">
                                        <p:cTn id="41" dur="500" fill="hold"/>
                                        <p:tgtEl>
                                          <p:spTgt spid="13316"/>
                                        </p:tgtEl>
                                        <p:attrNameLst>
                                          <p:attrName>ppt_x</p:attrName>
                                        </p:attrNameLst>
                                      </p:cBhvr>
                                      <p:tavLst>
                                        <p:tav tm="0">
                                          <p:val>
                                            <p:strVal val="#ppt_x"/>
                                          </p:val>
                                        </p:tav>
                                        <p:tav tm="100000">
                                          <p:val>
                                            <p:strVal val="#ppt_x"/>
                                          </p:val>
                                        </p:tav>
                                      </p:tavLst>
                                    </p:anim>
                                    <p:anim calcmode="lin" valueType="num">
                                      <p:cBhvr additive="base">
                                        <p:cTn id="42" dur="500" fill="hold"/>
                                        <p:tgtEl>
                                          <p:spTgt spid="133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P spid="1331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defRPr/>
            </a:pPr>
            <a:r>
              <a:rPr lang="en-US" altLang="zh-CN" smtClean="0"/>
              <a:t>3.3 Relational Operators</a:t>
            </a:r>
          </a:p>
        </p:txBody>
      </p:sp>
      <p:sp>
        <p:nvSpPr>
          <p:cNvPr id="16387" name="Rectangle 3"/>
          <p:cNvSpPr>
            <a:spLocks noGrp="1" noChangeArrowheads="1"/>
          </p:cNvSpPr>
          <p:nvPr>
            <p:ph type="body" idx="1"/>
          </p:nvPr>
        </p:nvSpPr>
        <p:spPr>
          <a:xfrm>
            <a:off x="457200" y="1423988"/>
            <a:ext cx="8229600" cy="3876675"/>
          </a:xfrm>
        </p:spPr>
        <p:txBody>
          <a:bodyPr>
            <a:normAutofit fontScale="92500" lnSpcReduction="20000"/>
          </a:bodyPr>
          <a:lstStyle/>
          <a:p>
            <a:pPr eaLnBrk="1" hangingPunct="1">
              <a:defRPr/>
            </a:pPr>
            <a:r>
              <a:rPr lang="en-US" altLang="zh-CN" dirty="0" smtClean="0"/>
              <a:t>C supports six relational operators in all:</a:t>
            </a:r>
          </a:p>
          <a:p>
            <a:pPr eaLnBrk="1" hangingPunct="1">
              <a:buFont typeface="Wingdings" panose="05000000000000000000" pitchFamily="2" charset="2"/>
              <a:buNone/>
              <a:defRPr/>
            </a:pPr>
            <a:r>
              <a:rPr lang="en-US" altLang="zh-CN" dirty="0" smtClean="0"/>
              <a:t>     </a:t>
            </a:r>
            <a:r>
              <a:rPr lang="en-US" altLang="zh-CN" dirty="0" smtClean="0"/>
              <a:t>Operators    </a:t>
            </a:r>
            <a:r>
              <a:rPr lang="en-US" altLang="zh-CN" dirty="0" smtClean="0"/>
              <a:t>Meaning</a:t>
            </a:r>
          </a:p>
          <a:p>
            <a:pPr lvl="2" eaLnBrk="1" hangingPunct="1">
              <a:buFontTx/>
              <a:buNone/>
              <a:defRPr/>
            </a:pPr>
            <a:r>
              <a:rPr lang="en-US" altLang="zh-CN" dirty="0" smtClean="0"/>
              <a:t>       &lt;            is less than</a:t>
            </a:r>
          </a:p>
          <a:p>
            <a:pPr lvl="2" eaLnBrk="1" hangingPunct="1">
              <a:buFontTx/>
              <a:buNone/>
              <a:defRPr/>
            </a:pPr>
            <a:r>
              <a:rPr lang="en-US" altLang="zh-CN" dirty="0" smtClean="0"/>
              <a:t>      &lt;=            is less than or equal to</a:t>
            </a:r>
          </a:p>
          <a:p>
            <a:pPr lvl="2" eaLnBrk="1" hangingPunct="1">
              <a:buFontTx/>
              <a:buNone/>
              <a:defRPr/>
            </a:pPr>
            <a:r>
              <a:rPr lang="en-US" altLang="zh-CN" dirty="0" smtClean="0"/>
              <a:t>       &gt;            is greater than</a:t>
            </a:r>
          </a:p>
          <a:p>
            <a:pPr lvl="2" eaLnBrk="1" hangingPunct="1">
              <a:buFontTx/>
              <a:buNone/>
              <a:defRPr/>
            </a:pPr>
            <a:r>
              <a:rPr lang="en-US" altLang="zh-CN" dirty="0" smtClean="0"/>
              <a:t>      &gt;=            is greater than or equal to</a:t>
            </a:r>
          </a:p>
          <a:p>
            <a:pPr lvl="2" eaLnBrk="1" hangingPunct="1">
              <a:buFontTx/>
              <a:buNone/>
              <a:defRPr/>
            </a:pPr>
            <a:r>
              <a:rPr lang="en-US" altLang="zh-CN" dirty="0" smtClean="0"/>
              <a:t>      </a:t>
            </a:r>
            <a:r>
              <a:rPr lang="en-US" altLang="zh-CN" dirty="0" smtClean="0">
                <a:solidFill>
                  <a:srgbClr val="C00000"/>
                </a:solidFill>
              </a:rPr>
              <a:t>==</a:t>
            </a:r>
            <a:r>
              <a:rPr lang="en-US" altLang="zh-CN" dirty="0" smtClean="0"/>
              <a:t>            is equal to</a:t>
            </a:r>
          </a:p>
          <a:p>
            <a:pPr lvl="2" eaLnBrk="1" hangingPunct="1">
              <a:buFontTx/>
              <a:buNone/>
              <a:defRPr/>
            </a:pPr>
            <a:r>
              <a:rPr lang="en-US" altLang="zh-CN" dirty="0" smtClean="0"/>
              <a:t>      !=            is not equal to</a:t>
            </a:r>
          </a:p>
        </p:txBody>
      </p:sp>
      <p:sp>
        <p:nvSpPr>
          <p:cNvPr id="16388" name="Rectangle 4"/>
          <p:cNvSpPr>
            <a:spLocks noChangeArrowheads="1"/>
          </p:cNvSpPr>
          <p:nvPr/>
        </p:nvSpPr>
        <p:spPr bwMode="auto">
          <a:xfrm>
            <a:off x="468313" y="5229225"/>
            <a:ext cx="8229600"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Font typeface="Wingdings" panose="05000000000000000000" pitchFamily="2" charset="2"/>
              <a:buBlip>
                <a:blip r:embed="rId3"/>
              </a:buBlip>
              <a:defRPr sz="2800" b="1">
                <a:solidFill>
                  <a:srgbClr val="3366FF"/>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spcBef>
                <a:spcPct val="20000"/>
              </a:spcBef>
              <a:buChar char="–"/>
              <a:defRPr sz="2400" b="1">
                <a:solidFill>
                  <a:srgbClr val="CC00CC"/>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spcBef>
                <a:spcPct val="20000"/>
              </a:spcBef>
              <a:buBlip>
                <a:blip r:embed="rId3"/>
              </a:buBlip>
              <a:defRPr sz="2000" b="1">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spcBef>
                <a:spcPct val="20000"/>
              </a:spcBef>
              <a:buChar char="–"/>
              <a:defRPr b="1">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spcBef>
                <a:spcPct val="20000"/>
              </a:spcBef>
              <a:buBlip>
                <a:blip r:embed="rId3"/>
              </a:buBlip>
              <a:defRPr b="1">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buBlip>
                <a:blip r:embed="rId3"/>
              </a:buBlip>
              <a:defRPr b="1">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buBlip>
                <a:blip r:embed="rId3"/>
              </a:buBlip>
              <a:defRPr b="1">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buBlip>
                <a:blip r:embed="rId3"/>
              </a:buBlip>
              <a:defRPr b="1">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buBlip>
                <a:blip r:embed="rId3"/>
              </a:buBlip>
              <a:defRPr b="1">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rtl="0" fontAlgn="auto">
              <a:spcAft>
                <a:spcPts val="0"/>
              </a:spcAft>
              <a:defRPr/>
            </a:pPr>
            <a:r>
              <a:rPr lang="en-US" altLang="zh-CN" smtClean="0">
                <a:cs typeface="+mn-cs"/>
              </a:rPr>
              <a:t>Example</a:t>
            </a:r>
          </a:p>
          <a:p>
            <a:pPr lvl="2" rtl="0" fontAlgn="auto">
              <a:spcAft>
                <a:spcPts val="0"/>
              </a:spcAft>
              <a:buFontTx/>
              <a:buNone/>
              <a:defRPr/>
            </a:pPr>
            <a:r>
              <a:rPr lang="en-US" altLang="zh-CN" smtClean="0">
                <a:solidFill>
                  <a:srgbClr val="292934"/>
                </a:solidFill>
                <a:cs typeface="+mn-cs"/>
              </a:rPr>
              <a:t>4.5&lt;=10             4.5&lt;-10             -35&gt;=0</a:t>
            </a:r>
          </a:p>
          <a:p>
            <a:pPr lvl="2" rtl="0" fontAlgn="auto">
              <a:spcAft>
                <a:spcPts val="0"/>
              </a:spcAft>
              <a:buFontTx/>
              <a:buNone/>
              <a:defRPr/>
            </a:pPr>
            <a:r>
              <a:rPr lang="en-US" altLang="zh-CN" smtClean="0">
                <a:solidFill>
                  <a:srgbClr val="292934"/>
                </a:solidFill>
                <a:cs typeface="+mn-cs"/>
              </a:rPr>
              <a:t>10&lt;7+5              a+b=c+d  ?</a:t>
            </a:r>
          </a:p>
        </p:txBody>
      </p:sp>
    </p:spTree>
    <p:extLst>
      <p:ext uri="{BB962C8B-B14F-4D97-AF65-F5344CB8AC3E}">
        <p14:creationId xmlns:p14="http://schemas.microsoft.com/office/powerpoint/2010/main" val="1756122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 calcmode="lin" valueType="num">
                                      <p:cBhvr additive="base">
                                        <p:cTn id="7" dur="500" fill="hold"/>
                                        <p:tgtEl>
                                          <p:spTgt spid="163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387">
                                            <p:txEl>
                                              <p:pRg st="1" end="1"/>
                                            </p:txEl>
                                          </p:spTgt>
                                        </p:tgtEl>
                                        <p:attrNameLst>
                                          <p:attrName>style.visibility</p:attrName>
                                        </p:attrNameLst>
                                      </p:cBhvr>
                                      <p:to>
                                        <p:strVal val="visible"/>
                                      </p:to>
                                    </p:set>
                                    <p:anim calcmode="lin" valueType="num">
                                      <p:cBhvr additive="base">
                                        <p:cTn id="13" dur="500" fill="hold"/>
                                        <p:tgtEl>
                                          <p:spTgt spid="1638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387">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6387">
                                            <p:txEl>
                                              <p:pRg st="2" end="2"/>
                                            </p:txEl>
                                          </p:spTgt>
                                        </p:tgtEl>
                                        <p:attrNameLst>
                                          <p:attrName>style.visibility</p:attrName>
                                        </p:attrNameLst>
                                      </p:cBhvr>
                                      <p:to>
                                        <p:strVal val="visible"/>
                                      </p:to>
                                    </p:set>
                                    <p:anim calcmode="lin" valueType="num">
                                      <p:cBhvr additive="base">
                                        <p:cTn id="17" dur="500" fill="hold"/>
                                        <p:tgtEl>
                                          <p:spTgt spid="1638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6387">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6387">
                                            <p:txEl>
                                              <p:pRg st="3" end="3"/>
                                            </p:txEl>
                                          </p:spTgt>
                                        </p:tgtEl>
                                        <p:attrNameLst>
                                          <p:attrName>style.visibility</p:attrName>
                                        </p:attrNameLst>
                                      </p:cBhvr>
                                      <p:to>
                                        <p:strVal val="visible"/>
                                      </p:to>
                                    </p:set>
                                    <p:anim calcmode="lin" valueType="num">
                                      <p:cBhvr additive="base">
                                        <p:cTn id="21" dur="500" fill="hold"/>
                                        <p:tgtEl>
                                          <p:spTgt spid="1638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6387">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6387">
                                            <p:txEl>
                                              <p:pRg st="4" end="4"/>
                                            </p:txEl>
                                          </p:spTgt>
                                        </p:tgtEl>
                                        <p:attrNameLst>
                                          <p:attrName>style.visibility</p:attrName>
                                        </p:attrNameLst>
                                      </p:cBhvr>
                                      <p:to>
                                        <p:strVal val="visible"/>
                                      </p:to>
                                    </p:set>
                                    <p:anim calcmode="lin" valueType="num">
                                      <p:cBhvr additive="base">
                                        <p:cTn id="25" dur="500" fill="hold"/>
                                        <p:tgtEl>
                                          <p:spTgt spid="1638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387">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6387">
                                            <p:txEl>
                                              <p:pRg st="5" end="5"/>
                                            </p:txEl>
                                          </p:spTgt>
                                        </p:tgtEl>
                                        <p:attrNameLst>
                                          <p:attrName>style.visibility</p:attrName>
                                        </p:attrNameLst>
                                      </p:cBhvr>
                                      <p:to>
                                        <p:strVal val="visible"/>
                                      </p:to>
                                    </p:set>
                                    <p:anim calcmode="lin" valueType="num">
                                      <p:cBhvr additive="base">
                                        <p:cTn id="29" dur="500" fill="hold"/>
                                        <p:tgtEl>
                                          <p:spTgt spid="16387">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6387">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6387">
                                            <p:txEl>
                                              <p:pRg st="6" end="6"/>
                                            </p:txEl>
                                          </p:spTgt>
                                        </p:tgtEl>
                                        <p:attrNameLst>
                                          <p:attrName>style.visibility</p:attrName>
                                        </p:attrNameLst>
                                      </p:cBhvr>
                                      <p:to>
                                        <p:strVal val="visible"/>
                                      </p:to>
                                    </p:set>
                                    <p:anim calcmode="lin" valueType="num">
                                      <p:cBhvr additive="base">
                                        <p:cTn id="33" dur="500" fill="hold"/>
                                        <p:tgtEl>
                                          <p:spTgt spid="16387">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6387">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6387">
                                            <p:txEl>
                                              <p:pRg st="7" end="7"/>
                                            </p:txEl>
                                          </p:spTgt>
                                        </p:tgtEl>
                                        <p:attrNameLst>
                                          <p:attrName>style.visibility</p:attrName>
                                        </p:attrNameLst>
                                      </p:cBhvr>
                                      <p:to>
                                        <p:strVal val="visible"/>
                                      </p:to>
                                    </p:set>
                                    <p:anim calcmode="lin" valueType="num">
                                      <p:cBhvr additive="base">
                                        <p:cTn id="37" dur="500" fill="hold"/>
                                        <p:tgtEl>
                                          <p:spTgt spid="16387">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638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6388"/>
                                        </p:tgtEl>
                                        <p:attrNameLst>
                                          <p:attrName>style.visibility</p:attrName>
                                        </p:attrNameLst>
                                      </p:cBhvr>
                                      <p:to>
                                        <p:strVal val="visible"/>
                                      </p:to>
                                    </p:set>
                                    <p:anim calcmode="lin" valueType="num">
                                      <p:cBhvr additive="base">
                                        <p:cTn id="43" dur="500" fill="hold"/>
                                        <p:tgtEl>
                                          <p:spTgt spid="16388"/>
                                        </p:tgtEl>
                                        <p:attrNameLst>
                                          <p:attrName>ppt_x</p:attrName>
                                        </p:attrNameLst>
                                      </p:cBhvr>
                                      <p:tavLst>
                                        <p:tav tm="0">
                                          <p:val>
                                            <p:strVal val="#ppt_x"/>
                                          </p:val>
                                        </p:tav>
                                        <p:tav tm="100000">
                                          <p:val>
                                            <p:strVal val="#ppt_x"/>
                                          </p:val>
                                        </p:tav>
                                      </p:tavLst>
                                    </p:anim>
                                    <p:anim calcmode="lin" valueType="num">
                                      <p:cBhvr additive="base">
                                        <p:cTn id="44" dur="500" fill="hold"/>
                                        <p:tgtEl>
                                          <p:spTgt spid="163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P spid="1638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defRPr/>
            </a:pPr>
            <a:r>
              <a:rPr lang="en-US" altLang="zh-CN" smtClean="0"/>
              <a:t>3.4 Logical Operators</a:t>
            </a:r>
          </a:p>
        </p:txBody>
      </p:sp>
      <p:sp>
        <p:nvSpPr>
          <p:cNvPr id="21507" name="Rectangle 3"/>
          <p:cNvSpPr>
            <a:spLocks noGrp="1" noChangeArrowheads="1"/>
          </p:cNvSpPr>
          <p:nvPr>
            <p:ph type="body" idx="1"/>
          </p:nvPr>
        </p:nvSpPr>
        <p:spPr>
          <a:xfrm>
            <a:off x="179388" y="1628774"/>
            <a:ext cx="8686800" cy="4392513"/>
          </a:xfrm>
        </p:spPr>
        <p:txBody>
          <a:bodyPr>
            <a:normAutofit/>
          </a:bodyPr>
          <a:lstStyle/>
          <a:p>
            <a:pPr eaLnBrk="1" hangingPunct="1">
              <a:defRPr/>
            </a:pPr>
            <a:r>
              <a:rPr lang="en-US" altLang="zh-CN" dirty="0" smtClean="0"/>
              <a:t>C has the following three logical operators:</a:t>
            </a:r>
          </a:p>
          <a:p>
            <a:pPr lvl="1" eaLnBrk="1" hangingPunct="1">
              <a:buFontTx/>
              <a:buNone/>
              <a:defRPr/>
            </a:pPr>
            <a:r>
              <a:rPr lang="en-US" altLang="zh-CN" dirty="0" smtClean="0"/>
              <a:t> </a:t>
            </a:r>
          </a:p>
          <a:p>
            <a:pPr lvl="1" eaLnBrk="1" hangingPunct="1">
              <a:buFontTx/>
              <a:buNone/>
              <a:defRPr/>
            </a:pPr>
            <a:r>
              <a:rPr lang="en-US" altLang="zh-CN" dirty="0" smtClean="0"/>
              <a:t> &amp;&amp;     meaning logical AND</a:t>
            </a:r>
          </a:p>
          <a:p>
            <a:pPr lvl="1" eaLnBrk="1" hangingPunct="1">
              <a:buFontTx/>
              <a:buNone/>
              <a:defRPr/>
            </a:pPr>
            <a:r>
              <a:rPr lang="en-US" altLang="zh-CN" dirty="0" smtClean="0"/>
              <a:t> ||     meaning logical OR</a:t>
            </a:r>
          </a:p>
          <a:p>
            <a:pPr lvl="1" eaLnBrk="1" hangingPunct="1">
              <a:buFontTx/>
              <a:buNone/>
              <a:defRPr/>
            </a:pPr>
            <a:r>
              <a:rPr lang="en-US" altLang="zh-CN" dirty="0" smtClean="0"/>
              <a:t>  !     meaning logical NOT</a:t>
            </a:r>
            <a:br>
              <a:rPr lang="en-US" altLang="zh-CN" dirty="0" smtClean="0"/>
            </a:br>
            <a:endParaRPr lang="en-US" altLang="zh-CN" dirty="0" smtClean="0"/>
          </a:p>
        </p:txBody>
      </p:sp>
    </p:spTree>
    <p:extLst>
      <p:ext uri="{BB962C8B-B14F-4D97-AF65-F5344CB8AC3E}">
        <p14:creationId xmlns:p14="http://schemas.microsoft.com/office/powerpoint/2010/main" val="11219013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 calcmode="lin" valueType="num">
                                      <p:cBhvr additive="base">
                                        <p:cTn id="7" dur="500" fill="hold"/>
                                        <p:tgtEl>
                                          <p:spTgt spid="215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50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1507">
                                            <p:txEl>
                                              <p:pRg st="1" end="1"/>
                                            </p:txEl>
                                          </p:spTgt>
                                        </p:tgtEl>
                                        <p:attrNameLst>
                                          <p:attrName>style.visibility</p:attrName>
                                        </p:attrNameLst>
                                      </p:cBhvr>
                                      <p:to>
                                        <p:strVal val="visible"/>
                                      </p:to>
                                    </p:set>
                                    <p:anim calcmode="lin" valueType="num">
                                      <p:cBhvr additive="base">
                                        <p:cTn id="11" dur="500" fill="hold"/>
                                        <p:tgtEl>
                                          <p:spTgt spid="2150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150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1507">
                                            <p:txEl>
                                              <p:pRg st="2" end="2"/>
                                            </p:txEl>
                                          </p:spTgt>
                                        </p:tgtEl>
                                        <p:attrNameLst>
                                          <p:attrName>style.visibility</p:attrName>
                                        </p:attrNameLst>
                                      </p:cBhvr>
                                      <p:to>
                                        <p:strVal val="visible"/>
                                      </p:to>
                                    </p:set>
                                    <p:anim calcmode="lin" valueType="num">
                                      <p:cBhvr additive="base">
                                        <p:cTn id="15" dur="500" fill="hold"/>
                                        <p:tgtEl>
                                          <p:spTgt spid="2150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1507">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1507">
                                            <p:txEl>
                                              <p:pRg st="3" end="3"/>
                                            </p:txEl>
                                          </p:spTgt>
                                        </p:tgtEl>
                                        <p:attrNameLst>
                                          <p:attrName>style.visibility</p:attrName>
                                        </p:attrNameLst>
                                      </p:cBhvr>
                                      <p:to>
                                        <p:strVal val="visible"/>
                                      </p:to>
                                    </p:set>
                                    <p:anim calcmode="lin" valueType="num">
                                      <p:cBhvr additive="base">
                                        <p:cTn id="19" dur="500" fill="hold"/>
                                        <p:tgtEl>
                                          <p:spTgt spid="2150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1507">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1507">
                                            <p:txEl>
                                              <p:pRg st="4" end="4"/>
                                            </p:txEl>
                                          </p:spTgt>
                                        </p:tgtEl>
                                        <p:attrNameLst>
                                          <p:attrName>style.visibility</p:attrName>
                                        </p:attrNameLst>
                                      </p:cBhvr>
                                      <p:to>
                                        <p:strVal val="visible"/>
                                      </p:to>
                                    </p:set>
                                    <p:anim calcmode="lin" valueType="num">
                                      <p:cBhvr additive="base">
                                        <p:cTn id="23" dur="500" fill="hold"/>
                                        <p:tgtEl>
                                          <p:spTgt spid="21507">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150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zh-CN" smtClean="0">
                <a:ea typeface="宋体" panose="02010600030101010101" pitchFamily="2" charset="-122"/>
              </a:rPr>
              <a:t>Assignment Operators</a:t>
            </a:r>
          </a:p>
        </p:txBody>
      </p:sp>
      <p:sp>
        <p:nvSpPr>
          <p:cNvPr id="29699" name="Content Placeholder 2"/>
          <p:cNvSpPr>
            <a:spLocks noGrp="1"/>
          </p:cNvSpPr>
          <p:nvPr>
            <p:ph idx="1"/>
          </p:nvPr>
        </p:nvSpPr>
        <p:spPr/>
        <p:txBody>
          <a:bodyPr/>
          <a:lstStyle/>
          <a:p>
            <a:r>
              <a:rPr lang="en-US" altLang="zh-CN" b="1" i="1" dirty="0" smtClean="0">
                <a:solidFill>
                  <a:srgbClr val="FF0000"/>
                </a:solidFill>
                <a:ea typeface="宋体" panose="02010600030101010101" pitchFamily="2" charset="-122"/>
              </a:rPr>
              <a:t>Simple assignment</a:t>
            </a:r>
            <a:r>
              <a:rPr lang="en-US" altLang="zh-CN" b="1" i="1" dirty="0" smtClean="0">
                <a:ea typeface="宋体" panose="02010600030101010101" pitchFamily="2" charset="-122"/>
              </a:rPr>
              <a:t>: </a:t>
            </a:r>
            <a:r>
              <a:rPr lang="en-US" altLang="zh-CN" dirty="0" smtClean="0">
                <a:ea typeface="宋体" panose="02010600030101010101" pitchFamily="2" charset="-122"/>
              </a:rPr>
              <a:t>used for storing a value into a variable</a:t>
            </a:r>
          </a:p>
          <a:p>
            <a:r>
              <a:rPr lang="en-US" altLang="zh-CN" b="1" i="1" dirty="0" smtClean="0">
                <a:solidFill>
                  <a:srgbClr val="FF0000"/>
                </a:solidFill>
                <a:ea typeface="宋体" panose="02010600030101010101" pitchFamily="2" charset="-122"/>
              </a:rPr>
              <a:t>Compound assignment</a:t>
            </a:r>
            <a:r>
              <a:rPr lang="en-US" altLang="zh-CN" b="1" i="1" dirty="0" smtClean="0">
                <a:ea typeface="宋体" panose="02010600030101010101" pitchFamily="2" charset="-122"/>
              </a:rPr>
              <a:t>: </a:t>
            </a:r>
            <a:r>
              <a:rPr lang="en-US" altLang="zh-CN" dirty="0" smtClean="0">
                <a:ea typeface="宋体" panose="02010600030101010101" pitchFamily="2" charset="-122"/>
              </a:rPr>
              <a:t>used for updating a value already stored in a variable</a:t>
            </a:r>
          </a:p>
          <a:p>
            <a:endParaRPr lang="en-US" altLang="zh-CN" dirty="0" smtClean="0">
              <a:ea typeface="宋体" panose="02010600030101010101" pitchFamily="2" charset="-122"/>
            </a:endParaRPr>
          </a:p>
        </p:txBody>
      </p:sp>
      <p:sp>
        <p:nvSpPr>
          <p:cNvPr id="5" name="Slide Number Placeholder 4"/>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84DDB41-9DB8-4458-9EE1-0E03003ACA90}" type="slidenum">
              <a:rPr lang="en-US" altLang="zh-CN" sz="1200">
                <a:solidFill>
                  <a:srgbClr val="292934"/>
                </a:solidFill>
                <a:latin typeface="Arial" panose="020B0604020202020204" pitchFamily="34" charset="0"/>
              </a:rPr>
              <a:pPr/>
              <a:t>36</a:t>
            </a:fld>
            <a:endParaRPr lang="en-US" altLang="zh-CN" sz="1800">
              <a:solidFill>
                <a:srgbClr val="292934"/>
              </a:solidFill>
            </a:endParaRPr>
          </a:p>
        </p:txBody>
      </p:sp>
      <p:sp>
        <p:nvSpPr>
          <p:cNvPr id="2" name="文本框 1"/>
          <p:cNvSpPr txBox="1"/>
          <p:nvPr/>
        </p:nvSpPr>
        <p:spPr>
          <a:xfrm>
            <a:off x="3038128" y="4941168"/>
            <a:ext cx="2448272" cy="646331"/>
          </a:xfrm>
          <a:prstGeom prst="rect">
            <a:avLst/>
          </a:prstGeom>
          <a:solidFill>
            <a:srgbClr val="FFFF00"/>
          </a:solidFill>
        </p:spPr>
        <p:txBody>
          <a:bodyPr wrap="square" rtlCol="0">
            <a:spAutoFit/>
          </a:bodyPr>
          <a:lstStyle/>
          <a:p>
            <a:pPr algn="ctr" rtl="0" fontAlgn="auto">
              <a:spcBef>
                <a:spcPts val="0"/>
              </a:spcBef>
              <a:spcAft>
                <a:spcPts val="0"/>
              </a:spcAft>
            </a:pPr>
            <a:r>
              <a:rPr lang="en-US" altLang="zh-CN" sz="3600" b="1" dirty="0" smtClean="0">
                <a:solidFill>
                  <a:srgbClr val="292934"/>
                </a:solidFill>
                <a:latin typeface="Arial"/>
                <a:ea typeface="方正舒体" panose="02010601030101010101" pitchFamily="2" charset="-122"/>
                <a:cs typeface="+mn-cs"/>
              </a:rPr>
              <a:t>=</a:t>
            </a:r>
            <a:endParaRPr lang="zh-CN" altLang="en-US" sz="3600" b="1" dirty="0">
              <a:solidFill>
                <a:srgbClr val="292934"/>
              </a:solidFill>
              <a:latin typeface="Arial"/>
              <a:ea typeface="方正舒体" panose="02010601030101010101" pitchFamily="2" charset="-122"/>
              <a:cs typeface="+mn-cs"/>
            </a:endParaRPr>
          </a:p>
        </p:txBody>
      </p:sp>
    </p:spTree>
    <p:extLst>
      <p:ext uri="{BB962C8B-B14F-4D97-AF65-F5344CB8AC3E}">
        <p14:creationId xmlns:p14="http://schemas.microsoft.com/office/powerpoint/2010/main" val="28232670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defRPr/>
            </a:pPr>
            <a:r>
              <a:rPr lang="en-US" altLang="zh-CN" smtClean="0"/>
              <a:t>3.5 Assignment Operators</a:t>
            </a:r>
          </a:p>
        </p:txBody>
      </p:sp>
      <p:sp>
        <p:nvSpPr>
          <p:cNvPr id="23555" name="Rectangle 3"/>
          <p:cNvSpPr>
            <a:spLocks noGrp="1" noChangeArrowheads="1"/>
          </p:cNvSpPr>
          <p:nvPr>
            <p:ph type="body" idx="1"/>
          </p:nvPr>
        </p:nvSpPr>
        <p:spPr>
          <a:xfrm>
            <a:off x="142875" y="1600200"/>
            <a:ext cx="8893175" cy="3197225"/>
          </a:xfrm>
        </p:spPr>
        <p:txBody>
          <a:bodyPr>
            <a:normAutofit/>
          </a:bodyPr>
          <a:lstStyle/>
          <a:p>
            <a:pPr>
              <a:defRPr/>
            </a:pPr>
            <a:r>
              <a:rPr lang="en-US" altLang="zh-CN" sz="2800" dirty="0" smtClean="0"/>
              <a:t> </a:t>
            </a:r>
            <a:r>
              <a:rPr lang="en-US" altLang="zh-CN" sz="2800" i="1" dirty="0" smtClean="0">
                <a:solidFill>
                  <a:srgbClr val="FF0000"/>
                </a:solidFill>
              </a:rPr>
              <a:t>op=</a:t>
            </a:r>
            <a:r>
              <a:rPr lang="en-US" altLang="zh-CN" sz="2800" dirty="0" smtClean="0"/>
              <a:t> </a:t>
            </a:r>
          </a:p>
          <a:p>
            <a:pPr lvl="1">
              <a:defRPr/>
            </a:pPr>
            <a:r>
              <a:rPr lang="en-US" altLang="zh-CN" sz="2400" dirty="0" smtClean="0"/>
              <a:t>Shorthand assignment operator</a:t>
            </a:r>
          </a:p>
          <a:p>
            <a:pPr lvl="1">
              <a:defRPr/>
            </a:pPr>
            <a:r>
              <a:rPr lang="en-US" altLang="zh-CN" sz="2400" dirty="0"/>
              <a:t>Compound assignment </a:t>
            </a:r>
            <a:r>
              <a:rPr lang="en-US" altLang="zh-CN" sz="2400" dirty="0" smtClean="0"/>
              <a:t>operator</a:t>
            </a:r>
          </a:p>
          <a:p>
            <a:pPr eaLnBrk="1" hangingPunct="1">
              <a:buFont typeface="Wingdings" panose="05000000000000000000" pitchFamily="2" charset="2"/>
              <a:buNone/>
              <a:defRPr/>
            </a:pPr>
            <a:r>
              <a:rPr lang="en-US" altLang="zh-CN" sz="2800" dirty="0" smtClean="0"/>
              <a:t>  	</a:t>
            </a:r>
            <a:r>
              <a:rPr lang="en-US" altLang="zh-CN" sz="2800" i="1" dirty="0" smtClean="0">
                <a:solidFill>
                  <a:srgbClr val="0000CC"/>
                </a:solidFill>
              </a:rPr>
              <a:t>v</a:t>
            </a:r>
            <a:r>
              <a:rPr lang="en-US" altLang="zh-CN" sz="2800" i="1" dirty="0" smtClean="0">
                <a:solidFill>
                  <a:srgbClr val="FF0000"/>
                </a:solidFill>
              </a:rPr>
              <a:t> op= </a:t>
            </a:r>
            <a:r>
              <a:rPr lang="en-US" altLang="zh-CN" sz="2800" i="1" dirty="0" err="1" smtClean="0">
                <a:solidFill>
                  <a:srgbClr val="FF0000"/>
                </a:solidFill>
              </a:rPr>
              <a:t>exp</a:t>
            </a:r>
            <a:r>
              <a:rPr lang="en-US" altLang="zh-CN" sz="2800" i="1" dirty="0" smtClean="0">
                <a:solidFill>
                  <a:srgbClr val="FF0000"/>
                </a:solidFill>
              </a:rPr>
              <a:t>;</a:t>
            </a:r>
            <a:r>
              <a:rPr lang="en-US" altLang="zh-CN" sz="2800" dirty="0" smtClean="0"/>
              <a:t>     </a:t>
            </a:r>
          </a:p>
          <a:p>
            <a:pPr eaLnBrk="1" hangingPunct="1">
              <a:buFont typeface="Wingdings" panose="05000000000000000000" pitchFamily="2" charset="2"/>
              <a:buNone/>
              <a:defRPr/>
            </a:pPr>
            <a:r>
              <a:rPr lang="en-US" altLang="zh-CN" sz="2800" dirty="0" smtClean="0"/>
              <a:t>is equivalent to         </a:t>
            </a:r>
          </a:p>
          <a:p>
            <a:pPr eaLnBrk="1" hangingPunct="1">
              <a:buFont typeface="Wingdings" panose="05000000000000000000" pitchFamily="2" charset="2"/>
              <a:buNone/>
              <a:defRPr/>
            </a:pPr>
            <a:r>
              <a:rPr lang="en-US" altLang="zh-CN" sz="2800" i="1" dirty="0">
                <a:solidFill>
                  <a:srgbClr val="FF0000"/>
                </a:solidFill>
              </a:rPr>
              <a:t>	</a:t>
            </a:r>
            <a:r>
              <a:rPr lang="en-US" altLang="zh-CN" sz="2800" i="1" dirty="0" smtClean="0">
                <a:solidFill>
                  <a:srgbClr val="FF0000"/>
                </a:solidFill>
              </a:rPr>
              <a:t>	</a:t>
            </a:r>
            <a:r>
              <a:rPr lang="en-US" altLang="zh-CN" sz="2800" i="1" dirty="0" smtClean="0">
                <a:solidFill>
                  <a:srgbClr val="0000CC"/>
                </a:solidFill>
              </a:rPr>
              <a:t>v</a:t>
            </a:r>
            <a:r>
              <a:rPr lang="en-US" altLang="zh-CN" sz="2800" i="1" dirty="0" smtClean="0">
                <a:solidFill>
                  <a:srgbClr val="FF0000"/>
                </a:solidFill>
              </a:rPr>
              <a:t> = </a:t>
            </a:r>
            <a:r>
              <a:rPr lang="en-US" altLang="zh-CN" sz="2800" i="1" dirty="0" smtClean="0">
                <a:solidFill>
                  <a:srgbClr val="0000CC"/>
                </a:solidFill>
              </a:rPr>
              <a:t>v</a:t>
            </a:r>
            <a:r>
              <a:rPr lang="en-US" altLang="zh-CN" sz="2800" i="1" dirty="0" smtClean="0">
                <a:solidFill>
                  <a:srgbClr val="FF0000"/>
                </a:solidFill>
              </a:rPr>
              <a:t>  op (</a:t>
            </a:r>
            <a:r>
              <a:rPr lang="en-US" altLang="zh-CN" sz="2800" i="1" dirty="0" err="1" smtClean="0">
                <a:solidFill>
                  <a:srgbClr val="FF0000"/>
                </a:solidFill>
              </a:rPr>
              <a:t>exp</a:t>
            </a:r>
            <a:r>
              <a:rPr lang="en-US" altLang="zh-CN" sz="2800" i="1" dirty="0" smtClean="0">
                <a:solidFill>
                  <a:srgbClr val="FF0000"/>
                </a:solidFill>
              </a:rPr>
              <a:t>);</a:t>
            </a:r>
          </a:p>
        </p:txBody>
      </p:sp>
      <p:sp>
        <p:nvSpPr>
          <p:cNvPr id="23556" name="Rectangle 4"/>
          <p:cNvSpPr>
            <a:spLocks noChangeArrowheads="1"/>
          </p:cNvSpPr>
          <p:nvPr/>
        </p:nvSpPr>
        <p:spPr bwMode="auto">
          <a:xfrm>
            <a:off x="61913" y="4768850"/>
            <a:ext cx="8686800" cy="190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Font typeface="Wingdings" panose="05000000000000000000" pitchFamily="2" charset="2"/>
              <a:buBlip>
                <a:blip r:embed="rId3"/>
              </a:buBlip>
              <a:defRPr sz="2800" b="1">
                <a:solidFill>
                  <a:srgbClr val="3366FF"/>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spcBef>
                <a:spcPct val="20000"/>
              </a:spcBef>
              <a:buChar char="–"/>
              <a:defRPr sz="2400" b="1">
                <a:solidFill>
                  <a:srgbClr val="CC00CC"/>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spcBef>
                <a:spcPct val="20000"/>
              </a:spcBef>
              <a:buBlip>
                <a:blip r:embed="rId3"/>
              </a:buBlip>
              <a:defRPr sz="2000" b="1">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spcBef>
                <a:spcPct val="20000"/>
              </a:spcBef>
              <a:buChar char="–"/>
              <a:defRPr b="1">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spcBef>
                <a:spcPct val="20000"/>
              </a:spcBef>
              <a:buBlip>
                <a:blip r:embed="rId3"/>
              </a:buBlip>
              <a:defRPr b="1">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buBlip>
                <a:blip r:embed="rId3"/>
              </a:buBlip>
              <a:defRPr b="1">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buBlip>
                <a:blip r:embed="rId3"/>
              </a:buBlip>
              <a:defRPr b="1">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buBlip>
                <a:blip r:embed="rId3"/>
              </a:buBlip>
              <a:defRPr b="1">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buBlip>
                <a:blip r:embed="rId3"/>
              </a:buBlip>
              <a:defRPr b="1">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rtl="0" fontAlgn="auto">
              <a:spcAft>
                <a:spcPts val="0"/>
              </a:spcAft>
              <a:defRPr/>
            </a:pPr>
            <a:r>
              <a:rPr lang="en-US" altLang="zh-CN" sz="2000" smtClean="0">
                <a:cs typeface="+mn-cs"/>
              </a:rPr>
              <a:t>Examples:</a:t>
            </a:r>
          </a:p>
          <a:p>
            <a:pPr rtl="0" fontAlgn="auto">
              <a:spcAft>
                <a:spcPts val="0"/>
              </a:spcAft>
              <a:buFont typeface="Wingdings" panose="05000000000000000000" pitchFamily="2" charset="2"/>
              <a:buNone/>
              <a:defRPr/>
            </a:pPr>
            <a:r>
              <a:rPr lang="en-US" altLang="zh-CN" sz="2400" smtClean="0">
                <a:cs typeface="+mn-cs"/>
              </a:rPr>
              <a:t>      </a:t>
            </a:r>
            <a:r>
              <a:rPr lang="en-US" altLang="zh-CN" sz="2000" b="0" smtClean="0">
                <a:solidFill>
                  <a:srgbClr val="292934"/>
                </a:solidFill>
                <a:cs typeface="+mn-cs"/>
              </a:rPr>
              <a:t>x+=y+1;     is equivalent to         x=x+(y+1);</a:t>
            </a:r>
          </a:p>
          <a:p>
            <a:pPr rtl="0" fontAlgn="auto">
              <a:spcAft>
                <a:spcPts val="0"/>
              </a:spcAft>
              <a:buFont typeface="Wingdings" panose="05000000000000000000" pitchFamily="2" charset="2"/>
              <a:buNone/>
              <a:defRPr/>
            </a:pPr>
            <a:r>
              <a:rPr lang="en-US" altLang="zh-CN" sz="2000" b="0" smtClean="0">
                <a:solidFill>
                  <a:srgbClr val="292934"/>
                </a:solidFill>
                <a:cs typeface="+mn-cs"/>
              </a:rPr>
              <a:t>          x+=3;        is equivalent to         x=x+3;</a:t>
            </a:r>
          </a:p>
        </p:txBody>
      </p:sp>
      <p:sp>
        <p:nvSpPr>
          <p:cNvPr id="2" name="文本框 1"/>
          <p:cNvSpPr txBox="1"/>
          <p:nvPr/>
        </p:nvSpPr>
        <p:spPr>
          <a:xfrm>
            <a:off x="4499992" y="6269036"/>
            <a:ext cx="3897221" cy="369332"/>
          </a:xfrm>
          <a:prstGeom prst="rect">
            <a:avLst/>
          </a:prstGeom>
          <a:solidFill>
            <a:srgbClr val="FFFF00"/>
          </a:solidFill>
        </p:spPr>
        <p:txBody>
          <a:bodyPr wrap="none" rtlCol="0">
            <a:spAutoFit/>
          </a:bodyPr>
          <a:lstStyle/>
          <a:p>
            <a:pPr rtl="0" fontAlgn="auto">
              <a:spcBef>
                <a:spcPts val="0"/>
              </a:spcBef>
              <a:spcAft>
                <a:spcPts val="0"/>
              </a:spcAft>
            </a:pPr>
            <a:r>
              <a:rPr lang="en-US" altLang="zh-CN" dirty="0" smtClean="0">
                <a:solidFill>
                  <a:srgbClr val="292934"/>
                </a:solidFill>
                <a:latin typeface="Arial"/>
                <a:ea typeface="方正舒体" panose="02010601030101010101" pitchFamily="2" charset="-122"/>
                <a:cs typeface="+mn-cs"/>
              </a:rPr>
              <a:t>Do not add space between op and =</a:t>
            </a:r>
            <a:endParaRPr lang="zh-CN" altLang="en-US" dirty="0">
              <a:solidFill>
                <a:srgbClr val="292934"/>
              </a:solidFill>
              <a:latin typeface="Arial"/>
              <a:ea typeface="方正舒体" panose="02010601030101010101" pitchFamily="2" charset="-122"/>
              <a:cs typeface="+mn-cs"/>
            </a:endParaRPr>
          </a:p>
        </p:txBody>
      </p:sp>
    </p:spTree>
    <p:extLst>
      <p:ext uri="{BB962C8B-B14F-4D97-AF65-F5344CB8AC3E}">
        <p14:creationId xmlns:p14="http://schemas.microsoft.com/office/powerpoint/2010/main" val="21037531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 calcmode="lin" valueType="num">
                                      <p:cBhvr additive="base">
                                        <p:cTn id="7" dur="500" fill="hold"/>
                                        <p:tgtEl>
                                          <p:spTgt spid="235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55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3555">
                                            <p:txEl>
                                              <p:pRg st="1" end="1"/>
                                            </p:txEl>
                                          </p:spTgt>
                                        </p:tgtEl>
                                        <p:attrNameLst>
                                          <p:attrName>style.visibility</p:attrName>
                                        </p:attrNameLst>
                                      </p:cBhvr>
                                      <p:to>
                                        <p:strVal val="visible"/>
                                      </p:to>
                                    </p:set>
                                    <p:anim calcmode="lin" valueType="num">
                                      <p:cBhvr additive="base">
                                        <p:cTn id="11" dur="500" fill="hold"/>
                                        <p:tgtEl>
                                          <p:spTgt spid="2355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355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3555">
                                            <p:txEl>
                                              <p:pRg st="2" end="2"/>
                                            </p:txEl>
                                          </p:spTgt>
                                        </p:tgtEl>
                                        <p:attrNameLst>
                                          <p:attrName>style.visibility</p:attrName>
                                        </p:attrNameLst>
                                      </p:cBhvr>
                                      <p:to>
                                        <p:strVal val="visible"/>
                                      </p:to>
                                    </p:set>
                                    <p:anim calcmode="lin" valueType="num">
                                      <p:cBhvr additive="base">
                                        <p:cTn id="15" dur="500" fill="hold"/>
                                        <p:tgtEl>
                                          <p:spTgt spid="2355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355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3555">
                                            <p:txEl>
                                              <p:pRg st="3" end="3"/>
                                            </p:txEl>
                                          </p:spTgt>
                                        </p:tgtEl>
                                        <p:attrNameLst>
                                          <p:attrName>style.visibility</p:attrName>
                                        </p:attrNameLst>
                                      </p:cBhvr>
                                      <p:to>
                                        <p:strVal val="visible"/>
                                      </p:to>
                                    </p:set>
                                    <p:anim calcmode="lin" valueType="num">
                                      <p:cBhvr additive="base">
                                        <p:cTn id="21" dur="500" fill="hold"/>
                                        <p:tgtEl>
                                          <p:spTgt spid="2355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355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3555">
                                            <p:txEl>
                                              <p:pRg st="4" end="4"/>
                                            </p:txEl>
                                          </p:spTgt>
                                        </p:tgtEl>
                                        <p:attrNameLst>
                                          <p:attrName>style.visibility</p:attrName>
                                        </p:attrNameLst>
                                      </p:cBhvr>
                                      <p:to>
                                        <p:strVal val="visible"/>
                                      </p:to>
                                    </p:set>
                                    <p:anim calcmode="lin" valueType="num">
                                      <p:cBhvr additive="base">
                                        <p:cTn id="27" dur="500" fill="hold"/>
                                        <p:tgtEl>
                                          <p:spTgt spid="2355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355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3555">
                                            <p:txEl>
                                              <p:pRg st="5" end="5"/>
                                            </p:txEl>
                                          </p:spTgt>
                                        </p:tgtEl>
                                        <p:attrNameLst>
                                          <p:attrName>style.visibility</p:attrName>
                                        </p:attrNameLst>
                                      </p:cBhvr>
                                      <p:to>
                                        <p:strVal val="visible"/>
                                      </p:to>
                                    </p:set>
                                    <p:anim calcmode="lin" valueType="num">
                                      <p:cBhvr additive="base">
                                        <p:cTn id="33" dur="500" fill="hold"/>
                                        <p:tgtEl>
                                          <p:spTgt spid="23555">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355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3556"/>
                                        </p:tgtEl>
                                        <p:attrNameLst>
                                          <p:attrName>style.visibility</p:attrName>
                                        </p:attrNameLst>
                                      </p:cBhvr>
                                      <p:to>
                                        <p:strVal val="visible"/>
                                      </p:to>
                                    </p:set>
                                    <p:anim calcmode="lin" valueType="num">
                                      <p:cBhvr additive="base">
                                        <p:cTn id="39" dur="500" fill="hold"/>
                                        <p:tgtEl>
                                          <p:spTgt spid="23556"/>
                                        </p:tgtEl>
                                        <p:attrNameLst>
                                          <p:attrName>ppt_x</p:attrName>
                                        </p:attrNameLst>
                                      </p:cBhvr>
                                      <p:tavLst>
                                        <p:tav tm="0">
                                          <p:val>
                                            <p:strVal val="#ppt_x"/>
                                          </p:val>
                                        </p:tav>
                                        <p:tav tm="100000">
                                          <p:val>
                                            <p:strVal val="#ppt_x"/>
                                          </p:val>
                                        </p:tav>
                                      </p:tavLst>
                                    </p:anim>
                                    <p:anim calcmode="lin" valueType="num">
                                      <p:cBhvr additive="base">
                                        <p:cTn id="40" dur="500" fill="hold"/>
                                        <p:tgtEl>
                                          <p:spTgt spid="23556"/>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
                                        </p:tgtEl>
                                        <p:attrNameLst>
                                          <p:attrName>style.visibility</p:attrName>
                                        </p:attrNameLst>
                                      </p:cBhvr>
                                      <p:to>
                                        <p:strVal val="visible"/>
                                      </p:to>
                                    </p:set>
                                    <p:anim calcmode="lin" valueType="num">
                                      <p:cBhvr additive="base">
                                        <p:cTn id="45" dur="500" fill="hold"/>
                                        <p:tgtEl>
                                          <p:spTgt spid="2"/>
                                        </p:tgtEl>
                                        <p:attrNameLst>
                                          <p:attrName>ppt_x</p:attrName>
                                        </p:attrNameLst>
                                      </p:cBhvr>
                                      <p:tavLst>
                                        <p:tav tm="0">
                                          <p:val>
                                            <p:strVal val="#ppt_x"/>
                                          </p:val>
                                        </p:tav>
                                        <p:tav tm="100000">
                                          <p:val>
                                            <p:strVal val="#ppt_x"/>
                                          </p:val>
                                        </p:tav>
                                      </p:tavLst>
                                    </p:anim>
                                    <p:anim calcmode="lin" valueType="num">
                                      <p:cBhvr additive="base">
                                        <p:cTn id="4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P spid="23556" grpId="0"/>
      <p:bldP spid="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5458" name="AutoShape 2"/>
          <p:cNvSpPr>
            <a:spLocks noGrp="1" noChangeArrowheads="1"/>
          </p:cNvSpPr>
          <p:nvPr>
            <p:ph type="title"/>
          </p:nvPr>
        </p:nvSpPr>
        <p:spPr/>
        <p:txBody>
          <a:bodyPr/>
          <a:lstStyle/>
          <a:p>
            <a:endParaRPr lang="zh-CN" altLang="en-US" sz="5400" dirty="0"/>
          </a:p>
        </p:txBody>
      </p:sp>
      <p:sp>
        <p:nvSpPr>
          <p:cNvPr id="915459" name="Rectangle 3"/>
          <p:cNvSpPr>
            <a:spLocks noGrp="1" noChangeArrowheads="1"/>
          </p:cNvSpPr>
          <p:nvPr>
            <p:ph type="body" idx="1"/>
          </p:nvPr>
        </p:nvSpPr>
        <p:spPr>
          <a:xfrm>
            <a:off x="2627313" y="3068638"/>
            <a:ext cx="6049962" cy="2087562"/>
          </a:xfrm>
        </p:spPr>
        <p:txBody>
          <a:bodyPr/>
          <a:lstStyle/>
          <a:p>
            <a:pPr algn="ctr">
              <a:buNone/>
            </a:pPr>
            <a:r>
              <a:rPr lang="en-US" altLang="zh-CN" sz="4800" dirty="0" smtClean="0"/>
              <a:t>Statements</a:t>
            </a:r>
            <a:endParaRPr lang="en-US" altLang="zh-CN" sz="4800" dirty="0"/>
          </a:p>
        </p:txBody>
      </p:sp>
      <p:pic>
        <p:nvPicPr>
          <p:cNvPr id="915460" name="Picture 4" descr="j029323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250" y="2997200"/>
            <a:ext cx="1368425" cy="1009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8303982"/>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zh-CN" dirty="0" smtClean="0">
                <a:ea typeface="宋体" panose="02010600030101010101" pitchFamily="2" charset="-122"/>
              </a:rPr>
              <a:t>Statements</a:t>
            </a:r>
          </a:p>
        </p:txBody>
      </p:sp>
      <p:sp>
        <p:nvSpPr>
          <p:cNvPr id="3" name="Content Placeholder 2"/>
          <p:cNvSpPr>
            <a:spLocks noGrp="1"/>
          </p:cNvSpPr>
          <p:nvPr>
            <p:ph idx="1"/>
          </p:nvPr>
        </p:nvSpPr>
        <p:spPr/>
        <p:txBody>
          <a:bodyPr>
            <a:normAutofit lnSpcReduction="10000"/>
          </a:bodyPr>
          <a:lstStyle/>
          <a:p>
            <a:pPr>
              <a:defRPr/>
            </a:pPr>
            <a:r>
              <a:rPr lang="en-US" sz="2600" dirty="0" smtClean="0"/>
              <a:t>Most of C’s remaining statements fall into three categories:</a:t>
            </a:r>
          </a:p>
          <a:p>
            <a:pPr lvl="1">
              <a:defRPr/>
            </a:pPr>
            <a:r>
              <a:rPr lang="en-US" b="1" i="1" dirty="0" smtClean="0">
                <a:solidFill>
                  <a:srgbClr val="FF0000"/>
                </a:solidFill>
                <a:ea typeface="+mn-ea"/>
                <a:cs typeface="+mn-cs"/>
              </a:rPr>
              <a:t>Selection</a:t>
            </a:r>
            <a:r>
              <a:rPr lang="en-US" b="1" i="1" dirty="0" smtClean="0">
                <a:ea typeface="+mn-ea"/>
                <a:cs typeface="+mn-cs"/>
              </a:rPr>
              <a:t> statements:</a:t>
            </a:r>
            <a:r>
              <a:rPr lang="en-US" dirty="0" smtClean="0">
                <a:ea typeface="+mn-ea"/>
                <a:cs typeface="+mn-cs"/>
              </a:rPr>
              <a:t> </a:t>
            </a:r>
            <a:r>
              <a:rPr lang="en-US" dirty="0" smtClean="0">
                <a:solidFill>
                  <a:srgbClr val="0000CC"/>
                </a:solidFill>
                <a:latin typeface="Courier New" pitchFamily="49" charset="0"/>
                <a:ea typeface="+mn-ea"/>
                <a:cs typeface="Courier New" pitchFamily="49" charset="0"/>
              </a:rPr>
              <a:t>if</a:t>
            </a:r>
            <a:r>
              <a:rPr lang="en-US" dirty="0" smtClean="0">
                <a:ea typeface="+mn-ea"/>
                <a:cs typeface="+mn-cs"/>
              </a:rPr>
              <a:t> and </a:t>
            </a:r>
            <a:r>
              <a:rPr lang="en-US" dirty="0" smtClean="0">
                <a:solidFill>
                  <a:srgbClr val="0000CC"/>
                </a:solidFill>
                <a:latin typeface="Courier New" pitchFamily="49" charset="0"/>
                <a:ea typeface="+mn-ea"/>
                <a:cs typeface="Courier New" pitchFamily="49" charset="0"/>
              </a:rPr>
              <a:t>switch</a:t>
            </a:r>
          </a:p>
          <a:p>
            <a:pPr lvl="1">
              <a:defRPr/>
            </a:pPr>
            <a:r>
              <a:rPr lang="en-US" b="1" i="1" dirty="0" smtClean="0">
                <a:solidFill>
                  <a:srgbClr val="FF0000"/>
                </a:solidFill>
                <a:ea typeface="+mn-ea"/>
                <a:cs typeface="+mn-cs"/>
              </a:rPr>
              <a:t>Iteration</a:t>
            </a:r>
            <a:r>
              <a:rPr lang="en-US" b="1" i="1" dirty="0" smtClean="0">
                <a:ea typeface="+mn-ea"/>
                <a:cs typeface="+mn-cs"/>
              </a:rPr>
              <a:t> statements: </a:t>
            </a:r>
            <a:r>
              <a:rPr lang="en-US" dirty="0" smtClean="0">
                <a:solidFill>
                  <a:srgbClr val="0000CC"/>
                </a:solidFill>
                <a:latin typeface="Courier New" pitchFamily="49" charset="0"/>
                <a:ea typeface="+mn-ea"/>
                <a:cs typeface="Courier New" pitchFamily="49" charset="0"/>
              </a:rPr>
              <a:t>while</a:t>
            </a:r>
            <a:r>
              <a:rPr lang="en-US" dirty="0" smtClean="0">
                <a:ea typeface="+mn-ea"/>
                <a:cs typeface="+mn-cs"/>
              </a:rPr>
              <a:t>, </a:t>
            </a:r>
            <a:r>
              <a:rPr lang="en-US" dirty="0" smtClean="0">
                <a:solidFill>
                  <a:srgbClr val="0000CC"/>
                </a:solidFill>
                <a:latin typeface="Courier New" pitchFamily="49" charset="0"/>
                <a:ea typeface="+mn-ea"/>
                <a:cs typeface="Courier New" pitchFamily="49" charset="0"/>
              </a:rPr>
              <a:t>do</a:t>
            </a:r>
            <a:r>
              <a:rPr lang="en-US" dirty="0" smtClean="0">
                <a:ea typeface="+mn-ea"/>
                <a:cs typeface="+mn-cs"/>
              </a:rPr>
              <a:t>, and </a:t>
            </a:r>
            <a:r>
              <a:rPr lang="en-US" dirty="0" smtClean="0">
                <a:solidFill>
                  <a:srgbClr val="0000CC"/>
                </a:solidFill>
                <a:latin typeface="Courier New" pitchFamily="49" charset="0"/>
                <a:ea typeface="+mn-ea"/>
                <a:cs typeface="Courier New" pitchFamily="49" charset="0"/>
              </a:rPr>
              <a:t>for</a:t>
            </a:r>
          </a:p>
          <a:p>
            <a:pPr lvl="1">
              <a:defRPr/>
            </a:pPr>
            <a:r>
              <a:rPr lang="en-US" b="1" i="1" dirty="0" smtClean="0">
                <a:solidFill>
                  <a:srgbClr val="FF0000"/>
                </a:solidFill>
                <a:ea typeface="+mn-ea"/>
                <a:cs typeface="+mn-cs"/>
              </a:rPr>
              <a:t>Jump </a:t>
            </a:r>
            <a:r>
              <a:rPr lang="en-US" b="1" i="1" dirty="0" smtClean="0">
                <a:ea typeface="+mn-ea"/>
                <a:cs typeface="+mn-cs"/>
              </a:rPr>
              <a:t>statements: </a:t>
            </a:r>
            <a:r>
              <a:rPr lang="en-US" dirty="0" smtClean="0">
                <a:solidFill>
                  <a:srgbClr val="0000CC"/>
                </a:solidFill>
                <a:latin typeface="Courier New" pitchFamily="49" charset="0"/>
                <a:ea typeface="+mn-ea"/>
                <a:cs typeface="Courier New" pitchFamily="49" charset="0"/>
              </a:rPr>
              <a:t>break</a:t>
            </a:r>
            <a:r>
              <a:rPr lang="en-US" dirty="0" smtClean="0">
                <a:ea typeface="+mn-ea"/>
                <a:cs typeface="+mn-cs"/>
              </a:rPr>
              <a:t>, </a:t>
            </a:r>
            <a:r>
              <a:rPr lang="en-US" dirty="0" smtClean="0">
                <a:solidFill>
                  <a:srgbClr val="0000CC"/>
                </a:solidFill>
                <a:latin typeface="Courier New" pitchFamily="49" charset="0"/>
                <a:ea typeface="+mn-ea"/>
                <a:cs typeface="Courier New" pitchFamily="49" charset="0"/>
              </a:rPr>
              <a:t>continue</a:t>
            </a:r>
            <a:r>
              <a:rPr lang="en-US" dirty="0" smtClean="0">
                <a:ea typeface="+mn-ea"/>
                <a:cs typeface="+mn-cs"/>
              </a:rPr>
              <a:t>, and </a:t>
            </a:r>
            <a:r>
              <a:rPr lang="en-US" dirty="0" err="1" smtClean="0">
                <a:solidFill>
                  <a:srgbClr val="0000CC"/>
                </a:solidFill>
                <a:latin typeface="Courier New" pitchFamily="49" charset="0"/>
                <a:ea typeface="+mn-ea"/>
                <a:cs typeface="Courier New" pitchFamily="49" charset="0"/>
              </a:rPr>
              <a:t>goto</a:t>
            </a:r>
            <a:r>
              <a:rPr lang="en-US" dirty="0" smtClean="0">
                <a:ea typeface="+mn-ea"/>
                <a:cs typeface="+mn-cs"/>
              </a:rPr>
              <a:t>. (</a:t>
            </a:r>
            <a:r>
              <a:rPr lang="en-US" dirty="0" smtClean="0">
                <a:latin typeface="Courier New" pitchFamily="49" charset="0"/>
                <a:ea typeface="+mn-ea"/>
                <a:cs typeface="Courier New" pitchFamily="49" charset="0"/>
              </a:rPr>
              <a:t>return</a:t>
            </a:r>
            <a:r>
              <a:rPr lang="en-US" dirty="0" smtClean="0">
                <a:ea typeface="+mn-ea"/>
                <a:cs typeface="+mn-cs"/>
              </a:rPr>
              <a:t> also belongs in this category.)</a:t>
            </a:r>
          </a:p>
          <a:p>
            <a:pPr>
              <a:defRPr/>
            </a:pPr>
            <a:r>
              <a:rPr lang="en-US" sz="2600" dirty="0" smtClean="0"/>
              <a:t>Other C statements:</a:t>
            </a:r>
          </a:p>
          <a:p>
            <a:pPr lvl="1">
              <a:defRPr/>
            </a:pPr>
            <a:r>
              <a:rPr lang="en-US" dirty="0" smtClean="0">
                <a:solidFill>
                  <a:srgbClr val="FF0000"/>
                </a:solidFill>
                <a:ea typeface="+mn-ea"/>
                <a:cs typeface="+mn-cs"/>
              </a:rPr>
              <a:t>Compound</a:t>
            </a:r>
            <a:r>
              <a:rPr lang="en-US" dirty="0" smtClean="0">
                <a:ea typeface="+mn-ea"/>
                <a:cs typeface="+mn-cs"/>
              </a:rPr>
              <a:t> statement</a:t>
            </a:r>
          </a:p>
          <a:p>
            <a:pPr lvl="1">
              <a:defRPr/>
            </a:pPr>
            <a:r>
              <a:rPr lang="en-US" dirty="0" smtClean="0">
                <a:solidFill>
                  <a:srgbClr val="FF0000"/>
                </a:solidFill>
                <a:ea typeface="+mn-ea"/>
                <a:cs typeface="+mn-cs"/>
              </a:rPr>
              <a:t>Null</a:t>
            </a:r>
            <a:r>
              <a:rPr lang="en-US" dirty="0" smtClean="0">
                <a:ea typeface="+mn-ea"/>
                <a:cs typeface="+mn-cs"/>
              </a:rPr>
              <a:t> statement</a:t>
            </a:r>
          </a:p>
          <a:p>
            <a:pPr>
              <a:defRPr/>
            </a:pPr>
            <a:endParaRPr lang="en-US" dirty="0"/>
          </a:p>
        </p:txBody>
      </p:sp>
      <p:sp>
        <p:nvSpPr>
          <p:cNvPr id="5" name="Slide Number Placeholder 4"/>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03D78E1-93E9-4DCE-B32F-D6F91703567B}" type="slidenum">
              <a:rPr lang="en-US" altLang="zh-CN" sz="1200">
                <a:solidFill>
                  <a:srgbClr val="292934"/>
                </a:solidFill>
                <a:latin typeface="Arial" panose="020B0604020202020204" pitchFamily="34" charset="0"/>
              </a:rPr>
              <a:pPr/>
              <a:t>39</a:t>
            </a:fld>
            <a:endParaRPr lang="en-US" altLang="zh-CN" sz="1800">
              <a:solidFill>
                <a:srgbClr val="292934"/>
              </a:solidFill>
            </a:endParaRPr>
          </a:p>
        </p:txBody>
      </p:sp>
    </p:spTree>
    <p:extLst>
      <p:ext uri="{BB962C8B-B14F-4D97-AF65-F5344CB8AC3E}">
        <p14:creationId xmlns:p14="http://schemas.microsoft.com/office/powerpoint/2010/main" val="1479781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3076" name="Picture 4" descr="https://img.scoop.it/9RFVe9z9LA_N7f9b70WFnYXXXL4j3HpexhjNOf_P3YmryPKwJ94QGRtDb3Sbc6K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762"/>
            <a:ext cx="8267700" cy="696270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152400" y="1752600"/>
            <a:ext cx="1338828" cy="369332"/>
          </a:xfrm>
          <a:prstGeom prst="rect">
            <a:avLst/>
          </a:prstGeom>
          <a:solidFill>
            <a:srgbClr val="FFFF00"/>
          </a:solidFill>
        </p:spPr>
        <p:txBody>
          <a:bodyPr wrap="none" rtlCol="0">
            <a:spAutoFit/>
          </a:bodyPr>
          <a:lstStyle/>
          <a:p>
            <a:r>
              <a:rPr lang="zh-CN" altLang="en-US" b="1" dirty="0" smtClean="0"/>
              <a:t>嵌入式系统</a:t>
            </a:r>
            <a:endParaRPr lang="zh-CN" altLang="en-US" b="1" dirty="0"/>
          </a:p>
        </p:txBody>
      </p:sp>
      <p:sp>
        <p:nvSpPr>
          <p:cNvPr id="5" name="圆角矩形标注 4"/>
          <p:cNvSpPr/>
          <p:nvPr/>
        </p:nvSpPr>
        <p:spPr>
          <a:xfrm>
            <a:off x="4572000" y="4343400"/>
            <a:ext cx="1676400" cy="685800"/>
          </a:xfrm>
          <a:prstGeom prst="wedgeRoundRectCallout">
            <a:avLst>
              <a:gd name="adj1" fmla="val -109896"/>
              <a:gd name="adj2" fmla="val 41544"/>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solidFill>
                  <a:schemeClr val="tx1"/>
                </a:solidFill>
              </a:rPr>
              <a:t>微控制器</a:t>
            </a:r>
          </a:p>
        </p:txBody>
      </p:sp>
      <p:sp>
        <p:nvSpPr>
          <p:cNvPr id="8" name="圆角矩形标注 7"/>
          <p:cNvSpPr/>
          <p:nvPr/>
        </p:nvSpPr>
        <p:spPr>
          <a:xfrm>
            <a:off x="1905000" y="224707"/>
            <a:ext cx="1676400" cy="685800"/>
          </a:xfrm>
          <a:prstGeom prst="wedgeRoundRectCallout">
            <a:avLst>
              <a:gd name="adj1" fmla="val 51183"/>
              <a:gd name="adj2" fmla="val 135294"/>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solidFill>
                  <a:schemeClr val="tx1"/>
                </a:solidFill>
              </a:rPr>
              <a:t>电源</a:t>
            </a:r>
            <a:endParaRPr lang="zh-CN" altLang="en-US" b="1" dirty="0">
              <a:solidFill>
                <a:schemeClr val="tx1"/>
              </a:solidFill>
            </a:endParaRPr>
          </a:p>
        </p:txBody>
      </p:sp>
      <p:sp>
        <p:nvSpPr>
          <p:cNvPr id="9" name="圆角矩形标注 8"/>
          <p:cNvSpPr/>
          <p:nvPr/>
        </p:nvSpPr>
        <p:spPr>
          <a:xfrm>
            <a:off x="4572000" y="3143212"/>
            <a:ext cx="1676400" cy="685800"/>
          </a:xfrm>
          <a:prstGeom prst="wedgeRoundRectCallout">
            <a:avLst>
              <a:gd name="adj1" fmla="val -53647"/>
              <a:gd name="adj2" fmla="val -139706"/>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solidFill>
                  <a:schemeClr val="tx1"/>
                </a:solidFill>
              </a:rPr>
              <a:t>晶振</a:t>
            </a:r>
            <a:endParaRPr lang="zh-CN" altLang="en-US" b="1" dirty="0">
              <a:solidFill>
                <a:schemeClr val="tx1"/>
              </a:solidFill>
            </a:endParaRPr>
          </a:p>
        </p:txBody>
      </p:sp>
      <p:sp>
        <p:nvSpPr>
          <p:cNvPr id="10" name="圆角矩形标注 9"/>
          <p:cNvSpPr/>
          <p:nvPr/>
        </p:nvSpPr>
        <p:spPr>
          <a:xfrm>
            <a:off x="7010400" y="5411750"/>
            <a:ext cx="1676400" cy="685800"/>
          </a:xfrm>
          <a:prstGeom prst="wedgeRoundRectCallout">
            <a:avLst>
              <a:gd name="adj1" fmla="val -53647"/>
              <a:gd name="adj2" fmla="val -139706"/>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solidFill>
                  <a:schemeClr val="tx1"/>
                </a:solidFill>
              </a:rPr>
              <a:t>数字接口</a:t>
            </a:r>
            <a:endParaRPr lang="zh-CN" altLang="en-US" b="1" dirty="0">
              <a:solidFill>
                <a:schemeClr val="tx1"/>
              </a:solidFill>
            </a:endParaRPr>
          </a:p>
        </p:txBody>
      </p:sp>
      <p:sp>
        <p:nvSpPr>
          <p:cNvPr id="11" name="圆角矩形标注 10"/>
          <p:cNvSpPr/>
          <p:nvPr/>
        </p:nvSpPr>
        <p:spPr>
          <a:xfrm>
            <a:off x="-33338" y="5935663"/>
            <a:ext cx="1676400" cy="685800"/>
          </a:xfrm>
          <a:prstGeom prst="wedgeRoundRectCallout">
            <a:avLst>
              <a:gd name="adj1" fmla="val 25614"/>
              <a:gd name="adj2" fmla="val -118873"/>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solidFill>
                  <a:schemeClr val="tx1"/>
                </a:solidFill>
              </a:rPr>
              <a:t>模拟接口</a:t>
            </a:r>
            <a:endParaRPr lang="zh-CN" altLang="en-US" b="1" dirty="0">
              <a:solidFill>
                <a:schemeClr val="tx1"/>
              </a:solidFill>
            </a:endParaRPr>
          </a:p>
        </p:txBody>
      </p:sp>
      <p:sp>
        <p:nvSpPr>
          <p:cNvPr id="12" name="圆角矩形标注 11"/>
          <p:cNvSpPr/>
          <p:nvPr/>
        </p:nvSpPr>
        <p:spPr>
          <a:xfrm>
            <a:off x="7010400" y="1527176"/>
            <a:ext cx="2014538" cy="685800"/>
          </a:xfrm>
          <a:prstGeom prst="wedgeRoundRectCallout">
            <a:avLst>
              <a:gd name="adj1" fmla="val -134358"/>
              <a:gd name="adj2" fmla="val -112623"/>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smtClean="0">
                <a:solidFill>
                  <a:schemeClr val="tx1"/>
                </a:solidFill>
              </a:rPr>
              <a:t>USB</a:t>
            </a:r>
            <a:r>
              <a:rPr lang="zh-CN" altLang="en-US" b="1" dirty="0" smtClean="0">
                <a:solidFill>
                  <a:schemeClr val="tx1"/>
                </a:solidFill>
              </a:rPr>
              <a:t>通讯和供电</a:t>
            </a:r>
            <a:endParaRPr lang="zh-CN" altLang="en-US" b="1" dirty="0">
              <a:solidFill>
                <a:schemeClr val="tx1"/>
              </a:solidFill>
            </a:endParaRPr>
          </a:p>
        </p:txBody>
      </p:sp>
      <p:sp>
        <p:nvSpPr>
          <p:cNvPr id="6" name="矩形 5"/>
          <p:cNvSpPr/>
          <p:nvPr/>
        </p:nvSpPr>
        <p:spPr>
          <a:xfrm>
            <a:off x="114" y="1028740"/>
            <a:ext cx="1276311" cy="461665"/>
          </a:xfrm>
          <a:prstGeom prst="rect">
            <a:avLst/>
          </a:prstGeom>
        </p:spPr>
        <p:txBody>
          <a:bodyPr wrap="none">
            <a:spAutoFit/>
          </a:bodyPr>
          <a:lstStyle/>
          <a:p>
            <a:r>
              <a:rPr lang="en-US" altLang="zh-CN" sz="1200" dirty="0"/>
              <a:t>In-Circuit Serial </a:t>
            </a:r>
            <a:endParaRPr lang="en-US" altLang="zh-CN" sz="1200" dirty="0" smtClean="0"/>
          </a:p>
          <a:p>
            <a:r>
              <a:rPr lang="en-US" altLang="zh-CN" sz="1200" dirty="0" smtClean="0"/>
              <a:t>Programming</a:t>
            </a:r>
            <a:endParaRPr lang="zh-CN" altLang="en-US" sz="1200" dirty="0"/>
          </a:p>
        </p:txBody>
      </p:sp>
    </p:spTree>
    <p:extLst>
      <p:ext uri="{BB962C8B-B14F-4D97-AF65-F5344CB8AC3E}">
        <p14:creationId xmlns:p14="http://schemas.microsoft.com/office/powerpoint/2010/main" val="1329633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xit" presetSubtype="4" fill="hold" grpId="1" nodeType="clickEffect">
                                  <p:stCondLst>
                                    <p:cond delay="0"/>
                                  </p:stCondLst>
                                  <p:childTnLst>
                                    <p:animEffect transition="out" filter="wipe(down)">
                                      <p:cBhvr>
                                        <p:cTn id="12" dur="500"/>
                                        <p:tgtEl>
                                          <p:spTgt spid="5"/>
                                        </p:tgtEl>
                                      </p:cBhvr>
                                    </p:animEffect>
                                    <p:set>
                                      <p:cBhvr>
                                        <p:cTn id="13" dur="1" fill="hold">
                                          <p:stCondLst>
                                            <p:cond delay="499"/>
                                          </p:stCondLst>
                                        </p:cTn>
                                        <p:tgtEl>
                                          <p:spTgt spid="5"/>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xit" presetSubtype="4" fill="hold" grpId="1" nodeType="clickEffect">
                                  <p:stCondLst>
                                    <p:cond delay="0"/>
                                  </p:stCondLst>
                                  <p:childTnLst>
                                    <p:animEffect transition="out" filter="wipe(down)">
                                      <p:cBhvr>
                                        <p:cTn id="23" dur="500"/>
                                        <p:tgtEl>
                                          <p:spTgt spid="8"/>
                                        </p:tgtEl>
                                      </p:cBhvr>
                                    </p:animEffect>
                                    <p:set>
                                      <p:cBhvr>
                                        <p:cTn id="24" dur="1" fill="hold">
                                          <p:stCondLst>
                                            <p:cond delay="499"/>
                                          </p:stCondLst>
                                        </p:cTn>
                                        <p:tgtEl>
                                          <p:spTgt spid="8"/>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xit" presetSubtype="4" fill="hold" grpId="1" nodeType="clickEffect">
                                  <p:stCondLst>
                                    <p:cond delay="0"/>
                                  </p:stCondLst>
                                  <p:childTnLst>
                                    <p:animEffect transition="out" filter="wipe(down)">
                                      <p:cBhvr>
                                        <p:cTn id="34" dur="500"/>
                                        <p:tgtEl>
                                          <p:spTgt spid="9"/>
                                        </p:tgtEl>
                                      </p:cBhvr>
                                    </p:animEffect>
                                    <p:set>
                                      <p:cBhvr>
                                        <p:cTn id="35" dur="1" fill="hold">
                                          <p:stCondLst>
                                            <p:cond delay="499"/>
                                          </p:stCondLst>
                                        </p:cTn>
                                        <p:tgtEl>
                                          <p:spTgt spid="9"/>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 calcmode="lin" valueType="num">
                                      <p:cBhvr additive="base">
                                        <p:cTn id="40" dur="500" fill="hold"/>
                                        <p:tgtEl>
                                          <p:spTgt spid="10"/>
                                        </p:tgtEl>
                                        <p:attrNameLst>
                                          <p:attrName>ppt_x</p:attrName>
                                        </p:attrNameLst>
                                      </p:cBhvr>
                                      <p:tavLst>
                                        <p:tav tm="0">
                                          <p:val>
                                            <p:strVal val="#ppt_x"/>
                                          </p:val>
                                        </p:tav>
                                        <p:tav tm="100000">
                                          <p:val>
                                            <p:strVal val="#ppt_x"/>
                                          </p:val>
                                        </p:tav>
                                      </p:tavLst>
                                    </p:anim>
                                    <p:anim calcmode="lin" valueType="num">
                                      <p:cBhvr additive="base">
                                        <p:cTn id="41"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xit" presetSubtype="4" fill="hold" grpId="1" nodeType="clickEffect">
                                  <p:stCondLst>
                                    <p:cond delay="0"/>
                                  </p:stCondLst>
                                  <p:childTnLst>
                                    <p:animEffect transition="out" filter="wipe(down)">
                                      <p:cBhvr>
                                        <p:cTn id="45" dur="500"/>
                                        <p:tgtEl>
                                          <p:spTgt spid="10"/>
                                        </p:tgtEl>
                                      </p:cBhvr>
                                    </p:animEffect>
                                    <p:set>
                                      <p:cBhvr>
                                        <p:cTn id="46" dur="1" fill="hold">
                                          <p:stCondLst>
                                            <p:cond delay="499"/>
                                          </p:stCondLst>
                                        </p:cTn>
                                        <p:tgtEl>
                                          <p:spTgt spid="10"/>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500" fill="hold"/>
                                        <p:tgtEl>
                                          <p:spTgt spid="11"/>
                                        </p:tgtEl>
                                        <p:attrNameLst>
                                          <p:attrName>ppt_x</p:attrName>
                                        </p:attrNameLst>
                                      </p:cBhvr>
                                      <p:tavLst>
                                        <p:tav tm="0">
                                          <p:val>
                                            <p:strVal val="#ppt_x"/>
                                          </p:val>
                                        </p:tav>
                                        <p:tav tm="100000">
                                          <p:val>
                                            <p:strVal val="#ppt_x"/>
                                          </p:val>
                                        </p:tav>
                                      </p:tavLst>
                                    </p:anim>
                                    <p:anim calcmode="lin" valueType="num">
                                      <p:cBhvr additive="base">
                                        <p:cTn id="5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2" presetClass="exit" presetSubtype="4" fill="hold" grpId="1" nodeType="clickEffect">
                                  <p:stCondLst>
                                    <p:cond delay="0"/>
                                  </p:stCondLst>
                                  <p:childTnLst>
                                    <p:animEffect transition="out" filter="wipe(down)">
                                      <p:cBhvr>
                                        <p:cTn id="56" dur="500"/>
                                        <p:tgtEl>
                                          <p:spTgt spid="11"/>
                                        </p:tgtEl>
                                      </p:cBhvr>
                                    </p:animEffect>
                                    <p:set>
                                      <p:cBhvr>
                                        <p:cTn id="57" dur="1" fill="hold">
                                          <p:stCondLst>
                                            <p:cond delay="499"/>
                                          </p:stCondLst>
                                        </p:cTn>
                                        <p:tgtEl>
                                          <p:spTgt spid="11"/>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12"/>
                                        </p:tgtEl>
                                        <p:attrNameLst>
                                          <p:attrName>style.visibility</p:attrName>
                                        </p:attrNameLst>
                                      </p:cBhvr>
                                      <p:to>
                                        <p:strVal val="visible"/>
                                      </p:to>
                                    </p:set>
                                    <p:anim calcmode="lin" valueType="num">
                                      <p:cBhvr additive="base">
                                        <p:cTn id="62" dur="500" fill="hold"/>
                                        <p:tgtEl>
                                          <p:spTgt spid="12"/>
                                        </p:tgtEl>
                                        <p:attrNameLst>
                                          <p:attrName>ppt_x</p:attrName>
                                        </p:attrNameLst>
                                      </p:cBhvr>
                                      <p:tavLst>
                                        <p:tav tm="0">
                                          <p:val>
                                            <p:strVal val="#ppt_x"/>
                                          </p:val>
                                        </p:tav>
                                        <p:tav tm="100000">
                                          <p:val>
                                            <p:strVal val="#ppt_x"/>
                                          </p:val>
                                        </p:tav>
                                      </p:tavLst>
                                    </p:anim>
                                    <p:anim calcmode="lin" valueType="num">
                                      <p:cBhvr additive="base">
                                        <p:cTn id="6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xit" presetSubtype="4" fill="hold" grpId="1" nodeType="clickEffect">
                                  <p:stCondLst>
                                    <p:cond delay="0"/>
                                  </p:stCondLst>
                                  <p:childTnLst>
                                    <p:animEffect transition="out" filter="wipe(down)">
                                      <p:cBhvr>
                                        <p:cTn id="67" dur="500"/>
                                        <p:tgtEl>
                                          <p:spTgt spid="12"/>
                                        </p:tgtEl>
                                      </p:cBhvr>
                                    </p:animEffect>
                                    <p:set>
                                      <p:cBhvr>
                                        <p:cTn id="68"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zh-CN" smtClean="0">
                <a:ea typeface="宋体" panose="02010600030101010101" pitchFamily="2" charset="-122"/>
              </a:rPr>
              <a:t>Compound Statements</a:t>
            </a:r>
          </a:p>
        </p:txBody>
      </p:sp>
      <p:sp>
        <p:nvSpPr>
          <p:cNvPr id="28675" name="Content Placeholder 2"/>
          <p:cNvSpPr>
            <a:spLocks noGrp="1"/>
          </p:cNvSpPr>
          <p:nvPr>
            <p:ph idx="1"/>
          </p:nvPr>
        </p:nvSpPr>
        <p:spPr/>
        <p:txBody>
          <a:bodyPr>
            <a:normAutofit/>
          </a:bodyPr>
          <a:lstStyle/>
          <a:p>
            <a:r>
              <a:rPr lang="en-US" altLang="zh-CN" dirty="0" smtClean="0">
                <a:ea typeface="宋体" panose="02010600030101010101" pitchFamily="2" charset="-122"/>
              </a:rPr>
              <a:t>A </a:t>
            </a:r>
            <a:r>
              <a:rPr lang="en-US" altLang="zh-CN" dirty="0" smtClean="0">
                <a:solidFill>
                  <a:srgbClr val="C00000"/>
                </a:solidFill>
                <a:ea typeface="宋体" panose="02010600030101010101" pitchFamily="2" charset="-122"/>
              </a:rPr>
              <a:t>compound statement </a:t>
            </a:r>
            <a:r>
              <a:rPr lang="en-US" altLang="zh-CN" dirty="0" smtClean="0">
                <a:ea typeface="宋体" panose="02010600030101010101" pitchFamily="2" charset="-122"/>
              </a:rPr>
              <a:t>has the form</a:t>
            </a:r>
          </a:p>
          <a:p>
            <a:pPr>
              <a:lnSpc>
                <a:spcPct val="80000"/>
              </a:lnSpc>
              <a:spcBef>
                <a:spcPts val="1200"/>
              </a:spcBef>
              <a:buFontTx/>
              <a:buNone/>
            </a:pPr>
            <a:r>
              <a:rPr lang="en-US" altLang="zh-CN" sz="2400" dirty="0" smtClean="0">
                <a:ea typeface="宋体" panose="02010600030101010101" pitchFamily="2" charset="-122"/>
              </a:rPr>
              <a:t>	</a:t>
            </a:r>
            <a:r>
              <a:rPr lang="en-US" altLang="zh-CN" sz="2400" dirty="0" smtClean="0">
                <a:solidFill>
                  <a:srgbClr val="0000CC"/>
                </a:solidFill>
                <a:latin typeface="Courier New" panose="02070309020205020404" pitchFamily="49" charset="0"/>
                <a:ea typeface="宋体" panose="02010600030101010101" pitchFamily="2" charset="-122"/>
                <a:cs typeface="Courier New" panose="02070309020205020404" pitchFamily="49" charset="0"/>
              </a:rPr>
              <a:t>{</a:t>
            </a:r>
            <a:r>
              <a:rPr lang="en-US" altLang="zh-CN" sz="2400" dirty="0" smtClean="0">
                <a:latin typeface="Courier New" panose="02070309020205020404" pitchFamily="49" charset="0"/>
                <a:ea typeface="宋体" panose="02010600030101010101" pitchFamily="2" charset="-122"/>
                <a:cs typeface="Courier New" panose="02070309020205020404" pitchFamily="49" charset="0"/>
              </a:rPr>
              <a:t> </a:t>
            </a:r>
            <a:r>
              <a:rPr lang="en-US" altLang="zh-CN" sz="2400" i="1" dirty="0" smtClean="0">
                <a:ea typeface="宋体" panose="02010600030101010101" pitchFamily="2" charset="-122"/>
              </a:rPr>
              <a:t>statements</a:t>
            </a:r>
            <a:r>
              <a:rPr lang="en-US" altLang="zh-CN" sz="2400" dirty="0" smtClean="0">
                <a:latin typeface="Courier New" panose="02070309020205020404" pitchFamily="49" charset="0"/>
                <a:ea typeface="宋体" panose="02010600030101010101" pitchFamily="2" charset="-122"/>
                <a:cs typeface="Courier New" panose="02070309020205020404" pitchFamily="49" charset="0"/>
              </a:rPr>
              <a:t> </a:t>
            </a:r>
            <a:r>
              <a:rPr lang="en-US" altLang="zh-CN" sz="2400" dirty="0" smtClean="0">
                <a:solidFill>
                  <a:srgbClr val="0000CC"/>
                </a:solidFill>
                <a:latin typeface="Courier New" panose="02070309020205020404" pitchFamily="49" charset="0"/>
                <a:ea typeface="宋体" panose="02010600030101010101" pitchFamily="2" charset="-122"/>
                <a:cs typeface="Courier New" panose="02070309020205020404" pitchFamily="49" charset="0"/>
              </a:rPr>
              <a:t>}</a:t>
            </a:r>
          </a:p>
          <a:p>
            <a:r>
              <a:rPr lang="en-US" altLang="zh-CN" dirty="0" smtClean="0">
                <a:ea typeface="宋体" panose="02010600030101010101" pitchFamily="2" charset="-122"/>
              </a:rPr>
              <a:t>Putting braces around a group of statements forces the compiler to treat it as a single statement.</a:t>
            </a:r>
          </a:p>
          <a:p>
            <a:endParaRPr lang="en-US" altLang="zh-CN" dirty="0" smtClean="0">
              <a:ea typeface="宋体" panose="02010600030101010101" pitchFamily="2" charset="-122"/>
            </a:endParaRPr>
          </a:p>
        </p:txBody>
      </p:sp>
      <p:sp>
        <p:nvSpPr>
          <p:cNvPr id="5" name="Slide Number Placeholder 4"/>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8CA14C6-ABC0-49B8-9BE4-37CD8D11B823}" type="slidenum">
              <a:rPr lang="en-US" altLang="zh-CN" sz="1200">
                <a:solidFill>
                  <a:srgbClr val="292934"/>
                </a:solidFill>
                <a:latin typeface="Arial" panose="020B0604020202020204" pitchFamily="34" charset="0"/>
              </a:rPr>
              <a:pPr/>
              <a:t>40</a:t>
            </a:fld>
            <a:endParaRPr lang="en-US" altLang="zh-CN" sz="1800">
              <a:solidFill>
                <a:srgbClr val="292934"/>
              </a:solidFill>
            </a:endParaRPr>
          </a:p>
        </p:txBody>
      </p:sp>
    </p:spTree>
    <p:extLst>
      <p:ext uri="{BB962C8B-B14F-4D97-AF65-F5344CB8AC3E}">
        <p14:creationId xmlns:p14="http://schemas.microsoft.com/office/powerpoint/2010/main" val="2740514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n-US" altLang="zh-CN" smtClean="0">
                <a:ea typeface="宋体" panose="02010600030101010101" pitchFamily="2" charset="-122"/>
              </a:rPr>
              <a:t>The Null Statement</a:t>
            </a:r>
          </a:p>
        </p:txBody>
      </p:sp>
      <p:sp>
        <p:nvSpPr>
          <p:cNvPr id="72707" name="Content Placeholder 2"/>
          <p:cNvSpPr>
            <a:spLocks noGrp="1"/>
          </p:cNvSpPr>
          <p:nvPr>
            <p:ph idx="1"/>
          </p:nvPr>
        </p:nvSpPr>
        <p:spPr/>
        <p:txBody>
          <a:bodyPr/>
          <a:lstStyle/>
          <a:p>
            <a:r>
              <a:rPr lang="en-US" altLang="zh-CN" dirty="0" smtClean="0">
                <a:ea typeface="宋体" panose="02010600030101010101" pitchFamily="2" charset="-122"/>
              </a:rPr>
              <a:t>A statement can be </a:t>
            </a:r>
            <a:r>
              <a:rPr lang="en-US" altLang="zh-CN" b="1" i="1" dirty="0" smtClean="0">
                <a:solidFill>
                  <a:srgbClr val="C00000"/>
                </a:solidFill>
                <a:ea typeface="宋体" panose="02010600030101010101" pitchFamily="2" charset="-122"/>
              </a:rPr>
              <a:t>null</a:t>
            </a:r>
            <a:r>
              <a:rPr lang="en-US" altLang="zh-CN" b="1" i="1" dirty="0" smtClean="0">
                <a:ea typeface="宋体" panose="02010600030101010101" pitchFamily="2" charset="-122"/>
              </a:rPr>
              <a:t> </a:t>
            </a:r>
            <a:r>
              <a:rPr lang="en-US" altLang="zh-CN" dirty="0" smtClean="0">
                <a:ea typeface="宋体" panose="02010600030101010101" pitchFamily="2" charset="-122"/>
              </a:rPr>
              <a:t>— devoid of symbols except for the semicolon at the end. </a:t>
            </a:r>
          </a:p>
          <a:p>
            <a:r>
              <a:rPr lang="en-US" altLang="zh-CN" dirty="0" smtClean="0">
                <a:ea typeface="宋体" panose="02010600030101010101" pitchFamily="2" charset="-122"/>
              </a:rPr>
              <a:t>The following line contains three statements:</a:t>
            </a:r>
          </a:p>
          <a:p>
            <a:pPr>
              <a:lnSpc>
                <a:spcPct val="80000"/>
              </a:lnSpc>
              <a:spcBef>
                <a:spcPts val="1200"/>
              </a:spcBef>
              <a:buFontTx/>
              <a:buNone/>
            </a:pPr>
            <a:r>
              <a:rPr lang="en-US" altLang="zh-CN" sz="2400" dirty="0" smtClean="0">
                <a:latin typeface="Courier New" panose="02070309020205020404" pitchFamily="49" charset="0"/>
                <a:ea typeface="宋体" panose="02010600030101010101" pitchFamily="2" charset="-122"/>
                <a:cs typeface="Courier New" panose="02070309020205020404" pitchFamily="49" charset="0"/>
              </a:rPr>
              <a:t>	</a:t>
            </a:r>
            <a:r>
              <a:rPr lang="en-US" altLang="zh-CN" sz="2400" dirty="0" err="1" smtClean="0">
                <a:latin typeface="Courier New" panose="02070309020205020404" pitchFamily="49" charset="0"/>
                <a:ea typeface="宋体" panose="02010600030101010101" pitchFamily="2" charset="-122"/>
                <a:cs typeface="Courier New" panose="02070309020205020404" pitchFamily="49" charset="0"/>
              </a:rPr>
              <a:t>i</a:t>
            </a:r>
            <a:r>
              <a:rPr lang="en-US" altLang="zh-CN" sz="2400" dirty="0" smtClean="0">
                <a:latin typeface="Courier New" panose="02070309020205020404" pitchFamily="49" charset="0"/>
                <a:ea typeface="宋体" panose="02010600030101010101" pitchFamily="2" charset="-122"/>
                <a:cs typeface="Courier New" panose="02070309020205020404" pitchFamily="49" charset="0"/>
              </a:rPr>
              <a:t> = 0; </a:t>
            </a:r>
            <a:r>
              <a:rPr lang="en-US" altLang="zh-CN" sz="2400" dirty="0" smtClean="0">
                <a:solidFill>
                  <a:srgbClr val="FF0000"/>
                </a:solidFill>
                <a:latin typeface="Courier New" panose="02070309020205020404" pitchFamily="49" charset="0"/>
                <a:ea typeface="宋体" panose="02010600030101010101" pitchFamily="2" charset="-122"/>
                <a:cs typeface="Courier New" panose="02070309020205020404" pitchFamily="49" charset="0"/>
              </a:rPr>
              <a:t>;</a:t>
            </a:r>
            <a:r>
              <a:rPr lang="en-US" altLang="zh-CN" sz="2400" dirty="0" smtClean="0">
                <a:latin typeface="Courier New" panose="02070309020205020404" pitchFamily="49" charset="0"/>
                <a:ea typeface="宋体" panose="02010600030101010101" pitchFamily="2" charset="-122"/>
                <a:cs typeface="Courier New" panose="02070309020205020404" pitchFamily="49" charset="0"/>
              </a:rPr>
              <a:t> j = 1;</a:t>
            </a:r>
          </a:p>
          <a:p>
            <a:r>
              <a:rPr lang="en-US" altLang="zh-CN" dirty="0" smtClean="0">
                <a:ea typeface="宋体" panose="02010600030101010101" pitchFamily="2" charset="-122"/>
              </a:rPr>
              <a:t>The null statement is primarily good for one thing: writing loops whose bodies are empty. </a:t>
            </a:r>
          </a:p>
          <a:p>
            <a:endParaRPr lang="en-US" altLang="zh-CN" dirty="0" smtClean="0">
              <a:ea typeface="宋体" panose="02010600030101010101" pitchFamily="2" charset="-122"/>
            </a:endParaRPr>
          </a:p>
        </p:txBody>
      </p:sp>
      <p:sp>
        <p:nvSpPr>
          <p:cNvPr id="5" name="Slide Number Placeholder 4"/>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BDFCC30-4480-418F-AA25-7AD6DDD2F778}" type="slidenum">
              <a:rPr lang="en-US" altLang="zh-CN" sz="1200">
                <a:solidFill>
                  <a:srgbClr val="292934"/>
                </a:solidFill>
                <a:latin typeface="Arial" panose="020B0604020202020204" pitchFamily="34" charset="0"/>
              </a:rPr>
              <a:pPr/>
              <a:t>41</a:t>
            </a:fld>
            <a:endParaRPr lang="en-US" altLang="zh-CN" sz="1800">
              <a:solidFill>
                <a:srgbClr val="292934"/>
              </a:solidFill>
            </a:endParaRPr>
          </a:p>
        </p:txBody>
      </p:sp>
    </p:spTree>
    <p:extLst>
      <p:ext uri="{BB962C8B-B14F-4D97-AF65-F5344CB8AC3E}">
        <p14:creationId xmlns:p14="http://schemas.microsoft.com/office/powerpoint/2010/main" val="3341196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70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270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27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zh-CN" smtClean="0">
                <a:ea typeface="宋体" panose="02010600030101010101" pitchFamily="2" charset="-122"/>
              </a:rPr>
              <a:t>The </a:t>
            </a:r>
            <a:r>
              <a:rPr lang="en-US" altLang="zh-CN" b="1" smtClean="0">
                <a:latin typeface="Courier New" panose="02070309020205020404" pitchFamily="49" charset="0"/>
                <a:ea typeface="宋体" panose="02010600030101010101" pitchFamily="2" charset="-122"/>
                <a:cs typeface="Courier New" panose="02070309020205020404" pitchFamily="49" charset="0"/>
              </a:rPr>
              <a:t>if</a:t>
            </a:r>
            <a:r>
              <a:rPr lang="en-US" altLang="zh-CN" smtClean="0">
                <a:ea typeface="宋体" panose="02010600030101010101" pitchFamily="2" charset="-122"/>
              </a:rPr>
              <a:t> Statement</a:t>
            </a:r>
          </a:p>
        </p:txBody>
      </p:sp>
      <p:sp>
        <p:nvSpPr>
          <p:cNvPr id="25603" name="Content Placeholder 2"/>
          <p:cNvSpPr>
            <a:spLocks noGrp="1"/>
          </p:cNvSpPr>
          <p:nvPr>
            <p:ph idx="1"/>
          </p:nvPr>
        </p:nvSpPr>
        <p:spPr/>
        <p:txBody>
          <a:bodyPr>
            <a:normAutofit/>
          </a:bodyPr>
          <a:lstStyle/>
          <a:p>
            <a:r>
              <a:rPr lang="en-US" altLang="zh-CN" dirty="0" smtClean="0">
                <a:ea typeface="宋体" panose="02010600030101010101" pitchFamily="2" charset="-122"/>
              </a:rPr>
              <a:t>Example:</a:t>
            </a:r>
          </a:p>
          <a:p>
            <a:pPr>
              <a:lnSpc>
                <a:spcPct val="80000"/>
              </a:lnSpc>
              <a:spcBef>
                <a:spcPts val="1200"/>
              </a:spcBef>
              <a:buFontTx/>
              <a:buNone/>
            </a:pPr>
            <a:r>
              <a:rPr lang="en-US" altLang="zh-CN" sz="2400" dirty="0" smtClean="0">
                <a:solidFill>
                  <a:srgbClr val="0000CC"/>
                </a:solidFill>
                <a:latin typeface="Courier New" panose="02070309020205020404" pitchFamily="49" charset="0"/>
                <a:ea typeface="宋体" panose="02010600030101010101" pitchFamily="2" charset="-122"/>
                <a:cs typeface="Courier New" panose="02070309020205020404" pitchFamily="49" charset="0"/>
              </a:rPr>
              <a:t>	if </a:t>
            </a:r>
            <a:r>
              <a:rPr lang="en-US" altLang="zh-CN" sz="2400" dirty="0" smtClean="0">
                <a:latin typeface="Courier New" panose="02070309020205020404" pitchFamily="49" charset="0"/>
                <a:ea typeface="宋体" panose="02010600030101010101" pitchFamily="2" charset="-122"/>
                <a:cs typeface="Courier New" panose="02070309020205020404" pitchFamily="49" charset="0"/>
              </a:rPr>
              <a:t>(</a:t>
            </a:r>
            <a:r>
              <a:rPr lang="en-US" altLang="zh-CN" sz="2400" dirty="0" err="1" smtClean="0">
                <a:latin typeface="Courier New" panose="02070309020205020404" pitchFamily="49" charset="0"/>
                <a:ea typeface="宋体" panose="02010600030101010101" pitchFamily="2" charset="-122"/>
                <a:cs typeface="Courier New" panose="02070309020205020404" pitchFamily="49" charset="0"/>
              </a:rPr>
              <a:t>line_num</a:t>
            </a:r>
            <a:r>
              <a:rPr lang="en-US" altLang="zh-CN" sz="2400" dirty="0" smtClean="0">
                <a:latin typeface="Courier New" panose="02070309020205020404" pitchFamily="49" charset="0"/>
                <a:ea typeface="宋体" panose="02010600030101010101" pitchFamily="2" charset="-122"/>
                <a:cs typeface="Courier New" panose="02070309020205020404" pitchFamily="49" charset="0"/>
              </a:rPr>
              <a:t> == MAX_LINES)</a:t>
            </a:r>
          </a:p>
          <a:p>
            <a:pPr>
              <a:lnSpc>
                <a:spcPct val="80000"/>
              </a:lnSpc>
              <a:spcBef>
                <a:spcPts val="600"/>
              </a:spcBef>
              <a:buFontTx/>
              <a:buNone/>
            </a:pPr>
            <a:r>
              <a:rPr lang="en-US" altLang="zh-CN" sz="2400" dirty="0" smtClean="0">
                <a:latin typeface="Courier New" panose="02070309020205020404" pitchFamily="49" charset="0"/>
                <a:ea typeface="宋体" panose="02010600030101010101" pitchFamily="2" charset="-122"/>
                <a:cs typeface="Courier New" panose="02070309020205020404" pitchFamily="49" charset="0"/>
              </a:rPr>
              <a:t>	  </a:t>
            </a:r>
            <a:r>
              <a:rPr lang="en-US" altLang="zh-CN" sz="2400" dirty="0" err="1" smtClean="0">
                <a:latin typeface="Courier New" panose="02070309020205020404" pitchFamily="49" charset="0"/>
                <a:ea typeface="宋体" panose="02010600030101010101" pitchFamily="2" charset="-122"/>
                <a:cs typeface="Courier New" panose="02070309020205020404" pitchFamily="49" charset="0"/>
              </a:rPr>
              <a:t>line_num</a:t>
            </a:r>
            <a:r>
              <a:rPr lang="en-US" altLang="zh-CN" sz="2400" dirty="0" smtClean="0">
                <a:latin typeface="Courier New" panose="02070309020205020404" pitchFamily="49" charset="0"/>
                <a:ea typeface="宋体" panose="02010600030101010101" pitchFamily="2" charset="-122"/>
                <a:cs typeface="Courier New" panose="02070309020205020404" pitchFamily="49" charset="0"/>
              </a:rPr>
              <a:t> = 0;</a:t>
            </a:r>
          </a:p>
          <a:p>
            <a:r>
              <a:rPr lang="en-US" altLang="zh-CN" smtClean="0">
                <a:ea typeface="宋体" panose="02010600030101010101" pitchFamily="2" charset="-122"/>
              </a:rPr>
              <a:t>Example:</a:t>
            </a:r>
          </a:p>
          <a:p>
            <a:pPr>
              <a:lnSpc>
                <a:spcPct val="80000"/>
              </a:lnSpc>
              <a:spcBef>
                <a:spcPts val="1200"/>
              </a:spcBef>
              <a:buFontTx/>
              <a:buNone/>
            </a:pPr>
            <a:r>
              <a:rPr lang="en-US" altLang="zh-CN" smtClean="0">
                <a:ea typeface="宋体" panose="02010600030101010101" pitchFamily="2" charset="-122"/>
              </a:rPr>
              <a:t>	</a:t>
            </a:r>
            <a:r>
              <a:rPr lang="en-US" altLang="zh-CN" smtClean="0">
                <a:solidFill>
                  <a:srgbClr val="0000CC"/>
                </a:solidFill>
                <a:ea typeface="宋体" panose="02010600030101010101" pitchFamily="2" charset="-122"/>
              </a:rPr>
              <a:t>if</a:t>
            </a:r>
            <a:r>
              <a:rPr lang="en-US" altLang="zh-CN" smtClean="0">
                <a:ea typeface="宋体" panose="02010600030101010101" pitchFamily="2" charset="-122"/>
              </a:rPr>
              <a:t> (i &gt; j)</a:t>
            </a:r>
          </a:p>
          <a:p>
            <a:pPr>
              <a:lnSpc>
                <a:spcPct val="80000"/>
              </a:lnSpc>
              <a:spcBef>
                <a:spcPts val="600"/>
              </a:spcBef>
              <a:buFontTx/>
              <a:buNone/>
            </a:pPr>
            <a:r>
              <a:rPr lang="en-US" altLang="zh-CN" smtClean="0">
                <a:ea typeface="宋体" panose="02010600030101010101" pitchFamily="2" charset="-122"/>
              </a:rPr>
              <a:t>	  max = i;</a:t>
            </a:r>
          </a:p>
          <a:p>
            <a:pPr>
              <a:lnSpc>
                <a:spcPct val="80000"/>
              </a:lnSpc>
              <a:spcBef>
                <a:spcPts val="600"/>
              </a:spcBef>
              <a:buFontTx/>
              <a:buNone/>
            </a:pPr>
            <a:r>
              <a:rPr lang="en-US" altLang="zh-CN" smtClean="0">
                <a:solidFill>
                  <a:srgbClr val="0000CC"/>
                </a:solidFill>
                <a:ea typeface="宋体" panose="02010600030101010101" pitchFamily="2" charset="-122"/>
              </a:rPr>
              <a:t>	else</a:t>
            </a:r>
          </a:p>
          <a:p>
            <a:pPr>
              <a:lnSpc>
                <a:spcPct val="80000"/>
              </a:lnSpc>
              <a:spcBef>
                <a:spcPts val="600"/>
              </a:spcBef>
              <a:buFontTx/>
              <a:buNone/>
            </a:pPr>
            <a:r>
              <a:rPr lang="en-US" altLang="zh-CN" smtClean="0">
                <a:ea typeface="宋体" panose="02010600030101010101" pitchFamily="2" charset="-122"/>
              </a:rPr>
              <a:t>	  max = j;</a:t>
            </a:r>
          </a:p>
          <a:p>
            <a:endParaRPr lang="en-US" altLang="zh-CN" dirty="0" smtClean="0">
              <a:ea typeface="宋体" panose="02010600030101010101" pitchFamily="2" charset="-122"/>
            </a:endParaRPr>
          </a:p>
        </p:txBody>
      </p:sp>
      <p:sp>
        <p:nvSpPr>
          <p:cNvPr id="5" name="Slide Number Placeholder 4"/>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75273AD-5F97-4CEF-8BE7-46BE835E3D78}" type="slidenum">
              <a:rPr lang="en-US" altLang="zh-CN" sz="1200">
                <a:solidFill>
                  <a:srgbClr val="292934"/>
                </a:solidFill>
                <a:latin typeface="Arial" panose="020B0604020202020204" pitchFamily="34" charset="0"/>
              </a:rPr>
              <a:pPr/>
              <a:t>42</a:t>
            </a:fld>
            <a:endParaRPr lang="en-US" altLang="zh-CN" sz="1800">
              <a:solidFill>
                <a:srgbClr val="292934"/>
              </a:solidFill>
            </a:endParaRPr>
          </a:p>
        </p:txBody>
      </p:sp>
      <p:sp>
        <p:nvSpPr>
          <p:cNvPr id="2" name="矩形 1"/>
          <p:cNvSpPr/>
          <p:nvPr/>
        </p:nvSpPr>
        <p:spPr>
          <a:xfrm>
            <a:off x="4283968" y="2786116"/>
            <a:ext cx="4860032" cy="4071884"/>
          </a:xfrm>
          <a:prstGeom prst="rect">
            <a:avLst/>
          </a:prstGeom>
          <a:solidFill>
            <a:srgbClr val="FFFF00"/>
          </a:solidFill>
        </p:spPr>
        <p:txBody>
          <a:bodyPr wrap="square">
            <a:spAutoFit/>
          </a:bodyPr>
          <a:lstStyle/>
          <a:p>
            <a:pPr rtl="0" fontAlgn="auto">
              <a:spcBef>
                <a:spcPts val="0"/>
              </a:spcBef>
              <a:spcAft>
                <a:spcPts val="0"/>
              </a:spcAft>
            </a:pPr>
            <a:r>
              <a:rPr lang="en-US" altLang="zh-CN" sz="2800" b="1" dirty="0">
                <a:solidFill>
                  <a:srgbClr val="292934"/>
                </a:solidFill>
                <a:latin typeface="Courier New" panose="02070309020205020404" pitchFamily="49" charset="0"/>
                <a:ea typeface="宋体" panose="02010600030101010101" pitchFamily="2" charset="-122"/>
                <a:cs typeface="Courier New" panose="02070309020205020404" pitchFamily="49" charset="0"/>
              </a:rPr>
              <a:t>Example:</a:t>
            </a:r>
          </a:p>
          <a:p>
            <a:pPr rtl="0" fontAlgn="auto">
              <a:lnSpc>
                <a:spcPct val="80000"/>
              </a:lnSpc>
              <a:spcBef>
                <a:spcPts val="1200"/>
              </a:spcBef>
              <a:spcAft>
                <a:spcPts val="0"/>
              </a:spcAft>
            </a:pPr>
            <a:r>
              <a:rPr lang="en-US" altLang="zh-CN" sz="2800" b="1" dirty="0">
                <a:solidFill>
                  <a:srgbClr val="292934"/>
                </a:solidFill>
                <a:latin typeface="Courier New" panose="02070309020205020404" pitchFamily="49" charset="0"/>
                <a:ea typeface="宋体" panose="02010600030101010101" pitchFamily="2" charset="-122"/>
                <a:cs typeface="Courier New" panose="02070309020205020404" pitchFamily="49" charset="0"/>
              </a:rPr>
              <a:t>	</a:t>
            </a:r>
            <a:r>
              <a:rPr lang="en-US" altLang="zh-CN" sz="2800" b="1" dirty="0">
                <a:solidFill>
                  <a:srgbClr val="0000CC"/>
                </a:solidFill>
                <a:latin typeface="Courier New" panose="02070309020205020404" pitchFamily="49" charset="0"/>
                <a:ea typeface="宋体" panose="02010600030101010101" pitchFamily="2" charset="-122"/>
                <a:cs typeface="Courier New" panose="02070309020205020404" pitchFamily="49" charset="0"/>
              </a:rPr>
              <a:t>if</a:t>
            </a:r>
            <a:r>
              <a:rPr lang="en-US" altLang="zh-CN" sz="2800" b="1" dirty="0">
                <a:solidFill>
                  <a:srgbClr val="292934"/>
                </a:solidFill>
                <a:latin typeface="Courier New" panose="02070309020205020404" pitchFamily="49" charset="0"/>
                <a:ea typeface="宋体" panose="02010600030101010101" pitchFamily="2" charset="-122"/>
                <a:cs typeface="Courier New" panose="02070309020205020404" pitchFamily="49" charset="0"/>
              </a:rPr>
              <a:t> (</a:t>
            </a:r>
            <a:r>
              <a:rPr lang="en-US" altLang="zh-CN" sz="2800" b="1" dirty="0" err="1">
                <a:solidFill>
                  <a:srgbClr val="292934"/>
                </a:solidFill>
                <a:latin typeface="Courier New" panose="02070309020205020404" pitchFamily="49" charset="0"/>
                <a:ea typeface="宋体" panose="02010600030101010101" pitchFamily="2" charset="-122"/>
                <a:cs typeface="Courier New" panose="02070309020205020404" pitchFamily="49" charset="0"/>
              </a:rPr>
              <a:t>i</a:t>
            </a:r>
            <a:r>
              <a:rPr lang="en-US" altLang="zh-CN" sz="2800" b="1" dirty="0">
                <a:solidFill>
                  <a:srgbClr val="292934"/>
                </a:solidFill>
                <a:latin typeface="Courier New" panose="02070309020205020404" pitchFamily="49" charset="0"/>
                <a:ea typeface="宋体" panose="02010600030101010101" pitchFamily="2" charset="-122"/>
                <a:cs typeface="Courier New" panose="02070309020205020404" pitchFamily="49" charset="0"/>
              </a:rPr>
              <a:t> &gt; j</a:t>
            </a:r>
            <a:r>
              <a:rPr lang="en-US" altLang="zh-CN" sz="2800" b="1" dirty="0" smtClean="0">
                <a:solidFill>
                  <a:srgbClr val="292934"/>
                </a:solidFill>
                <a:latin typeface="Courier New" panose="02070309020205020404" pitchFamily="49" charset="0"/>
                <a:ea typeface="宋体" panose="02010600030101010101" pitchFamily="2" charset="-122"/>
                <a:cs typeface="Courier New" panose="02070309020205020404" pitchFamily="49" charset="0"/>
              </a:rPr>
              <a:t>)</a:t>
            </a:r>
          </a:p>
          <a:p>
            <a:pPr rtl="0" fontAlgn="auto">
              <a:lnSpc>
                <a:spcPct val="80000"/>
              </a:lnSpc>
              <a:spcBef>
                <a:spcPts val="1200"/>
              </a:spcBef>
              <a:spcAft>
                <a:spcPts val="0"/>
              </a:spcAft>
            </a:pPr>
            <a:r>
              <a:rPr lang="en-US" altLang="zh-CN" sz="2800" b="1" dirty="0" smtClean="0">
                <a:solidFill>
                  <a:srgbClr val="292934"/>
                </a:solidFill>
                <a:latin typeface="Courier New" panose="02070309020205020404" pitchFamily="49" charset="0"/>
                <a:ea typeface="宋体" panose="02010600030101010101" pitchFamily="2" charset="-122"/>
                <a:cs typeface="Courier New" panose="02070309020205020404" pitchFamily="49" charset="0"/>
              </a:rPr>
              <a:t>	</a:t>
            </a:r>
            <a:r>
              <a:rPr lang="en-US" altLang="zh-CN" sz="2800" b="1" dirty="0" smtClean="0">
                <a:solidFill>
                  <a:srgbClr val="FF0000"/>
                </a:solidFill>
                <a:latin typeface="Courier New" panose="02070309020205020404" pitchFamily="49" charset="0"/>
                <a:ea typeface="宋体" panose="02010600030101010101" pitchFamily="2" charset="-122"/>
                <a:cs typeface="Courier New" panose="02070309020205020404" pitchFamily="49" charset="0"/>
              </a:rPr>
              <a:t>{</a:t>
            </a:r>
            <a:endParaRPr lang="en-US" altLang="zh-CN" sz="2800" b="1" dirty="0">
              <a:solidFill>
                <a:srgbClr val="FF0000"/>
              </a:solidFill>
              <a:latin typeface="Courier New" panose="02070309020205020404" pitchFamily="49" charset="0"/>
              <a:ea typeface="宋体" panose="02010600030101010101" pitchFamily="2" charset="-122"/>
              <a:cs typeface="Courier New" panose="02070309020205020404" pitchFamily="49" charset="0"/>
            </a:endParaRPr>
          </a:p>
          <a:p>
            <a:pPr rtl="0" fontAlgn="auto">
              <a:lnSpc>
                <a:spcPct val="80000"/>
              </a:lnSpc>
              <a:spcBef>
                <a:spcPts val="600"/>
              </a:spcBef>
              <a:spcAft>
                <a:spcPts val="0"/>
              </a:spcAft>
            </a:pPr>
            <a:r>
              <a:rPr lang="en-US" altLang="zh-CN" sz="2800" b="1" dirty="0">
                <a:solidFill>
                  <a:srgbClr val="292934"/>
                </a:solidFill>
                <a:latin typeface="Courier New" panose="02070309020205020404" pitchFamily="49" charset="0"/>
                <a:ea typeface="宋体" panose="02010600030101010101" pitchFamily="2" charset="-122"/>
                <a:cs typeface="Courier New" panose="02070309020205020404" pitchFamily="49" charset="0"/>
              </a:rPr>
              <a:t>	  </a:t>
            </a:r>
            <a:r>
              <a:rPr lang="en-US" altLang="zh-CN" sz="2800" b="1" dirty="0" smtClean="0">
                <a:solidFill>
                  <a:srgbClr val="292934"/>
                </a:solidFill>
                <a:latin typeface="Courier New" panose="02070309020205020404" pitchFamily="49" charset="0"/>
                <a:ea typeface="宋体" panose="02010600030101010101" pitchFamily="2" charset="-122"/>
                <a:cs typeface="Courier New" panose="02070309020205020404" pitchFamily="49" charset="0"/>
              </a:rPr>
              <a:t>	max </a:t>
            </a:r>
            <a:r>
              <a:rPr lang="en-US" altLang="zh-CN" sz="2800" b="1" dirty="0">
                <a:solidFill>
                  <a:srgbClr val="292934"/>
                </a:solidFill>
                <a:latin typeface="Courier New" panose="02070309020205020404" pitchFamily="49" charset="0"/>
                <a:ea typeface="宋体" panose="02010600030101010101" pitchFamily="2" charset="-122"/>
                <a:cs typeface="Courier New" panose="02070309020205020404" pitchFamily="49" charset="0"/>
              </a:rPr>
              <a:t>= </a:t>
            </a:r>
            <a:r>
              <a:rPr lang="en-US" altLang="zh-CN" sz="2800" b="1" dirty="0" err="1">
                <a:solidFill>
                  <a:srgbClr val="292934"/>
                </a:solidFill>
                <a:latin typeface="Courier New" panose="02070309020205020404" pitchFamily="49" charset="0"/>
                <a:ea typeface="宋体" panose="02010600030101010101" pitchFamily="2" charset="-122"/>
                <a:cs typeface="Courier New" panose="02070309020205020404" pitchFamily="49" charset="0"/>
              </a:rPr>
              <a:t>i</a:t>
            </a:r>
            <a:r>
              <a:rPr lang="en-US" altLang="zh-CN" sz="2800" b="1" dirty="0" smtClean="0">
                <a:solidFill>
                  <a:srgbClr val="292934"/>
                </a:solidFill>
                <a:latin typeface="Courier New" panose="02070309020205020404" pitchFamily="49" charset="0"/>
                <a:ea typeface="宋体" panose="02010600030101010101" pitchFamily="2" charset="-122"/>
                <a:cs typeface="Courier New" panose="02070309020205020404" pitchFamily="49" charset="0"/>
              </a:rPr>
              <a:t>;</a:t>
            </a:r>
          </a:p>
          <a:p>
            <a:pPr rtl="0" fontAlgn="auto">
              <a:lnSpc>
                <a:spcPct val="80000"/>
              </a:lnSpc>
              <a:spcBef>
                <a:spcPts val="600"/>
              </a:spcBef>
              <a:spcAft>
                <a:spcPts val="0"/>
              </a:spcAft>
            </a:pPr>
            <a:r>
              <a:rPr lang="en-US" altLang="zh-CN" sz="2800" b="1" dirty="0" smtClean="0">
                <a:solidFill>
                  <a:srgbClr val="292934"/>
                </a:solidFill>
                <a:latin typeface="Courier New" panose="02070309020205020404" pitchFamily="49" charset="0"/>
                <a:ea typeface="宋体" panose="02010600030101010101" pitchFamily="2" charset="-122"/>
                <a:cs typeface="Courier New" panose="02070309020205020404" pitchFamily="49" charset="0"/>
              </a:rPr>
              <a:t>	</a:t>
            </a:r>
            <a:r>
              <a:rPr lang="en-US" altLang="zh-CN" sz="2800" b="1" dirty="0" smtClean="0">
                <a:solidFill>
                  <a:srgbClr val="FF0000"/>
                </a:solidFill>
                <a:latin typeface="Courier New" panose="02070309020205020404" pitchFamily="49" charset="0"/>
                <a:ea typeface="宋体" panose="02010600030101010101" pitchFamily="2" charset="-122"/>
                <a:cs typeface="Courier New" panose="02070309020205020404" pitchFamily="49" charset="0"/>
              </a:rPr>
              <a:t>}</a:t>
            </a:r>
            <a:endParaRPr lang="en-US" altLang="zh-CN" sz="2800" b="1" dirty="0">
              <a:solidFill>
                <a:srgbClr val="FF0000"/>
              </a:solidFill>
              <a:latin typeface="Courier New" panose="02070309020205020404" pitchFamily="49" charset="0"/>
              <a:ea typeface="宋体" panose="02010600030101010101" pitchFamily="2" charset="-122"/>
              <a:cs typeface="Courier New" panose="02070309020205020404" pitchFamily="49" charset="0"/>
            </a:endParaRPr>
          </a:p>
          <a:p>
            <a:pPr rtl="0" fontAlgn="auto">
              <a:lnSpc>
                <a:spcPct val="80000"/>
              </a:lnSpc>
              <a:spcBef>
                <a:spcPts val="600"/>
              </a:spcBef>
              <a:spcAft>
                <a:spcPts val="0"/>
              </a:spcAft>
            </a:pPr>
            <a:r>
              <a:rPr lang="en-US" altLang="zh-CN" sz="2800" b="1" dirty="0">
                <a:solidFill>
                  <a:srgbClr val="0000CC"/>
                </a:solidFill>
                <a:latin typeface="Courier New" panose="02070309020205020404" pitchFamily="49" charset="0"/>
                <a:ea typeface="宋体" panose="02010600030101010101" pitchFamily="2" charset="-122"/>
                <a:cs typeface="Courier New" panose="02070309020205020404" pitchFamily="49" charset="0"/>
              </a:rPr>
              <a:t>	</a:t>
            </a:r>
            <a:r>
              <a:rPr lang="en-US" altLang="zh-CN" sz="2800" b="1" dirty="0" smtClean="0">
                <a:solidFill>
                  <a:srgbClr val="0000CC"/>
                </a:solidFill>
                <a:latin typeface="Courier New" panose="02070309020205020404" pitchFamily="49" charset="0"/>
                <a:ea typeface="宋体" panose="02010600030101010101" pitchFamily="2" charset="-122"/>
                <a:cs typeface="Courier New" panose="02070309020205020404" pitchFamily="49" charset="0"/>
              </a:rPr>
              <a:t>else</a:t>
            </a:r>
          </a:p>
          <a:p>
            <a:pPr rtl="0" fontAlgn="auto">
              <a:lnSpc>
                <a:spcPct val="80000"/>
              </a:lnSpc>
              <a:spcBef>
                <a:spcPts val="600"/>
              </a:spcBef>
              <a:spcAft>
                <a:spcPts val="0"/>
              </a:spcAft>
            </a:pPr>
            <a:r>
              <a:rPr lang="en-US" altLang="zh-CN" sz="2800" b="1" dirty="0" smtClean="0">
                <a:solidFill>
                  <a:srgbClr val="0000CC"/>
                </a:solidFill>
                <a:latin typeface="Courier New" panose="02070309020205020404" pitchFamily="49" charset="0"/>
                <a:ea typeface="宋体" panose="02010600030101010101" pitchFamily="2" charset="-122"/>
                <a:cs typeface="Courier New" panose="02070309020205020404" pitchFamily="49" charset="0"/>
              </a:rPr>
              <a:t>	</a:t>
            </a:r>
            <a:r>
              <a:rPr lang="en-US" altLang="zh-CN" sz="2800" b="1" dirty="0" smtClean="0">
                <a:solidFill>
                  <a:srgbClr val="FF0000"/>
                </a:solidFill>
                <a:latin typeface="Courier New" panose="02070309020205020404" pitchFamily="49" charset="0"/>
                <a:ea typeface="宋体" panose="02010600030101010101" pitchFamily="2" charset="-122"/>
                <a:cs typeface="Courier New" panose="02070309020205020404" pitchFamily="49" charset="0"/>
              </a:rPr>
              <a:t>{</a:t>
            </a:r>
            <a:endParaRPr lang="en-US" altLang="zh-CN" sz="2800" b="1" dirty="0">
              <a:solidFill>
                <a:srgbClr val="FF0000"/>
              </a:solidFill>
              <a:latin typeface="Courier New" panose="02070309020205020404" pitchFamily="49" charset="0"/>
              <a:ea typeface="宋体" panose="02010600030101010101" pitchFamily="2" charset="-122"/>
              <a:cs typeface="Courier New" panose="02070309020205020404" pitchFamily="49" charset="0"/>
            </a:endParaRPr>
          </a:p>
          <a:p>
            <a:pPr rtl="0" fontAlgn="auto">
              <a:lnSpc>
                <a:spcPct val="80000"/>
              </a:lnSpc>
              <a:spcBef>
                <a:spcPts val="600"/>
              </a:spcBef>
              <a:spcAft>
                <a:spcPts val="0"/>
              </a:spcAft>
            </a:pPr>
            <a:r>
              <a:rPr lang="en-US" altLang="zh-CN" sz="2800" b="1" dirty="0">
                <a:solidFill>
                  <a:srgbClr val="292934"/>
                </a:solidFill>
                <a:latin typeface="Courier New" panose="02070309020205020404" pitchFamily="49" charset="0"/>
                <a:ea typeface="宋体" panose="02010600030101010101" pitchFamily="2" charset="-122"/>
                <a:cs typeface="Courier New" panose="02070309020205020404" pitchFamily="49" charset="0"/>
              </a:rPr>
              <a:t>	  </a:t>
            </a:r>
            <a:r>
              <a:rPr lang="en-US" altLang="zh-CN" sz="2800" b="1" dirty="0" smtClean="0">
                <a:solidFill>
                  <a:srgbClr val="292934"/>
                </a:solidFill>
                <a:latin typeface="Courier New" panose="02070309020205020404" pitchFamily="49" charset="0"/>
                <a:ea typeface="宋体" panose="02010600030101010101" pitchFamily="2" charset="-122"/>
                <a:cs typeface="Courier New" panose="02070309020205020404" pitchFamily="49" charset="0"/>
              </a:rPr>
              <a:t>	max </a:t>
            </a:r>
            <a:r>
              <a:rPr lang="en-US" altLang="zh-CN" sz="2800" b="1" dirty="0">
                <a:solidFill>
                  <a:srgbClr val="292934"/>
                </a:solidFill>
                <a:latin typeface="Courier New" panose="02070309020205020404" pitchFamily="49" charset="0"/>
                <a:ea typeface="宋体" panose="02010600030101010101" pitchFamily="2" charset="-122"/>
                <a:cs typeface="Courier New" panose="02070309020205020404" pitchFamily="49" charset="0"/>
              </a:rPr>
              <a:t>= j</a:t>
            </a:r>
            <a:r>
              <a:rPr lang="en-US" altLang="zh-CN" sz="2800" b="1" dirty="0" smtClean="0">
                <a:solidFill>
                  <a:srgbClr val="292934"/>
                </a:solidFill>
                <a:latin typeface="Courier New" panose="02070309020205020404" pitchFamily="49" charset="0"/>
                <a:ea typeface="宋体" panose="02010600030101010101" pitchFamily="2" charset="-122"/>
                <a:cs typeface="Courier New" panose="02070309020205020404" pitchFamily="49" charset="0"/>
              </a:rPr>
              <a:t>;</a:t>
            </a:r>
          </a:p>
          <a:p>
            <a:pPr rtl="0" fontAlgn="auto">
              <a:lnSpc>
                <a:spcPct val="80000"/>
              </a:lnSpc>
              <a:spcBef>
                <a:spcPts val="600"/>
              </a:spcBef>
              <a:spcAft>
                <a:spcPts val="0"/>
              </a:spcAft>
            </a:pPr>
            <a:r>
              <a:rPr lang="en-US" altLang="zh-CN" sz="2800" b="1" dirty="0" smtClean="0">
                <a:solidFill>
                  <a:srgbClr val="292934"/>
                </a:solidFill>
                <a:latin typeface="Courier New" panose="02070309020205020404" pitchFamily="49" charset="0"/>
                <a:ea typeface="宋体" panose="02010600030101010101" pitchFamily="2" charset="-122"/>
                <a:cs typeface="Courier New" panose="02070309020205020404" pitchFamily="49" charset="0"/>
              </a:rPr>
              <a:t>	</a:t>
            </a:r>
            <a:r>
              <a:rPr lang="en-US" altLang="zh-CN" sz="2800" b="1" dirty="0" smtClean="0">
                <a:solidFill>
                  <a:srgbClr val="FF0000"/>
                </a:solidFill>
                <a:latin typeface="Courier New" panose="02070309020205020404" pitchFamily="49" charset="0"/>
                <a:ea typeface="宋体" panose="02010600030101010101" pitchFamily="2" charset="-122"/>
                <a:cs typeface="Courier New" panose="02070309020205020404" pitchFamily="49" charset="0"/>
              </a:rPr>
              <a:t>}</a:t>
            </a:r>
            <a:endParaRPr lang="en-US" altLang="zh-CN" sz="2800" b="1" dirty="0">
              <a:solidFill>
                <a:srgbClr val="FF0000"/>
              </a:solidFill>
              <a:latin typeface="Courier New" panose="02070309020205020404" pitchFamily="49" charset="0"/>
              <a:ea typeface="宋体" panose="02010600030101010101" pitchFamily="2" charset="-122"/>
              <a:cs typeface="Courier New" panose="02070309020205020404" pitchFamily="49" charset="0"/>
            </a:endParaRPr>
          </a:p>
        </p:txBody>
      </p:sp>
      <p:sp>
        <p:nvSpPr>
          <p:cNvPr id="3" name="虚尾箭头 2"/>
          <p:cNvSpPr/>
          <p:nvPr/>
        </p:nvSpPr>
        <p:spPr>
          <a:xfrm>
            <a:off x="3203848" y="4581128"/>
            <a:ext cx="720080" cy="504056"/>
          </a:xfrm>
          <a:prstGeom prst="striped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auto">
              <a:spcBef>
                <a:spcPts val="0"/>
              </a:spcBef>
              <a:spcAft>
                <a:spcPts val="0"/>
              </a:spcAft>
            </a:pPr>
            <a:endParaRPr lang="zh-CN" altLang="en-US">
              <a:solidFill>
                <a:srgbClr val="FFFFFF"/>
              </a:solidFill>
            </a:endParaRPr>
          </a:p>
        </p:txBody>
      </p:sp>
    </p:spTree>
    <p:extLst>
      <p:ext uri="{BB962C8B-B14F-4D97-AF65-F5344CB8AC3E}">
        <p14:creationId xmlns:p14="http://schemas.microsoft.com/office/powerpoint/2010/main" val="2787793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60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60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60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60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US" altLang="zh-CN" smtClean="0">
                <a:ea typeface="宋体" panose="02010600030101010101" pitchFamily="2" charset="-122"/>
              </a:rPr>
              <a:t>The </a:t>
            </a:r>
            <a:r>
              <a:rPr lang="en-US" altLang="zh-CN" b="1" smtClean="0">
                <a:latin typeface="Courier New" panose="02070309020205020404" pitchFamily="49" charset="0"/>
                <a:ea typeface="宋体" panose="02010600030101010101" pitchFamily="2" charset="-122"/>
                <a:cs typeface="Courier New" panose="02070309020205020404" pitchFamily="49" charset="0"/>
              </a:rPr>
              <a:t>switch</a:t>
            </a:r>
            <a:r>
              <a:rPr lang="en-US" altLang="zh-CN" smtClean="0">
                <a:ea typeface="宋体" panose="02010600030101010101" pitchFamily="2" charset="-122"/>
              </a:rPr>
              <a:t> Statement</a:t>
            </a:r>
          </a:p>
        </p:txBody>
      </p:sp>
      <p:sp>
        <p:nvSpPr>
          <p:cNvPr id="62467" name="Content Placeholder 2"/>
          <p:cNvSpPr>
            <a:spLocks noGrp="1"/>
          </p:cNvSpPr>
          <p:nvPr>
            <p:ph idx="1"/>
          </p:nvPr>
        </p:nvSpPr>
        <p:spPr/>
        <p:txBody>
          <a:bodyPr>
            <a:normAutofit/>
          </a:bodyPr>
          <a:lstStyle/>
          <a:p>
            <a:r>
              <a:rPr lang="en-US" altLang="zh-CN" dirty="0" smtClean="0">
                <a:ea typeface="宋体" panose="02010600030101010101" pitchFamily="2" charset="-122"/>
              </a:rPr>
              <a:t>Most common form of the </a:t>
            </a:r>
            <a:r>
              <a:rPr lang="en-US" altLang="zh-CN" dirty="0" smtClean="0">
                <a:latin typeface="Courier New" panose="02070309020205020404" pitchFamily="49" charset="0"/>
                <a:ea typeface="宋体" panose="02010600030101010101" pitchFamily="2" charset="-122"/>
                <a:cs typeface="Courier New" panose="02070309020205020404" pitchFamily="49" charset="0"/>
              </a:rPr>
              <a:t>switch</a:t>
            </a:r>
            <a:r>
              <a:rPr lang="en-US" altLang="zh-CN" dirty="0" smtClean="0">
                <a:ea typeface="宋体" panose="02010600030101010101" pitchFamily="2" charset="-122"/>
              </a:rPr>
              <a:t> statement:</a:t>
            </a:r>
          </a:p>
          <a:p>
            <a:pPr>
              <a:lnSpc>
                <a:spcPct val="80000"/>
              </a:lnSpc>
              <a:spcBef>
                <a:spcPts val="1200"/>
              </a:spcBef>
              <a:buFontTx/>
              <a:buNone/>
            </a:pPr>
            <a:r>
              <a:rPr lang="en-US" altLang="zh-CN" sz="2400" dirty="0" smtClean="0">
                <a:latin typeface="Courier New" panose="02070309020205020404" pitchFamily="49" charset="0"/>
                <a:ea typeface="宋体" panose="02010600030101010101" pitchFamily="2" charset="-122"/>
                <a:cs typeface="Courier New" panose="02070309020205020404" pitchFamily="49" charset="0"/>
              </a:rPr>
              <a:t>	</a:t>
            </a:r>
            <a:r>
              <a:rPr lang="en-US" altLang="zh-CN" sz="2400" dirty="0" smtClean="0">
                <a:solidFill>
                  <a:srgbClr val="0000CC"/>
                </a:solidFill>
                <a:latin typeface="Courier New" panose="02070309020205020404" pitchFamily="49" charset="0"/>
                <a:ea typeface="宋体" panose="02010600030101010101" pitchFamily="2" charset="-122"/>
                <a:cs typeface="Courier New" panose="02070309020205020404" pitchFamily="49" charset="0"/>
              </a:rPr>
              <a:t>switch</a:t>
            </a:r>
            <a:r>
              <a:rPr lang="en-US" altLang="zh-CN" sz="2400" dirty="0" smtClean="0">
                <a:latin typeface="Courier New" panose="02070309020205020404" pitchFamily="49" charset="0"/>
                <a:ea typeface="宋体" panose="02010600030101010101" pitchFamily="2" charset="-122"/>
                <a:cs typeface="Courier New" panose="02070309020205020404" pitchFamily="49" charset="0"/>
              </a:rPr>
              <a:t> </a:t>
            </a:r>
            <a:r>
              <a:rPr lang="en-US" altLang="zh-CN" sz="2400" dirty="0" smtClean="0">
                <a:solidFill>
                  <a:srgbClr val="C00000"/>
                </a:solidFill>
                <a:latin typeface="Courier New" panose="02070309020205020404" pitchFamily="49" charset="0"/>
                <a:ea typeface="宋体" panose="02010600030101010101" pitchFamily="2" charset="-122"/>
                <a:cs typeface="Courier New" panose="02070309020205020404" pitchFamily="49" charset="0"/>
              </a:rPr>
              <a:t>(</a:t>
            </a:r>
            <a:r>
              <a:rPr lang="en-US" altLang="zh-CN" sz="2400" dirty="0" smtClean="0">
                <a:latin typeface="Courier New" panose="02070309020205020404" pitchFamily="49" charset="0"/>
                <a:ea typeface="宋体" panose="02010600030101010101" pitchFamily="2" charset="-122"/>
                <a:cs typeface="Courier New" panose="02070309020205020404" pitchFamily="49" charset="0"/>
              </a:rPr>
              <a:t> </a:t>
            </a:r>
            <a:r>
              <a:rPr lang="en-US" altLang="zh-CN" sz="2400" i="1" dirty="0" smtClean="0">
                <a:ea typeface="宋体" panose="02010600030101010101" pitchFamily="2" charset="-122"/>
              </a:rPr>
              <a:t>expression</a:t>
            </a:r>
            <a:r>
              <a:rPr lang="en-US" altLang="zh-CN" sz="2400" dirty="0" smtClean="0">
                <a:latin typeface="Courier New" panose="02070309020205020404" pitchFamily="49" charset="0"/>
                <a:ea typeface="宋体" panose="02010600030101010101" pitchFamily="2" charset="-122"/>
                <a:cs typeface="Courier New" panose="02070309020205020404" pitchFamily="49" charset="0"/>
              </a:rPr>
              <a:t> </a:t>
            </a:r>
            <a:r>
              <a:rPr lang="en-US" altLang="zh-CN" sz="2400" dirty="0" smtClean="0">
                <a:solidFill>
                  <a:srgbClr val="C00000"/>
                </a:solidFill>
                <a:latin typeface="Courier New" panose="02070309020205020404" pitchFamily="49" charset="0"/>
                <a:ea typeface="宋体" panose="02010600030101010101" pitchFamily="2" charset="-122"/>
                <a:cs typeface="Courier New" panose="02070309020205020404" pitchFamily="49" charset="0"/>
              </a:rPr>
              <a:t>)</a:t>
            </a:r>
            <a:r>
              <a:rPr lang="en-US" altLang="zh-CN" sz="2400" dirty="0" smtClean="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1200"/>
              </a:spcBef>
              <a:buFontTx/>
              <a:buNone/>
            </a:pPr>
            <a:r>
              <a:rPr lang="en-US" altLang="zh-CN" sz="2400" dirty="0" smtClean="0">
                <a:latin typeface="Courier New" panose="02070309020205020404" pitchFamily="49" charset="0"/>
                <a:ea typeface="宋体" panose="02010600030101010101" pitchFamily="2" charset="-122"/>
                <a:cs typeface="Courier New" panose="02070309020205020404" pitchFamily="49" charset="0"/>
              </a:rPr>
              <a:t> </a:t>
            </a:r>
            <a:r>
              <a:rPr lang="en-US" altLang="zh-CN" sz="2400" dirty="0" smtClean="0">
                <a:solidFill>
                  <a:srgbClr val="C00000"/>
                </a:solidFill>
                <a:latin typeface="Courier New" panose="02070309020205020404" pitchFamily="49" charset="0"/>
                <a:ea typeface="宋体" panose="02010600030101010101" pitchFamily="2" charset="-122"/>
                <a:cs typeface="Courier New" panose="02070309020205020404" pitchFamily="49" charset="0"/>
              </a:rPr>
              <a:t>{</a:t>
            </a:r>
          </a:p>
          <a:p>
            <a:pPr>
              <a:lnSpc>
                <a:spcPct val="80000"/>
              </a:lnSpc>
              <a:spcBef>
                <a:spcPts val="600"/>
              </a:spcBef>
              <a:buFontTx/>
              <a:buNone/>
            </a:pPr>
            <a:r>
              <a:rPr lang="en-US" altLang="zh-CN" sz="2400" dirty="0" smtClean="0">
                <a:latin typeface="Courier New" panose="02070309020205020404" pitchFamily="49" charset="0"/>
                <a:ea typeface="宋体" panose="02010600030101010101" pitchFamily="2" charset="-122"/>
                <a:cs typeface="Courier New" panose="02070309020205020404" pitchFamily="49" charset="0"/>
              </a:rPr>
              <a:t>	  </a:t>
            </a:r>
            <a:r>
              <a:rPr lang="en-US" altLang="zh-CN" sz="2400" dirty="0" smtClean="0">
                <a:solidFill>
                  <a:srgbClr val="0000CC"/>
                </a:solidFill>
                <a:latin typeface="Courier New" panose="02070309020205020404" pitchFamily="49" charset="0"/>
                <a:ea typeface="宋体" panose="02010600030101010101" pitchFamily="2" charset="-122"/>
                <a:cs typeface="Courier New" panose="02070309020205020404" pitchFamily="49" charset="0"/>
              </a:rPr>
              <a:t>case</a:t>
            </a:r>
            <a:r>
              <a:rPr lang="en-US" altLang="zh-CN" sz="2400" dirty="0" smtClean="0">
                <a:latin typeface="Courier New" panose="02070309020205020404" pitchFamily="49" charset="0"/>
                <a:ea typeface="宋体" panose="02010600030101010101" pitchFamily="2" charset="-122"/>
                <a:cs typeface="Courier New" panose="02070309020205020404" pitchFamily="49" charset="0"/>
              </a:rPr>
              <a:t> </a:t>
            </a:r>
            <a:r>
              <a:rPr lang="en-US" altLang="zh-CN" sz="2400" i="1" dirty="0" smtClean="0">
                <a:solidFill>
                  <a:srgbClr val="FF0000"/>
                </a:solidFill>
                <a:ea typeface="宋体" panose="02010600030101010101" pitchFamily="2" charset="-122"/>
              </a:rPr>
              <a:t>constant</a:t>
            </a:r>
            <a:r>
              <a:rPr lang="en-US" altLang="zh-CN" sz="2400" i="1" dirty="0" smtClean="0">
                <a:ea typeface="宋体" panose="02010600030101010101" pitchFamily="2" charset="-122"/>
              </a:rPr>
              <a:t>-expression</a:t>
            </a:r>
            <a:r>
              <a:rPr lang="en-US" altLang="zh-CN" sz="2400" dirty="0" smtClean="0">
                <a:latin typeface="Courier New" panose="02070309020205020404" pitchFamily="49" charset="0"/>
                <a:ea typeface="宋体" panose="02010600030101010101" pitchFamily="2" charset="-122"/>
                <a:cs typeface="Courier New" panose="02070309020205020404" pitchFamily="49" charset="0"/>
              </a:rPr>
              <a:t> </a:t>
            </a:r>
            <a:r>
              <a:rPr lang="en-US" altLang="zh-CN" sz="2400" dirty="0" smtClean="0">
                <a:solidFill>
                  <a:srgbClr val="C00000"/>
                </a:solidFill>
                <a:latin typeface="Courier New" panose="02070309020205020404" pitchFamily="49" charset="0"/>
                <a:ea typeface="宋体" panose="02010600030101010101" pitchFamily="2" charset="-122"/>
                <a:cs typeface="Courier New" panose="02070309020205020404" pitchFamily="49" charset="0"/>
              </a:rPr>
              <a:t>:</a:t>
            </a:r>
            <a:r>
              <a:rPr lang="en-US" altLang="zh-CN" sz="2400" dirty="0" smtClean="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600"/>
              </a:spcBef>
              <a:buFontTx/>
              <a:buNone/>
            </a:pPr>
            <a:r>
              <a:rPr lang="en-US" altLang="zh-CN" sz="2400" i="1" dirty="0">
                <a:ea typeface="宋体" panose="02010600030101010101" pitchFamily="2" charset="-122"/>
              </a:rPr>
              <a:t>	</a:t>
            </a:r>
            <a:r>
              <a:rPr lang="en-US" altLang="zh-CN" sz="2400" i="1" dirty="0" smtClean="0">
                <a:ea typeface="宋体" panose="02010600030101010101" pitchFamily="2" charset="-122"/>
              </a:rPr>
              <a:t>	statements </a:t>
            </a:r>
          </a:p>
          <a:p>
            <a:pPr>
              <a:lnSpc>
                <a:spcPct val="80000"/>
              </a:lnSpc>
              <a:spcBef>
                <a:spcPts val="600"/>
              </a:spcBef>
              <a:buFontTx/>
              <a:buNone/>
            </a:pPr>
            <a:r>
              <a:rPr lang="en-US" altLang="zh-CN" sz="2400" dirty="0" smtClean="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600"/>
              </a:spcBef>
              <a:buFontTx/>
              <a:buNone/>
            </a:pPr>
            <a:r>
              <a:rPr lang="en-US" altLang="zh-CN" sz="2400" dirty="0" smtClean="0">
                <a:latin typeface="Courier New" panose="02070309020205020404" pitchFamily="49" charset="0"/>
                <a:ea typeface="宋体" panose="02010600030101010101" pitchFamily="2" charset="-122"/>
                <a:cs typeface="Courier New" panose="02070309020205020404" pitchFamily="49" charset="0"/>
              </a:rPr>
              <a:t>	  </a:t>
            </a:r>
            <a:r>
              <a:rPr lang="en-US" altLang="zh-CN" sz="2400" dirty="0" smtClean="0">
                <a:solidFill>
                  <a:srgbClr val="0000CC"/>
                </a:solidFill>
                <a:latin typeface="Courier New" panose="02070309020205020404" pitchFamily="49" charset="0"/>
                <a:ea typeface="宋体" panose="02010600030101010101" pitchFamily="2" charset="-122"/>
                <a:cs typeface="Courier New" panose="02070309020205020404" pitchFamily="49" charset="0"/>
              </a:rPr>
              <a:t>case</a:t>
            </a:r>
            <a:r>
              <a:rPr lang="en-US" altLang="zh-CN" sz="2400" dirty="0" smtClean="0">
                <a:latin typeface="Courier New" panose="02070309020205020404" pitchFamily="49" charset="0"/>
                <a:ea typeface="宋体" panose="02010600030101010101" pitchFamily="2" charset="-122"/>
                <a:cs typeface="Courier New" panose="02070309020205020404" pitchFamily="49" charset="0"/>
              </a:rPr>
              <a:t> </a:t>
            </a:r>
            <a:r>
              <a:rPr lang="en-US" altLang="zh-CN" sz="2400" i="1" dirty="0" smtClean="0">
                <a:ea typeface="宋体" panose="02010600030101010101" pitchFamily="2" charset="-122"/>
              </a:rPr>
              <a:t>constant-expression</a:t>
            </a:r>
            <a:r>
              <a:rPr lang="en-US" altLang="zh-CN" sz="2400" dirty="0" smtClean="0">
                <a:latin typeface="Courier New" panose="02070309020205020404" pitchFamily="49" charset="0"/>
                <a:ea typeface="宋体" panose="02010600030101010101" pitchFamily="2" charset="-122"/>
                <a:cs typeface="Courier New" panose="02070309020205020404" pitchFamily="49" charset="0"/>
              </a:rPr>
              <a:t> </a:t>
            </a:r>
            <a:r>
              <a:rPr lang="en-US" altLang="zh-CN" sz="2400" dirty="0" smtClean="0">
                <a:solidFill>
                  <a:srgbClr val="C00000"/>
                </a:solidFill>
                <a:latin typeface="Courier New" panose="02070309020205020404" pitchFamily="49" charset="0"/>
                <a:ea typeface="宋体" panose="02010600030101010101" pitchFamily="2" charset="-122"/>
                <a:cs typeface="Courier New" panose="02070309020205020404" pitchFamily="49" charset="0"/>
              </a:rPr>
              <a:t>:</a:t>
            </a:r>
            <a:r>
              <a:rPr lang="en-US" altLang="zh-CN" sz="2400" dirty="0" smtClean="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600"/>
              </a:spcBef>
              <a:buFontTx/>
              <a:buNone/>
            </a:pPr>
            <a:r>
              <a:rPr lang="en-US" altLang="zh-CN" sz="2400" i="1" dirty="0">
                <a:ea typeface="宋体" panose="02010600030101010101" pitchFamily="2" charset="-122"/>
              </a:rPr>
              <a:t>	</a:t>
            </a:r>
            <a:r>
              <a:rPr lang="en-US" altLang="zh-CN" sz="2400" i="1" dirty="0" smtClean="0">
                <a:ea typeface="宋体" panose="02010600030101010101" pitchFamily="2" charset="-122"/>
              </a:rPr>
              <a:t>	statements</a:t>
            </a:r>
            <a:r>
              <a:rPr lang="en-US" altLang="zh-CN" sz="2400" dirty="0" smtClean="0">
                <a:ea typeface="宋体" panose="02010600030101010101" pitchFamily="2" charset="-122"/>
              </a:rPr>
              <a:t> </a:t>
            </a:r>
          </a:p>
          <a:p>
            <a:pPr>
              <a:lnSpc>
                <a:spcPct val="80000"/>
              </a:lnSpc>
              <a:spcBef>
                <a:spcPts val="600"/>
              </a:spcBef>
              <a:buFontTx/>
              <a:buNone/>
            </a:pPr>
            <a:r>
              <a:rPr lang="en-US" altLang="zh-CN" sz="2400" dirty="0" smtClean="0">
                <a:latin typeface="Courier New" panose="02070309020205020404" pitchFamily="49" charset="0"/>
                <a:ea typeface="宋体" panose="02010600030101010101" pitchFamily="2" charset="-122"/>
                <a:cs typeface="Courier New" panose="02070309020205020404" pitchFamily="49" charset="0"/>
              </a:rPr>
              <a:t>	  </a:t>
            </a:r>
            <a:r>
              <a:rPr lang="en-US" altLang="zh-CN" sz="2400" dirty="0" smtClean="0">
                <a:solidFill>
                  <a:srgbClr val="0000CC"/>
                </a:solidFill>
                <a:latin typeface="Courier New" panose="02070309020205020404" pitchFamily="49" charset="0"/>
                <a:ea typeface="宋体" panose="02010600030101010101" pitchFamily="2" charset="-122"/>
                <a:cs typeface="Courier New" panose="02070309020205020404" pitchFamily="49" charset="0"/>
              </a:rPr>
              <a:t>default</a:t>
            </a:r>
            <a:r>
              <a:rPr lang="en-US" altLang="zh-CN" sz="2400" dirty="0" smtClean="0">
                <a:latin typeface="Courier New" panose="02070309020205020404" pitchFamily="49" charset="0"/>
                <a:ea typeface="宋体" panose="02010600030101010101" pitchFamily="2" charset="-122"/>
                <a:cs typeface="Courier New" panose="02070309020205020404" pitchFamily="49" charset="0"/>
              </a:rPr>
              <a:t> : </a:t>
            </a:r>
            <a:r>
              <a:rPr lang="en-US" altLang="zh-CN" sz="2400" i="1" dirty="0" smtClean="0">
                <a:ea typeface="宋体" panose="02010600030101010101" pitchFamily="2" charset="-122"/>
              </a:rPr>
              <a:t>statements</a:t>
            </a:r>
          </a:p>
          <a:p>
            <a:pPr>
              <a:lnSpc>
                <a:spcPct val="80000"/>
              </a:lnSpc>
              <a:spcBef>
                <a:spcPts val="600"/>
              </a:spcBef>
              <a:buFontTx/>
              <a:buNone/>
            </a:pPr>
            <a:r>
              <a:rPr lang="en-US" altLang="zh-CN" sz="2400" dirty="0" smtClean="0">
                <a:latin typeface="Courier New" panose="02070309020205020404" pitchFamily="49" charset="0"/>
                <a:ea typeface="宋体" panose="02010600030101010101" pitchFamily="2" charset="-122"/>
                <a:cs typeface="Courier New" panose="02070309020205020404" pitchFamily="49" charset="0"/>
              </a:rPr>
              <a:t>	</a:t>
            </a:r>
            <a:r>
              <a:rPr lang="en-US" altLang="zh-CN" sz="2400" dirty="0" smtClean="0">
                <a:solidFill>
                  <a:srgbClr val="C00000"/>
                </a:solidFill>
                <a:latin typeface="Courier New" panose="02070309020205020404" pitchFamily="49" charset="0"/>
                <a:ea typeface="宋体" panose="02010600030101010101" pitchFamily="2" charset="-122"/>
                <a:cs typeface="Courier New" panose="02070309020205020404" pitchFamily="49" charset="0"/>
              </a:rPr>
              <a:t>}</a:t>
            </a:r>
          </a:p>
        </p:txBody>
      </p:sp>
      <p:sp>
        <p:nvSpPr>
          <p:cNvPr id="5" name="Slide Number Placeholder 4"/>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CC61B68-3978-4886-A444-6B52453F3E2B}" type="slidenum">
              <a:rPr lang="en-US" altLang="zh-CN" sz="1200">
                <a:solidFill>
                  <a:srgbClr val="292934"/>
                </a:solidFill>
                <a:latin typeface="Arial" panose="020B0604020202020204" pitchFamily="34" charset="0"/>
              </a:rPr>
              <a:pPr/>
              <a:t>43</a:t>
            </a:fld>
            <a:endParaRPr lang="en-US" altLang="zh-CN" sz="1800">
              <a:solidFill>
                <a:srgbClr val="292934"/>
              </a:solidFill>
            </a:endParaRPr>
          </a:p>
        </p:txBody>
      </p:sp>
    </p:spTree>
    <p:extLst>
      <p:ext uri="{BB962C8B-B14F-4D97-AF65-F5344CB8AC3E}">
        <p14:creationId xmlns:p14="http://schemas.microsoft.com/office/powerpoint/2010/main" val="173795052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5458" name="AutoShape 2"/>
          <p:cNvSpPr>
            <a:spLocks noGrp="1" noChangeArrowheads="1"/>
          </p:cNvSpPr>
          <p:nvPr>
            <p:ph type="title"/>
          </p:nvPr>
        </p:nvSpPr>
        <p:spPr/>
        <p:txBody>
          <a:bodyPr/>
          <a:lstStyle/>
          <a:p>
            <a:endParaRPr lang="zh-CN" altLang="en-US" sz="5400" dirty="0"/>
          </a:p>
        </p:txBody>
      </p:sp>
      <p:sp>
        <p:nvSpPr>
          <p:cNvPr id="915459" name="Rectangle 3"/>
          <p:cNvSpPr>
            <a:spLocks noGrp="1" noChangeArrowheads="1"/>
          </p:cNvSpPr>
          <p:nvPr>
            <p:ph type="body" idx="1"/>
          </p:nvPr>
        </p:nvSpPr>
        <p:spPr>
          <a:xfrm>
            <a:off x="2627313" y="3068638"/>
            <a:ext cx="6049962" cy="2087562"/>
          </a:xfrm>
        </p:spPr>
        <p:txBody>
          <a:bodyPr/>
          <a:lstStyle/>
          <a:p>
            <a:pPr algn="ctr">
              <a:buNone/>
            </a:pPr>
            <a:r>
              <a:rPr lang="en-US" altLang="zh-CN" sz="4800" dirty="0"/>
              <a:t>Loops</a:t>
            </a:r>
          </a:p>
        </p:txBody>
      </p:sp>
      <p:pic>
        <p:nvPicPr>
          <p:cNvPr id="915460" name="Picture 4" descr="j029323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250" y="2997200"/>
            <a:ext cx="1368425" cy="1009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1252650"/>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zh-CN" smtClean="0">
                <a:ea typeface="宋体" panose="02010600030101010101" pitchFamily="2" charset="-122"/>
              </a:rPr>
              <a:t>Iteration Statements</a:t>
            </a:r>
          </a:p>
        </p:txBody>
      </p:sp>
      <p:sp>
        <p:nvSpPr>
          <p:cNvPr id="3" name="Content Placeholder 2"/>
          <p:cNvSpPr>
            <a:spLocks noGrp="1"/>
          </p:cNvSpPr>
          <p:nvPr>
            <p:ph idx="1"/>
          </p:nvPr>
        </p:nvSpPr>
        <p:spPr/>
        <p:txBody>
          <a:bodyPr>
            <a:normAutofit fontScale="92500"/>
          </a:bodyPr>
          <a:lstStyle/>
          <a:p>
            <a:pPr>
              <a:defRPr/>
            </a:pPr>
            <a:r>
              <a:rPr lang="en-US" dirty="0" smtClean="0"/>
              <a:t>C provides three iteration statements:</a:t>
            </a:r>
          </a:p>
          <a:p>
            <a:pPr lvl="1">
              <a:defRPr/>
            </a:pPr>
            <a:r>
              <a:rPr lang="en-US" dirty="0" smtClean="0">
                <a:ea typeface="+mn-ea"/>
                <a:cs typeface="+mn-cs"/>
              </a:rPr>
              <a:t>The </a:t>
            </a:r>
            <a:r>
              <a:rPr lang="en-US" dirty="0" smtClean="0">
                <a:solidFill>
                  <a:schemeClr val="tx2"/>
                </a:solidFill>
                <a:latin typeface="Courier New" pitchFamily="49" charset="0"/>
                <a:ea typeface="+mn-ea"/>
                <a:cs typeface="Courier New" pitchFamily="49" charset="0"/>
              </a:rPr>
              <a:t>while</a:t>
            </a:r>
            <a:r>
              <a:rPr lang="en-US" dirty="0" smtClean="0">
                <a:ea typeface="+mn-ea"/>
                <a:cs typeface="+mn-cs"/>
              </a:rPr>
              <a:t> statement is used for loops whose controlling expression is </a:t>
            </a:r>
            <a:r>
              <a:rPr lang="en-US" dirty="0" smtClean="0">
                <a:solidFill>
                  <a:srgbClr val="0000CC"/>
                </a:solidFill>
                <a:ea typeface="+mn-ea"/>
                <a:cs typeface="+mn-cs"/>
              </a:rPr>
              <a:t>tested </a:t>
            </a:r>
            <a:r>
              <a:rPr lang="en-US" i="1" dirty="0" smtClean="0">
                <a:solidFill>
                  <a:srgbClr val="0000CC"/>
                </a:solidFill>
                <a:ea typeface="+mn-ea"/>
                <a:cs typeface="+mn-cs"/>
              </a:rPr>
              <a:t>before</a:t>
            </a:r>
            <a:r>
              <a:rPr lang="en-US" dirty="0" smtClean="0">
                <a:solidFill>
                  <a:srgbClr val="0000CC"/>
                </a:solidFill>
                <a:ea typeface="+mn-ea"/>
                <a:cs typeface="+mn-cs"/>
              </a:rPr>
              <a:t> </a:t>
            </a:r>
            <a:r>
              <a:rPr lang="en-US" dirty="0" smtClean="0">
                <a:ea typeface="+mn-ea"/>
                <a:cs typeface="+mn-cs"/>
              </a:rPr>
              <a:t>the loop body is executed. </a:t>
            </a:r>
          </a:p>
          <a:p>
            <a:pPr lvl="1">
              <a:defRPr/>
            </a:pPr>
            <a:r>
              <a:rPr lang="en-US" dirty="0" smtClean="0">
                <a:ea typeface="+mn-ea"/>
                <a:cs typeface="+mn-cs"/>
              </a:rPr>
              <a:t>The </a:t>
            </a:r>
            <a:r>
              <a:rPr lang="en-US" dirty="0" smtClean="0">
                <a:solidFill>
                  <a:schemeClr val="tx2"/>
                </a:solidFill>
                <a:latin typeface="Courier New" pitchFamily="49" charset="0"/>
                <a:ea typeface="+mn-ea"/>
                <a:cs typeface="Courier New" pitchFamily="49" charset="0"/>
              </a:rPr>
              <a:t>do</a:t>
            </a:r>
            <a:r>
              <a:rPr lang="en-US" dirty="0" smtClean="0">
                <a:ea typeface="+mn-ea"/>
                <a:cs typeface="+mn-cs"/>
              </a:rPr>
              <a:t> statement is used if the expression is </a:t>
            </a:r>
            <a:r>
              <a:rPr lang="en-US" dirty="0" smtClean="0">
                <a:solidFill>
                  <a:srgbClr val="0000CC"/>
                </a:solidFill>
                <a:ea typeface="+mn-ea"/>
                <a:cs typeface="+mn-cs"/>
              </a:rPr>
              <a:t>tested </a:t>
            </a:r>
            <a:r>
              <a:rPr lang="en-US" i="1" dirty="0" smtClean="0">
                <a:solidFill>
                  <a:srgbClr val="0000CC"/>
                </a:solidFill>
                <a:ea typeface="+mn-ea"/>
                <a:cs typeface="+mn-cs"/>
              </a:rPr>
              <a:t>after</a:t>
            </a:r>
            <a:r>
              <a:rPr lang="en-US" dirty="0" smtClean="0">
                <a:solidFill>
                  <a:srgbClr val="0000CC"/>
                </a:solidFill>
                <a:ea typeface="+mn-ea"/>
                <a:cs typeface="+mn-cs"/>
              </a:rPr>
              <a:t> </a:t>
            </a:r>
            <a:r>
              <a:rPr lang="en-US" dirty="0" smtClean="0">
                <a:ea typeface="+mn-ea"/>
                <a:cs typeface="+mn-cs"/>
              </a:rPr>
              <a:t>the loop body is executed. </a:t>
            </a:r>
          </a:p>
          <a:p>
            <a:pPr lvl="1">
              <a:defRPr/>
            </a:pPr>
            <a:r>
              <a:rPr lang="en-US" dirty="0" smtClean="0">
                <a:ea typeface="+mn-ea"/>
                <a:cs typeface="+mn-cs"/>
              </a:rPr>
              <a:t>The </a:t>
            </a:r>
            <a:r>
              <a:rPr lang="en-US" dirty="0" smtClean="0">
                <a:solidFill>
                  <a:schemeClr val="tx2"/>
                </a:solidFill>
                <a:latin typeface="Courier New" pitchFamily="49" charset="0"/>
                <a:ea typeface="+mn-ea"/>
                <a:cs typeface="Courier New" pitchFamily="49" charset="0"/>
              </a:rPr>
              <a:t>for</a:t>
            </a:r>
            <a:r>
              <a:rPr lang="en-US" dirty="0" smtClean="0">
                <a:ea typeface="+mn-ea"/>
                <a:cs typeface="+mn-cs"/>
              </a:rPr>
              <a:t> statement is convenient for loops that increment or decrement a counting variable. </a:t>
            </a:r>
          </a:p>
          <a:p>
            <a:pPr>
              <a:defRPr/>
            </a:pPr>
            <a:endParaRPr lang="en-US" dirty="0"/>
          </a:p>
        </p:txBody>
      </p:sp>
      <p:sp>
        <p:nvSpPr>
          <p:cNvPr id="5" name="Slide Number Placeholder 4"/>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A0F5365-FFC6-468D-8192-EA5636BCF61A}" type="slidenum">
              <a:rPr lang="en-US" altLang="zh-CN" sz="1200">
                <a:solidFill>
                  <a:srgbClr val="292934"/>
                </a:solidFill>
                <a:latin typeface="Arial" panose="020B0604020202020204" pitchFamily="34" charset="0"/>
              </a:rPr>
              <a:pPr/>
              <a:t>45</a:t>
            </a:fld>
            <a:endParaRPr lang="en-US" altLang="zh-CN" sz="1800">
              <a:solidFill>
                <a:srgbClr val="292934"/>
              </a:solidFill>
            </a:endParaRPr>
          </a:p>
        </p:txBody>
      </p:sp>
    </p:spTree>
    <p:extLst>
      <p:ext uri="{BB962C8B-B14F-4D97-AF65-F5344CB8AC3E}">
        <p14:creationId xmlns:p14="http://schemas.microsoft.com/office/powerpoint/2010/main" val="3669586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矩形 3"/>
          <p:cNvSpPr/>
          <p:nvPr/>
        </p:nvSpPr>
        <p:spPr>
          <a:xfrm>
            <a:off x="1066800" y="2438400"/>
            <a:ext cx="4572000" cy="837152"/>
          </a:xfrm>
          <a:prstGeom prst="rect">
            <a:avLst/>
          </a:prstGeom>
          <a:solidFill>
            <a:srgbClr val="FFFF00"/>
          </a:solidFill>
        </p:spPr>
        <p:txBody>
          <a:bodyPr>
            <a:spAutoFit/>
          </a:bodyPr>
          <a:lstStyle/>
          <a:p>
            <a:pPr>
              <a:lnSpc>
                <a:spcPct val="80000"/>
              </a:lnSpc>
              <a:spcBef>
                <a:spcPts val="1200"/>
              </a:spcBef>
            </a:pPr>
            <a:r>
              <a:rPr lang="en-US" altLang="zh-CN" sz="2400" b="1" dirty="0">
                <a:solidFill>
                  <a:srgbClr val="0000CC"/>
                </a:solidFill>
                <a:latin typeface="Courier New" panose="02070309020205020404" pitchFamily="49" charset="0"/>
                <a:ea typeface="宋体" panose="02010600030101010101" pitchFamily="2" charset="-122"/>
                <a:cs typeface="Courier New" panose="02070309020205020404" pitchFamily="49" charset="0"/>
              </a:rPr>
              <a:t>while</a:t>
            </a:r>
            <a:r>
              <a:rPr lang="en-US" altLang="zh-CN" sz="2400" b="1" dirty="0">
                <a:latin typeface="Courier New" panose="02070309020205020404" pitchFamily="49" charset="0"/>
                <a:ea typeface="宋体" panose="02010600030101010101" pitchFamily="2" charset="-122"/>
                <a:cs typeface="Courier New" panose="02070309020205020404" pitchFamily="49" charset="0"/>
              </a:rPr>
              <a:t> </a:t>
            </a:r>
            <a:r>
              <a:rPr lang="en-US" altLang="zh-CN" sz="2400" b="1" dirty="0">
                <a:solidFill>
                  <a:srgbClr val="FF0000"/>
                </a:solidFill>
                <a:latin typeface="Courier New" panose="02070309020205020404" pitchFamily="49" charset="0"/>
                <a:ea typeface="宋体" panose="02010600030101010101" pitchFamily="2" charset="-122"/>
                <a:cs typeface="Courier New" panose="02070309020205020404" pitchFamily="49" charset="0"/>
              </a:rPr>
              <a:t>(</a:t>
            </a:r>
            <a:r>
              <a:rPr lang="en-US" altLang="zh-CN" sz="2400" b="1" dirty="0">
                <a:latin typeface="Courier New" panose="02070309020205020404" pitchFamily="49" charset="0"/>
                <a:ea typeface="宋体" panose="02010600030101010101" pitchFamily="2" charset="-122"/>
                <a:cs typeface="Courier New" panose="02070309020205020404" pitchFamily="49" charset="0"/>
              </a:rPr>
              <a:t> </a:t>
            </a:r>
            <a:r>
              <a:rPr lang="en-US" altLang="zh-CN" sz="2400" b="1" i="1" dirty="0">
                <a:ea typeface="宋体" panose="02010600030101010101" pitchFamily="2" charset="-122"/>
              </a:rPr>
              <a:t>expression</a:t>
            </a:r>
            <a:r>
              <a:rPr lang="en-US" altLang="zh-CN" sz="2400" b="1" dirty="0">
                <a:latin typeface="Courier New" panose="02070309020205020404" pitchFamily="49" charset="0"/>
                <a:ea typeface="宋体" panose="02010600030101010101" pitchFamily="2" charset="-122"/>
                <a:cs typeface="Courier New" panose="02070309020205020404" pitchFamily="49" charset="0"/>
              </a:rPr>
              <a:t> </a:t>
            </a:r>
            <a:r>
              <a:rPr lang="en-US" altLang="zh-CN" sz="2400" b="1" dirty="0">
                <a:solidFill>
                  <a:srgbClr val="FF0000"/>
                </a:solidFill>
                <a:latin typeface="Courier New" panose="02070309020205020404" pitchFamily="49" charset="0"/>
                <a:ea typeface="宋体" panose="02010600030101010101" pitchFamily="2" charset="-122"/>
                <a:cs typeface="Courier New" panose="02070309020205020404" pitchFamily="49" charset="0"/>
              </a:rPr>
              <a:t>)</a:t>
            </a:r>
            <a:r>
              <a:rPr lang="en-US" altLang="zh-CN" sz="2400" b="1" dirty="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1200"/>
              </a:spcBef>
            </a:pPr>
            <a:r>
              <a:rPr lang="en-US" altLang="zh-CN" sz="2400" b="1" i="1" dirty="0">
                <a:ea typeface="宋体" panose="02010600030101010101" pitchFamily="2" charset="-122"/>
              </a:rPr>
              <a:t>		statement</a:t>
            </a:r>
          </a:p>
        </p:txBody>
      </p:sp>
      <p:sp>
        <p:nvSpPr>
          <p:cNvPr id="5" name="矩形 4"/>
          <p:cNvSpPr/>
          <p:nvPr/>
        </p:nvSpPr>
        <p:spPr>
          <a:xfrm>
            <a:off x="1132191" y="3734285"/>
            <a:ext cx="6215163" cy="404983"/>
          </a:xfrm>
          <a:prstGeom prst="rect">
            <a:avLst/>
          </a:prstGeom>
          <a:solidFill>
            <a:srgbClr val="FFFF00"/>
          </a:solidFill>
        </p:spPr>
        <p:txBody>
          <a:bodyPr wrap="none">
            <a:spAutoFit/>
          </a:bodyPr>
          <a:lstStyle/>
          <a:p>
            <a:pPr>
              <a:lnSpc>
                <a:spcPct val="80000"/>
              </a:lnSpc>
              <a:spcBef>
                <a:spcPts val="1200"/>
              </a:spcBef>
            </a:pPr>
            <a:r>
              <a:rPr lang="en-US" altLang="zh-CN" sz="2400" b="1" dirty="0">
                <a:solidFill>
                  <a:srgbClr val="0000CC"/>
                </a:solidFill>
                <a:latin typeface="Courier New" panose="02070309020205020404" pitchFamily="49" charset="0"/>
                <a:ea typeface="宋体" panose="02010600030101010101" pitchFamily="2" charset="-122"/>
                <a:cs typeface="Courier New" panose="02070309020205020404" pitchFamily="49" charset="0"/>
              </a:rPr>
              <a:t>do</a:t>
            </a:r>
            <a:r>
              <a:rPr lang="en-US" altLang="zh-CN" sz="2400" b="1" dirty="0">
                <a:latin typeface="Courier New" panose="02070309020205020404" pitchFamily="49" charset="0"/>
                <a:ea typeface="宋体" panose="02010600030101010101" pitchFamily="2" charset="-122"/>
                <a:cs typeface="Courier New" panose="02070309020205020404" pitchFamily="49" charset="0"/>
              </a:rPr>
              <a:t> </a:t>
            </a:r>
            <a:r>
              <a:rPr lang="en-US" altLang="zh-CN" sz="2400" b="1" i="1" dirty="0">
                <a:ea typeface="宋体" panose="02010600030101010101" pitchFamily="2" charset="-122"/>
              </a:rPr>
              <a:t>statement</a:t>
            </a:r>
            <a:r>
              <a:rPr lang="en-US" altLang="zh-CN" sz="2400" b="1" dirty="0">
                <a:latin typeface="Courier New" panose="02070309020205020404" pitchFamily="49" charset="0"/>
                <a:ea typeface="宋体" panose="02010600030101010101" pitchFamily="2" charset="-122"/>
                <a:cs typeface="Courier New" panose="02070309020205020404" pitchFamily="49" charset="0"/>
              </a:rPr>
              <a:t> </a:t>
            </a:r>
            <a:r>
              <a:rPr lang="en-US" altLang="zh-CN" sz="2400" b="1" dirty="0">
                <a:solidFill>
                  <a:srgbClr val="0000CC"/>
                </a:solidFill>
                <a:latin typeface="Courier New" panose="02070309020205020404" pitchFamily="49" charset="0"/>
                <a:ea typeface="宋体" panose="02010600030101010101" pitchFamily="2" charset="-122"/>
                <a:cs typeface="Courier New" panose="02070309020205020404" pitchFamily="49" charset="0"/>
              </a:rPr>
              <a:t>while</a:t>
            </a:r>
            <a:r>
              <a:rPr lang="en-US" altLang="zh-CN" sz="2400" b="1" dirty="0">
                <a:latin typeface="Courier New" panose="02070309020205020404" pitchFamily="49" charset="0"/>
                <a:ea typeface="宋体" panose="02010600030101010101" pitchFamily="2" charset="-122"/>
                <a:cs typeface="Courier New" panose="02070309020205020404" pitchFamily="49" charset="0"/>
              </a:rPr>
              <a:t> </a:t>
            </a:r>
            <a:r>
              <a:rPr lang="en-US" altLang="zh-CN" sz="2400" b="1" dirty="0">
                <a:solidFill>
                  <a:srgbClr val="FF0000"/>
                </a:solidFill>
                <a:latin typeface="Courier New" panose="02070309020205020404" pitchFamily="49" charset="0"/>
                <a:ea typeface="宋体" panose="02010600030101010101" pitchFamily="2" charset="-122"/>
                <a:cs typeface="Courier New" panose="02070309020205020404" pitchFamily="49" charset="0"/>
              </a:rPr>
              <a:t>(</a:t>
            </a:r>
            <a:r>
              <a:rPr lang="en-US" altLang="zh-CN" sz="2400" b="1" dirty="0">
                <a:latin typeface="Courier New" panose="02070309020205020404" pitchFamily="49" charset="0"/>
                <a:ea typeface="宋体" panose="02010600030101010101" pitchFamily="2" charset="-122"/>
                <a:cs typeface="Courier New" panose="02070309020205020404" pitchFamily="49" charset="0"/>
              </a:rPr>
              <a:t> </a:t>
            </a:r>
            <a:r>
              <a:rPr lang="en-US" altLang="zh-CN" sz="2400" b="1" i="1" dirty="0">
                <a:ea typeface="宋体" panose="02010600030101010101" pitchFamily="2" charset="-122"/>
              </a:rPr>
              <a:t>expression</a:t>
            </a:r>
            <a:r>
              <a:rPr lang="en-US" altLang="zh-CN" sz="2400" b="1" dirty="0">
                <a:latin typeface="Courier New" panose="02070309020205020404" pitchFamily="49" charset="0"/>
                <a:ea typeface="宋体" panose="02010600030101010101" pitchFamily="2" charset="-122"/>
                <a:cs typeface="Courier New" panose="02070309020205020404" pitchFamily="49" charset="0"/>
              </a:rPr>
              <a:t> </a:t>
            </a:r>
            <a:r>
              <a:rPr lang="en-US" altLang="zh-CN" sz="2400" b="1" dirty="0">
                <a:solidFill>
                  <a:srgbClr val="FF0000"/>
                </a:solidFill>
                <a:latin typeface="Courier New" panose="02070309020205020404" pitchFamily="49" charset="0"/>
                <a:ea typeface="宋体" panose="02010600030101010101" pitchFamily="2" charset="-122"/>
                <a:cs typeface="Courier New" panose="02070309020205020404" pitchFamily="49" charset="0"/>
              </a:rPr>
              <a:t>)</a:t>
            </a:r>
            <a:r>
              <a:rPr lang="en-US" altLang="zh-CN" sz="2400" b="1" dirty="0">
                <a:latin typeface="Courier New" panose="02070309020205020404" pitchFamily="49" charset="0"/>
                <a:ea typeface="宋体" panose="02010600030101010101" pitchFamily="2" charset="-122"/>
                <a:cs typeface="Courier New" panose="02070309020205020404" pitchFamily="49" charset="0"/>
              </a:rPr>
              <a:t> </a:t>
            </a:r>
            <a:r>
              <a:rPr lang="en-US" altLang="zh-CN" sz="2400" b="1" dirty="0">
                <a:solidFill>
                  <a:srgbClr val="FF0000"/>
                </a:solidFill>
                <a:latin typeface="Courier New" panose="02070309020205020404" pitchFamily="49" charset="0"/>
                <a:ea typeface="宋体" panose="02010600030101010101" pitchFamily="2" charset="-122"/>
                <a:cs typeface="Courier New" panose="02070309020205020404" pitchFamily="49" charset="0"/>
              </a:rPr>
              <a:t>;</a:t>
            </a:r>
          </a:p>
        </p:txBody>
      </p:sp>
      <p:sp>
        <p:nvSpPr>
          <p:cNvPr id="6" name="矩形 5"/>
          <p:cNvSpPr/>
          <p:nvPr/>
        </p:nvSpPr>
        <p:spPr>
          <a:xfrm>
            <a:off x="1600200" y="4667571"/>
            <a:ext cx="4572000" cy="830997"/>
          </a:xfrm>
          <a:prstGeom prst="rect">
            <a:avLst/>
          </a:prstGeom>
          <a:solidFill>
            <a:srgbClr val="FFFF00"/>
          </a:solidFill>
        </p:spPr>
        <p:txBody>
          <a:bodyPr>
            <a:spAutoFit/>
          </a:bodyPr>
          <a:lstStyle/>
          <a:p>
            <a:r>
              <a:rPr lang="en-US" altLang="zh-CN" sz="2400" b="1" dirty="0">
                <a:solidFill>
                  <a:srgbClr val="0000CC"/>
                </a:solidFill>
                <a:ea typeface="宋体" panose="02010600030101010101" pitchFamily="2" charset="-122"/>
              </a:rPr>
              <a:t>for</a:t>
            </a:r>
            <a:r>
              <a:rPr lang="en-US" altLang="zh-CN" sz="2400" b="1" dirty="0">
                <a:ea typeface="宋体" panose="02010600030101010101" pitchFamily="2" charset="-122"/>
              </a:rPr>
              <a:t> </a:t>
            </a:r>
            <a:r>
              <a:rPr lang="en-US" altLang="zh-CN" sz="2400" b="1" dirty="0">
                <a:solidFill>
                  <a:srgbClr val="FF0000"/>
                </a:solidFill>
                <a:ea typeface="宋体" panose="02010600030101010101" pitchFamily="2" charset="-122"/>
              </a:rPr>
              <a:t>(</a:t>
            </a:r>
            <a:r>
              <a:rPr lang="en-US" altLang="zh-CN" sz="2400" b="1" dirty="0">
                <a:ea typeface="宋体" panose="02010600030101010101" pitchFamily="2" charset="-122"/>
              </a:rPr>
              <a:t> </a:t>
            </a:r>
            <a:r>
              <a:rPr lang="en-US" altLang="zh-CN" sz="2400" b="1" i="1" dirty="0">
                <a:ea typeface="宋体" panose="02010600030101010101" pitchFamily="2" charset="-122"/>
              </a:rPr>
              <a:t>expr1</a:t>
            </a:r>
            <a:r>
              <a:rPr lang="en-US" altLang="zh-CN" sz="2400" b="1" dirty="0">
                <a:ea typeface="宋体" panose="02010600030101010101" pitchFamily="2" charset="-122"/>
              </a:rPr>
              <a:t> </a:t>
            </a:r>
            <a:r>
              <a:rPr lang="en-US" altLang="zh-CN" sz="2400" b="1" dirty="0">
                <a:solidFill>
                  <a:srgbClr val="FF0000"/>
                </a:solidFill>
                <a:ea typeface="宋体" panose="02010600030101010101" pitchFamily="2" charset="-122"/>
              </a:rPr>
              <a:t>;</a:t>
            </a:r>
            <a:r>
              <a:rPr lang="en-US" altLang="zh-CN" sz="2400" b="1" dirty="0">
                <a:ea typeface="宋体" panose="02010600030101010101" pitchFamily="2" charset="-122"/>
              </a:rPr>
              <a:t> </a:t>
            </a:r>
            <a:r>
              <a:rPr lang="en-US" altLang="zh-CN" sz="2400" b="1" i="1" dirty="0">
                <a:ea typeface="宋体" panose="02010600030101010101" pitchFamily="2" charset="-122"/>
              </a:rPr>
              <a:t>expr2</a:t>
            </a:r>
            <a:r>
              <a:rPr lang="en-US" altLang="zh-CN" sz="2400" b="1" dirty="0">
                <a:ea typeface="宋体" panose="02010600030101010101" pitchFamily="2" charset="-122"/>
              </a:rPr>
              <a:t> </a:t>
            </a:r>
            <a:r>
              <a:rPr lang="en-US" altLang="zh-CN" sz="2400" b="1" dirty="0">
                <a:solidFill>
                  <a:srgbClr val="FF0000"/>
                </a:solidFill>
                <a:ea typeface="宋体" panose="02010600030101010101" pitchFamily="2" charset="-122"/>
              </a:rPr>
              <a:t>;</a:t>
            </a:r>
            <a:r>
              <a:rPr lang="en-US" altLang="zh-CN" sz="2400" b="1" dirty="0">
                <a:ea typeface="宋体" panose="02010600030101010101" pitchFamily="2" charset="-122"/>
              </a:rPr>
              <a:t> </a:t>
            </a:r>
            <a:r>
              <a:rPr lang="en-US" altLang="zh-CN" sz="2400" b="1" i="1" dirty="0">
                <a:ea typeface="宋体" panose="02010600030101010101" pitchFamily="2" charset="-122"/>
              </a:rPr>
              <a:t>expr3</a:t>
            </a:r>
            <a:r>
              <a:rPr lang="en-US" altLang="zh-CN" sz="2400" b="1" dirty="0">
                <a:ea typeface="宋体" panose="02010600030101010101" pitchFamily="2" charset="-122"/>
              </a:rPr>
              <a:t> </a:t>
            </a:r>
            <a:r>
              <a:rPr lang="en-US" altLang="zh-CN" sz="2400" b="1" dirty="0">
                <a:solidFill>
                  <a:srgbClr val="FF0000"/>
                </a:solidFill>
                <a:ea typeface="宋体" panose="02010600030101010101" pitchFamily="2" charset="-122"/>
              </a:rPr>
              <a:t>)</a:t>
            </a:r>
            <a:r>
              <a:rPr lang="en-US" altLang="zh-CN" sz="2400" b="1" dirty="0">
                <a:ea typeface="宋体" panose="02010600030101010101" pitchFamily="2" charset="-122"/>
              </a:rPr>
              <a:t> </a:t>
            </a:r>
          </a:p>
          <a:p>
            <a:r>
              <a:rPr lang="en-US" altLang="zh-CN" sz="2400" b="1" i="1" dirty="0">
                <a:ea typeface="宋体" panose="02010600030101010101" pitchFamily="2" charset="-122"/>
              </a:rPr>
              <a:t> 	statement </a:t>
            </a:r>
          </a:p>
        </p:txBody>
      </p:sp>
    </p:spTree>
    <p:extLst>
      <p:ext uri="{BB962C8B-B14F-4D97-AF65-F5344CB8AC3E}">
        <p14:creationId xmlns:p14="http://schemas.microsoft.com/office/powerpoint/2010/main" val="275143241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break vs continue</a:t>
            </a:r>
            <a:endParaRPr lang="zh-CN" altLang="en-US" dirty="0"/>
          </a:p>
        </p:txBody>
      </p:sp>
      <p:sp>
        <p:nvSpPr>
          <p:cNvPr id="3" name="内容占位符 2"/>
          <p:cNvSpPr>
            <a:spLocks noGrp="1"/>
          </p:cNvSpPr>
          <p:nvPr>
            <p:ph idx="1"/>
          </p:nvPr>
        </p:nvSpPr>
        <p:spPr/>
        <p:txBody>
          <a:bodyPr/>
          <a:lstStyle/>
          <a:p>
            <a:pPr>
              <a:defRPr/>
            </a:pPr>
            <a:r>
              <a:rPr lang="en-US" altLang="zh-CN" dirty="0" smtClean="0"/>
              <a:t>In loop:</a:t>
            </a:r>
          </a:p>
          <a:p>
            <a:pPr lvl="1">
              <a:defRPr/>
            </a:pPr>
            <a:r>
              <a:rPr lang="en-US" altLang="zh-CN" dirty="0" smtClean="0"/>
              <a:t>With </a:t>
            </a:r>
            <a:r>
              <a:rPr lang="en-US" altLang="zh-CN" dirty="0">
                <a:solidFill>
                  <a:srgbClr val="0000CC"/>
                </a:solidFill>
              </a:rPr>
              <a:t>break</a:t>
            </a:r>
            <a:r>
              <a:rPr lang="en-US" altLang="zh-CN" dirty="0"/>
              <a:t>, control leaves the loop; </a:t>
            </a:r>
            <a:endParaRPr lang="en-US" altLang="zh-CN" dirty="0" smtClean="0"/>
          </a:p>
          <a:p>
            <a:pPr lvl="1">
              <a:defRPr/>
            </a:pPr>
            <a:r>
              <a:rPr lang="en-US" altLang="zh-CN" dirty="0" smtClean="0"/>
              <a:t>With </a:t>
            </a:r>
            <a:r>
              <a:rPr lang="en-US" altLang="zh-CN" dirty="0">
                <a:solidFill>
                  <a:srgbClr val="0000CC"/>
                </a:solidFill>
              </a:rPr>
              <a:t>continue</a:t>
            </a:r>
            <a:r>
              <a:rPr lang="en-US" altLang="zh-CN" dirty="0"/>
              <a:t>, control remains inside the loop. </a:t>
            </a:r>
          </a:p>
          <a:p>
            <a:pPr>
              <a:defRPr/>
            </a:pPr>
            <a:endParaRPr lang="en-US" altLang="zh-CN" dirty="0" smtClean="0"/>
          </a:p>
          <a:p>
            <a:r>
              <a:rPr lang="en-US" altLang="zh-CN" dirty="0" smtClean="0"/>
              <a:t>In switch:</a:t>
            </a:r>
          </a:p>
          <a:p>
            <a:pPr lvl="1"/>
            <a:r>
              <a:rPr lang="en-US" altLang="zh-CN" dirty="0" smtClean="0"/>
              <a:t>break statement only.</a:t>
            </a:r>
            <a:endParaRPr lang="zh-CN" altLang="en-US" dirty="0"/>
          </a:p>
        </p:txBody>
      </p:sp>
    </p:spTree>
    <p:extLst>
      <p:ext uri="{BB962C8B-B14F-4D97-AF65-F5344CB8AC3E}">
        <p14:creationId xmlns:p14="http://schemas.microsoft.com/office/powerpoint/2010/main" val="183126344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5458" name="AutoShape 2"/>
          <p:cNvSpPr>
            <a:spLocks noGrp="1" noChangeArrowheads="1"/>
          </p:cNvSpPr>
          <p:nvPr>
            <p:ph type="title"/>
          </p:nvPr>
        </p:nvSpPr>
        <p:spPr/>
        <p:txBody>
          <a:bodyPr/>
          <a:lstStyle/>
          <a:p>
            <a:endParaRPr lang="zh-CN" altLang="en-US" sz="5400" dirty="0"/>
          </a:p>
        </p:txBody>
      </p:sp>
      <p:sp>
        <p:nvSpPr>
          <p:cNvPr id="915459" name="Rectangle 3"/>
          <p:cNvSpPr>
            <a:spLocks noGrp="1" noChangeArrowheads="1"/>
          </p:cNvSpPr>
          <p:nvPr>
            <p:ph type="body" idx="1"/>
          </p:nvPr>
        </p:nvSpPr>
        <p:spPr>
          <a:xfrm>
            <a:off x="2627313" y="3068638"/>
            <a:ext cx="6049962" cy="2087562"/>
          </a:xfrm>
        </p:spPr>
        <p:txBody>
          <a:bodyPr/>
          <a:lstStyle/>
          <a:p>
            <a:pPr algn="ctr">
              <a:buNone/>
            </a:pPr>
            <a:r>
              <a:rPr lang="en-US" altLang="zh-CN" sz="4800" dirty="0" smtClean="0"/>
              <a:t>Functions</a:t>
            </a:r>
            <a:endParaRPr lang="en-US" altLang="zh-CN" sz="4800" dirty="0"/>
          </a:p>
        </p:txBody>
      </p:sp>
      <p:pic>
        <p:nvPicPr>
          <p:cNvPr id="915460" name="Picture 4" descr="j029323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250" y="2997200"/>
            <a:ext cx="1368425" cy="1009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6881170"/>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Some Useful Functions</a:t>
            </a:r>
            <a:endParaRPr lang="zh-CN" altLang="en-US" dirty="0"/>
          </a:p>
        </p:txBody>
      </p:sp>
      <p:sp>
        <p:nvSpPr>
          <p:cNvPr id="3" name="内容占位符 2"/>
          <p:cNvSpPr>
            <a:spLocks noGrp="1"/>
          </p:cNvSpPr>
          <p:nvPr>
            <p:ph idx="1"/>
          </p:nvPr>
        </p:nvSpPr>
        <p:spPr/>
        <p:txBody>
          <a:bodyPr/>
          <a:lstStyle/>
          <a:p>
            <a:r>
              <a:rPr lang="en-US" dirty="0" smtClean="0"/>
              <a:t> </a:t>
            </a:r>
            <a:r>
              <a:rPr lang="en-US" dirty="0" err="1" smtClean="0"/>
              <a:t>pinMode</a:t>
            </a:r>
            <a:r>
              <a:rPr lang="en-US" dirty="0" smtClean="0"/>
              <a:t>(pin, mode);</a:t>
            </a:r>
          </a:p>
          <a:p>
            <a:pPr lvl="1" algn="just"/>
            <a:r>
              <a:rPr lang="en-US" altLang="zh-CN" dirty="0" smtClean="0"/>
              <a:t>Used to set a pin’s mode, pin is the pin number you would like to address 0-13. The mode can either be INPUT or OUTPUT.</a:t>
            </a:r>
            <a:endParaRPr lang="zh-CN" altLang="en-US" dirty="0"/>
          </a:p>
        </p:txBody>
      </p:sp>
      <p:sp>
        <p:nvSpPr>
          <p:cNvPr id="4" name="日期占位符 3"/>
          <p:cNvSpPr>
            <a:spLocks noGrp="1"/>
          </p:cNvSpPr>
          <p:nvPr>
            <p:ph type="dt" sz="half" idx="10"/>
          </p:nvPr>
        </p:nvSpPr>
        <p:spPr/>
        <p:txBody>
          <a:bodyPr/>
          <a:lstStyle/>
          <a:p>
            <a:fld id="{5E798F6F-0354-4867-AD59-10FCF1BF97CC}" type="datetime1">
              <a:rPr lang="zh-CN" altLang="en-US" smtClean="0"/>
              <a:pPr/>
              <a:t>2019/4/23 Tuesday</a:t>
            </a:fld>
            <a:endParaRPr lang="zh-CN" altLang="en-US"/>
          </a:p>
        </p:txBody>
      </p:sp>
      <p:sp>
        <p:nvSpPr>
          <p:cNvPr id="5" name="页脚占位符 4"/>
          <p:cNvSpPr>
            <a:spLocks noGrp="1"/>
          </p:cNvSpPr>
          <p:nvPr>
            <p:ph type="ftr" sz="quarter" idx="11"/>
          </p:nvPr>
        </p:nvSpPr>
        <p:spPr/>
        <p:txBody>
          <a:bodyPr/>
          <a:lstStyle/>
          <a:p>
            <a:r>
              <a:rPr lang="en-US" altLang="zh-CN" smtClean="0">
                <a:solidFill>
                  <a:srgbClr val="0070C0"/>
                </a:solidFill>
              </a:rPr>
              <a:t>Ardunio Programming</a:t>
            </a:r>
            <a:endParaRPr lang="zh-CN" altLang="en-US" dirty="0"/>
          </a:p>
        </p:txBody>
      </p:sp>
      <p:sp>
        <p:nvSpPr>
          <p:cNvPr id="6" name="灯片编号占位符 5"/>
          <p:cNvSpPr>
            <a:spLocks noGrp="1"/>
          </p:cNvSpPr>
          <p:nvPr>
            <p:ph type="sldNum" sz="quarter" idx="12"/>
          </p:nvPr>
        </p:nvSpPr>
        <p:spPr/>
        <p:txBody>
          <a:bodyPr/>
          <a:lstStyle/>
          <a:p>
            <a:r>
              <a:rPr lang="en-US" altLang="zh-CN" smtClean="0"/>
              <a:t>Lecture 1  Slide </a:t>
            </a:r>
            <a:fld id="{ABB36073-124E-4604-86B9-1B092FA67EAA}" type="slidenum">
              <a:rPr lang="zh-CN" altLang="en-US" smtClean="0"/>
              <a:pPr/>
              <a:t>49</a:t>
            </a:fld>
            <a:endParaRPr lang="zh-CN" altLang="en-US" dirty="0"/>
          </a:p>
        </p:txBody>
      </p:sp>
    </p:spTree>
    <p:extLst>
      <p:ext uri="{BB962C8B-B14F-4D97-AF65-F5344CB8AC3E}">
        <p14:creationId xmlns:p14="http://schemas.microsoft.com/office/powerpoint/2010/main" val="27716319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模拟</a:t>
            </a:r>
            <a:r>
              <a:rPr lang="en-US" altLang="zh-CN" dirty="0" smtClean="0"/>
              <a:t>/</a:t>
            </a:r>
            <a:r>
              <a:rPr lang="zh-CN" altLang="en-US" dirty="0" smtClean="0"/>
              <a:t>数字 部件</a:t>
            </a:r>
            <a:endParaRPr lang="zh-CN" altLang="en-US" dirty="0"/>
          </a:p>
        </p:txBody>
      </p:sp>
      <p:pic>
        <p:nvPicPr>
          <p:cNvPr id="7" name="图片 6" descr="Sensor des 2.png">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914400" y="2133600"/>
            <a:ext cx="7086600" cy="3505200"/>
          </a:xfrm>
          <a:prstGeom prst="rect">
            <a:avLst/>
          </a:prstGeom>
          <a:noFill/>
          <a:ln>
            <a:noFill/>
          </a:ln>
        </p:spPr>
      </p:pic>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34313531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Some Useful Functions</a:t>
            </a:r>
            <a:endParaRPr lang="zh-CN" altLang="en-US" dirty="0"/>
          </a:p>
        </p:txBody>
      </p:sp>
      <p:sp>
        <p:nvSpPr>
          <p:cNvPr id="3" name="内容占位符 2"/>
          <p:cNvSpPr>
            <a:spLocks noGrp="1"/>
          </p:cNvSpPr>
          <p:nvPr>
            <p:ph idx="1"/>
          </p:nvPr>
        </p:nvSpPr>
        <p:spPr/>
        <p:txBody>
          <a:bodyPr/>
          <a:lstStyle/>
          <a:p>
            <a:pPr algn="just"/>
            <a:r>
              <a:rPr lang="en-US" dirty="0" err="1" smtClean="0"/>
              <a:t>digitalRead</a:t>
            </a:r>
            <a:r>
              <a:rPr lang="en-US" dirty="0" smtClean="0"/>
              <a:t>(pin) </a:t>
            </a:r>
          </a:p>
          <a:p>
            <a:pPr lvl="1" algn="just"/>
            <a:r>
              <a:rPr lang="en-US" dirty="0" smtClean="0"/>
              <a:t>Reads the value from a specified digital pin with the result either HIGH or LOW. The pin can be specified as either a variable or constant (0-13).</a:t>
            </a:r>
            <a:endParaRPr lang="zh-CN" altLang="en-US" dirty="0"/>
          </a:p>
        </p:txBody>
      </p:sp>
      <p:sp>
        <p:nvSpPr>
          <p:cNvPr id="4" name="日期占位符 3"/>
          <p:cNvSpPr>
            <a:spLocks noGrp="1"/>
          </p:cNvSpPr>
          <p:nvPr>
            <p:ph type="dt" sz="half" idx="10"/>
          </p:nvPr>
        </p:nvSpPr>
        <p:spPr/>
        <p:txBody>
          <a:bodyPr/>
          <a:lstStyle/>
          <a:p>
            <a:fld id="{5E798F6F-0354-4867-AD59-10FCF1BF97CC}" type="datetime1">
              <a:rPr lang="zh-CN" altLang="en-US" smtClean="0"/>
              <a:pPr/>
              <a:t>2019/4/23 Tuesday</a:t>
            </a:fld>
            <a:endParaRPr lang="zh-CN" altLang="en-US"/>
          </a:p>
        </p:txBody>
      </p:sp>
      <p:sp>
        <p:nvSpPr>
          <p:cNvPr id="5" name="页脚占位符 4"/>
          <p:cNvSpPr>
            <a:spLocks noGrp="1"/>
          </p:cNvSpPr>
          <p:nvPr>
            <p:ph type="ftr" sz="quarter" idx="11"/>
          </p:nvPr>
        </p:nvSpPr>
        <p:spPr/>
        <p:txBody>
          <a:bodyPr/>
          <a:lstStyle/>
          <a:p>
            <a:r>
              <a:rPr lang="en-US" altLang="zh-CN" smtClean="0">
                <a:solidFill>
                  <a:srgbClr val="0070C0"/>
                </a:solidFill>
              </a:rPr>
              <a:t>Ardunio Programming</a:t>
            </a:r>
            <a:endParaRPr lang="zh-CN" altLang="en-US" dirty="0"/>
          </a:p>
        </p:txBody>
      </p:sp>
      <p:sp>
        <p:nvSpPr>
          <p:cNvPr id="6" name="灯片编号占位符 5"/>
          <p:cNvSpPr>
            <a:spLocks noGrp="1"/>
          </p:cNvSpPr>
          <p:nvPr>
            <p:ph type="sldNum" sz="quarter" idx="12"/>
          </p:nvPr>
        </p:nvSpPr>
        <p:spPr/>
        <p:txBody>
          <a:bodyPr/>
          <a:lstStyle/>
          <a:p>
            <a:r>
              <a:rPr lang="en-US" altLang="zh-CN" smtClean="0"/>
              <a:t>Lecture 1  Slide </a:t>
            </a:r>
            <a:fld id="{ABB36073-124E-4604-86B9-1B092FA67EAA}" type="slidenum">
              <a:rPr lang="zh-CN" altLang="en-US" smtClean="0"/>
              <a:pPr/>
              <a:t>50</a:t>
            </a:fld>
            <a:endParaRPr lang="zh-CN" altLang="en-US" dirty="0"/>
          </a:p>
        </p:txBody>
      </p:sp>
      <p:pic>
        <p:nvPicPr>
          <p:cNvPr id="14338" name="Picture 2"/>
          <p:cNvPicPr>
            <a:picLocks noChangeAspect="1" noChangeArrowheads="1"/>
          </p:cNvPicPr>
          <p:nvPr/>
        </p:nvPicPr>
        <p:blipFill>
          <a:blip r:embed="rId2"/>
          <a:srcRect/>
          <a:stretch>
            <a:fillRect/>
          </a:stretch>
        </p:blipFill>
        <p:spPr bwMode="auto">
          <a:xfrm>
            <a:off x="714348" y="4714884"/>
            <a:ext cx="7921552" cy="785818"/>
          </a:xfrm>
          <a:prstGeom prst="rect">
            <a:avLst/>
          </a:prstGeom>
          <a:noFill/>
          <a:ln w="9525">
            <a:noFill/>
            <a:miter lim="800000"/>
            <a:headEnd/>
            <a:tailEnd/>
          </a:ln>
          <a:effectLst/>
        </p:spPr>
      </p:pic>
    </p:spTree>
    <p:extLst>
      <p:ext uri="{BB962C8B-B14F-4D97-AF65-F5344CB8AC3E}">
        <p14:creationId xmlns:p14="http://schemas.microsoft.com/office/powerpoint/2010/main" val="194840343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Some Useful Functions</a:t>
            </a:r>
            <a:endParaRPr lang="zh-CN" altLang="en-US" dirty="0"/>
          </a:p>
        </p:txBody>
      </p:sp>
      <p:sp>
        <p:nvSpPr>
          <p:cNvPr id="3" name="内容占位符 2"/>
          <p:cNvSpPr>
            <a:spLocks noGrp="1"/>
          </p:cNvSpPr>
          <p:nvPr>
            <p:ph idx="1"/>
          </p:nvPr>
        </p:nvSpPr>
        <p:spPr/>
        <p:txBody>
          <a:bodyPr/>
          <a:lstStyle/>
          <a:p>
            <a:pPr algn="just"/>
            <a:r>
              <a:rPr lang="en-US" dirty="0" err="1" smtClean="0"/>
              <a:t>digitalWrite</a:t>
            </a:r>
            <a:r>
              <a:rPr lang="en-US" dirty="0" smtClean="0"/>
              <a:t>(pin, value)</a:t>
            </a:r>
          </a:p>
          <a:p>
            <a:pPr lvl="1" algn="just"/>
            <a:r>
              <a:rPr lang="en-US" dirty="0" err="1" smtClean="0"/>
              <a:t>Ouputs</a:t>
            </a:r>
            <a:r>
              <a:rPr lang="en-US" dirty="0" smtClean="0"/>
              <a:t> either logic level HIGH or LOW at (turns on or off) a specified digital pin. The pin can be specified as either a variable or constant (0-13).</a:t>
            </a:r>
            <a:endParaRPr lang="zh-CN" altLang="en-US" dirty="0"/>
          </a:p>
        </p:txBody>
      </p:sp>
      <p:sp>
        <p:nvSpPr>
          <p:cNvPr id="4" name="日期占位符 3"/>
          <p:cNvSpPr>
            <a:spLocks noGrp="1"/>
          </p:cNvSpPr>
          <p:nvPr>
            <p:ph type="dt" sz="half" idx="10"/>
          </p:nvPr>
        </p:nvSpPr>
        <p:spPr/>
        <p:txBody>
          <a:bodyPr/>
          <a:lstStyle/>
          <a:p>
            <a:fld id="{5E798F6F-0354-4867-AD59-10FCF1BF97CC}" type="datetime1">
              <a:rPr lang="zh-CN" altLang="en-US" smtClean="0"/>
              <a:pPr/>
              <a:t>2019/4/23 Tuesday</a:t>
            </a:fld>
            <a:endParaRPr lang="zh-CN" altLang="en-US"/>
          </a:p>
        </p:txBody>
      </p:sp>
      <p:sp>
        <p:nvSpPr>
          <p:cNvPr id="5" name="页脚占位符 4"/>
          <p:cNvSpPr>
            <a:spLocks noGrp="1"/>
          </p:cNvSpPr>
          <p:nvPr>
            <p:ph type="ftr" sz="quarter" idx="11"/>
          </p:nvPr>
        </p:nvSpPr>
        <p:spPr/>
        <p:txBody>
          <a:bodyPr/>
          <a:lstStyle/>
          <a:p>
            <a:r>
              <a:rPr lang="en-US" altLang="zh-CN" smtClean="0">
                <a:solidFill>
                  <a:srgbClr val="0070C0"/>
                </a:solidFill>
              </a:rPr>
              <a:t>Ardunio Programming</a:t>
            </a:r>
            <a:endParaRPr lang="zh-CN" altLang="en-US" dirty="0"/>
          </a:p>
        </p:txBody>
      </p:sp>
      <p:sp>
        <p:nvSpPr>
          <p:cNvPr id="6" name="灯片编号占位符 5"/>
          <p:cNvSpPr>
            <a:spLocks noGrp="1"/>
          </p:cNvSpPr>
          <p:nvPr>
            <p:ph type="sldNum" sz="quarter" idx="12"/>
          </p:nvPr>
        </p:nvSpPr>
        <p:spPr/>
        <p:txBody>
          <a:bodyPr/>
          <a:lstStyle/>
          <a:p>
            <a:r>
              <a:rPr lang="en-US" altLang="zh-CN" smtClean="0"/>
              <a:t>Lecture 1  Slide </a:t>
            </a:r>
            <a:fld id="{ABB36073-124E-4604-86B9-1B092FA67EAA}" type="slidenum">
              <a:rPr lang="zh-CN" altLang="en-US" smtClean="0"/>
              <a:pPr/>
              <a:t>51</a:t>
            </a:fld>
            <a:endParaRPr lang="zh-CN" altLang="en-US" dirty="0"/>
          </a:p>
        </p:txBody>
      </p:sp>
      <p:pic>
        <p:nvPicPr>
          <p:cNvPr id="15362" name="Picture 2"/>
          <p:cNvPicPr>
            <a:picLocks noChangeAspect="1" noChangeArrowheads="1"/>
          </p:cNvPicPr>
          <p:nvPr/>
        </p:nvPicPr>
        <p:blipFill>
          <a:blip r:embed="rId2"/>
          <a:srcRect/>
          <a:stretch>
            <a:fillRect/>
          </a:stretch>
        </p:blipFill>
        <p:spPr bwMode="auto">
          <a:xfrm>
            <a:off x="642910" y="4857760"/>
            <a:ext cx="8458259" cy="714380"/>
          </a:xfrm>
          <a:prstGeom prst="rect">
            <a:avLst/>
          </a:prstGeom>
          <a:noFill/>
          <a:ln w="9525">
            <a:noFill/>
            <a:miter lim="800000"/>
            <a:headEnd/>
            <a:tailEnd/>
          </a:ln>
          <a:effectLst/>
        </p:spPr>
      </p:pic>
    </p:spTree>
    <p:extLst>
      <p:ext uri="{BB962C8B-B14F-4D97-AF65-F5344CB8AC3E}">
        <p14:creationId xmlns:p14="http://schemas.microsoft.com/office/powerpoint/2010/main" val="104762679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Some Useful Functions</a:t>
            </a:r>
            <a:endParaRPr lang="zh-CN" altLang="en-US" dirty="0"/>
          </a:p>
        </p:txBody>
      </p:sp>
      <p:sp>
        <p:nvSpPr>
          <p:cNvPr id="3" name="内容占位符 2"/>
          <p:cNvSpPr>
            <a:spLocks noGrp="1"/>
          </p:cNvSpPr>
          <p:nvPr>
            <p:ph idx="1"/>
          </p:nvPr>
        </p:nvSpPr>
        <p:spPr/>
        <p:txBody>
          <a:bodyPr>
            <a:normAutofit/>
          </a:bodyPr>
          <a:lstStyle/>
          <a:p>
            <a:pPr algn="just"/>
            <a:r>
              <a:rPr lang="en-US" sz="2800" dirty="0" err="1" smtClean="0"/>
              <a:t>analogRead</a:t>
            </a:r>
            <a:r>
              <a:rPr lang="en-US" sz="2800" dirty="0" smtClean="0"/>
              <a:t>(pin)</a:t>
            </a:r>
          </a:p>
          <a:p>
            <a:pPr lvl="1" algn="just"/>
            <a:r>
              <a:rPr lang="en-US" sz="2400" dirty="0" smtClean="0"/>
              <a:t>Reads the value from a specified analog pin with a 10-bit resolution. This function only works on the analog in pins (0-5). The resulting integer values range from </a:t>
            </a:r>
            <a:r>
              <a:rPr lang="en-US" sz="2400" dirty="0" smtClean="0"/>
              <a:t>0 to </a:t>
            </a:r>
            <a:r>
              <a:rPr lang="en-US" sz="2400" dirty="0" smtClean="0"/>
              <a:t>1023.</a:t>
            </a:r>
          </a:p>
          <a:p>
            <a:pPr algn="just"/>
            <a:r>
              <a:rPr lang="en-US" sz="2800" dirty="0" smtClean="0"/>
              <a:t>Note: Analog pins unlike digital ones, do not need to be first declared as INPUT nor OUTPUT.</a:t>
            </a:r>
            <a:endParaRPr lang="zh-CN" altLang="en-US" sz="2800" dirty="0"/>
          </a:p>
        </p:txBody>
      </p:sp>
      <p:sp>
        <p:nvSpPr>
          <p:cNvPr id="4" name="日期占位符 3"/>
          <p:cNvSpPr>
            <a:spLocks noGrp="1"/>
          </p:cNvSpPr>
          <p:nvPr>
            <p:ph type="dt" sz="half" idx="10"/>
          </p:nvPr>
        </p:nvSpPr>
        <p:spPr/>
        <p:txBody>
          <a:bodyPr/>
          <a:lstStyle/>
          <a:p>
            <a:fld id="{5E798F6F-0354-4867-AD59-10FCF1BF97CC}" type="datetime1">
              <a:rPr lang="zh-CN" altLang="en-US" smtClean="0"/>
              <a:pPr/>
              <a:t>2019/4/23 Tuesday</a:t>
            </a:fld>
            <a:endParaRPr lang="zh-CN" altLang="en-US"/>
          </a:p>
        </p:txBody>
      </p:sp>
      <p:sp>
        <p:nvSpPr>
          <p:cNvPr id="5" name="页脚占位符 4"/>
          <p:cNvSpPr>
            <a:spLocks noGrp="1"/>
          </p:cNvSpPr>
          <p:nvPr>
            <p:ph type="ftr" sz="quarter" idx="11"/>
          </p:nvPr>
        </p:nvSpPr>
        <p:spPr/>
        <p:txBody>
          <a:bodyPr/>
          <a:lstStyle/>
          <a:p>
            <a:r>
              <a:rPr lang="en-US" altLang="zh-CN" smtClean="0">
                <a:solidFill>
                  <a:srgbClr val="0070C0"/>
                </a:solidFill>
              </a:rPr>
              <a:t>Ardunio Programming</a:t>
            </a:r>
            <a:endParaRPr lang="zh-CN" altLang="en-US" dirty="0"/>
          </a:p>
        </p:txBody>
      </p:sp>
      <p:sp>
        <p:nvSpPr>
          <p:cNvPr id="6" name="灯片编号占位符 5"/>
          <p:cNvSpPr>
            <a:spLocks noGrp="1"/>
          </p:cNvSpPr>
          <p:nvPr>
            <p:ph type="sldNum" sz="quarter" idx="12"/>
          </p:nvPr>
        </p:nvSpPr>
        <p:spPr/>
        <p:txBody>
          <a:bodyPr/>
          <a:lstStyle/>
          <a:p>
            <a:r>
              <a:rPr lang="en-US" altLang="zh-CN" smtClean="0"/>
              <a:t>Lecture 1  Slide </a:t>
            </a:r>
            <a:fld id="{ABB36073-124E-4604-86B9-1B092FA67EAA}" type="slidenum">
              <a:rPr lang="zh-CN" altLang="en-US" smtClean="0"/>
              <a:pPr/>
              <a:t>52</a:t>
            </a:fld>
            <a:endParaRPr lang="zh-CN" altLang="en-US" dirty="0"/>
          </a:p>
        </p:txBody>
      </p:sp>
      <p:pic>
        <p:nvPicPr>
          <p:cNvPr id="17410" name="Picture 2"/>
          <p:cNvPicPr>
            <a:picLocks noChangeAspect="1" noChangeArrowheads="1"/>
          </p:cNvPicPr>
          <p:nvPr/>
        </p:nvPicPr>
        <p:blipFill>
          <a:blip r:embed="rId2"/>
          <a:srcRect/>
          <a:stretch>
            <a:fillRect/>
          </a:stretch>
        </p:blipFill>
        <p:spPr bwMode="auto">
          <a:xfrm>
            <a:off x="1480" y="5257800"/>
            <a:ext cx="9144000" cy="478302"/>
          </a:xfrm>
          <a:prstGeom prst="rect">
            <a:avLst/>
          </a:prstGeom>
          <a:noFill/>
          <a:ln w="9525">
            <a:noFill/>
            <a:miter lim="800000"/>
            <a:headEnd/>
            <a:tailEnd/>
          </a:ln>
          <a:effectLst/>
        </p:spPr>
      </p:pic>
    </p:spTree>
    <p:extLst>
      <p:ext uri="{BB962C8B-B14F-4D97-AF65-F5344CB8AC3E}">
        <p14:creationId xmlns:p14="http://schemas.microsoft.com/office/powerpoint/2010/main" val="258698514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Some Useful Functions</a:t>
            </a:r>
            <a:endParaRPr lang="zh-CN" altLang="en-US" dirty="0"/>
          </a:p>
        </p:txBody>
      </p:sp>
      <p:sp>
        <p:nvSpPr>
          <p:cNvPr id="3" name="内容占位符 2"/>
          <p:cNvSpPr>
            <a:spLocks noGrp="1"/>
          </p:cNvSpPr>
          <p:nvPr>
            <p:ph idx="1"/>
          </p:nvPr>
        </p:nvSpPr>
        <p:spPr/>
        <p:txBody>
          <a:bodyPr/>
          <a:lstStyle/>
          <a:p>
            <a:r>
              <a:rPr lang="en-US" dirty="0" err="1" smtClean="0"/>
              <a:t>analogWrite</a:t>
            </a:r>
            <a:r>
              <a:rPr lang="en-US" dirty="0" smtClean="0"/>
              <a:t>(pin, value)</a:t>
            </a:r>
          </a:p>
          <a:p>
            <a:pPr lvl="1" algn="just"/>
            <a:r>
              <a:rPr lang="en-US" dirty="0" smtClean="0"/>
              <a:t>Writes a pseudo-analog value using hardware enabled pulse width modulation (PWM) to an output pin marked PWM. </a:t>
            </a:r>
          </a:p>
          <a:p>
            <a:pPr lvl="1" algn="just"/>
            <a:r>
              <a:rPr lang="en-US" dirty="0" smtClean="0"/>
              <a:t>On Arduinos with the ATmega168 chip, this function works on pins 3, 5, 6, 9, 10, and 11 . </a:t>
            </a:r>
          </a:p>
          <a:p>
            <a:pPr lvl="1" algn="just"/>
            <a:r>
              <a:rPr lang="en-US" dirty="0" smtClean="0"/>
              <a:t>The value can be specified as a variable or constant with a value from 0-255. </a:t>
            </a:r>
            <a:endParaRPr lang="zh-CN" altLang="en-US" dirty="0"/>
          </a:p>
        </p:txBody>
      </p:sp>
      <p:sp>
        <p:nvSpPr>
          <p:cNvPr id="4" name="日期占位符 3"/>
          <p:cNvSpPr>
            <a:spLocks noGrp="1"/>
          </p:cNvSpPr>
          <p:nvPr>
            <p:ph type="dt" sz="half" idx="10"/>
          </p:nvPr>
        </p:nvSpPr>
        <p:spPr/>
        <p:txBody>
          <a:bodyPr/>
          <a:lstStyle/>
          <a:p>
            <a:fld id="{5E798F6F-0354-4867-AD59-10FCF1BF97CC}" type="datetime1">
              <a:rPr lang="zh-CN" altLang="en-US" smtClean="0"/>
              <a:pPr/>
              <a:t>2019/4/23 Tuesday</a:t>
            </a:fld>
            <a:endParaRPr lang="zh-CN" altLang="en-US"/>
          </a:p>
        </p:txBody>
      </p:sp>
      <p:sp>
        <p:nvSpPr>
          <p:cNvPr id="5" name="页脚占位符 4"/>
          <p:cNvSpPr>
            <a:spLocks noGrp="1"/>
          </p:cNvSpPr>
          <p:nvPr>
            <p:ph type="ftr" sz="quarter" idx="11"/>
          </p:nvPr>
        </p:nvSpPr>
        <p:spPr/>
        <p:txBody>
          <a:bodyPr/>
          <a:lstStyle/>
          <a:p>
            <a:r>
              <a:rPr lang="en-US" altLang="zh-CN" smtClean="0">
                <a:solidFill>
                  <a:srgbClr val="0070C0"/>
                </a:solidFill>
              </a:rPr>
              <a:t>Ardunio Programming</a:t>
            </a:r>
            <a:endParaRPr lang="zh-CN" altLang="en-US" dirty="0"/>
          </a:p>
        </p:txBody>
      </p:sp>
      <p:sp>
        <p:nvSpPr>
          <p:cNvPr id="6" name="灯片编号占位符 5"/>
          <p:cNvSpPr>
            <a:spLocks noGrp="1"/>
          </p:cNvSpPr>
          <p:nvPr>
            <p:ph type="sldNum" sz="quarter" idx="12"/>
          </p:nvPr>
        </p:nvSpPr>
        <p:spPr/>
        <p:txBody>
          <a:bodyPr/>
          <a:lstStyle/>
          <a:p>
            <a:r>
              <a:rPr lang="en-US" altLang="zh-CN" smtClean="0"/>
              <a:t>Lecture 1  Slide </a:t>
            </a:r>
            <a:fld id="{ABB36073-124E-4604-86B9-1B092FA67EAA}" type="slidenum">
              <a:rPr lang="zh-CN" altLang="en-US" smtClean="0"/>
              <a:pPr/>
              <a:t>53</a:t>
            </a:fld>
            <a:endParaRPr lang="zh-CN" altLang="en-US" dirty="0"/>
          </a:p>
        </p:txBody>
      </p:sp>
    </p:spTree>
    <p:extLst>
      <p:ext uri="{BB962C8B-B14F-4D97-AF65-F5344CB8AC3E}">
        <p14:creationId xmlns:p14="http://schemas.microsoft.com/office/powerpoint/2010/main" val="242282477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Some Useful Functions</a:t>
            </a:r>
            <a:endParaRPr lang="zh-CN" altLang="en-US" dirty="0"/>
          </a:p>
        </p:txBody>
      </p:sp>
      <p:sp>
        <p:nvSpPr>
          <p:cNvPr id="3" name="内容占位符 2"/>
          <p:cNvSpPr>
            <a:spLocks noGrp="1"/>
          </p:cNvSpPr>
          <p:nvPr>
            <p:ph idx="1"/>
          </p:nvPr>
        </p:nvSpPr>
        <p:spPr/>
        <p:txBody>
          <a:bodyPr>
            <a:normAutofit fontScale="92500" lnSpcReduction="20000"/>
          </a:bodyPr>
          <a:lstStyle/>
          <a:p>
            <a:pPr algn="just"/>
            <a:r>
              <a:rPr lang="en-US" dirty="0" smtClean="0"/>
              <a:t>delay(</a:t>
            </a:r>
            <a:r>
              <a:rPr lang="en-US" dirty="0" err="1" smtClean="0"/>
              <a:t>ms</a:t>
            </a:r>
            <a:r>
              <a:rPr lang="en-US" dirty="0" smtClean="0"/>
              <a:t>)</a:t>
            </a:r>
          </a:p>
          <a:p>
            <a:pPr lvl="1" algn="just"/>
            <a:r>
              <a:rPr lang="en-US" dirty="0" smtClean="0"/>
              <a:t>Pauses your program for the amount of time as specified in milliseconds, where 1000 equals 1 second. </a:t>
            </a:r>
          </a:p>
          <a:p>
            <a:pPr algn="just"/>
            <a:r>
              <a:rPr lang="en-US" dirty="0" smtClean="0"/>
              <a:t>min(x, y)</a:t>
            </a:r>
          </a:p>
          <a:p>
            <a:pPr lvl="1" algn="just"/>
            <a:r>
              <a:rPr lang="en-US" dirty="0" smtClean="0"/>
              <a:t> Calculates the minimum of two numbers of any data type and returns the smaller number.</a:t>
            </a:r>
          </a:p>
          <a:p>
            <a:pPr algn="just"/>
            <a:r>
              <a:rPr lang="en-US" dirty="0" smtClean="0"/>
              <a:t>max(x, y)</a:t>
            </a:r>
          </a:p>
          <a:p>
            <a:pPr lvl="1" algn="just"/>
            <a:r>
              <a:rPr lang="en-US" dirty="0" smtClean="0"/>
              <a:t> Calculates the maximum of two numbers of any data type and returns the larger number.</a:t>
            </a:r>
            <a:endParaRPr lang="zh-CN" altLang="en-US" dirty="0"/>
          </a:p>
        </p:txBody>
      </p:sp>
      <p:sp>
        <p:nvSpPr>
          <p:cNvPr id="4" name="日期占位符 3"/>
          <p:cNvSpPr>
            <a:spLocks noGrp="1"/>
          </p:cNvSpPr>
          <p:nvPr>
            <p:ph type="dt" sz="half" idx="10"/>
          </p:nvPr>
        </p:nvSpPr>
        <p:spPr/>
        <p:txBody>
          <a:bodyPr/>
          <a:lstStyle/>
          <a:p>
            <a:fld id="{5E798F6F-0354-4867-AD59-10FCF1BF97CC}" type="datetime1">
              <a:rPr lang="zh-CN" altLang="en-US" smtClean="0"/>
              <a:pPr/>
              <a:t>2019/4/23 Tuesday</a:t>
            </a:fld>
            <a:endParaRPr lang="zh-CN" altLang="en-US"/>
          </a:p>
        </p:txBody>
      </p:sp>
      <p:sp>
        <p:nvSpPr>
          <p:cNvPr id="5" name="页脚占位符 4"/>
          <p:cNvSpPr>
            <a:spLocks noGrp="1"/>
          </p:cNvSpPr>
          <p:nvPr>
            <p:ph type="ftr" sz="quarter" idx="11"/>
          </p:nvPr>
        </p:nvSpPr>
        <p:spPr/>
        <p:txBody>
          <a:bodyPr/>
          <a:lstStyle/>
          <a:p>
            <a:r>
              <a:rPr lang="en-US" altLang="zh-CN" smtClean="0">
                <a:solidFill>
                  <a:srgbClr val="0070C0"/>
                </a:solidFill>
              </a:rPr>
              <a:t>Ardunio Programming</a:t>
            </a:r>
            <a:endParaRPr lang="zh-CN" altLang="en-US" dirty="0"/>
          </a:p>
        </p:txBody>
      </p:sp>
      <p:sp>
        <p:nvSpPr>
          <p:cNvPr id="6" name="灯片编号占位符 5"/>
          <p:cNvSpPr>
            <a:spLocks noGrp="1"/>
          </p:cNvSpPr>
          <p:nvPr>
            <p:ph type="sldNum" sz="quarter" idx="12"/>
          </p:nvPr>
        </p:nvSpPr>
        <p:spPr/>
        <p:txBody>
          <a:bodyPr/>
          <a:lstStyle/>
          <a:p>
            <a:r>
              <a:rPr lang="en-US" altLang="zh-CN" smtClean="0"/>
              <a:t>Lecture 1  Slide </a:t>
            </a:r>
            <a:fld id="{ABB36073-124E-4604-86B9-1B092FA67EAA}" type="slidenum">
              <a:rPr lang="zh-CN" altLang="en-US" smtClean="0"/>
              <a:pPr/>
              <a:t>54</a:t>
            </a:fld>
            <a:endParaRPr lang="zh-CN" altLang="en-US" dirty="0"/>
          </a:p>
        </p:txBody>
      </p:sp>
    </p:spTree>
    <p:extLst>
      <p:ext uri="{BB962C8B-B14F-4D97-AF65-F5344CB8AC3E}">
        <p14:creationId xmlns:p14="http://schemas.microsoft.com/office/powerpoint/2010/main" val="199739150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Some Useful Functions</a:t>
            </a:r>
            <a:endParaRPr lang="zh-CN" altLang="en-US" dirty="0"/>
          </a:p>
        </p:txBody>
      </p:sp>
      <p:sp>
        <p:nvSpPr>
          <p:cNvPr id="3" name="内容占位符 2"/>
          <p:cNvSpPr>
            <a:spLocks noGrp="1"/>
          </p:cNvSpPr>
          <p:nvPr>
            <p:ph idx="1"/>
          </p:nvPr>
        </p:nvSpPr>
        <p:spPr>
          <a:xfrm>
            <a:off x="533400" y="1600200"/>
            <a:ext cx="8534400" cy="4525963"/>
          </a:xfrm>
        </p:spPr>
        <p:txBody>
          <a:bodyPr/>
          <a:lstStyle/>
          <a:p>
            <a:r>
              <a:rPr lang="en-US" sz="2800" dirty="0" err="1" smtClean="0"/>
              <a:t>Serial.begin</a:t>
            </a:r>
            <a:r>
              <a:rPr lang="en-US" sz="2800" dirty="0" smtClean="0"/>
              <a:t>(rate</a:t>
            </a:r>
            <a:r>
              <a:rPr lang="en-US" sz="2800" dirty="0" smtClean="0"/>
              <a:t>)</a:t>
            </a:r>
          </a:p>
          <a:p>
            <a:pPr lvl="1"/>
            <a:r>
              <a:rPr lang="en-US" sz="2400" dirty="0" smtClean="0"/>
              <a:t>Opens serial port and sets the baud rate for serial data transmission. The typical baud rate for communicating with the computer is 9600 although other speeds are supported. </a:t>
            </a:r>
          </a:p>
          <a:p>
            <a:r>
              <a:rPr lang="en-US" sz="2800" dirty="0" err="1" smtClean="0"/>
              <a:t>Serial.println</a:t>
            </a:r>
            <a:r>
              <a:rPr lang="en-US" sz="2800" dirty="0" smtClean="0"/>
              <a:t>(data</a:t>
            </a:r>
            <a:r>
              <a:rPr lang="en-US" sz="2800" dirty="0"/>
              <a:t>) / </a:t>
            </a:r>
            <a:r>
              <a:rPr lang="en-US" sz="2800" dirty="0" err="1" smtClean="0"/>
              <a:t>Serial.print</a:t>
            </a:r>
            <a:r>
              <a:rPr lang="en-US" sz="2800" dirty="0" smtClean="0"/>
              <a:t>(data</a:t>
            </a:r>
            <a:r>
              <a:rPr lang="en-US" sz="2800" dirty="0"/>
              <a:t>)</a:t>
            </a:r>
          </a:p>
          <a:p>
            <a:r>
              <a:rPr lang="en-US" sz="2800" dirty="0" err="1" smtClean="0"/>
              <a:t>Serial.Read</a:t>
            </a:r>
            <a:endParaRPr lang="en-US" sz="2800" dirty="0" smtClean="0"/>
          </a:p>
          <a:p>
            <a:pPr lvl="1"/>
            <a:r>
              <a:rPr lang="en-US" sz="2400" dirty="0" smtClean="0"/>
              <a:t>return </a:t>
            </a:r>
            <a:r>
              <a:rPr lang="en-US" sz="2400" dirty="0" err="1" smtClean="0"/>
              <a:t>int</a:t>
            </a:r>
            <a:r>
              <a:rPr lang="en-US" sz="2400" dirty="0" smtClean="0"/>
              <a:t> value</a:t>
            </a:r>
          </a:p>
          <a:p>
            <a:r>
              <a:rPr lang="en-US" sz="2800" dirty="0" err="1" smtClean="0"/>
              <a:t>Serial.Available</a:t>
            </a:r>
            <a:endParaRPr lang="en-US" sz="2800" dirty="0" smtClean="0"/>
          </a:p>
          <a:p>
            <a:pPr lvl="1"/>
            <a:r>
              <a:rPr lang="en-US" sz="2400" dirty="0" smtClean="0"/>
              <a:t>return TRUE or FALSE</a:t>
            </a:r>
            <a:endParaRPr lang="zh-CN" altLang="en-US" sz="2400" dirty="0"/>
          </a:p>
        </p:txBody>
      </p:sp>
      <p:sp>
        <p:nvSpPr>
          <p:cNvPr id="4" name="日期占位符 3"/>
          <p:cNvSpPr>
            <a:spLocks noGrp="1"/>
          </p:cNvSpPr>
          <p:nvPr>
            <p:ph type="dt" sz="half" idx="10"/>
          </p:nvPr>
        </p:nvSpPr>
        <p:spPr/>
        <p:txBody>
          <a:bodyPr/>
          <a:lstStyle/>
          <a:p>
            <a:fld id="{5E798F6F-0354-4867-AD59-10FCF1BF97CC}" type="datetime1">
              <a:rPr lang="zh-CN" altLang="en-US" smtClean="0"/>
              <a:pPr/>
              <a:t>2019/4/23 Tuesday</a:t>
            </a:fld>
            <a:endParaRPr lang="zh-CN" altLang="en-US"/>
          </a:p>
        </p:txBody>
      </p:sp>
      <p:sp>
        <p:nvSpPr>
          <p:cNvPr id="5" name="页脚占位符 4"/>
          <p:cNvSpPr>
            <a:spLocks noGrp="1"/>
          </p:cNvSpPr>
          <p:nvPr>
            <p:ph type="ftr" sz="quarter" idx="11"/>
          </p:nvPr>
        </p:nvSpPr>
        <p:spPr/>
        <p:txBody>
          <a:bodyPr/>
          <a:lstStyle/>
          <a:p>
            <a:r>
              <a:rPr lang="en-US" altLang="zh-CN" smtClean="0">
                <a:solidFill>
                  <a:srgbClr val="0070C0"/>
                </a:solidFill>
              </a:rPr>
              <a:t>Ardunio Programming</a:t>
            </a:r>
            <a:endParaRPr lang="zh-CN" altLang="en-US" dirty="0"/>
          </a:p>
        </p:txBody>
      </p:sp>
      <p:sp>
        <p:nvSpPr>
          <p:cNvPr id="6" name="灯片编号占位符 5"/>
          <p:cNvSpPr>
            <a:spLocks noGrp="1"/>
          </p:cNvSpPr>
          <p:nvPr>
            <p:ph type="sldNum" sz="quarter" idx="12"/>
          </p:nvPr>
        </p:nvSpPr>
        <p:spPr/>
        <p:txBody>
          <a:bodyPr/>
          <a:lstStyle/>
          <a:p>
            <a:r>
              <a:rPr lang="en-US" altLang="zh-CN" smtClean="0"/>
              <a:t>Lecture 1  Slide </a:t>
            </a:r>
            <a:fld id="{ABB36073-124E-4604-86B9-1B092FA67EAA}" type="slidenum">
              <a:rPr lang="zh-CN" altLang="en-US" smtClean="0"/>
              <a:pPr/>
              <a:t>55</a:t>
            </a:fld>
            <a:endParaRPr lang="zh-CN" altLang="en-US" dirty="0"/>
          </a:p>
        </p:txBody>
      </p:sp>
    </p:spTree>
    <p:extLst>
      <p:ext uri="{BB962C8B-B14F-4D97-AF65-F5344CB8AC3E}">
        <p14:creationId xmlns:p14="http://schemas.microsoft.com/office/powerpoint/2010/main" val="33707462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AutoShape 2"/>
          <p:cNvSpPr>
            <a:spLocks noGrp="1" noChangeArrowheads="1"/>
          </p:cNvSpPr>
          <p:nvPr>
            <p:ph type="title"/>
          </p:nvPr>
        </p:nvSpPr>
        <p:spPr/>
        <p:txBody>
          <a:bodyPr>
            <a:noAutofit/>
          </a:bodyPr>
          <a:lstStyle/>
          <a:p>
            <a:r>
              <a:rPr lang="en-US" sz="4800" dirty="0" smtClean="0"/>
              <a:t>Arduino</a:t>
            </a:r>
            <a:endParaRPr lang="zh-CN" altLang="en-US" sz="4800" dirty="0" smtClean="0"/>
          </a:p>
        </p:txBody>
      </p:sp>
      <p:sp>
        <p:nvSpPr>
          <p:cNvPr id="4099" name="Rectangle 3"/>
          <p:cNvSpPr>
            <a:spLocks noGrp="1" noChangeArrowheads="1"/>
          </p:cNvSpPr>
          <p:nvPr>
            <p:ph type="body" idx="1"/>
          </p:nvPr>
        </p:nvSpPr>
        <p:spPr>
          <a:xfrm>
            <a:off x="2601516" y="3158729"/>
            <a:ext cx="5043488" cy="1565672"/>
          </a:xfrm>
        </p:spPr>
        <p:txBody>
          <a:bodyPr/>
          <a:lstStyle/>
          <a:p>
            <a:pPr algn="ctr">
              <a:buNone/>
            </a:pPr>
            <a:r>
              <a:rPr lang="en-US" altLang="zh-CN" sz="4400" dirty="0" smtClean="0"/>
              <a:t>Arduino</a:t>
            </a:r>
            <a:r>
              <a:rPr lang="zh-CN" altLang="en-US" sz="4400" dirty="0" smtClean="0"/>
              <a:t>语言总结</a:t>
            </a:r>
            <a:endParaRPr lang="zh-CN" altLang="en-US" sz="4050" dirty="0">
              <a:sym typeface="+mn-ea"/>
            </a:endParaRPr>
          </a:p>
        </p:txBody>
      </p:sp>
      <p:pic>
        <p:nvPicPr>
          <p:cNvPr id="4100" name="Picture 4" descr="j029323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3316" y="2996804"/>
            <a:ext cx="1173956" cy="865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0016855"/>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常用类型</a:t>
            </a:r>
            <a:endParaRPr lang="zh-CN" altLang="en-US"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2472427768"/>
              </p:ext>
            </p:extLst>
          </p:nvPr>
        </p:nvGraphicFramePr>
        <p:xfrm>
          <a:off x="152400" y="2057400"/>
          <a:ext cx="8839200" cy="3200400"/>
        </p:xfrm>
        <a:graphic>
          <a:graphicData uri="http://schemas.openxmlformats.org/drawingml/2006/table">
            <a:tbl>
              <a:tblPr firstRow="1" bandRow="1">
                <a:tableStyleId>{5940675A-B579-460E-94D1-54222C63F5DA}</a:tableStyleId>
              </a:tblPr>
              <a:tblGrid>
                <a:gridCol w="2590800">
                  <a:extLst>
                    <a:ext uri="{9D8B030D-6E8A-4147-A177-3AD203B41FA5}">
                      <a16:colId xmlns:a16="http://schemas.microsoft.com/office/drawing/2014/main" xmlns="" val="20000"/>
                    </a:ext>
                  </a:extLst>
                </a:gridCol>
                <a:gridCol w="6248400">
                  <a:extLst>
                    <a:ext uri="{9D8B030D-6E8A-4147-A177-3AD203B41FA5}">
                      <a16:colId xmlns:a16="http://schemas.microsoft.com/office/drawing/2014/main" xmlns="" val="20001"/>
                    </a:ext>
                  </a:extLst>
                </a:gridCol>
              </a:tblGrid>
              <a:tr h="370840">
                <a:tc>
                  <a:txBody>
                    <a:bodyPr/>
                    <a:lstStyle/>
                    <a:p>
                      <a:r>
                        <a:rPr lang="en-US" altLang="zh-CN" sz="2400" b="1" dirty="0" smtClean="0"/>
                        <a:t> Code Construct </a:t>
                      </a:r>
                      <a:endParaRPr lang="zh-CN" altLang="en-US" sz="2400" b="1" dirty="0"/>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1" dirty="0" smtClean="0"/>
                        <a:t>Description </a:t>
                      </a:r>
                    </a:p>
                  </a:txBody>
                  <a:tcPr>
                    <a:solidFill>
                      <a:srgbClr val="92D050"/>
                    </a:solidFill>
                  </a:tcPr>
                </a:tc>
                <a:extLst>
                  <a:ext uri="{0D108BD9-81ED-4DB2-BD59-A6C34878D82A}">
                    <a16:rowId xmlns:a16="http://schemas.microsoft.com/office/drawing/2014/main" xmlns="" val="10000"/>
                  </a:ext>
                </a:extLst>
              </a:tr>
              <a:tr h="370840">
                <a:tc>
                  <a:txBody>
                    <a:bodyPr/>
                    <a:lstStyle/>
                    <a:p>
                      <a:pPr algn="ctr"/>
                      <a:r>
                        <a:rPr lang="en-US" altLang="zh-CN" sz="2400" b="1" dirty="0" err="1" smtClean="0"/>
                        <a:t>int</a:t>
                      </a:r>
                      <a:endParaRPr lang="en-US" altLang="zh-CN" sz="2400" b="1" dirty="0" smtClean="0"/>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1" dirty="0" smtClean="0"/>
                        <a:t>Integer, 2 bytes (16bits).</a:t>
                      </a:r>
                    </a:p>
                  </a:txBody>
                  <a:tcPr>
                    <a:solidFill>
                      <a:schemeClr val="bg1"/>
                    </a:solidFill>
                  </a:tcPr>
                </a:tc>
                <a:extLst>
                  <a:ext uri="{0D108BD9-81ED-4DB2-BD59-A6C34878D82A}">
                    <a16:rowId xmlns:a16="http://schemas.microsoft.com/office/drawing/2014/main" xmlns="" val="10001"/>
                  </a:ext>
                </a:extLst>
              </a:tr>
              <a:tr h="370840">
                <a:tc>
                  <a:txBody>
                    <a:bodyPr/>
                    <a:lstStyle/>
                    <a:p>
                      <a:pPr algn="ctr"/>
                      <a:r>
                        <a:rPr lang="en-US" altLang="zh-CN" sz="2400" b="1" dirty="0" smtClean="0"/>
                        <a:t>long </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1" dirty="0" smtClean="0"/>
                        <a:t>Long, 4 bytes (32 bits)</a:t>
                      </a:r>
                    </a:p>
                  </a:txBody>
                  <a:tcPr>
                    <a:solidFill>
                      <a:schemeClr val="bg1"/>
                    </a:solidFill>
                  </a:tcPr>
                </a:tc>
              </a:tr>
              <a:tr h="370840">
                <a:tc>
                  <a:txBody>
                    <a:bodyPr/>
                    <a:lstStyle/>
                    <a:p>
                      <a:pPr algn="ctr"/>
                      <a:r>
                        <a:rPr lang="en-US" altLang="zh-CN" sz="2400" b="1" dirty="0" err="1" smtClean="0"/>
                        <a:t>boolean</a:t>
                      </a:r>
                      <a:r>
                        <a:rPr lang="en-US" altLang="zh-CN" sz="2400" b="1" dirty="0" smtClean="0"/>
                        <a:t> / bool </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1" dirty="0" smtClean="0"/>
                        <a:t>Boolean, A simple True or False variable. </a:t>
                      </a:r>
                    </a:p>
                  </a:txBody>
                  <a:tcPr>
                    <a:solidFill>
                      <a:schemeClr val="bg1"/>
                    </a:solidFill>
                  </a:tcPr>
                </a:tc>
              </a:tr>
              <a:tr h="370840">
                <a:tc>
                  <a:txBody>
                    <a:bodyPr/>
                    <a:lstStyle/>
                    <a:p>
                      <a:pPr algn="ctr"/>
                      <a:r>
                        <a:rPr lang="en-US" altLang="zh-CN" sz="2400" b="1" dirty="0" smtClean="0"/>
                        <a:t> float</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1" dirty="0" smtClean="0"/>
                        <a:t>Float: floating point value,4 bytes (32 bits)</a:t>
                      </a:r>
                    </a:p>
                  </a:txBody>
                  <a:tcPr>
                    <a:solidFill>
                      <a:schemeClr val="bg1"/>
                    </a:solidFill>
                  </a:tcPr>
                </a:tc>
                <a:extLst>
                  <a:ext uri="{0D108BD9-81ED-4DB2-BD59-A6C34878D82A}">
                    <a16:rowId xmlns:a16="http://schemas.microsoft.com/office/drawing/2014/main" xmlns="" val="10002"/>
                  </a:ext>
                </a:extLst>
              </a:tr>
              <a:tr h="370840">
                <a:tc>
                  <a:txBody>
                    <a:bodyPr/>
                    <a:lstStyle/>
                    <a:p>
                      <a:pPr algn="ctr"/>
                      <a:r>
                        <a:rPr lang="en-US" altLang="zh-CN" sz="2400" b="1" dirty="0" smtClean="0"/>
                        <a:t>char</a:t>
                      </a:r>
                      <a:endParaRPr lang="zh-CN" altLang="en-US" sz="2400" b="1" dirty="0"/>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1" dirty="0" smtClean="0"/>
                        <a:t> Character,1 byte (8 </a:t>
                      </a:r>
                      <a:r>
                        <a:rPr lang="en-US" altLang="zh-CN" sz="2400" b="1" dirty="0" smtClean="0"/>
                        <a:t>bits</a:t>
                      </a:r>
                      <a:r>
                        <a:rPr lang="en-US" altLang="zh-CN" sz="2400" b="1" dirty="0" smtClean="0"/>
                        <a:t>)</a:t>
                      </a:r>
                    </a:p>
                  </a:txBody>
                  <a:tcPr>
                    <a:solidFill>
                      <a:schemeClr val="bg1"/>
                    </a:solidFill>
                  </a:tcPr>
                </a:tc>
              </a:tr>
              <a:tr h="370840">
                <a:tc>
                  <a:txBody>
                    <a:bodyPr/>
                    <a:lstStyle/>
                    <a:p>
                      <a:pPr algn="ctr"/>
                      <a:r>
                        <a:rPr lang="en-US" altLang="zh-CN" sz="2400" b="1" dirty="0" smtClean="0"/>
                        <a:t>char[ ] /string</a:t>
                      </a:r>
                      <a:endParaRPr lang="zh-CN" altLang="en-US" sz="2400" b="1" dirty="0"/>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1" dirty="0" smtClean="0"/>
                        <a:t>String values, such as  "Arduino"  </a:t>
                      </a:r>
                    </a:p>
                  </a:txBody>
                  <a:tcPr>
                    <a:solidFill>
                      <a:schemeClr val="bg1"/>
                    </a:solidFill>
                  </a:tcPr>
                </a:tc>
                <a:extLst>
                  <a:ext uri="{0D108BD9-81ED-4DB2-BD59-A6C34878D82A}">
                    <a16:rowId xmlns:a16="http://schemas.microsoft.com/office/drawing/2014/main" xmlns="" val="10003"/>
                  </a:ext>
                </a:extLst>
              </a:tr>
            </a:tbl>
          </a:graphicData>
        </a:graphic>
      </p:graphicFrame>
      <p:sp>
        <p:nvSpPr>
          <p:cNvPr id="4" name="页脚占位符 3"/>
          <p:cNvSpPr>
            <a:spLocks noGrp="1"/>
          </p:cNvSpPr>
          <p:nvPr>
            <p:ph type="ftr" sz="quarter" idx="10"/>
          </p:nvPr>
        </p:nvSpPr>
        <p:spPr/>
        <p:txBody>
          <a:bodyPr/>
          <a:lstStyle/>
          <a:p>
            <a:pPr>
              <a:defRPr/>
            </a:pPr>
            <a:endParaRPr lang="en-US" altLang="zh-CN" dirty="0"/>
          </a:p>
        </p:txBody>
      </p:sp>
      <p:sp>
        <p:nvSpPr>
          <p:cNvPr id="5" name="灯片编号占位符 4"/>
          <p:cNvSpPr>
            <a:spLocks noGrp="1"/>
          </p:cNvSpPr>
          <p:nvPr>
            <p:ph type="sldNum" sz="quarter" idx="11"/>
          </p:nvPr>
        </p:nvSpPr>
        <p:spPr/>
        <p:txBody>
          <a:bodyPr/>
          <a:lstStyle/>
          <a:p>
            <a:pPr>
              <a:defRPr/>
            </a:pPr>
            <a:fld id="{D2262E2B-4726-4775-BEF2-7CCA16B17434}" type="slidenum">
              <a:rPr lang="en-US" altLang="zh-CN" smtClean="0"/>
              <a:t>57</a:t>
            </a:fld>
            <a:endParaRPr lang="en-US" altLang="zh-CN" dirty="0"/>
          </a:p>
        </p:txBody>
      </p:sp>
    </p:spTree>
    <p:extLst>
      <p:ext uri="{BB962C8B-B14F-4D97-AF65-F5344CB8AC3E}">
        <p14:creationId xmlns:p14="http://schemas.microsoft.com/office/powerpoint/2010/main" val="7094267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常用常量</a:t>
            </a:r>
            <a:endParaRPr lang="zh-CN" altLang="en-US"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2652293267"/>
              </p:ext>
            </p:extLst>
          </p:nvPr>
        </p:nvGraphicFramePr>
        <p:xfrm>
          <a:off x="11837" y="2253996"/>
          <a:ext cx="9220200" cy="3200400"/>
        </p:xfrm>
        <a:graphic>
          <a:graphicData uri="http://schemas.openxmlformats.org/drawingml/2006/table">
            <a:tbl>
              <a:tblPr firstRow="1" bandRow="1">
                <a:tableStyleId>{5940675A-B579-460E-94D1-54222C63F5DA}</a:tableStyleId>
              </a:tblPr>
              <a:tblGrid>
                <a:gridCol w="2702472">
                  <a:extLst>
                    <a:ext uri="{9D8B030D-6E8A-4147-A177-3AD203B41FA5}">
                      <a16:colId xmlns:a16="http://schemas.microsoft.com/office/drawing/2014/main" xmlns="" val="20000"/>
                    </a:ext>
                  </a:extLst>
                </a:gridCol>
                <a:gridCol w="6517728">
                  <a:extLst>
                    <a:ext uri="{9D8B030D-6E8A-4147-A177-3AD203B41FA5}">
                      <a16:colId xmlns:a16="http://schemas.microsoft.com/office/drawing/2014/main" xmlns="" val="20001"/>
                    </a:ext>
                  </a:extLst>
                </a:gridCol>
              </a:tblGrid>
              <a:tr h="370840">
                <a:tc>
                  <a:txBody>
                    <a:bodyPr/>
                    <a:lstStyle/>
                    <a:p>
                      <a:r>
                        <a:rPr lang="en-US" altLang="zh-CN" sz="2400" b="1" dirty="0" smtClean="0"/>
                        <a:t> Code Construct </a:t>
                      </a:r>
                      <a:endParaRPr lang="zh-CN" altLang="en-US" sz="24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1" dirty="0" smtClean="0"/>
                        <a:t>Description </a:t>
                      </a:r>
                    </a:p>
                  </a:txBody>
                  <a:tcPr/>
                </a:tc>
                <a:extLst>
                  <a:ext uri="{0D108BD9-81ED-4DB2-BD59-A6C34878D82A}">
                    <a16:rowId xmlns:a16="http://schemas.microsoft.com/office/drawing/2014/main" xmlns="" val="10000"/>
                  </a:ext>
                </a:extLst>
              </a:tr>
              <a:tr h="370840">
                <a:tc>
                  <a:txBody>
                    <a:bodyPr/>
                    <a:lstStyle/>
                    <a:p>
                      <a:pPr algn="ctr"/>
                      <a:r>
                        <a:rPr lang="en-US" altLang="zh-CN" sz="2400" b="1" dirty="0" smtClean="0"/>
                        <a:t>HIGH</a:t>
                      </a:r>
                      <a:endParaRPr lang="zh-CN" altLang="en-US" sz="2400" b="1" dirty="0"/>
                    </a:p>
                  </a:txBody>
                  <a:tcPr>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1" dirty="0" smtClean="0"/>
                        <a:t>Digital pin with current </a:t>
                      </a:r>
                    </a:p>
                  </a:txBody>
                  <a:tcPr/>
                </a:tc>
                <a:extLst>
                  <a:ext uri="{0D108BD9-81ED-4DB2-BD59-A6C34878D82A}">
                    <a16:rowId xmlns:a16="http://schemas.microsoft.com/office/drawing/2014/main" xmlns="" val="10004"/>
                  </a:ext>
                </a:extLst>
              </a:tr>
              <a:tr h="370840">
                <a:tc>
                  <a:txBody>
                    <a:bodyPr/>
                    <a:lstStyle/>
                    <a:p>
                      <a:pPr algn="ctr"/>
                      <a:r>
                        <a:rPr lang="en-US" altLang="zh-CN" sz="2400" b="1" dirty="0" smtClean="0"/>
                        <a:t>LOW</a:t>
                      </a:r>
                    </a:p>
                  </a:txBody>
                  <a:tcPr>
                    <a:solidFill>
                      <a:srgbClr val="FFFF00"/>
                    </a:solidFill>
                  </a:tcPr>
                </a:tc>
                <a:tc>
                  <a:txBody>
                    <a:bodyPr/>
                    <a:lstStyle/>
                    <a:p>
                      <a:r>
                        <a:rPr lang="en-US" altLang="zh-CN" sz="2400" b="1" dirty="0" smtClean="0"/>
                        <a:t>Digital pin with no current </a:t>
                      </a:r>
                      <a:endParaRPr lang="zh-CN" altLang="en-US" sz="2400" b="1" dirty="0"/>
                    </a:p>
                  </a:txBody>
                  <a:tcPr/>
                </a:tc>
                <a:extLst>
                  <a:ext uri="{0D108BD9-81ED-4DB2-BD59-A6C34878D82A}">
                    <a16:rowId xmlns:a16="http://schemas.microsoft.com/office/drawing/2014/main" xmlns="" val="10005"/>
                  </a:ext>
                </a:extLst>
              </a:tr>
              <a:tr h="370840">
                <a:tc>
                  <a:txBody>
                    <a:bodyPr/>
                    <a:lstStyle/>
                    <a:p>
                      <a:pPr algn="ctr"/>
                      <a:r>
                        <a:rPr lang="en-US" altLang="zh-CN" sz="2400" b="1" dirty="0" smtClean="0"/>
                        <a:t>INPUT</a:t>
                      </a:r>
                      <a:endParaRPr lang="zh-CN" altLang="en-US" sz="2400" b="1" dirty="0"/>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1" dirty="0" smtClean="0"/>
                        <a:t>Pin can only be read </a:t>
                      </a:r>
                    </a:p>
                  </a:txBody>
                  <a:tcPr/>
                </a:tc>
                <a:extLst>
                  <a:ext uri="{0D108BD9-81ED-4DB2-BD59-A6C34878D82A}">
                    <a16:rowId xmlns:a16="http://schemas.microsoft.com/office/drawing/2014/main" xmlns="" val="10006"/>
                  </a:ext>
                </a:extLst>
              </a:tr>
              <a:tr h="370840">
                <a:tc>
                  <a:txBody>
                    <a:bodyPr/>
                    <a:lstStyle/>
                    <a:p>
                      <a:pPr algn="ctr"/>
                      <a:r>
                        <a:rPr lang="en-US" altLang="zh-CN" sz="2400" b="1" dirty="0" smtClean="0"/>
                        <a:t>OUTPUT</a:t>
                      </a:r>
                      <a:endParaRPr lang="zh-CN" altLang="en-US" sz="2400" b="1" dirty="0"/>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1" dirty="0" smtClean="0"/>
                        <a:t>Pin can only be set </a:t>
                      </a:r>
                    </a:p>
                  </a:txBody>
                  <a:tcPr/>
                </a:tc>
                <a:extLst>
                  <a:ext uri="{0D108BD9-81ED-4DB2-BD59-A6C34878D82A}">
                    <a16:rowId xmlns:a16="http://schemas.microsoft.com/office/drawing/2014/main" xmlns="" val="10007"/>
                  </a:ext>
                </a:extLst>
              </a:tr>
              <a:tr h="370840">
                <a:tc>
                  <a:txBody>
                    <a:bodyPr/>
                    <a:lstStyle/>
                    <a:p>
                      <a:pPr algn="ctr"/>
                      <a:r>
                        <a:rPr lang="en-US" altLang="zh-CN" sz="2400" b="1" dirty="0" smtClean="0"/>
                        <a:t>A0 – A7</a:t>
                      </a:r>
                      <a:endParaRPr lang="zh-CN" altLang="en-US" sz="2400" b="1" dirty="0"/>
                    </a:p>
                  </a:txBody>
                  <a:tcPr>
                    <a:solidFill>
                      <a:srgbClr val="FFFF00"/>
                    </a:solidFill>
                  </a:tcPr>
                </a:tc>
                <a:tc>
                  <a:txBody>
                    <a:bodyPr/>
                    <a:lstStyle/>
                    <a:p>
                      <a:r>
                        <a:rPr lang="en-US" altLang="zh-CN" sz="2400" b="1" dirty="0" smtClean="0"/>
                        <a:t>Constants for analog pins; varies by board </a:t>
                      </a:r>
                    </a:p>
                  </a:txBody>
                  <a:tcPr/>
                </a:tc>
                <a:extLst>
                  <a:ext uri="{0D108BD9-81ED-4DB2-BD59-A6C34878D82A}">
                    <a16:rowId xmlns:a16="http://schemas.microsoft.com/office/drawing/2014/main" xmlns="" val="10008"/>
                  </a:ext>
                </a:extLst>
              </a:tr>
              <a:tr h="370840">
                <a:tc>
                  <a:txBody>
                    <a:bodyPr/>
                    <a:lstStyle/>
                    <a:p>
                      <a:pPr algn="ctr"/>
                      <a:r>
                        <a:rPr lang="en-US" altLang="zh-CN" sz="2400" b="1" dirty="0" smtClean="0"/>
                        <a:t>0 – 13</a:t>
                      </a:r>
                      <a:endParaRPr lang="zh-CN" altLang="en-US" sz="2400" b="1" dirty="0"/>
                    </a:p>
                  </a:txBody>
                  <a:tcPr>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1" dirty="0" smtClean="0"/>
                        <a:t>Constants for digital pins; varies by board </a:t>
                      </a:r>
                    </a:p>
                  </a:txBody>
                  <a:tcPr/>
                </a:tc>
                <a:extLst>
                  <a:ext uri="{0D108BD9-81ED-4DB2-BD59-A6C34878D82A}">
                    <a16:rowId xmlns:a16="http://schemas.microsoft.com/office/drawing/2014/main" xmlns="" val="10009"/>
                  </a:ext>
                </a:extLst>
              </a:tr>
            </a:tbl>
          </a:graphicData>
        </a:graphic>
      </p:graphicFrame>
      <p:sp>
        <p:nvSpPr>
          <p:cNvPr id="4" name="页脚占位符 3"/>
          <p:cNvSpPr>
            <a:spLocks noGrp="1"/>
          </p:cNvSpPr>
          <p:nvPr>
            <p:ph type="ftr" sz="quarter" idx="10"/>
          </p:nvPr>
        </p:nvSpPr>
        <p:spPr/>
        <p:txBody>
          <a:bodyPr/>
          <a:lstStyle/>
          <a:p>
            <a:pPr>
              <a:defRPr/>
            </a:pPr>
            <a:endParaRPr lang="en-US" altLang="zh-CN" dirty="0"/>
          </a:p>
        </p:txBody>
      </p:sp>
      <p:sp>
        <p:nvSpPr>
          <p:cNvPr id="5" name="灯片编号占位符 4"/>
          <p:cNvSpPr>
            <a:spLocks noGrp="1"/>
          </p:cNvSpPr>
          <p:nvPr>
            <p:ph type="sldNum" sz="quarter" idx="11"/>
          </p:nvPr>
        </p:nvSpPr>
        <p:spPr/>
        <p:txBody>
          <a:bodyPr/>
          <a:lstStyle/>
          <a:p>
            <a:pPr>
              <a:defRPr/>
            </a:pPr>
            <a:fld id="{D2262E2B-4726-4775-BEF2-7CCA16B17434}" type="slidenum">
              <a:rPr lang="en-US" altLang="zh-CN" smtClean="0"/>
              <a:t>58</a:t>
            </a:fld>
            <a:endParaRPr lang="en-US" altLang="zh-CN" dirty="0"/>
          </a:p>
        </p:txBody>
      </p:sp>
    </p:spTree>
    <p:extLst>
      <p:ext uri="{BB962C8B-B14F-4D97-AF65-F5344CB8AC3E}">
        <p14:creationId xmlns:p14="http://schemas.microsoft.com/office/powerpoint/2010/main" val="14634320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引脚</a:t>
            </a:r>
            <a:r>
              <a:rPr lang="zh-CN" altLang="en-US" dirty="0" smtClean="0"/>
              <a:t>函数</a:t>
            </a:r>
            <a:endParaRPr lang="zh-CN" altLang="en-US"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3864311329"/>
              </p:ext>
            </p:extLst>
          </p:nvPr>
        </p:nvGraphicFramePr>
        <p:xfrm>
          <a:off x="533400" y="1880394"/>
          <a:ext cx="8077200" cy="2377440"/>
        </p:xfrm>
        <a:graphic>
          <a:graphicData uri="http://schemas.openxmlformats.org/drawingml/2006/table">
            <a:tbl>
              <a:tblPr firstRow="1" bandRow="1">
                <a:tableStyleId>{5940675A-B579-460E-94D1-54222C63F5DA}</a:tableStyleId>
              </a:tblPr>
              <a:tblGrid>
                <a:gridCol w="2287349">
                  <a:extLst>
                    <a:ext uri="{9D8B030D-6E8A-4147-A177-3AD203B41FA5}">
                      <a16:colId xmlns:a16="http://schemas.microsoft.com/office/drawing/2014/main" xmlns="" val="20000"/>
                    </a:ext>
                  </a:extLst>
                </a:gridCol>
                <a:gridCol w="5789851">
                  <a:extLst>
                    <a:ext uri="{9D8B030D-6E8A-4147-A177-3AD203B41FA5}">
                      <a16:colId xmlns:a16="http://schemas.microsoft.com/office/drawing/2014/main" xmlns="" val="20001"/>
                    </a:ext>
                  </a:extLst>
                </a:gridCol>
              </a:tblGrid>
              <a:tr h="370840">
                <a:tc>
                  <a:txBody>
                    <a:bodyPr/>
                    <a:lstStyle/>
                    <a:p>
                      <a:r>
                        <a:rPr lang="en-US" altLang="zh-CN" sz="2000" b="1" dirty="0" smtClean="0"/>
                        <a:t> Code Construct </a:t>
                      </a:r>
                      <a:endParaRPr lang="zh-CN" altLang="en-US" sz="20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dirty="0" smtClean="0"/>
                        <a:t>Description </a:t>
                      </a:r>
                    </a:p>
                  </a:txBody>
                  <a:tcPr/>
                </a:tc>
                <a:extLst>
                  <a:ext uri="{0D108BD9-81ED-4DB2-BD59-A6C34878D82A}">
                    <a16:rowId xmlns:a16="http://schemas.microsoft.com/office/drawing/2014/main" xmlns=""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dirty="0" err="1" smtClean="0"/>
                        <a:t>analogRead</a:t>
                      </a:r>
                      <a:r>
                        <a:rPr lang="en-US" altLang="zh-CN" sz="2000" b="1" dirty="0" smtClean="0"/>
                        <a:t>()</a:t>
                      </a:r>
                    </a:p>
                  </a:txBody>
                  <a:tcPr>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dirty="0" smtClean="0"/>
                        <a:t>Returns analog pin value (0 – 1023) </a:t>
                      </a:r>
                    </a:p>
                  </a:txBody>
                  <a:tcPr/>
                </a:tc>
                <a:extLst>
                  <a:ext uri="{0D108BD9-81ED-4DB2-BD59-A6C34878D82A}">
                    <a16:rowId xmlns:a16="http://schemas.microsoft.com/office/drawing/2014/main" xmlns=""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dirty="0" err="1" smtClean="0"/>
                        <a:t>analogWrite</a:t>
                      </a:r>
                      <a:r>
                        <a:rPr lang="en-US" altLang="zh-CN" sz="2000" b="1" dirty="0" smtClean="0"/>
                        <a:t>(...)</a:t>
                      </a:r>
                      <a:endParaRPr lang="zh-CN" altLang="en-US" sz="2000" b="1" dirty="0"/>
                    </a:p>
                  </a:txBody>
                  <a:tcPr>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dirty="0" smtClean="0"/>
                        <a:t>Sets analog pin value </a:t>
                      </a:r>
                    </a:p>
                  </a:txBody>
                  <a:tcPr/>
                </a:tc>
                <a:extLst>
                  <a:ext uri="{0D108BD9-81ED-4DB2-BD59-A6C34878D82A}">
                    <a16:rowId xmlns:a16="http://schemas.microsoft.com/office/drawing/2014/main" xmlns=""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dirty="0" err="1" smtClean="0">
                          <a:solidFill>
                            <a:srgbClr val="C00000"/>
                          </a:solidFill>
                        </a:rPr>
                        <a:t>pinMode</a:t>
                      </a:r>
                      <a:r>
                        <a:rPr lang="en-US" altLang="zh-CN" sz="2000" b="1" dirty="0" smtClean="0"/>
                        <a:t>(…)</a:t>
                      </a:r>
                      <a:endParaRPr lang="zh-CN" altLang="en-US" sz="20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dirty="0" smtClean="0"/>
                        <a:t>Sets digital pin</a:t>
                      </a:r>
                      <a:r>
                        <a:rPr lang="en-US" altLang="zh-CN" sz="2000" b="1" baseline="0" dirty="0" smtClean="0"/>
                        <a:t> mode</a:t>
                      </a:r>
                      <a:r>
                        <a:rPr lang="en-US" altLang="zh-CN" sz="2000" b="1" dirty="0" smtClean="0"/>
                        <a:t> (OUTPUT or INPUT) </a:t>
                      </a:r>
                    </a:p>
                  </a:txBody>
                  <a:tcPr>
                    <a:solidFill>
                      <a:srgbClr val="FFC000"/>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dirty="0" err="1" smtClean="0"/>
                        <a:t>digitalRead</a:t>
                      </a:r>
                      <a:r>
                        <a:rPr lang="en-US" altLang="zh-CN" sz="2000" b="1" dirty="0" smtClean="0"/>
                        <a:t>()</a:t>
                      </a:r>
                      <a:endParaRPr lang="zh-CN" altLang="en-US" sz="20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dirty="0" smtClean="0"/>
                        <a:t>Returns digital pin value (HIGH or LOW) </a:t>
                      </a:r>
                      <a:endParaRPr lang="zh-CN" altLang="en-US" sz="2000" b="1" dirty="0" smtClean="0"/>
                    </a:p>
                  </a:txBody>
                  <a:tcPr>
                    <a:solidFill>
                      <a:srgbClr val="FFC000"/>
                    </a:solidFill>
                  </a:tcPr>
                </a:tc>
                <a:extLst>
                  <a:ext uri="{0D108BD9-81ED-4DB2-BD59-A6C34878D82A}">
                    <a16:rowId xmlns:a16="http://schemas.microsoft.com/office/drawing/2014/main" xmlns="" val="100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dirty="0" err="1" smtClean="0"/>
                        <a:t>digitalWrite</a:t>
                      </a:r>
                      <a:r>
                        <a:rPr lang="en-US" altLang="zh-CN" sz="2000" b="1" dirty="0" smtClean="0"/>
                        <a:t>(...)</a:t>
                      </a:r>
                      <a:endParaRPr lang="zh-CN" altLang="en-US" sz="20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dirty="0" smtClean="0"/>
                        <a:t>Sets digital pin value (HIGH or LOW) </a:t>
                      </a:r>
                    </a:p>
                  </a:txBody>
                  <a:tcPr>
                    <a:solidFill>
                      <a:srgbClr val="FFC000"/>
                    </a:solidFill>
                  </a:tcPr>
                </a:tc>
                <a:extLst>
                  <a:ext uri="{0D108BD9-81ED-4DB2-BD59-A6C34878D82A}">
                    <a16:rowId xmlns:a16="http://schemas.microsoft.com/office/drawing/2014/main" xmlns="" val="10004"/>
                  </a:ext>
                </a:extLst>
              </a:tr>
            </a:tbl>
          </a:graphicData>
        </a:graphic>
      </p:graphicFrame>
      <p:sp>
        <p:nvSpPr>
          <p:cNvPr id="4" name="页脚占位符 3"/>
          <p:cNvSpPr>
            <a:spLocks noGrp="1"/>
          </p:cNvSpPr>
          <p:nvPr>
            <p:ph type="ftr" sz="quarter" idx="10"/>
          </p:nvPr>
        </p:nvSpPr>
        <p:spPr/>
        <p:txBody>
          <a:bodyPr/>
          <a:lstStyle/>
          <a:p>
            <a:pPr>
              <a:defRPr/>
            </a:pPr>
            <a:endParaRPr lang="en-US" altLang="zh-CN" dirty="0"/>
          </a:p>
        </p:txBody>
      </p:sp>
      <p:sp>
        <p:nvSpPr>
          <p:cNvPr id="5" name="灯片编号占位符 4"/>
          <p:cNvSpPr>
            <a:spLocks noGrp="1"/>
          </p:cNvSpPr>
          <p:nvPr>
            <p:ph type="sldNum" sz="quarter" idx="11"/>
          </p:nvPr>
        </p:nvSpPr>
        <p:spPr/>
        <p:txBody>
          <a:bodyPr/>
          <a:lstStyle/>
          <a:p>
            <a:pPr>
              <a:defRPr/>
            </a:pPr>
            <a:fld id="{D2262E2B-4726-4775-BEF2-7CCA16B17434}" type="slidenum">
              <a:rPr lang="en-US" altLang="zh-CN" smtClean="0"/>
              <a:t>59</a:t>
            </a:fld>
            <a:endParaRPr lang="en-US" altLang="zh-CN" dirty="0"/>
          </a:p>
        </p:txBody>
      </p:sp>
    </p:spTree>
    <p:extLst>
      <p:ext uri="{BB962C8B-B14F-4D97-AF65-F5344CB8AC3E}">
        <p14:creationId xmlns:p14="http://schemas.microsoft.com/office/powerpoint/2010/main" val="23862405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IO </a:t>
            </a:r>
            <a:r>
              <a:rPr lang="zh-CN" altLang="en-US" dirty="0" smtClean="0"/>
              <a:t>扩展板</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页脚占位符 3"/>
          <p:cNvSpPr>
            <a:spLocks noGrp="1"/>
          </p:cNvSpPr>
          <p:nvPr>
            <p:ph type="ftr" sz="quarter" idx="10"/>
          </p:nvPr>
        </p:nvSpPr>
        <p:spPr/>
        <p:txBody>
          <a:bodyPr/>
          <a:lstStyle/>
          <a:p>
            <a:pPr>
              <a:defRPr/>
            </a:pPr>
            <a:endParaRPr lang="en-US" altLang="zh-CN" dirty="0"/>
          </a:p>
        </p:txBody>
      </p:sp>
      <p:sp>
        <p:nvSpPr>
          <p:cNvPr id="5" name="灯片编号占位符 4"/>
          <p:cNvSpPr>
            <a:spLocks noGrp="1"/>
          </p:cNvSpPr>
          <p:nvPr>
            <p:ph type="sldNum" sz="quarter" idx="11"/>
          </p:nvPr>
        </p:nvSpPr>
        <p:spPr/>
        <p:txBody>
          <a:bodyPr/>
          <a:lstStyle/>
          <a:p>
            <a:pPr>
              <a:defRPr/>
            </a:pPr>
            <a:fld id="{D2262E2B-4726-4775-BEF2-7CCA16B17434}" type="slidenum">
              <a:rPr lang="en-US" altLang="zh-CN" smtClean="0"/>
              <a:t>6</a:t>
            </a:fld>
            <a:endParaRPr lang="en-US" altLang="zh-CN" dirty="0"/>
          </a:p>
        </p:txBody>
      </p:sp>
      <p:pic>
        <p:nvPicPr>
          <p:cNvPr id="1026" name="Picture 2" descr="V7引脚.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 y="1162843"/>
            <a:ext cx="9048750" cy="5400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000365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其它函数</a:t>
            </a:r>
            <a:endParaRPr lang="zh-CN" altLang="en-US"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2174567516"/>
              </p:ext>
            </p:extLst>
          </p:nvPr>
        </p:nvGraphicFramePr>
        <p:xfrm>
          <a:off x="477915" y="2362200"/>
          <a:ext cx="8077200" cy="1981200"/>
        </p:xfrm>
        <a:graphic>
          <a:graphicData uri="http://schemas.openxmlformats.org/drawingml/2006/table">
            <a:tbl>
              <a:tblPr firstRow="1" bandRow="1">
                <a:tableStyleId>{5940675A-B579-460E-94D1-54222C63F5DA}</a:tableStyleId>
              </a:tblPr>
              <a:tblGrid>
                <a:gridCol w="2287349">
                  <a:extLst>
                    <a:ext uri="{9D8B030D-6E8A-4147-A177-3AD203B41FA5}">
                      <a16:colId xmlns:a16="http://schemas.microsoft.com/office/drawing/2014/main" xmlns="" val="20000"/>
                    </a:ext>
                  </a:extLst>
                </a:gridCol>
                <a:gridCol w="5789851">
                  <a:extLst>
                    <a:ext uri="{9D8B030D-6E8A-4147-A177-3AD203B41FA5}">
                      <a16:colId xmlns:a16="http://schemas.microsoft.com/office/drawing/2014/main" xmlns="" val="20001"/>
                    </a:ext>
                  </a:extLst>
                </a:gridCol>
              </a:tblGrid>
              <a:tr h="370840">
                <a:tc>
                  <a:txBody>
                    <a:bodyPr/>
                    <a:lstStyle/>
                    <a:p>
                      <a:r>
                        <a:rPr lang="en-US" altLang="zh-CN" sz="2000" b="1" dirty="0" smtClean="0"/>
                        <a:t> Code Construct </a:t>
                      </a:r>
                      <a:endParaRPr lang="zh-CN" altLang="en-US" sz="20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dirty="0" smtClean="0"/>
                        <a:t>Description </a:t>
                      </a:r>
                    </a:p>
                  </a:txBody>
                  <a:tcPr/>
                </a:tc>
                <a:extLst>
                  <a:ext uri="{0D108BD9-81ED-4DB2-BD59-A6C34878D82A}">
                    <a16:rowId xmlns:a16="http://schemas.microsoft.com/office/drawing/2014/main" xmlns=""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dirty="0" err="1" smtClean="0"/>
                        <a:t>Serial.begin</a:t>
                      </a:r>
                      <a:r>
                        <a:rPr lang="en-US" altLang="zh-CN" sz="2000" b="1" dirty="0" smtClean="0"/>
                        <a:t>()</a:t>
                      </a:r>
                      <a:endParaRPr lang="zh-CN" altLang="en-US" sz="2000" b="1" dirty="0"/>
                    </a:p>
                  </a:txBody>
                  <a:tcPr>
                    <a:solidFill>
                      <a:schemeClr val="accent1">
                        <a:lumMod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dirty="0" smtClean="0"/>
                        <a:t>Initializes serial monitor </a:t>
                      </a:r>
                    </a:p>
                  </a:txBody>
                  <a:tcPr/>
                </a:tc>
                <a:extLst>
                  <a:ext uri="{0D108BD9-81ED-4DB2-BD59-A6C34878D82A}">
                    <a16:rowId xmlns:a16="http://schemas.microsoft.com/office/drawing/2014/main" xmlns="" val="1000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dirty="0" err="1" smtClean="0"/>
                        <a:t>Serial.print</a:t>
                      </a:r>
                      <a:r>
                        <a:rPr lang="en-US" altLang="zh-CN" sz="2000" b="1" dirty="0" smtClean="0"/>
                        <a:t>()</a:t>
                      </a:r>
                      <a:endParaRPr lang="zh-CN" altLang="en-US" sz="2000" b="1" dirty="0"/>
                    </a:p>
                  </a:txBody>
                  <a:tcPr>
                    <a:solidFill>
                      <a:schemeClr val="accent1">
                        <a:lumMod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dirty="0" smtClean="0"/>
                        <a:t>Logs message on serial monitor </a:t>
                      </a:r>
                    </a:p>
                  </a:txBody>
                  <a:tcPr/>
                </a:tc>
                <a:extLst>
                  <a:ext uri="{0D108BD9-81ED-4DB2-BD59-A6C34878D82A}">
                    <a16:rowId xmlns:a16="http://schemas.microsoft.com/office/drawing/2014/main" xmlns="" val="1000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dirty="0" err="1" smtClean="0"/>
                        <a:t>Serial.println</a:t>
                      </a:r>
                      <a:r>
                        <a:rPr lang="en-US" altLang="zh-CN" sz="2000" b="1" dirty="0" smtClean="0"/>
                        <a:t>()</a:t>
                      </a:r>
                      <a:endParaRPr lang="zh-CN" altLang="en-US" sz="2000" b="1" dirty="0"/>
                    </a:p>
                  </a:txBody>
                  <a:tcPr>
                    <a:solidFill>
                      <a:schemeClr val="accent1">
                        <a:lumMod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dirty="0" smtClean="0"/>
                        <a:t>Logs message on serial monitor with new line </a:t>
                      </a:r>
                      <a:endParaRPr lang="zh-CN" altLang="en-US" sz="2000" b="1" dirty="0" smtClean="0"/>
                    </a:p>
                  </a:txBody>
                  <a:tcPr/>
                </a:tc>
                <a:extLst>
                  <a:ext uri="{0D108BD9-81ED-4DB2-BD59-A6C34878D82A}">
                    <a16:rowId xmlns:a16="http://schemas.microsoft.com/office/drawing/2014/main" xmlns="" val="10007"/>
                  </a:ext>
                </a:extLst>
              </a:tr>
              <a:tr h="370840">
                <a:tc>
                  <a:txBody>
                    <a:bodyPr/>
                    <a:lstStyle/>
                    <a:p>
                      <a:r>
                        <a:rPr lang="en-US" altLang="zh-CN" sz="2000" b="1" dirty="0" smtClean="0"/>
                        <a:t> delay(</a:t>
                      </a:r>
                      <a:r>
                        <a:rPr lang="en-US" altLang="zh-CN" sz="2000" b="1" dirty="0" err="1" smtClean="0"/>
                        <a:t>ms</a:t>
                      </a:r>
                      <a:r>
                        <a:rPr lang="en-US" altLang="zh-CN" sz="2000" b="1" dirty="0" smtClean="0"/>
                        <a:t>)</a:t>
                      </a:r>
                      <a:endParaRPr lang="zh-CN" altLang="en-US" sz="20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dirty="0" smtClean="0"/>
                        <a:t>Adds a wait in processing </a:t>
                      </a:r>
                      <a:endParaRPr lang="zh-CN" altLang="en-US" sz="2000" b="1" dirty="0" smtClean="0"/>
                    </a:p>
                  </a:txBody>
                  <a:tcPr/>
                </a:tc>
                <a:extLst>
                  <a:ext uri="{0D108BD9-81ED-4DB2-BD59-A6C34878D82A}">
                    <a16:rowId xmlns:a16="http://schemas.microsoft.com/office/drawing/2014/main" xmlns="" val="10008"/>
                  </a:ext>
                </a:extLst>
              </a:tr>
            </a:tbl>
          </a:graphicData>
        </a:graphic>
      </p:graphicFrame>
      <p:sp>
        <p:nvSpPr>
          <p:cNvPr id="4" name="页脚占位符 3"/>
          <p:cNvSpPr>
            <a:spLocks noGrp="1"/>
          </p:cNvSpPr>
          <p:nvPr>
            <p:ph type="ftr" sz="quarter" idx="10"/>
          </p:nvPr>
        </p:nvSpPr>
        <p:spPr/>
        <p:txBody>
          <a:bodyPr/>
          <a:lstStyle/>
          <a:p>
            <a:pPr>
              <a:defRPr/>
            </a:pPr>
            <a:endParaRPr lang="en-US" altLang="zh-CN" dirty="0"/>
          </a:p>
        </p:txBody>
      </p:sp>
      <p:sp>
        <p:nvSpPr>
          <p:cNvPr id="5" name="灯片编号占位符 4"/>
          <p:cNvSpPr>
            <a:spLocks noGrp="1"/>
          </p:cNvSpPr>
          <p:nvPr>
            <p:ph type="sldNum" sz="quarter" idx="11"/>
          </p:nvPr>
        </p:nvSpPr>
        <p:spPr/>
        <p:txBody>
          <a:bodyPr/>
          <a:lstStyle/>
          <a:p>
            <a:pPr>
              <a:defRPr/>
            </a:pPr>
            <a:fld id="{D2262E2B-4726-4775-BEF2-7CCA16B17434}" type="slidenum">
              <a:rPr lang="en-US" altLang="zh-CN" smtClean="0"/>
              <a:t>60</a:t>
            </a:fld>
            <a:endParaRPr lang="en-US" altLang="zh-CN" dirty="0"/>
          </a:p>
        </p:txBody>
      </p:sp>
    </p:spTree>
    <p:extLst>
      <p:ext uri="{BB962C8B-B14F-4D97-AF65-F5344CB8AC3E}">
        <p14:creationId xmlns:p14="http://schemas.microsoft.com/office/powerpoint/2010/main" val="1220658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代码结构</a:t>
            </a:r>
            <a:endParaRPr lang="zh-CN" altLang="en-US"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2001716048"/>
              </p:ext>
            </p:extLst>
          </p:nvPr>
        </p:nvGraphicFramePr>
        <p:xfrm>
          <a:off x="457200" y="1828800"/>
          <a:ext cx="8229600" cy="3108960"/>
        </p:xfrm>
        <a:graphic>
          <a:graphicData uri="http://schemas.openxmlformats.org/drawingml/2006/table">
            <a:tbl>
              <a:tblPr firstRow="1" bandRow="1">
                <a:tableStyleId>{5940675A-B579-460E-94D1-54222C63F5DA}</a:tableStyleId>
              </a:tblPr>
              <a:tblGrid>
                <a:gridCol w="2667000">
                  <a:extLst>
                    <a:ext uri="{9D8B030D-6E8A-4147-A177-3AD203B41FA5}">
                      <a16:colId xmlns:a16="http://schemas.microsoft.com/office/drawing/2014/main" xmlns="" val="20000"/>
                    </a:ext>
                  </a:extLst>
                </a:gridCol>
                <a:gridCol w="5562600">
                  <a:extLst>
                    <a:ext uri="{9D8B030D-6E8A-4147-A177-3AD203B41FA5}">
                      <a16:colId xmlns:a16="http://schemas.microsoft.com/office/drawing/2014/main" xmlns="" val="20001"/>
                    </a:ext>
                  </a:extLst>
                </a:gridCol>
              </a:tblGrid>
              <a:tr h="370840">
                <a:tc>
                  <a:txBody>
                    <a:bodyPr/>
                    <a:lstStyle/>
                    <a:p>
                      <a:r>
                        <a:rPr lang="en-US" altLang="zh-CN" sz="2400" dirty="0" smtClean="0"/>
                        <a:t> Code Construct </a:t>
                      </a:r>
                      <a:endParaRPr lang="zh-CN" alt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dirty="0" smtClean="0"/>
                        <a:t>Description </a:t>
                      </a:r>
                    </a:p>
                  </a:txBody>
                  <a:tcPr/>
                </a:tc>
                <a:extLst>
                  <a:ext uri="{0D108BD9-81ED-4DB2-BD59-A6C34878D82A}">
                    <a16:rowId xmlns:a16="http://schemas.microsoft.com/office/drawing/2014/main" xmlns="" val="1000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dirty="0" smtClean="0"/>
                        <a:t> setup()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dirty="0" smtClean="0"/>
                        <a:t>Standard Arduino function called once </a:t>
                      </a:r>
                    </a:p>
                  </a:txBody>
                  <a:tcPr/>
                </a:tc>
                <a:extLst>
                  <a:ext uri="{0D108BD9-81ED-4DB2-BD59-A6C34878D82A}">
                    <a16:rowId xmlns:a16="http://schemas.microsoft.com/office/drawing/2014/main" xmlns="" val="1000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dirty="0" smtClean="0"/>
                        <a:t>loop() </a:t>
                      </a:r>
                      <a:endParaRPr lang="zh-CN" alt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dirty="0" smtClean="0"/>
                        <a:t>Standard Arduino function called repeatedly </a:t>
                      </a:r>
                    </a:p>
                  </a:txBody>
                  <a:tcPr/>
                </a:tc>
                <a:extLst>
                  <a:ext uri="{0D108BD9-81ED-4DB2-BD59-A6C34878D82A}">
                    <a16:rowId xmlns:a16="http://schemas.microsoft.com/office/drawing/2014/main" xmlns="" val="1000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dirty="0" smtClean="0"/>
                        <a:t> #define </a:t>
                      </a:r>
                      <a:endParaRPr lang="zh-CN" alt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dirty="0" smtClean="0"/>
                        <a:t>Defines a constant </a:t>
                      </a:r>
                    </a:p>
                  </a:txBody>
                  <a:tcPr/>
                </a:tc>
                <a:extLst>
                  <a:ext uri="{0D108BD9-81ED-4DB2-BD59-A6C34878D82A}">
                    <a16:rowId xmlns:a16="http://schemas.microsoft.com/office/drawing/2014/main" xmlns="" val="10007"/>
                  </a:ext>
                </a:extLst>
              </a:tr>
              <a:tr h="370840">
                <a:tc>
                  <a:txBody>
                    <a:bodyPr/>
                    <a:lstStyle/>
                    <a:p>
                      <a:pPr algn="ctr"/>
                      <a:r>
                        <a:rPr lang="en-US" altLang="zh-CN" sz="2400" dirty="0" smtClean="0"/>
                        <a:t>#include </a:t>
                      </a:r>
                      <a:endParaRPr lang="zh-CN" alt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dirty="0" smtClean="0"/>
                        <a:t>Includes an external  library </a:t>
                      </a:r>
                      <a:endParaRPr lang="zh-CN" altLang="en-US" sz="2400" dirty="0" smtClean="0"/>
                    </a:p>
                  </a:txBody>
                  <a:tcPr/>
                </a:tc>
                <a:extLst>
                  <a:ext uri="{0D108BD9-81ED-4DB2-BD59-A6C34878D82A}">
                    <a16:rowId xmlns:a16="http://schemas.microsoft.com/office/drawing/2014/main" xmlns="" val="10008"/>
                  </a:ext>
                </a:extLst>
              </a:tr>
              <a:tr h="370840">
                <a:tc>
                  <a:txBody>
                    <a:bodyPr/>
                    <a:lstStyle/>
                    <a:p>
                      <a:endParaRPr lang="zh-CN" altLang="en-US" sz="2400" dirty="0"/>
                    </a:p>
                  </a:txBody>
                  <a:tcPr/>
                </a:tc>
                <a:tc>
                  <a:txBody>
                    <a:bodyPr/>
                    <a:lstStyle/>
                    <a:p>
                      <a:endParaRPr lang="zh-CN" altLang="en-US" sz="2400" dirty="0"/>
                    </a:p>
                  </a:txBody>
                  <a:tcPr/>
                </a:tc>
                <a:extLst>
                  <a:ext uri="{0D108BD9-81ED-4DB2-BD59-A6C34878D82A}">
                    <a16:rowId xmlns:a16="http://schemas.microsoft.com/office/drawing/2014/main" xmlns="" val="10009"/>
                  </a:ext>
                </a:extLst>
              </a:tr>
            </a:tbl>
          </a:graphicData>
        </a:graphic>
      </p:graphicFrame>
      <p:sp>
        <p:nvSpPr>
          <p:cNvPr id="5" name="灯片编号占位符 4"/>
          <p:cNvSpPr>
            <a:spLocks noGrp="1"/>
          </p:cNvSpPr>
          <p:nvPr>
            <p:ph type="sldNum" sz="quarter" idx="11"/>
          </p:nvPr>
        </p:nvSpPr>
        <p:spPr/>
        <p:txBody>
          <a:bodyPr/>
          <a:lstStyle/>
          <a:p>
            <a:pPr>
              <a:defRPr/>
            </a:pPr>
            <a:fld id="{D2262E2B-4726-4775-BEF2-7CCA16B17434}" type="slidenum">
              <a:rPr lang="en-US" altLang="zh-CN" smtClean="0"/>
              <a:t>61</a:t>
            </a:fld>
            <a:endParaRPr lang="en-US" altLang="zh-CN" dirty="0"/>
          </a:p>
        </p:txBody>
      </p:sp>
      <p:sp>
        <p:nvSpPr>
          <p:cNvPr id="3" name="矩形 2"/>
          <p:cNvSpPr/>
          <p:nvPr/>
        </p:nvSpPr>
        <p:spPr>
          <a:xfrm>
            <a:off x="1524000" y="5638800"/>
            <a:ext cx="6462712" cy="830997"/>
          </a:xfrm>
          <a:prstGeom prst="rect">
            <a:avLst/>
          </a:prstGeom>
          <a:solidFill>
            <a:schemeClr val="accent1"/>
          </a:solidFill>
        </p:spPr>
        <p:txBody>
          <a:bodyPr wrap="square">
            <a:spAutoFit/>
          </a:bodyPr>
          <a:lstStyle/>
          <a:p>
            <a:r>
              <a:rPr lang="en-US" altLang="zh-CN" sz="2400" dirty="0"/>
              <a:t> You can explore the complete language at    https://www.arduino.cc/en/Reference     . </a:t>
            </a:r>
            <a:endParaRPr lang="zh-CN" altLang="en-US" sz="2400" dirty="0"/>
          </a:p>
        </p:txBody>
      </p:sp>
    </p:spTree>
    <p:extLst>
      <p:ext uri="{BB962C8B-B14F-4D97-AF65-F5344CB8AC3E}">
        <p14:creationId xmlns:p14="http://schemas.microsoft.com/office/powerpoint/2010/main" val="25042523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IO </a:t>
            </a:r>
            <a:r>
              <a:rPr lang="zh-CN" altLang="en-US" dirty="0" smtClean="0"/>
              <a:t>扩展板</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页脚占位符 3"/>
          <p:cNvSpPr>
            <a:spLocks noGrp="1"/>
          </p:cNvSpPr>
          <p:nvPr>
            <p:ph type="ftr" sz="quarter" idx="10"/>
          </p:nvPr>
        </p:nvSpPr>
        <p:spPr/>
        <p:txBody>
          <a:bodyPr/>
          <a:lstStyle/>
          <a:p>
            <a:pPr>
              <a:defRPr/>
            </a:pPr>
            <a:endParaRPr lang="en-US" altLang="zh-CN" dirty="0"/>
          </a:p>
        </p:txBody>
      </p:sp>
      <p:sp>
        <p:nvSpPr>
          <p:cNvPr id="5" name="灯片编号占位符 4"/>
          <p:cNvSpPr>
            <a:spLocks noGrp="1"/>
          </p:cNvSpPr>
          <p:nvPr>
            <p:ph type="sldNum" sz="quarter" idx="11"/>
          </p:nvPr>
        </p:nvSpPr>
        <p:spPr/>
        <p:txBody>
          <a:bodyPr/>
          <a:lstStyle/>
          <a:p>
            <a:pPr>
              <a:defRPr/>
            </a:pPr>
            <a:fld id="{D2262E2B-4726-4775-BEF2-7CCA16B17434}" type="slidenum">
              <a:rPr lang="en-US" altLang="zh-CN" smtClean="0"/>
              <a:t>62</a:t>
            </a:fld>
            <a:endParaRPr lang="en-US" altLang="zh-CN" dirty="0"/>
          </a:p>
        </p:txBody>
      </p:sp>
      <p:pic>
        <p:nvPicPr>
          <p:cNvPr id="1026" name="Picture 2" descr="V7引脚.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 y="1162843"/>
            <a:ext cx="9048750" cy="5400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722635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模拟</a:t>
            </a:r>
            <a:r>
              <a:rPr lang="en-US" altLang="zh-CN" dirty="0" smtClean="0"/>
              <a:t>/</a:t>
            </a:r>
            <a:r>
              <a:rPr lang="zh-CN" altLang="en-US" dirty="0" smtClean="0"/>
              <a:t>数字 部件</a:t>
            </a:r>
            <a:endParaRPr lang="zh-CN" altLang="en-US" dirty="0"/>
          </a:p>
        </p:txBody>
      </p:sp>
      <p:pic>
        <p:nvPicPr>
          <p:cNvPr id="7" name="图片 6" descr="Sensor des 2.png">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914400" y="2133600"/>
            <a:ext cx="7086600" cy="3505200"/>
          </a:xfrm>
          <a:prstGeom prst="rect">
            <a:avLst/>
          </a:prstGeom>
          <a:noFill/>
          <a:ln>
            <a:noFill/>
          </a:ln>
        </p:spPr>
      </p:pic>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169237572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AutoShape 2"/>
          <p:cNvSpPr>
            <a:spLocks noGrp="1" noChangeArrowheads="1"/>
          </p:cNvSpPr>
          <p:nvPr>
            <p:ph type="title"/>
          </p:nvPr>
        </p:nvSpPr>
        <p:spPr/>
        <p:txBody>
          <a:bodyPr>
            <a:noAutofit/>
          </a:bodyPr>
          <a:lstStyle/>
          <a:p>
            <a:r>
              <a:rPr lang="en-US" sz="4800" dirty="0" smtClean="0"/>
              <a:t>Arduino</a:t>
            </a:r>
            <a:endParaRPr lang="zh-CN" altLang="en-US" sz="4800" dirty="0" smtClean="0"/>
          </a:p>
        </p:txBody>
      </p:sp>
      <p:sp>
        <p:nvSpPr>
          <p:cNvPr id="4099" name="Rectangle 3"/>
          <p:cNvSpPr>
            <a:spLocks noGrp="1" noChangeArrowheads="1"/>
          </p:cNvSpPr>
          <p:nvPr>
            <p:ph type="body" idx="1"/>
          </p:nvPr>
        </p:nvSpPr>
        <p:spPr>
          <a:xfrm>
            <a:off x="2601516" y="3158729"/>
            <a:ext cx="5043488" cy="1565672"/>
          </a:xfrm>
        </p:spPr>
        <p:txBody>
          <a:bodyPr/>
          <a:lstStyle/>
          <a:p>
            <a:pPr algn="ctr">
              <a:buNone/>
            </a:pPr>
            <a:r>
              <a:rPr lang="en-US" altLang="zh-CN" sz="4400" dirty="0" smtClean="0"/>
              <a:t>Arduino</a:t>
            </a:r>
            <a:r>
              <a:rPr lang="zh-CN" altLang="en-US" sz="4400" dirty="0" smtClean="0"/>
              <a:t>开发</a:t>
            </a:r>
            <a:endParaRPr lang="en-US" altLang="zh-CN" sz="4400" dirty="0" smtClean="0"/>
          </a:p>
          <a:p>
            <a:pPr algn="ctr">
              <a:buNone/>
            </a:pPr>
            <a:r>
              <a:rPr lang="en-US" altLang="zh-CN" sz="4400" dirty="0" smtClean="0">
                <a:sym typeface="+mn-ea"/>
              </a:rPr>
              <a:t>--</a:t>
            </a:r>
            <a:r>
              <a:rPr lang="zh-CN" altLang="en-US" sz="4400" dirty="0" smtClean="0">
                <a:sym typeface="+mn-ea"/>
              </a:rPr>
              <a:t> 基础模块</a:t>
            </a:r>
            <a:endParaRPr lang="zh-CN" altLang="en-US" sz="4050" dirty="0">
              <a:sym typeface="+mn-ea"/>
            </a:endParaRPr>
          </a:p>
        </p:txBody>
      </p:sp>
      <p:pic>
        <p:nvPicPr>
          <p:cNvPr id="4100" name="Picture 4" descr="j029323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3316" y="2996804"/>
            <a:ext cx="1173956" cy="865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59584649"/>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Arduino </a:t>
            </a:r>
            <a:r>
              <a:rPr lang="zh-CN" altLang="en-US" dirty="0" smtClean="0"/>
              <a:t>项目开发</a:t>
            </a:r>
            <a:endParaRPr lang="zh-CN" altLang="en-US" dirty="0"/>
          </a:p>
        </p:txBody>
      </p:sp>
      <p:sp>
        <p:nvSpPr>
          <p:cNvPr id="3" name="内容占位符 2"/>
          <p:cNvSpPr>
            <a:spLocks noGrp="1"/>
          </p:cNvSpPr>
          <p:nvPr>
            <p:ph idx="1"/>
          </p:nvPr>
        </p:nvSpPr>
        <p:spPr/>
        <p:txBody>
          <a:bodyPr/>
          <a:lstStyle/>
          <a:p>
            <a:r>
              <a:rPr lang="zh-CN" altLang="en-US" sz="2800" dirty="0" smtClean="0"/>
              <a:t>项目创建与设置</a:t>
            </a:r>
            <a:endParaRPr lang="en-US" altLang="zh-CN" sz="2800" dirty="0" smtClean="0"/>
          </a:p>
          <a:p>
            <a:pPr lvl="1"/>
            <a:r>
              <a:rPr lang="en-US" altLang="zh-CN" sz="2400" dirty="0" smtClean="0"/>
              <a:t> </a:t>
            </a:r>
            <a:r>
              <a:rPr lang="zh-CN" altLang="en-US" sz="2400" dirty="0" smtClean="0"/>
              <a:t>启动</a:t>
            </a:r>
            <a:r>
              <a:rPr lang="en-US" altLang="zh-CN" sz="2400" dirty="0" smtClean="0"/>
              <a:t> </a:t>
            </a:r>
            <a:r>
              <a:rPr lang="en-US" altLang="zh-CN" sz="2400" dirty="0"/>
              <a:t>Arduino </a:t>
            </a:r>
            <a:r>
              <a:rPr lang="en-US" altLang="zh-CN" sz="2400" dirty="0" smtClean="0"/>
              <a:t>IDE</a:t>
            </a:r>
            <a:r>
              <a:rPr lang="zh-CN" altLang="en-US" sz="2400" dirty="0" smtClean="0"/>
              <a:t>，并输入代码</a:t>
            </a:r>
            <a:endParaRPr lang="en-US" altLang="zh-CN" sz="2400" dirty="0" smtClean="0"/>
          </a:p>
          <a:p>
            <a:pPr lvl="1"/>
            <a:r>
              <a:rPr lang="en-US" altLang="zh-CN" sz="2400" dirty="0" smtClean="0"/>
              <a:t> </a:t>
            </a:r>
            <a:r>
              <a:rPr lang="zh-CN" altLang="en-US" sz="2400" dirty="0" smtClean="0"/>
              <a:t>点击</a:t>
            </a:r>
            <a:r>
              <a:rPr lang="en-US" altLang="zh-CN" sz="2400" dirty="0" smtClean="0"/>
              <a:t> </a:t>
            </a:r>
            <a:r>
              <a:rPr lang="en-US" altLang="zh-CN" sz="2400" dirty="0"/>
              <a:t>Verify </a:t>
            </a:r>
            <a:r>
              <a:rPr lang="zh-CN" altLang="en-US" sz="2400" dirty="0" smtClean="0"/>
              <a:t>按钮进行代码验证和编译</a:t>
            </a:r>
            <a:r>
              <a:rPr lang="en-US" altLang="zh-CN" sz="2400" dirty="0" smtClean="0"/>
              <a:t> </a:t>
            </a:r>
            <a:endParaRPr lang="en-US" altLang="zh-CN" sz="2400" dirty="0"/>
          </a:p>
          <a:p>
            <a:pPr lvl="1"/>
            <a:r>
              <a:rPr lang="en-US" altLang="zh-CN" sz="2400" dirty="0"/>
              <a:t> </a:t>
            </a:r>
            <a:r>
              <a:rPr lang="zh-CN" altLang="en-US" sz="2400" dirty="0" smtClean="0"/>
              <a:t>确保已用 </a:t>
            </a:r>
            <a:r>
              <a:rPr lang="en-US" altLang="zh-CN" sz="2400" dirty="0" smtClean="0"/>
              <a:t>USB </a:t>
            </a:r>
            <a:r>
              <a:rPr lang="zh-CN" altLang="en-US" sz="2400" dirty="0" smtClean="0"/>
              <a:t>电缆连接了</a:t>
            </a:r>
            <a:r>
              <a:rPr lang="en-US" altLang="zh-CN" sz="2400" dirty="0" smtClean="0"/>
              <a:t>PC</a:t>
            </a:r>
            <a:r>
              <a:rPr lang="zh-CN" altLang="en-US" sz="2400" dirty="0" smtClean="0"/>
              <a:t>和开发板</a:t>
            </a:r>
            <a:endParaRPr lang="en-US" altLang="zh-CN" sz="2400" dirty="0" smtClean="0"/>
          </a:p>
          <a:p>
            <a:pPr lvl="1"/>
            <a:r>
              <a:rPr lang="en-US" altLang="zh-CN" sz="2400" dirty="0"/>
              <a:t> </a:t>
            </a:r>
            <a:r>
              <a:rPr lang="zh-CN" altLang="en-US" sz="2400" dirty="0" smtClean="0"/>
              <a:t>选择</a:t>
            </a:r>
            <a:r>
              <a:rPr lang="en-US" altLang="zh-CN" sz="2400" dirty="0" smtClean="0"/>
              <a:t> Tools  </a:t>
            </a:r>
            <a:r>
              <a:rPr lang="en-US" altLang="zh-CN" sz="2400" dirty="0"/>
              <a:t>➤  Board </a:t>
            </a:r>
            <a:r>
              <a:rPr lang="zh-CN" altLang="en-US" sz="2400" dirty="0" smtClean="0"/>
              <a:t>菜单，选择</a:t>
            </a:r>
            <a:r>
              <a:rPr lang="en-US" altLang="zh-CN" sz="2400" dirty="0" smtClean="0"/>
              <a:t> </a:t>
            </a:r>
            <a:r>
              <a:rPr lang="en-US" altLang="zh-CN" sz="2400" dirty="0"/>
              <a:t>Arduino Uno </a:t>
            </a:r>
            <a:r>
              <a:rPr lang="zh-CN" altLang="en-US" sz="2400" dirty="0" smtClean="0"/>
              <a:t>菜单项</a:t>
            </a:r>
            <a:r>
              <a:rPr lang="en-US" altLang="zh-CN" sz="2400" dirty="0" smtClean="0"/>
              <a:t>(</a:t>
            </a:r>
            <a:r>
              <a:rPr lang="zh-CN" altLang="en-US" sz="2400" dirty="0" smtClean="0"/>
              <a:t>和开发板匹配</a:t>
            </a:r>
            <a:r>
              <a:rPr lang="en-US" altLang="zh-CN" sz="2400" dirty="0" smtClean="0"/>
              <a:t>).</a:t>
            </a:r>
          </a:p>
          <a:p>
            <a:pPr lvl="1"/>
            <a:r>
              <a:rPr lang="en-US" altLang="zh-CN" sz="2400" dirty="0"/>
              <a:t> </a:t>
            </a:r>
            <a:r>
              <a:rPr lang="zh-CN" altLang="en-US" sz="2400" dirty="0"/>
              <a:t>选择 </a:t>
            </a:r>
            <a:r>
              <a:rPr lang="en-US" altLang="zh-CN" sz="2400" dirty="0"/>
              <a:t>Tools  ➤  Port </a:t>
            </a:r>
            <a:r>
              <a:rPr lang="zh-CN" altLang="en-US" sz="2400" dirty="0"/>
              <a:t>菜单，选择</a:t>
            </a:r>
            <a:r>
              <a:rPr lang="en-US" altLang="zh-CN" sz="2400" dirty="0"/>
              <a:t>USB</a:t>
            </a:r>
            <a:r>
              <a:rPr lang="zh-CN" altLang="en-US" sz="2400" dirty="0"/>
              <a:t>端口。</a:t>
            </a:r>
            <a:endParaRPr lang="en-US" altLang="zh-CN" sz="2400" dirty="0"/>
          </a:p>
          <a:p>
            <a:pPr lvl="1"/>
            <a:r>
              <a:rPr lang="en-US" altLang="zh-CN" sz="2400" dirty="0"/>
              <a:t> </a:t>
            </a:r>
            <a:r>
              <a:rPr lang="zh-CN" altLang="en-US" sz="2400" dirty="0"/>
              <a:t>点击 </a:t>
            </a:r>
            <a:r>
              <a:rPr lang="en-US" altLang="zh-CN" sz="2400" dirty="0"/>
              <a:t>Upload </a:t>
            </a:r>
            <a:r>
              <a:rPr lang="zh-CN" altLang="en-US" sz="2400" dirty="0"/>
              <a:t>按钮</a:t>
            </a:r>
            <a:endParaRPr lang="en-US" altLang="zh-CN" sz="2400" dirty="0"/>
          </a:p>
          <a:p>
            <a:pPr lvl="1"/>
            <a:r>
              <a:rPr lang="en-US" altLang="zh-CN" sz="2400" dirty="0"/>
              <a:t> </a:t>
            </a:r>
            <a:r>
              <a:rPr lang="zh-CN" altLang="en-US" sz="2400" dirty="0"/>
              <a:t>打开</a:t>
            </a:r>
            <a:r>
              <a:rPr lang="en-US" altLang="zh-CN" sz="2400" dirty="0"/>
              <a:t>Serial Monitor </a:t>
            </a:r>
            <a:r>
              <a:rPr lang="zh-CN" altLang="en-US" sz="2400" dirty="0"/>
              <a:t>窗口</a:t>
            </a:r>
            <a:r>
              <a:rPr lang="en-US" altLang="zh-CN" sz="2400" dirty="0"/>
              <a:t>. </a:t>
            </a:r>
            <a:r>
              <a:rPr lang="zh-CN" altLang="en-US" sz="2400" dirty="0"/>
              <a:t>确保其设置和</a:t>
            </a:r>
            <a:r>
              <a:rPr lang="en-US" altLang="zh-CN" sz="2400" dirty="0"/>
              <a:t>  </a:t>
            </a:r>
            <a:r>
              <a:rPr lang="en-US" altLang="zh-CN" sz="2400" dirty="0" err="1"/>
              <a:t>Serial.begin</a:t>
            </a:r>
            <a:r>
              <a:rPr lang="en-US" altLang="zh-CN" sz="2400" dirty="0"/>
              <a:t>()  </a:t>
            </a:r>
            <a:r>
              <a:rPr lang="zh-CN" altLang="en-US" sz="2400" dirty="0"/>
              <a:t>函数的调用参数一致</a:t>
            </a:r>
            <a:r>
              <a:rPr lang="en-US" altLang="zh-CN" sz="2400" dirty="0"/>
              <a:t> </a:t>
            </a:r>
            <a:endParaRPr lang="zh-CN" altLang="en-US" sz="2400" dirty="0"/>
          </a:p>
          <a:p>
            <a:pPr marL="0" indent="0">
              <a:buNone/>
            </a:pPr>
            <a:endParaRPr lang="zh-CN" altLang="en-US" sz="2400" dirty="0"/>
          </a:p>
        </p:txBody>
      </p:sp>
      <p:sp>
        <p:nvSpPr>
          <p:cNvPr id="5" name="灯片编号占位符 4"/>
          <p:cNvSpPr>
            <a:spLocks noGrp="1"/>
          </p:cNvSpPr>
          <p:nvPr>
            <p:ph type="sldNum" sz="quarter" idx="11"/>
          </p:nvPr>
        </p:nvSpPr>
        <p:spPr/>
        <p:txBody>
          <a:bodyPr/>
          <a:lstStyle/>
          <a:p>
            <a:pPr>
              <a:defRPr/>
            </a:pPr>
            <a:fld id="{D2262E2B-4726-4775-BEF2-7CCA16B17434}" type="slidenum">
              <a:rPr lang="en-US" altLang="zh-CN" smtClean="0"/>
              <a:t>65</a:t>
            </a:fld>
            <a:endParaRPr lang="en-US" altLang="zh-CN" dirty="0"/>
          </a:p>
        </p:txBody>
      </p:sp>
    </p:spTree>
    <p:extLst>
      <p:ext uri="{BB962C8B-B14F-4D97-AF65-F5344CB8AC3E}">
        <p14:creationId xmlns:p14="http://schemas.microsoft.com/office/powerpoint/2010/main" val="2192367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选择开发板</a:t>
            </a:r>
            <a:endParaRPr lang="zh-CN" altLang="en-US" dirty="0"/>
          </a:p>
        </p:txBody>
      </p:sp>
      <p:sp>
        <p:nvSpPr>
          <p:cNvPr id="3" name="内容占位符 2"/>
          <p:cNvSpPr>
            <a:spLocks noGrp="1"/>
          </p:cNvSpPr>
          <p:nvPr>
            <p:ph idx="1"/>
          </p:nvPr>
        </p:nvSpPr>
        <p:spPr/>
        <p:txBody>
          <a:bodyPr/>
          <a:lstStyle/>
          <a:p>
            <a:endParaRPr lang="zh-CN" altLang="en-US"/>
          </a:p>
        </p:txBody>
      </p:sp>
      <p:sp>
        <p:nvSpPr>
          <p:cNvPr id="5" name="灯片编号占位符 4"/>
          <p:cNvSpPr>
            <a:spLocks noGrp="1"/>
          </p:cNvSpPr>
          <p:nvPr>
            <p:ph type="sldNum" sz="quarter" idx="11"/>
          </p:nvPr>
        </p:nvSpPr>
        <p:spPr/>
        <p:txBody>
          <a:bodyPr/>
          <a:lstStyle/>
          <a:p>
            <a:pPr>
              <a:defRPr/>
            </a:pPr>
            <a:fld id="{D2262E2B-4726-4775-BEF2-7CCA16B17434}" type="slidenum">
              <a:rPr lang="en-US" altLang="zh-CN" smtClean="0"/>
              <a:t>66</a:t>
            </a:fld>
            <a:endParaRPr lang="en-US" altLang="zh-CN" dirty="0"/>
          </a:p>
        </p:txBody>
      </p:sp>
      <p:pic>
        <p:nvPicPr>
          <p:cNvPr id="6" name="图片 5"/>
          <p:cNvPicPr>
            <a:picLocks noChangeAspect="1"/>
          </p:cNvPicPr>
          <p:nvPr/>
        </p:nvPicPr>
        <p:blipFill>
          <a:blip r:embed="rId2"/>
          <a:stretch>
            <a:fillRect/>
          </a:stretch>
        </p:blipFill>
        <p:spPr>
          <a:xfrm>
            <a:off x="1133905" y="1409952"/>
            <a:ext cx="6876190" cy="4038095"/>
          </a:xfrm>
          <a:prstGeom prst="rect">
            <a:avLst/>
          </a:prstGeom>
        </p:spPr>
      </p:pic>
    </p:spTree>
    <p:extLst>
      <p:ext uri="{BB962C8B-B14F-4D97-AF65-F5344CB8AC3E}">
        <p14:creationId xmlns:p14="http://schemas.microsoft.com/office/powerpoint/2010/main" val="414424546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选择连接</a:t>
            </a:r>
            <a:r>
              <a:rPr lang="en-US" altLang="zh-CN" dirty="0" smtClean="0"/>
              <a:t>target</a:t>
            </a:r>
            <a:r>
              <a:rPr lang="zh-CN" altLang="en-US" dirty="0" smtClean="0"/>
              <a:t>的端口</a:t>
            </a:r>
            <a:endParaRPr lang="zh-CN" altLang="en-US" dirty="0"/>
          </a:p>
        </p:txBody>
      </p:sp>
      <p:sp>
        <p:nvSpPr>
          <p:cNvPr id="3" name="内容占位符 2"/>
          <p:cNvSpPr>
            <a:spLocks noGrp="1"/>
          </p:cNvSpPr>
          <p:nvPr>
            <p:ph idx="1"/>
          </p:nvPr>
        </p:nvSpPr>
        <p:spPr/>
        <p:txBody>
          <a:bodyPr/>
          <a:lstStyle/>
          <a:p>
            <a:endParaRPr lang="zh-CN" altLang="en-US"/>
          </a:p>
        </p:txBody>
      </p:sp>
      <p:sp>
        <p:nvSpPr>
          <p:cNvPr id="5" name="灯片编号占位符 4"/>
          <p:cNvSpPr>
            <a:spLocks noGrp="1"/>
          </p:cNvSpPr>
          <p:nvPr>
            <p:ph type="sldNum" sz="quarter" idx="11"/>
          </p:nvPr>
        </p:nvSpPr>
        <p:spPr/>
        <p:txBody>
          <a:bodyPr/>
          <a:lstStyle/>
          <a:p>
            <a:pPr>
              <a:defRPr/>
            </a:pPr>
            <a:fld id="{D2262E2B-4726-4775-BEF2-7CCA16B17434}" type="slidenum">
              <a:rPr lang="en-US" altLang="zh-CN" smtClean="0"/>
              <a:t>67</a:t>
            </a:fld>
            <a:endParaRPr lang="en-US" altLang="zh-CN" dirty="0"/>
          </a:p>
        </p:txBody>
      </p:sp>
      <p:pic>
        <p:nvPicPr>
          <p:cNvPr id="6" name="图片 5"/>
          <p:cNvPicPr>
            <a:picLocks noChangeAspect="1"/>
          </p:cNvPicPr>
          <p:nvPr/>
        </p:nvPicPr>
        <p:blipFill>
          <a:blip r:embed="rId2"/>
          <a:stretch>
            <a:fillRect/>
          </a:stretch>
        </p:blipFill>
        <p:spPr>
          <a:xfrm>
            <a:off x="698137" y="2514600"/>
            <a:ext cx="7623902" cy="3300527"/>
          </a:xfrm>
          <a:prstGeom prst="rect">
            <a:avLst/>
          </a:prstGeom>
        </p:spPr>
      </p:pic>
    </p:spTree>
    <p:extLst>
      <p:ext uri="{BB962C8B-B14F-4D97-AF65-F5344CB8AC3E}">
        <p14:creationId xmlns:p14="http://schemas.microsoft.com/office/powerpoint/2010/main" val="39060654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AutoShape 2"/>
          <p:cNvSpPr>
            <a:spLocks noGrp="1" noChangeArrowheads="1"/>
          </p:cNvSpPr>
          <p:nvPr>
            <p:ph type="title"/>
          </p:nvPr>
        </p:nvSpPr>
        <p:spPr/>
        <p:txBody>
          <a:bodyPr>
            <a:noAutofit/>
          </a:bodyPr>
          <a:lstStyle/>
          <a:p>
            <a:r>
              <a:rPr lang="en-US" sz="4800" dirty="0" smtClean="0"/>
              <a:t>Arduino</a:t>
            </a:r>
            <a:endParaRPr lang="zh-CN" altLang="en-US" sz="4800" dirty="0" smtClean="0"/>
          </a:p>
        </p:txBody>
      </p:sp>
      <p:sp>
        <p:nvSpPr>
          <p:cNvPr id="4099" name="Rectangle 3"/>
          <p:cNvSpPr>
            <a:spLocks noGrp="1" noChangeArrowheads="1"/>
          </p:cNvSpPr>
          <p:nvPr>
            <p:ph type="body" idx="1"/>
          </p:nvPr>
        </p:nvSpPr>
        <p:spPr>
          <a:xfrm>
            <a:off x="2601516" y="3158729"/>
            <a:ext cx="5043488" cy="1565672"/>
          </a:xfrm>
        </p:spPr>
        <p:txBody>
          <a:bodyPr/>
          <a:lstStyle/>
          <a:p>
            <a:pPr algn="ctr">
              <a:buNone/>
            </a:pPr>
            <a:r>
              <a:rPr lang="en-US" altLang="zh-CN" sz="4400" dirty="0" smtClean="0"/>
              <a:t>LED</a:t>
            </a:r>
            <a:endParaRPr lang="zh-CN" altLang="en-US" sz="4050" dirty="0">
              <a:sym typeface="+mn-ea"/>
            </a:endParaRPr>
          </a:p>
        </p:txBody>
      </p:sp>
      <p:pic>
        <p:nvPicPr>
          <p:cNvPr id="5" name="Picture 2" descr="D:\Program Files\Microsoft Office\MEDIA\CAGCAT10\j021270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0419" y="3291147"/>
            <a:ext cx="813359" cy="1142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7489315"/>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P02-Button</a:t>
            </a:r>
            <a:r>
              <a:rPr lang="zh-CN" altLang="en-US" dirty="0" smtClean="0"/>
              <a:t> （项目</a:t>
            </a:r>
            <a:r>
              <a:rPr lang="en-US" altLang="zh-CN" dirty="0" smtClean="0"/>
              <a:t>1</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smtClean="0"/>
              <a:t>连接</a:t>
            </a:r>
            <a:endParaRPr lang="en-US" altLang="zh-CN" dirty="0" smtClean="0"/>
          </a:p>
          <a:p>
            <a:pPr lvl="1"/>
            <a:r>
              <a:rPr lang="zh-CN" altLang="en-US" dirty="0" smtClean="0"/>
              <a:t>无。板</a:t>
            </a:r>
            <a:r>
              <a:rPr lang="zh-CN" altLang="en-US" dirty="0"/>
              <a:t>上自</a:t>
            </a:r>
            <a:r>
              <a:rPr lang="zh-CN" altLang="en-US" dirty="0" smtClean="0"/>
              <a:t>带</a:t>
            </a:r>
            <a:r>
              <a:rPr lang="en-US" altLang="zh-CN" dirty="0" smtClean="0"/>
              <a:t>LED</a:t>
            </a:r>
            <a:r>
              <a:rPr lang="zh-CN" altLang="en-US" dirty="0" smtClean="0"/>
              <a:t>（连接至引脚</a:t>
            </a:r>
            <a:r>
              <a:rPr lang="en-US" altLang="zh-CN" dirty="0" smtClean="0"/>
              <a:t>13</a:t>
            </a:r>
            <a:r>
              <a:rPr lang="zh-CN" altLang="en-US" dirty="0" smtClean="0"/>
              <a:t>）</a:t>
            </a:r>
            <a:endParaRPr lang="en-US" altLang="zh-CN" dirty="0" smtClean="0"/>
          </a:p>
          <a:p>
            <a:r>
              <a:rPr lang="zh-CN" altLang="en-US" dirty="0" smtClean="0"/>
              <a:t>功能：</a:t>
            </a:r>
            <a:endParaRPr lang="en-US" altLang="zh-CN" dirty="0" smtClean="0"/>
          </a:p>
          <a:p>
            <a:pPr lvl="1"/>
            <a:r>
              <a:rPr lang="en-US" altLang="zh-CN" dirty="0" smtClean="0"/>
              <a:t>LED </a:t>
            </a:r>
            <a:r>
              <a:rPr lang="zh-CN" altLang="en-US" dirty="0" smtClean="0"/>
              <a:t>循环点亮、熄灭，间隔时间</a:t>
            </a:r>
            <a:r>
              <a:rPr lang="en-US" altLang="zh-CN" dirty="0" smtClean="0"/>
              <a:t>1s</a:t>
            </a:r>
            <a:r>
              <a:rPr lang="zh-CN" altLang="en-US" dirty="0" smtClean="0"/>
              <a:t>。</a:t>
            </a:r>
            <a:endParaRPr lang="zh-CN" altLang="en-US" dirty="0"/>
          </a:p>
          <a:p>
            <a:endParaRPr lang="zh-CN" altLang="en-US" dirty="0"/>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5596169" y="3457575"/>
            <a:ext cx="3028950" cy="4038600"/>
          </a:xfrm>
          <a:prstGeom prst="rect">
            <a:avLst/>
          </a:prstGeom>
        </p:spPr>
      </p:pic>
      <p:cxnSp>
        <p:nvCxnSpPr>
          <p:cNvPr id="8" name="直接箭头连接符 7"/>
          <p:cNvCxnSpPr/>
          <p:nvPr/>
        </p:nvCxnSpPr>
        <p:spPr>
          <a:xfrm>
            <a:off x="5715000" y="4114800"/>
            <a:ext cx="1066800" cy="76200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42078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传感器连接</a:t>
            </a:r>
            <a:endParaRPr lang="zh-CN" altLang="en-US" dirty="0"/>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0"/>
          </p:nvPr>
        </p:nvSpPr>
        <p:spPr/>
        <p:txBody>
          <a:bodyPr/>
          <a:lstStyle/>
          <a:p>
            <a:pPr>
              <a:defRPr/>
            </a:pPr>
            <a:endParaRPr lang="en-US" altLang="zh-CN" dirty="0"/>
          </a:p>
        </p:txBody>
      </p:sp>
      <p:sp>
        <p:nvSpPr>
          <p:cNvPr id="5" name="灯片编号占位符 4"/>
          <p:cNvSpPr>
            <a:spLocks noGrp="1"/>
          </p:cNvSpPr>
          <p:nvPr>
            <p:ph type="sldNum" sz="quarter" idx="11"/>
          </p:nvPr>
        </p:nvSpPr>
        <p:spPr/>
        <p:txBody>
          <a:bodyPr/>
          <a:lstStyle/>
          <a:p>
            <a:pPr>
              <a:defRPr/>
            </a:pPr>
            <a:fld id="{D2262E2B-4726-4775-BEF2-7CCA16B17434}" type="slidenum">
              <a:rPr lang="en-US" altLang="zh-CN" smtClean="0"/>
              <a:t>7</a:t>
            </a:fld>
            <a:endParaRPr lang="en-US" altLang="zh-CN" dirty="0"/>
          </a:p>
        </p:txBody>
      </p:sp>
      <p:pic>
        <p:nvPicPr>
          <p:cNvPr id="2050" name="Picture 2" descr="http://wiki.dfrobot.com.cn/images/thumb/3/38/DFR0029_Diagram.png/500px-DFR0029_Diagr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9731" y="1266824"/>
            <a:ext cx="4762500" cy="5276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912670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样例</a:t>
            </a:r>
            <a:r>
              <a:rPr lang="zh-CN" altLang="en-US" dirty="0"/>
              <a:t>代码</a:t>
            </a:r>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990600" y="1600199"/>
            <a:ext cx="6934200" cy="4627245"/>
          </a:xfrm>
          <a:prstGeom prst="rect">
            <a:avLst/>
          </a:prstGeom>
        </p:spPr>
      </p:pic>
    </p:spTree>
    <p:extLst>
      <p:ext uri="{BB962C8B-B14F-4D97-AF65-F5344CB8AC3E}">
        <p14:creationId xmlns:p14="http://schemas.microsoft.com/office/powerpoint/2010/main" val="34587882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Demo – LED flash</a:t>
            </a:r>
            <a:endParaRPr lang="zh-CN" altLang="en-US" dirty="0"/>
          </a:p>
        </p:txBody>
      </p:sp>
      <p:sp>
        <p:nvSpPr>
          <p:cNvPr id="3" name="内容占位符 2"/>
          <p:cNvSpPr>
            <a:spLocks noGrp="1"/>
          </p:cNvSpPr>
          <p:nvPr>
            <p:ph idx="1"/>
          </p:nvPr>
        </p:nvSpPr>
        <p:spPr>
          <a:xfrm>
            <a:off x="481614" y="1905000"/>
            <a:ext cx="7924800" cy="4191000"/>
          </a:xfrm>
        </p:spPr>
        <p:txBody>
          <a:bodyPr>
            <a:normAutofit fontScale="62500" lnSpcReduction="20000"/>
          </a:bodyPr>
          <a:lstStyle/>
          <a:p>
            <a:pPr marL="0" indent="0">
              <a:buNone/>
            </a:pPr>
            <a:r>
              <a:rPr lang="en-US" altLang="zh-CN" dirty="0" smtClean="0">
                <a:latin typeface="Courier New" panose="02070309020205020404" pitchFamily="49" charset="0"/>
                <a:cs typeface="Courier New" panose="02070309020205020404" pitchFamily="49" charset="0"/>
              </a:rPr>
              <a:t>#define LED 13 </a:t>
            </a:r>
          </a:p>
          <a:p>
            <a:pPr marL="0" indent="0">
              <a:buNone/>
            </a:pPr>
            <a:r>
              <a:rPr lang="en-US" altLang="zh-CN" dirty="0" smtClean="0">
                <a:latin typeface="Courier New" panose="02070309020205020404" pitchFamily="49" charset="0"/>
                <a:cs typeface="Courier New" panose="02070309020205020404" pitchFamily="49" charset="0"/>
              </a:rPr>
              <a:t> </a:t>
            </a:r>
          </a:p>
          <a:p>
            <a:pPr marL="0" indent="0">
              <a:buNone/>
            </a:pPr>
            <a:r>
              <a:rPr lang="en-US" altLang="zh-CN" dirty="0" smtClean="0">
                <a:solidFill>
                  <a:srgbClr val="0000CC"/>
                </a:solidFill>
                <a:latin typeface="Courier New" panose="02070309020205020404" pitchFamily="49" charset="0"/>
                <a:cs typeface="Courier New" panose="02070309020205020404" pitchFamily="49" charset="0"/>
              </a:rPr>
              <a:t>void</a:t>
            </a:r>
            <a:r>
              <a:rPr lang="en-US" altLang="zh-CN" dirty="0" smtClean="0">
                <a:latin typeface="Courier New" panose="02070309020205020404" pitchFamily="49" charset="0"/>
                <a:cs typeface="Courier New" panose="02070309020205020404" pitchFamily="49" charset="0"/>
              </a:rPr>
              <a:t> setup() { </a:t>
            </a:r>
          </a:p>
          <a:p>
            <a:pPr marL="0" indent="0">
              <a:buNone/>
            </a:pPr>
            <a:r>
              <a:rPr lang="en-US" altLang="zh-CN" dirty="0" smtClean="0">
                <a:latin typeface="Courier New" panose="02070309020205020404" pitchFamily="49" charset="0"/>
                <a:cs typeface="Courier New" panose="02070309020205020404" pitchFamily="49" charset="0"/>
              </a:rPr>
              <a:t>  	</a:t>
            </a:r>
            <a:r>
              <a:rPr lang="en-US" altLang="zh-CN" dirty="0" err="1" smtClean="0">
                <a:solidFill>
                  <a:srgbClr val="C00000"/>
                </a:solidFill>
                <a:latin typeface="Courier New" panose="02070309020205020404" pitchFamily="49" charset="0"/>
                <a:cs typeface="Courier New" panose="02070309020205020404" pitchFamily="49" charset="0"/>
              </a:rPr>
              <a:t>pinMode</a:t>
            </a:r>
            <a:r>
              <a:rPr lang="en-US" altLang="zh-CN" dirty="0" smtClean="0">
                <a:latin typeface="Courier New" panose="02070309020205020404" pitchFamily="49" charset="0"/>
                <a:cs typeface="Courier New" panose="02070309020205020404" pitchFamily="49" charset="0"/>
              </a:rPr>
              <a:t>(LED, OUTPUT); 	 // D13 to output </a:t>
            </a:r>
            <a:endParaRPr lang="en-US" altLang="zh-CN" dirty="0">
              <a:latin typeface="Courier New" panose="02070309020205020404" pitchFamily="49" charset="0"/>
              <a:cs typeface="Courier New" panose="02070309020205020404" pitchFamily="49" charset="0"/>
            </a:endParaRPr>
          </a:p>
          <a:p>
            <a:pPr marL="0" indent="0">
              <a:buNone/>
            </a:pPr>
            <a:r>
              <a:rPr lang="en-US" altLang="zh-CN" dirty="0" smtClean="0">
                <a:latin typeface="Courier New" panose="02070309020205020404" pitchFamily="49" charset="0"/>
                <a:cs typeface="Courier New" panose="02070309020205020404" pitchFamily="49" charset="0"/>
              </a:rPr>
              <a:t>} </a:t>
            </a:r>
          </a:p>
          <a:p>
            <a:pPr marL="0" indent="0">
              <a:buNone/>
            </a:pPr>
            <a:r>
              <a:rPr lang="en-US" altLang="zh-CN" dirty="0" smtClean="0">
                <a:latin typeface="Courier New" panose="02070309020205020404" pitchFamily="49" charset="0"/>
                <a:cs typeface="Courier New" panose="02070309020205020404" pitchFamily="49" charset="0"/>
              </a:rPr>
              <a:t> </a:t>
            </a:r>
          </a:p>
          <a:p>
            <a:pPr marL="0" indent="0">
              <a:buNone/>
            </a:pPr>
            <a:r>
              <a:rPr lang="en-US" altLang="zh-CN" dirty="0" smtClean="0">
                <a:solidFill>
                  <a:srgbClr val="0000CC"/>
                </a:solidFill>
                <a:latin typeface="Courier New" panose="02070309020205020404" pitchFamily="49" charset="0"/>
                <a:cs typeface="Courier New" panose="02070309020205020404" pitchFamily="49" charset="0"/>
              </a:rPr>
              <a:t>void</a:t>
            </a:r>
            <a:r>
              <a:rPr lang="en-US" altLang="zh-CN" dirty="0" smtClean="0">
                <a:latin typeface="Courier New" panose="02070309020205020404" pitchFamily="49" charset="0"/>
                <a:cs typeface="Courier New" panose="02070309020205020404" pitchFamily="49" charset="0"/>
              </a:rPr>
              <a:t> loop() { </a:t>
            </a:r>
          </a:p>
          <a:p>
            <a:pPr marL="0" indent="0">
              <a:buNone/>
            </a:pPr>
            <a:r>
              <a:rPr lang="en-US" altLang="zh-CN" dirty="0" smtClean="0">
                <a:latin typeface="Courier New" panose="02070309020205020404" pitchFamily="49" charset="0"/>
                <a:cs typeface="Courier New" panose="02070309020205020404" pitchFamily="49" charset="0"/>
              </a:rPr>
              <a:t> 	</a:t>
            </a:r>
            <a:r>
              <a:rPr lang="en-US" altLang="zh-CN" dirty="0" err="1" smtClean="0">
                <a:solidFill>
                  <a:srgbClr val="C00000"/>
                </a:solidFill>
                <a:latin typeface="Courier New" panose="02070309020205020404" pitchFamily="49" charset="0"/>
                <a:cs typeface="Courier New" panose="02070309020205020404" pitchFamily="49" charset="0"/>
              </a:rPr>
              <a:t>digitalWrite</a:t>
            </a:r>
            <a:r>
              <a:rPr lang="en-US" altLang="zh-CN" dirty="0" smtClean="0">
                <a:latin typeface="Courier New" panose="02070309020205020404" pitchFamily="49" charset="0"/>
                <a:cs typeface="Courier New" panose="02070309020205020404" pitchFamily="49" charset="0"/>
              </a:rPr>
              <a:t>(LED, HIGH); // turn on the LED </a:t>
            </a:r>
          </a:p>
          <a:p>
            <a:pPr marL="0" indent="0">
              <a:buNone/>
            </a:pPr>
            <a:r>
              <a:rPr lang="en-US" altLang="zh-CN" dirty="0" smtClean="0">
                <a:latin typeface="Courier New" panose="02070309020205020404" pitchFamily="49" charset="0"/>
                <a:cs typeface="Courier New" panose="02070309020205020404" pitchFamily="49" charset="0"/>
              </a:rPr>
              <a:t>    	delay(1000); 		 // one-second delay </a:t>
            </a:r>
          </a:p>
          <a:p>
            <a:pPr marL="0" indent="0">
              <a:buNone/>
            </a:pPr>
            <a:r>
              <a:rPr lang="en-US" altLang="zh-CN" dirty="0" smtClean="0">
                <a:latin typeface="Courier New" panose="02070309020205020404" pitchFamily="49" charset="0"/>
                <a:cs typeface="Courier New" panose="02070309020205020404" pitchFamily="49" charset="0"/>
              </a:rPr>
              <a:t> 	</a:t>
            </a:r>
            <a:r>
              <a:rPr lang="en-US" altLang="zh-CN" dirty="0" err="1" smtClean="0">
                <a:solidFill>
                  <a:srgbClr val="C00000"/>
                </a:solidFill>
                <a:latin typeface="Courier New" panose="02070309020205020404" pitchFamily="49" charset="0"/>
                <a:cs typeface="Courier New" panose="02070309020205020404" pitchFamily="49" charset="0"/>
              </a:rPr>
              <a:t>digitalWrite</a:t>
            </a:r>
            <a:r>
              <a:rPr lang="en-US" altLang="zh-CN" dirty="0" smtClean="0">
                <a:latin typeface="Courier New" panose="02070309020205020404" pitchFamily="49" charset="0"/>
                <a:cs typeface="Courier New" panose="02070309020205020404" pitchFamily="49" charset="0"/>
              </a:rPr>
              <a:t>(LED, LOW);	 // turn off the LED </a:t>
            </a:r>
          </a:p>
          <a:p>
            <a:pPr marL="0" indent="0">
              <a:buNone/>
            </a:pPr>
            <a:r>
              <a:rPr lang="en-US" altLang="zh-CN" dirty="0" smtClean="0">
                <a:latin typeface="Courier New" panose="02070309020205020404" pitchFamily="49" charset="0"/>
                <a:cs typeface="Courier New" panose="02070309020205020404" pitchFamily="49" charset="0"/>
              </a:rPr>
              <a:t>  	delay(1000); 		 // one-second delay </a:t>
            </a:r>
          </a:p>
          <a:p>
            <a:pPr marL="0" indent="0">
              <a:buNone/>
            </a:pPr>
            <a:r>
              <a:rPr lang="en-US" altLang="zh-CN" dirty="0" smtClean="0">
                <a:latin typeface="Courier New" panose="02070309020205020404" pitchFamily="49" charset="0"/>
                <a:cs typeface="Courier New" panose="02070309020205020404" pitchFamily="49" charset="0"/>
              </a:rPr>
              <a:t>} </a:t>
            </a:r>
            <a:endParaRPr lang="zh-CN" altLang="en-US" dirty="0">
              <a:latin typeface="Courier New" panose="02070309020205020404" pitchFamily="49" charset="0"/>
              <a:cs typeface="Courier New" panose="02070309020205020404" pitchFamily="49" charset="0"/>
            </a:endParaRPr>
          </a:p>
        </p:txBody>
      </p:sp>
      <p:sp>
        <p:nvSpPr>
          <p:cNvPr id="4" name="文本框 3"/>
          <p:cNvSpPr txBox="1"/>
          <p:nvPr/>
        </p:nvSpPr>
        <p:spPr>
          <a:xfrm>
            <a:off x="6172200" y="457200"/>
            <a:ext cx="1107996" cy="369332"/>
          </a:xfrm>
          <a:prstGeom prst="rect">
            <a:avLst/>
          </a:prstGeom>
          <a:solidFill>
            <a:srgbClr val="FFC000"/>
          </a:solidFill>
        </p:spPr>
        <p:txBody>
          <a:bodyPr wrap="none" rtlCol="0">
            <a:spAutoFit/>
          </a:bodyPr>
          <a:lstStyle/>
          <a:p>
            <a:r>
              <a:rPr lang="zh-CN" altLang="en-US" b="1" dirty="0" smtClean="0"/>
              <a:t>数字输出</a:t>
            </a:r>
            <a:endParaRPr lang="zh-CN" altLang="en-US" b="1" dirty="0"/>
          </a:p>
        </p:txBody>
      </p:sp>
    </p:spTree>
    <p:extLst>
      <p:ext uri="{BB962C8B-B14F-4D97-AF65-F5344CB8AC3E}">
        <p14:creationId xmlns:p14="http://schemas.microsoft.com/office/powerpoint/2010/main" val="33577783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外接 </a:t>
            </a:r>
            <a:r>
              <a:rPr lang="en-US" altLang="zh-CN" dirty="0" smtClean="0"/>
              <a:t>LED</a:t>
            </a:r>
            <a:r>
              <a:rPr lang="zh-CN" altLang="en-US" dirty="0" smtClean="0"/>
              <a:t> 模块 （项目</a:t>
            </a:r>
            <a:r>
              <a:rPr lang="en-US" altLang="zh-CN" dirty="0" smtClean="0"/>
              <a:t>5</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a:t>连接</a:t>
            </a:r>
            <a:endParaRPr lang="en-US" altLang="zh-CN" dirty="0"/>
          </a:p>
          <a:p>
            <a:pPr lvl="1"/>
            <a:r>
              <a:rPr lang="zh-CN" altLang="en-US" dirty="0" smtClean="0"/>
              <a:t>连接数字</a:t>
            </a:r>
            <a:r>
              <a:rPr lang="en-US" altLang="zh-CN" dirty="0" smtClean="0"/>
              <a:t>13</a:t>
            </a:r>
            <a:r>
              <a:rPr lang="zh-CN" altLang="en-US" dirty="0" smtClean="0"/>
              <a:t>脚</a:t>
            </a:r>
            <a:endParaRPr lang="en-US" altLang="zh-CN" dirty="0" smtClean="0"/>
          </a:p>
          <a:p>
            <a:r>
              <a:rPr lang="zh-CN" altLang="en-US" dirty="0" smtClean="0"/>
              <a:t>功能</a:t>
            </a:r>
            <a:r>
              <a:rPr lang="zh-CN" altLang="en-US" dirty="0"/>
              <a:t>：</a:t>
            </a:r>
            <a:endParaRPr lang="en-US" altLang="zh-CN" dirty="0"/>
          </a:p>
          <a:p>
            <a:pPr lvl="1"/>
            <a:r>
              <a:rPr lang="en-US" altLang="zh-CN" dirty="0"/>
              <a:t>LED </a:t>
            </a:r>
            <a:r>
              <a:rPr lang="zh-CN" altLang="en-US" dirty="0"/>
              <a:t>循环点亮、熄灭，间隔时间</a:t>
            </a:r>
            <a:r>
              <a:rPr lang="en-US" altLang="zh-CN" dirty="0"/>
              <a:t>1s</a:t>
            </a:r>
            <a:r>
              <a:rPr lang="zh-CN" altLang="en-US" dirty="0"/>
              <a:t>。</a:t>
            </a:r>
          </a:p>
          <a:p>
            <a:endParaRPr lang="zh-CN" altLang="en-US" dirty="0"/>
          </a:p>
        </p:txBody>
      </p:sp>
      <p:pic>
        <p:nvPicPr>
          <p:cNvPr id="4" name="图片 3" descr="https://www.dfrobot.com/wiki/images/7/7b/Digital_piranha_LED_light_module_DFR0031.jpg"/>
          <p:cNvPicPr/>
          <p:nvPr/>
        </p:nvPicPr>
        <p:blipFill>
          <a:blip r:embed="rId2">
            <a:extLst>
              <a:ext uri="{28A0092B-C50C-407E-A947-70E740481C1C}">
                <a14:useLocalDpi xmlns:a14="http://schemas.microsoft.com/office/drawing/2010/main" val="0"/>
              </a:ext>
            </a:extLst>
          </a:blip>
          <a:srcRect/>
          <a:stretch>
            <a:fillRect/>
          </a:stretch>
        </p:blipFill>
        <p:spPr bwMode="auto">
          <a:xfrm>
            <a:off x="5638800" y="4038600"/>
            <a:ext cx="3221038" cy="2190115"/>
          </a:xfrm>
          <a:prstGeom prst="rect">
            <a:avLst/>
          </a:prstGeom>
          <a:noFill/>
          <a:ln>
            <a:noFill/>
          </a:ln>
        </p:spPr>
      </p:pic>
      <p:sp>
        <p:nvSpPr>
          <p:cNvPr id="5" name="矩形 4"/>
          <p:cNvSpPr/>
          <p:nvPr/>
        </p:nvSpPr>
        <p:spPr>
          <a:xfrm>
            <a:off x="1219200" y="5369856"/>
            <a:ext cx="4280339" cy="369332"/>
          </a:xfrm>
          <a:prstGeom prst="rect">
            <a:avLst/>
          </a:prstGeom>
          <a:solidFill>
            <a:srgbClr val="FFC000"/>
          </a:solidFill>
        </p:spPr>
        <p:txBody>
          <a:bodyPr wrap="none">
            <a:spAutoFit/>
          </a:bodyPr>
          <a:lstStyle/>
          <a:p>
            <a:r>
              <a:rPr lang="en-US" altLang="zh-CN" b="1" dirty="0">
                <a:solidFill>
                  <a:srgbClr val="333333"/>
                </a:solidFill>
                <a:latin typeface="Helvetica Neue"/>
              </a:rPr>
              <a:t>Digital piranha LED light </a:t>
            </a:r>
            <a:r>
              <a:rPr lang="en-US" altLang="zh-CN" b="1" dirty="0" smtClean="0">
                <a:solidFill>
                  <a:srgbClr val="333333"/>
                </a:solidFill>
                <a:latin typeface="Helvetica Neue"/>
              </a:rPr>
              <a:t>module v2</a:t>
            </a:r>
            <a:endParaRPr lang="en-US" altLang="zh-CN" b="1" dirty="0">
              <a:solidFill>
                <a:srgbClr val="333333"/>
              </a:solidFill>
              <a:latin typeface="Helvetica Neue"/>
            </a:endParaRPr>
          </a:p>
        </p:txBody>
      </p:sp>
    </p:spTree>
    <p:extLst>
      <p:ext uri="{BB962C8B-B14F-4D97-AF65-F5344CB8AC3E}">
        <p14:creationId xmlns:p14="http://schemas.microsoft.com/office/powerpoint/2010/main" val="177243843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AutoShape 2"/>
          <p:cNvSpPr>
            <a:spLocks noGrp="1" noChangeArrowheads="1"/>
          </p:cNvSpPr>
          <p:nvPr>
            <p:ph type="title"/>
          </p:nvPr>
        </p:nvSpPr>
        <p:spPr/>
        <p:txBody>
          <a:bodyPr>
            <a:noAutofit/>
          </a:bodyPr>
          <a:lstStyle/>
          <a:p>
            <a:r>
              <a:rPr lang="en-US" sz="4800" dirty="0" smtClean="0"/>
              <a:t>Arduino</a:t>
            </a:r>
            <a:endParaRPr lang="zh-CN" altLang="en-US" sz="4800" dirty="0" smtClean="0"/>
          </a:p>
        </p:txBody>
      </p:sp>
      <p:sp>
        <p:nvSpPr>
          <p:cNvPr id="4099" name="Rectangle 3"/>
          <p:cNvSpPr>
            <a:spLocks noGrp="1" noChangeArrowheads="1"/>
          </p:cNvSpPr>
          <p:nvPr>
            <p:ph type="body" idx="1"/>
          </p:nvPr>
        </p:nvSpPr>
        <p:spPr>
          <a:xfrm>
            <a:off x="2601516" y="3158729"/>
            <a:ext cx="5043488" cy="1565672"/>
          </a:xfrm>
        </p:spPr>
        <p:txBody>
          <a:bodyPr/>
          <a:lstStyle/>
          <a:p>
            <a:pPr algn="ctr">
              <a:buNone/>
            </a:pPr>
            <a:r>
              <a:rPr lang="zh-CN" altLang="en-US" sz="4050" dirty="0" smtClean="0">
                <a:sym typeface="+mn-ea"/>
              </a:rPr>
              <a:t>实例代码</a:t>
            </a:r>
            <a:endParaRPr lang="zh-CN" altLang="en-US" sz="4050" dirty="0">
              <a:sym typeface="+mn-ea"/>
            </a:endParaRPr>
          </a:p>
        </p:txBody>
      </p:sp>
      <p:pic>
        <p:nvPicPr>
          <p:cNvPr id="4100" name="Picture 4" descr="j029323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3316" y="2996804"/>
            <a:ext cx="1173956" cy="865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1904332"/>
      </p:ext>
    </p:ext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AutoShape 2"/>
          <p:cNvSpPr>
            <a:spLocks noGrp="1" noChangeArrowheads="1"/>
          </p:cNvSpPr>
          <p:nvPr>
            <p:ph type="title"/>
          </p:nvPr>
        </p:nvSpPr>
        <p:spPr/>
        <p:txBody>
          <a:bodyPr>
            <a:noAutofit/>
          </a:bodyPr>
          <a:lstStyle/>
          <a:p>
            <a:r>
              <a:rPr lang="en-US" sz="4800" dirty="0" smtClean="0"/>
              <a:t>Arduino</a:t>
            </a:r>
            <a:endParaRPr lang="zh-CN" altLang="en-US" sz="4800" dirty="0" smtClean="0"/>
          </a:p>
        </p:txBody>
      </p:sp>
      <p:sp>
        <p:nvSpPr>
          <p:cNvPr id="4099" name="Rectangle 3"/>
          <p:cNvSpPr>
            <a:spLocks noGrp="1" noChangeArrowheads="1"/>
          </p:cNvSpPr>
          <p:nvPr>
            <p:ph type="body" idx="1"/>
          </p:nvPr>
        </p:nvSpPr>
        <p:spPr>
          <a:xfrm>
            <a:off x="2601516" y="3158729"/>
            <a:ext cx="5043488" cy="1565672"/>
          </a:xfrm>
        </p:spPr>
        <p:txBody>
          <a:bodyPr/>
          <a:lstStyle/>
          <a:p>
            <a:pPr algn="ctr">
              <a:buNone/>
            </a:pPr>
            <a:r>
              <a:rPr lang="en-US" altLang="zh-CN" sz="4400" dirty="0" smtClean="0"/>
              <a:t>Button</a:t>
            </a:r>
            <a:endParaRPr lang="zh-CN" altLang="en-US" sz="4050" dirty="0">
              <a:sym typeface="+mn-ea"/>
            </a:endParaRPr>
          </a:p>
        </p:txBody>
      </p:sp>
      <p:pic>
        <p:nvPicPr>
          <p:cNvPr id="5" name="Picture 2" descr="D:\Program Files\Microsoft Office\MEDIA\CAGCAT10\j021270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0419" y="3291147"/>
            <a:ext cx="813359" cy="1142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7994150"/>
      </p:ext>
    </p:ext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P02-Button</a:t>
            </a:r>
            <a:r>
              <a:rPr lang="zh-CN" altLang="en-US" dirty="0" smtClean="0"/>
              <a:t> （项目</a:t>
            </a:r>
            <a:r>
              <a:rPr lang="en-US" altLang="zh-CN" dirty="0" smtClean="0"/>
              <a:t>1</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smtClean="0"/>
              <a:t>连接</a:t>
            </a:r>
            <a:endParaRPr lang="en-US" altLang="zh-CN" dirty="0" smtClean="0"/>
          </a:p>
          <a:p>
            <a:pPr lvl="1"/>
            <a:r>
              <a:rPr lang="zh-CN" altLang="en-US" dirty="0"/>
              <a:t>板子上</a:t>
            </a:r>
            <a:r>
              <a:rPr lang="zh-CN" altLang="en-US" dirty="0" smtClean="0"/>
              <a:t>的引脚</a:t>
            </a:r>
            <a:r>
              <a:rPr lang="en-US" altLang="zh-CN" dirty="0" smtClean="0"/>
              <a:t>13</a:t>
            </a:r>
            <a:r>
              <a:rPr lang="zh-CN" altLang="en-US" dirty="0" smtClean="0"/>
              <a:t>连接</a:t>
            </a:r>
            <a:r>
              <a:rPr lang="en-US" altLang="zh-CN" dirty="0" smtClean="0"/>
              <a:t>LED</a:t>
            </a:r>
            <a:r>
              <a:rPr lang="zh-CN" altLang="en-US" dirty="0" smtClean="0"/>
              <a:t>（板上自带）</a:t>
            </a:r>
            <a:endParaRPr lang="en-US" altLang="zh-CN" dirty="0" smtClean="0"/>
          </a:p>
          <a:p>
            <a:pPr lvl="1"/>
            <a:r>
              <a:rPr lang="zh-CN" altLang="en-US" dirty="0" smtClean="0"/>
              <a:t>按键扩展板连接到引脚</a:t>
            </a:r>
            <a:r>
              <a:rPr lang="en-US" altLang="zh-CN" dirty="0" smtClean="0"/>
              <a:t>2</a:t>
            </a:r>
          </a:p>
          <a:p>
            <a:r>
              <a:rPr lang="zh-CN" altLang="en-US" dirty="0" smtClean="0"/>
              <a:t>功能：</a:t>
            </a:r>
            <a:endParaRPr lang="en-US" altLang="zh-CN" dirty="0" smtClean="0"/>
          </a:p>
          <a:p>
            <a:pPr lvl="1"/>
            <a:r>
              <a:rPr lang="zh-CN" altLang="en-US" dirty="0" smtClean="0"/>
              <a:t>按下</a:t>
            </a:r>
            <a:r>
              <a:rPr lang="zh-CN" altLang="en-US" dirty="0"/>
              <a:t>按键时，板子上的</a:t>
            </a:r>
            <a:r>
              <a:rPr lang="en-US" altLang="zh-CN" dirty="0"/>
              <a:t>13</a:t>
            </a:r>
            <a:r>
              <a:rPr lang="zh-CN" altLang="en-US" dirty="0"/>
              <a:t>号引脚的</a:t>
            </a:r>
            <a:r>
              <a:rPr lang="en-US" altLang="zh-CN" dirty="0"/>
              <a:t>LED</a:t>
            </a:r>
            <a:r>
              <a:rPr lang="zh-CN" altLang="en-US" dirty="0"/>
              <a:t>将会被点亮</a:t>
            </a:r>
            <a:r>
              <a:rPr lang="zh-CN" altLang="en-US" dirty="0" smtClean="0"/>
              <a:t>，</a:t>
            </a:r>
            <a:endParaRPr lang="en-US" altLang="zh-CN" dirty="0" smtClean="0"/>
          </a:p>
          <a:p>
            <a:pPr lvl="1"/>
            <a:r>
              <a:rPr lang="zh-CN" altLang="en-US" dirty="0" smtClean="0"/>
              <a:t>松开</a:t>
            </a:r>
            <a:r>
              <a:rPr lang="zh-CN" altLang="en-US" dirty="0"/>
              <a:t>后，灯熄灭。</a:t>
            </a:r>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7969" y="4364361"/>
            <a:ext cx="3238500" cy="2489200"/>
          </a:xfrm>
          <a:prstGeom prst="rect">
            <a:avLst/>
          </a:prstGeom>
        </p:spPr>
      </p:pic>
      <p:sp>
        <p:nvSpPr>
          <p:cNvPr id="5" name="文本框 4"/>
          <p:cNvSpPr txBox="1"/>
          <p:nvPr/>
        </p:nvSpPr>
        <p:spPr>
          <a:xfrm>
            <a:off x="914400" y="6475351"/>
            <a:ext cx="2390398" cy="369332"/>
          </a:xfrm>
          <a:prstGeom prst="rect">
            <a:avLst/>
          </a:prstGeom>
          <a:solidFill>
            <a:srgbClr val="FFC000"/>
          </a:solidFill>
        </p:spPr>
        <p:txBody>
          <a:bodyPr wrap="none" rtlCol="0">
            <a:spAutoFit/>
          </a:bodyPr>
          <a:lstStyle/>
          <a:p>
            <a:r>
              <a:rPr lang="en-US" altLang="zh-CN" b="1" dirty="0" smtClean="0"/>
              <a:t>Digital Push Button </a:t>
            </a:r>
            <a:endParaRPr lang="zh-CN" altLang="en-US" b="1" dirty="0"/>
          </a:p>
        </p:txBody>
      </p:sp>
    </p:spTree>
    <p:extLst>
      <p:ext uri="{BB962C8B-B14F-4D97-AF65-F5344CB8AC3E}">
        <p14:creationId xmlns:p14="http://schemas.microsoft.com/office/powerpoint/2010/main" val="291666594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Demo P02-Button</a:t>
            </a:r>
            <a:endParaRPr lang="zh-CN" altLang="en-US" dirty="0"/>
          </a:p>
        </p:txBody>
      </p:sp>
      <p:sp>
        <p:nvSpPr>
          <p:cNvPr id="3" name="内容占位符 2"/>
          <p:cNvSpPr>
            <a:spLocks noGrp="1"/>
          </p:cNvSpPr>
          <p:nvPr>
            <p:ph idx="1"/>
          </p:nvPr>
        </p:nvSpPr>
        <p:spPr/>
        <p:txBody>
          <a:bodyPr/>
          <a:lstStyle/>
          <a:p>
            <a:pPr marL="0" indent="0">
              <a:buNone/>
            </a:pPr>
            <a:r>
              <a:rPr lang="en-US" altLang="zh-CN" sz="2000" dirty="0" err="1" smtClean="0">
                <a:latin typeface="Courier New" panose="02070309020205020404" pitchFamily="49" charset="0"/>
                <a:cs typeface="Courier New" panose="02070309020205020404" pitchFamily="49" charset="0"/>
              </a:rPr>
              <a:t>int</a:t>
            </a:r>
            <a:r>
              <a:rPr lang="en-US" altLang="zh-CN" sz="2000" dirty="0" smtClean="0">
                <a:latin typeface="Courier New" panose="02070309020205020404" pitchFamily="49" charset="0"/>
                <a:cs typeface="Courier New" panose="02070309020205020404" pitchFamily="49" charset="0"/>
              </a:rPr>
              <a:t> </a:t>
            </a:r>
            <a:r>
              <a:rPr lang="en-US" altLang="zh-CN" sz="2000" dirty="0" err="1">
                <a:latin typeface="Courier New" panose="02070309020205020404" pitchFamily="49" charset="0"/>
                <a:cs typeface="Courier New" panose="02070309020205020404" pitchFamily="49" charset="0"/>
              </a:rPr>
              <a:t>ledPin</a:t>
            </a:r>
            <a:r>
              <a:rPr lang="en-US" altLang="zh-CN" sz="2000" dirty="0">
                <a:latin typeface="Courier New" panose="02070309020205020404" pitchFamily="49" charset="0"/>
                <a:cs typeface="Courier New" panose="02070309020205020404" pitchFamily="49" charset="0"/>
              </a:rPr>
              <a:t> = 13; </a:t>
            </a:r>
            <a:r>
              <a:rPr lang="en-US" altLang="zh-CN" sz="2000" dirty="0" smtClean="0">
                <a:latin typeface="Courier New" panose="02070309020205020404" pitchFamily="49" charset="0"/>
                <a:cs typeface="Courier New" panose="02070309020205020404" pitchFamily="49" charset="0"/>
              </a:rPr>
              <a:t>		// LED</a:t>
            </a:r>
            <a:r>
              <a:rPr lang="zh-CN" altLang="en-US" sz="2000" dirty="0" smtClean="0">
                <a:latin typeface="Courier New" panose="02070309020205020404" pitchFamily="49" charset="0"/>
                <a:cs typeface="Courier New" panose="02070309020205020404" pitchFamily="49" charset="0"/>
              </a:rPr>
              <a:t>引脚</a:t>
            </a:r>
            <a:endParaRPr lang="zh-CN" altLang="en-US" sz="2000" dirty="0">
              <a:latin typeface="Courier New" panose="02070309020205020404" pitchFamily="49" charset="0"/>
              <a:cs typeface="Courier New" panose="02070309020205020404" pitchFamily="49" charset="0"/>
            </a:endParaRPr>
          </a:p>
          <a:p>
            <a:pPr marL="0" indent="0">
              <a:buNone/>
            </a:pPr>
            <a:r>
              <a:rPr lang="en-US" altLang="zh-CN" sz="2000" dirty="0" err="1">
                <a:latin typeface="Courier New" panose="02070309020205020404" pitchFamily="49" charset="0"/>
                <a:cs typeface="Courier New" panose="02070309020205020404" pitchFamily="49" charset="0"/>
              </a:rPr>
              <a:t>int</a:t>
            </a:r>
            <a:r>
              <a:rPr lang="en-US" altLang="zh-CN" sz="2000" dirty="0">
                <a:latin typeface="Courier New" panose="02070309020205020404" pitchFamily="49" charset="0"/>
                <a:cs typeface="Courier New" panose="02070309020205020404" pitchFamily="49" charset="0"/>
              </a:rPr>
              <a:t> </a:t>
            </a:r>
            <a:r>
              <a:rPr lang="en-US" altLang="zh-CN" sz="2000" dirty="0" err="1">
                <a:latin typeface="Courier New" panose="02070309020205020404" pitchFamily="49" charset="0"/>
                <a:cs typeface="Courier New" panose="02070309020205020404" pitchFamily="49" charset="0"/>
              </a:rPr>
              <a:t>inputPin</a:t>
            </a:r>
            <a:r>
              <a:rPr lang="en-US" altLang="zh-CN" sz="2000" dirty="0">
                <a:latin typeface="Courier New" panose="02070309020205020404" pitchFamily="49" charset="0"/>
                <a:cs typeface="Courier New" panose="02070309020205020404" pitchFamily="49" charset="0"/>
              </a:rPr>
              <a:t> = 2;   </a:t>
            </a:r>
            <a:r>
              <a:rPr lang="en-US" altLang="zh-CN" sz="2000" dirty="0" smtClean="0">
                <a:latin typeface="Courier New" panose="02070309020205020404" pitchFamily="49" charset="0"/>
                <a:cs typeface="Courier New" panose="02070309020205020404" pitchFamily="49" charset="0"/>
              </a:rPr>
              <a:t>	// </a:t>
            </a:r>
            <a:r>
              <a:rPr lang="zh-CN" altLang="en-US" sz="2000" dirty="0" smtClean="0">
                <a:latin typeface="Courier New" panose="02070309020205020404" pitchFamily="49" charset="0"/>
                <a:cs typeface="Courier New" panose="02070309020205020404" pitchFamily="49" charset="0"/>
              </a:rPr>
              <a:t>传感器引脚</a:t>
            </a:r>
            <a:endParaRPr lang="en-US" altLang="zh-CN" sz="2000" dirty="0">
              <a:latin typeface="Courier New" panose="02070309020205020404" pitchFamily="49" charset="0"/>
              <a:cs typeface="Courier New" panose="02070309020205020404" pitchFamily="49" charset="0"/>
            </a:endParaRPr>
          </a:p>
          <a:p>
            <a:pPr marL="0" indent="0">
              <a:buNone/>
            </a:pPr>
            <a:endParaRPr lang="en-US" altLang="zh-CN" sz="2000" dirty="0">
              <a:latin typeface="Courier New" panose="02070309020205020404" pitchFamily="49" charset="0"/>
              <a:cs typeface="Courier New" panose="02070309020205020404" pitchFamily="49" charset="0"/>
            </a:endParaRPr>
          </a:p>
          <a:p>
            <a:pPr marL="0" indent="0">
              <a:buNone/>
            </a:pPr>
            <a:r>
              <a:rPr lang="en-US" altLang="zh-CN" sz="2000" dirty="0">
                <a:latin typeface="Courier New" panose="02070309020205020404" pitchFamily="49" charset="0"/>
                <a:cs typeface="Courier New" panose="02070309020205020404" pitchFamily="49" charset="0"/>
              </a:rPr>
              <a:t>void setup() {</a:t>
            </a:r>
          </a:p>
          <a:p>
            <a:pPr marL="0" indent="0">
              <a:buNone/>
            </a:pPr>
            <a:r>
              <a:rPr lang="en-US" altLang="zh-CN" sz="2000" dirty="0">
                <a:latin typeface="Courier New" panose="02070309020205020404" pitchFamily="49" charset="0"/>
                <a:cs typeface="Courier New" panose="02070309020205020404" pitchFamily="49" charset="0"/>
              </a:rPr>
              <a:t>  </a:t>
            </a:r>
            <a:r>
              <a:rPr lang="en-US" altLang="zh-CN" sz="2000" dirty="0" err="1">
                <a:solidFill>
                  <a:srgbClr val="0000CC"/>
                </a:solidFill>
                <a:latin typeface="Courier New" panose="02070309020205020404" pitchFamily="49" charset="0"/>
                <a:cs typeface="Courier New" panose="02070309020205020404" pitchFamily="49" charset="0"/>
              </a:rPr>
              <a:t>pinMode</a:t>
            </a:r>
            <a:r>
              <a:rPr lang="en-US" altLang="zh-CN" sz="2000" dirty="0">
                <a:latin typeface="Courier New" panose="02070309020205020404" pitchFamily="49" charset="0"/>
                <a:cs typeface="Courier New" panose="02070309020205020404" pitchFamily="49" charset="0"/>
              </a:rPr>
              <a:t>(</a:t>
            </a:r>
            <a:r>
              <a:rPr lang="en-US" altLang="zh-CN" sz="2000" dirty="0" err="1">
                <a:latin typeface="Courier New" panose="02070309020205020404" pitchFamily="49" charset="0"/>
                <a:cs typeface="Courier New" panose="02070309020205020404" pitchFamily="49" charset="0"/>
              </a:rPr>
              <a:t>ledPin</a:t>
            </a:r>
            <a:r>
              <a:rPr lang="en-US" altLang="zh-CN" sz="2000" dirty="0">
                <a:latin typeface="Courier New" panose="02070309020205020404" pitchFamily="49" charset="0"/>
                <a:cs typeface="Courier New" panose="02070309020205020404" pitchFamily="49" charset="0"/>
              </a:rPr>
              <a:t>, OUTPUT);  </a:t>
            </a:r>
            <a:r>
              <a:rPr lang="en-US" altLang="zh-CN" sz="2000" dirty="0" smtClean="0">
                <a:latin typeface="Courier New" panose="02070309020205020404" pitchFamily="49" charset="0"/>
                <a:cs typeface="Courier New" panose="02070309020205020404" pitchFamily="49" charset="0"/>
              </a:rPr>
              <a:t>	// LED</a:t>
            </a:r>
            <a:r>
              <a:rPr lang="zh-CN" altLang="en-US" sz="2000" dirty="0" smtClean="0">
                <a:latin typeface="Courier New" panose="02070309020205020404" pitchFamily="49" charset="0"/>
                <a:cs typeface="Courier New" panose="02070309020205020404" pitchFamily="49" charset="0"/>
              </a:rPr>
              <a:t>引脚设置为输出</a:t>
            </a:r>
            <a:endParaRPr lang="zh-CN" altLang="en-US" sz="2000" dirty="0">
              <a:latin typeface="Courier New" panose="02070309020205020404" pitchFamily="49" charset="0"/>
              <a:cs typeface="Courier New" panose="02070309020205020404" pitchFamily="49" charset="0"/>
            </a:endParaRPr>
          </a:p>
          <a:p>
            <a:pPr marL="0" indent="0">
              <a:buNone/>
            </a:pPr>
            <a:r>
              <a:rPr lang="zh-CN" altLang="en-US" sz="2000" dirty="0">
                <a:latin typeface="Courier New" panose="02070309020205020404" pitchFamily="49" charset="0"/>
                <a:cs typeface="Courier New" panose="02070309020205020404" pitchFamily="49" charset="0"/>
              </a:rPr>
              <a:t>  </a:t>
            </a:r>
            <a:r>
              <a:rPr lang="en-US" altLang="zh-CN" sz="2000" dirty="0" err="1">
                <a:solidFill>
                  <a:srgbClr val="C00000"/>
                </a:solidFill>
                <a:latin typeface="Courier New" panose="02070309020205020404" pitchFamily="49" charset="0"/>
                <a:cs typeface="Courier New" panose="02070309020205020404" pitchFamily="49" charset="0"/>
              </a:rPr>
              <a:t>pinMode</a:t>
            </a:r>
            <a:r>
              <a:rPr lang="en-US" altLang="zh-CN" sz="2000" dirty="0">
                <a:latin typeface="Courier New" panose="02070309020205020404" pitchFamily="49" charset="0"/>
                <a:cs typeface="Courier New" panose="02070309020205020404" pitchFamily="49" charset="0"/>
              </a:rPr>
              <a:t>(</a:t>
            </a:r>
            <a:r>
              <a:rPr lang="en-US" altLang="zh-CN" sz="2000" dirty="0" err="1">
                <a:latin typeface="Courier New" panose="02070309020205020404" pitchFamily="49" charset="0"/>
                <a:cs typeface="Courier New" panose="02070309020205020404" pitchFamily="49" charset="0"/>
              </a:rPr>
              <a:t>inputPin</a:t>
            </a:r>
            <a:r>
              <a:rPr lang="en-US" altLang="zh-CN" sz="2000" dirty="0">
                <a:latin typeface="Courier New" panose="02070309020205020404" pitchFamily="49" charset="0"/>
                <a:cs typeface="Courier New" panose="02070309020205020404" pitchFamily="49" charset="0"/>
              </a:rPr>
              <a:t>, INPUT); </a:t>
            </a:r>
            <a:r>
              <a:rPr lang="en-US" altLang="zh-CN" sz="2000" dirty="0" smtClean="0">
                <a:latin typeface="Courier New" panose="02070309020205020404" pitchFamily="49" charset="0"/>
                <a:cs typeface="Courier New" panose="02070309020205020404" pitchFamily="49" charset="0"/>
              </a:rPr>
              <a:t>	// </a:t>
            </a:r>
            <a:r>
              <a:rPr lang="zh-CN" altLang="en-US" sz="2000" dirty="0" smtClean="0">
                <a:latin typeface="Courier New" panose="02070309020205020404" pitchFamily="49" charset="0"/>
                <a:cs typeface="Courier New" panose="02070309020205020404" pitchFamily="49" charset="0"/>
              </a:rPr>
              <a:t>按键引脚</a:t>
            </a:r>
            <a:r>
              <a:rPr lang="zh-CN" altLang="en-US" sz="2000" dirty="0">
                <a:latin typeface="Courier New" panose="02070309020205020404" pitchFamily="49" charset="0"/>
                <a:cs typeface="Courier New" panose="02070309020205020404" pitchFamily="49" charset="0"/>
              </a:rPr>
              <a:t>设置</a:t>
            </a:r>
            <a:r>
              <a:rPr lang="zh-CN" altLang="en-US" sz="2000" dirty="0" smtClean="0">
                <a:latin typeface="Courier New" panose="02070309020205020404" pitchFamily="49" charset="0"/>
                <a:cs typeface="Courier New" panose="02070309020205020404" pitchFamily="49" charset="0"/>
              </a:rPr>
              <a:t>为输入</a:t>
            </a:r>
            <a:endParaRPr lang="zh-CN" altLang="en-US" sz="2000" dirty="0">
              <a:latin typeface="Courier New" panose="02070309020205020404" pitchFamily="49" charset="0"/>
              <a:cs typeface="Courier New" panose="02070309020205020404" pitchFamily="49" charset="0"/>
            </a:endParaRPr>
          </a:p>
          <a:p>
            <a:pPr marL="0" indent="0">
              <a:buNone/>
            </a:pPr>
            <a:r>
              <a:rPr lang="en-US" altLang="zh-CN" sz="2000" dirty="0">
                <a:latin typeface="Courier New" panose="02070309020205020404" pitchFamily="49" charset="0"/>
                <a:cs typeface="Courier New" panose="02070309020205020404" pitchFamily="49" charset="0"/>
              </a:rPr>
              <a:t>}</a:t>
            </a:r>
          </a:p>
          <a:p>
            <a:pPr marL="0" indent="0">
              <a:buNone/>
            </a:pPr>
            <a:endParaRPr lang="en-US" altLang="zh-CN" sz="2000" dirty="0">
              <a:latin typeface="Courier New" panose="02070309020205020404" pitchFamily="49" charset="0"/>
              <a:cs typeface="Courier New" panose="02070309020205020404" pitchFamily="49" charset="0"/>
            </a:endParaRPr>
          </a:p>
        </p:txBody>
      </p:sp>
      <p:sp>
        <p:nvSpPr>
          <p:cNvPr id="4" name="矩形 3"/>
          <p:cNvSpPr/>
          <p:nvPr/>
        </p:nvSpPr>
        <p:spPr>
          <a:xfrm>
            <a:off x="876300" y="4259104"/>
            <a:ext cx="7391400" cy="2554545"/>
          </a:xfrm>
          <a:prstGeom prst="rect">
            <a:avLst/>
          </a:prstGeom>
          <a:solidFill>
            <a:srgbClr val="FFFF00"/>
          </a:solidFill>
        </p:spPr>
        <p:txBody>
          <a:bodyPr wrap="square">
            <a:spAutoFit/>
          </a:bodyPr>
          <a:lstStyle/>
          <a:p>
            <a:r>
              <a:rPr lang="en-US" altLang="zh-CN" sz="2000" b="1" dirty="0" smtClean="0">
                <a:latin typeface="Courier New" panose="02070309020205020404" pitchFamily="49" charset="0"/>
                <a:cs typeface="Courier New" panose="02070309020205020404" pitchFamily="49" charset="0"/>
              </a:rPr>
              <a:t>void loop(){</a:t>
            </a:r>
          </a:p>
          <a:p>
            <a:r>
              <a:rPr lang="en-US" altLang="zh-CN" sz="2000" b="1" dirty="0" smtClean="0">
                <a:latin typeface="Courier New" panose="02070309020205020404" pitchFamily="49" charset="0"/>
                <a:cs typeface="Courier New" panose="02070309020205020404" pitchFamily="49" charset="0"/>
              </a:rPr>
              <a:t>  </a:t>
            </a:r>
            <a:r>
              <a:rPr lang="en-US" altLang="zh-CN" sz="2000" b="1" dirty="0" err="1" smtClean="0">
                <a:latin typeface="Courier New" panose="02070309020205020404" pitchFamily="49" charset="0"/>
                <a:cs typeface="Courier New" panose="02070309020205020404" pitchFamily="49" charset="0"/>
              </a:rPr>
              <a:t>int</a:t>
            </a:r>
            <a:r>
              <a:rPr lang="en-US" altLang="zh-CN" sz="2000" b="1" dirty="0" smtClean="0">
                <a:latin typeface="Courier New" panose="02070309020205020404" pitchFamily="49" charset="0"/>
                <a:cs typeface="Courier New" panose="02070309020205020404" pitchFamily="49" charset="0"/>
              </a:rPr>
              <a:t> </a:t>
            </a:r>
            <a:r>
              <a:rPr lang="en-US" altLang="zh-CN" sz="2000" b="1" dirty="0" err="1" smtClean="0">
                <a:latin typeface="Courier New" panose="02070309020205020404" pitchFamily="49" charset="0"/>
                <a:cs typeface="Courier New" panose="02070309020205020404" pitchFamily="49" charset="0"/>
              </a:rPr>
              <a:t>val</a:t>
            </a:r>
            <a:r>
              <a:rPr lang="en-US" altLang="zh-CN" sz="2000" b="1" dirty="0" smtClean="0">
                <a:latin typeface="Courier New" panose="02070309020205020404" pitchFamily="49" charset="0"/>
                <a:cs typeface="Courier New" panose="02070309020205020404" pitchFamily="49" charset="0"/>
              </a:rPr>
              <a:t> = </a:t>
            </a:r>
            <a:r>
              <a:rPr lang="en-US" altLang="zh-CN" sz="2000" b="1" dirty="0" err="1" smtClean="0">
                <a:solidFill>
                  <a:srgbClr val="C00000"/>
                </a:solidFill>
                <a:latin typeface="Courier New" panose="02070309020205020404" pitchFamily="49" charset="0"/>
                <a:cs typeface="Courier New" panose="02070309020205020404" pitchFamily="49" charset="0"/>
              </a:rPr>
              <a:t>digitalRead</a:t>
            </a:r>
            <a:r>
              <a:rPr lang="en-US" altLang="zh-CN" sz="2000" b="1" dirty="0" smtClean="0">
                <a:latin typeface="Courier New" panose="02070309020205020404" pitchFamily="49" charset="0"/>
                <a:cs typeface="Courier New" panose="02070309020205020404" pitchFamily="49" charset="0"/>
              </a:rPr>
              <a:t>(</a:t>
            </a:r>
            <a:r>
              <a:rPr lang="en-US" altLang="zh-CN" sz="2000" b="1" dirty="0" err="1" smtClean="0">
                <a:latin typeface="Courier New" panose="02070309020205020404" pitchFamily="49" charset="0"/>
                <a:cs typeface="Courier New" panose="02070309020205020404" pitchFamily="49" charset="0"/>
              </a:rPr>
              <a:t>inputPin</a:t>
            </a:r>
            <a:r>
              <a:rPr lang="en-US" altLang="zh-CN" sz="2000" b="1" dirty="0" smtClean="0">
                <a:latin typeface="Courier New" panose="02070309020205020404" pitchFamily="49" charset="0"/>
                <a:cs typeface="Courier New" panose="02070309020205020404" pitchFamily="49" charset="0"/>
              </a:rPr>
              <a:t>);  //</a:t>
            </a:r>
            <a:r>
              <a:rPr lang="zh-CN" altLang="en-US" sz="2000" b="1" dirty="0" smtClean="0">
                <a:latin typeface="Courier New" panose="02070309020205020404" pitchFamily="49" charset="0"/>
                <a:cs typeface="Courier New" panose="02070309020205020404" pitchFamily="49" charset="0"/>
              </a:rPr>
              <a:t>读取输入值</a:t>
            </a:r>
          </a:p>
          <a:p>
            <a:r>
              <a:rPr lang="zh-CN" altLang="en-US" sz="2000" b="1" dirty="0" smtClean="0">
                <a:latin typeface="Courier New" panose="02070309020205020404" pitchFamily="49" charset="0"/>
                <a:cs typeface="Courier New" panose="02070309020205020404" pitchFamily="49" charset="0"/>
              </a:rPr>
              <a:t>  </a:t>
            </a:r>
            <a:r>
              <a:rPr lang="en-US" altLang="zh-CN" sz="2000" b="1" dirty="0" smtClean="0">
                <a:latin typeface="Courier New" panose="02070309020205020404" pitchFamily="49" charset="0"/>
                <a:cs typeface="Courier New" panose="02070309020205020404" pitchFamily="49" charset="0"/>
              </a:rPr>
              <a:t>if (</a:t>
            </a:r>
            <a:r>
              <a:rPr lang="en-US" altLang="zh-CN" sz="2000" b="1" dirty="0" err="1" smtClean="0">
                <a:latin typeface="Courier New" panose="02070309020205020404" pitchFamily="49" charset="0"/>
                <a:cs typeface="Courier New" panose="02070309020205020404" pitchFamily="49" charset="0"/>
              </a:rPr>
              <a:t>val</a:t>
            </a:r>
            <a:r>
              <a:rPr lang="en-US" altLang="zh-CN" sz="2000" b="1" dirty="0" smtClean="0">
                <a:latin typeface="Courier New" panose="02070309020205020404" pitchFamily="49" charset="0"/>
                <a:cs typeface="Courier New" panose="02070309020205020404" pitchFamily="49" charset="0"/>
              </a:rPr>
              <a:t> == HIGH) {	// </a:t>
            </a:r>
            <a:r>
              <a:rPr lang="zh-CN" altLang="en-US" sz="2000" b="1" dirty="0" smtClean="0">
                <a:latin typeface="Courier New" panose="02070309020205020404" pitchFamily="49" charset="0"/>
                <a:cs typeface="Courier New" panose="02070309020205020404" pitchFamily="49" charset="0"/>
              </a:rPr>
              <a:t>检查输入  </a:t>
            </a:r>
            <a:r>
              <a:rPr lang="en-US" altLang="zh-CN" sz="2000" b="1" dirty="0" smtClean="0">
                <a:latin typeface="Courier New" panose="02070309020205020404" pitchFamily="49" charset="0"/>
                <a:cs typeface="Courier New" panose="02070309020205020404" pitchFamily="49" charset="0"/>
              </a:rPr>
              <a:t>【</a:t>
            </a:r>
            <a:r>
              <a:rPr lang="zh-CN" altLang="en-US" sz="2000" b="1" dirty="0" smtClean="0">
                <a:latin typeface="Courier New" panose="02070309020205020404" pitchFamily="49" charset="0"/>
                <a:cs typeface="Courier New" panose="02070309020205020404" pitchFamily="49" charset="0"/>
              </a:rPr>
              <a:t>按下</a:t>
            </a:r>
            <a:r>
              <a:rPr lang="en-US" altLang="zh-CN" sz="2000" b="1" dirty="0" smtClean="0">
                <a:latin typeface="Courier New" panose="02070309020205020404" pitchFamily="49" charset="0"/>
                <a:cs typeface="Courier New" panose="02070309020205020404" pitchFamily="49" charset="0"/>
              </a:rPr>
              <a:t>=1】</a:t>
            </a:r>
          </a:p>
          <a:p>
            <a:r>
              <a:rPr lang="zh-CN" altLang="en-US" sz="2000" b="1" dirty="0" smtClean="0">
                <a:latin typeface="Courier New" panose="02070309020205020404" pitchFamily="49" charset="0"/>
                <a:cs typeface="Courier New" panose="02070309020205020404" pitchFamily="49" charset="0"/>
              </a:rPr>
              <a:t>     </a:t>
            </a:r>
            <a:r>
              <a:rPr lang="en-US" altLang="zh-CN" sz="2000" b="1" dirty="0" err="1" smtClean="0">
                <a:solidFill>
                  <a:srgbClr val="0000CC"/>
                </a:solidFill>
                <a:latin typeface="Courier New" panose="02070309020205020404" pitchFamily="49" charset="0"/>
                <a:cs typeface="Courier New" panose="02070309020205020404" pitchFamily="49" charset="0"/>
              </a:rPr>
              <a:t>digitalWrite</a:t>
            </a:r>
            <a:r>
              <a:rPr lang="en-US" altLang="zh-CN" sz="2000" b="1" dirty="0" smtClean="0">
                <a:latin typeface="Courier New" panose="02070309020205020404" pitchFamily="49" charset="0"/>
                <a:cs typeface="Courier New" panose="02070309020205020404" pitchFamily="49" charset="0"/>
              </a:rPr>
              <a:t>(</a:t>
            </a:r>
            <a:r>
              <a:rPr lang="en-US" altLang="zh-CN" sz="2000" b="1" dirty="0" err="1" smtClean="0">
                <a:latin typeface="Courier New" panose="02070309020205020404" pitchFamily="49" charset="0"/>
                <a:cs typeface="Courier New" panose="02070309020205020404" pitchFamily="49" charset="0"/>
              </a:rPr>
              <a:t>ledPin</a:t>
            </a:r>
            <a:r>
              <a:rPr lang="en-US" altLang="zh-CN" sz="2000" b="1" dirty="0" smtClean="0">
                <a:latin typeface="Courier New" panose="02070309020205020404" pitchFamily="49" charset="0"/>
                <a:cs typeface="Courier New" panose="02070309020205020404" pitchFamily="49" charset="0"/>
              </a:rPr>
              <a:t>, HIGH); // </a:t>
            </a:r>
            <a:r>
              <a:rPr lang="zh-CN" altLang="en-US" sz="2000" b="1" dirty="0" smtClean="0">
                <a:latin typeface="Courier New" panose="02070309020205020404" pitchFamily="49" charset="0"/>
                <a:cs typeface="Courier New" panose="02070309020205020404" pitchFamily="49" charset="0"/>
              </a:rPr>
              <a:t>灯亮起状态</a:t>
            </a:r>
          </a:p>
          <a:p>
            <a:r>
              <a:rPr lang="zh-CN" altLang="en-US" sz="2000" b="1" dirty="0" smtClean="0">
                <a:latin typeface="Courier New" panose="02070309020205020404" pitchFamily="49" charset="0"/>
                <a:cs typeface="Courier New" panose="02070309020205020404" pitchFamily="49" charset="0"/>
              </a:rPr>
              <a:t>  </a:t>
            </a:r>
            <a:r>
              <a:rPr lang="en-US" altLang="zh-CN" sz="2000" b="1" dirty="0" smtClean="0">
                <a:latin typeface="Courier New" panose="02070309020205020404" pitchFamily="49" charset="0"/>
                <a:cs typeface="Courier New" panose="02070309020205020404" pitchFamily="49" charset="0"/>
              </a:rPr>
              <a:t>} else {			【</a:t>
            </a:r>
            <a:r>
              <a:rPr lang="zh-CN" altLang="en-US" sz="2000" b="1" dirty="0" smtClean="0">
                <a:latin typeface="Courier New" panose="02070309020205020404" pitchFamily="49" charset="0"/>
                <a:cs typeface="Courier New" panose="02070309020205020404" pitchFamily="49" charset="0"/>
              </a:rPr>
              <a:t>松开</a:t>
            </a:r>
            <a:r>
              <a:rPr lang="en-US" altLang="zh-CN" sz="2000" b="1" dirty="0" smtClean="0">
                <a:latin typeface="Courier New" panose="02070309020205020404" pitchFamily="49" charset="0"/>
                <a:cs typeface="Courier New" panose="02070309020205020404" pitchFamily="49" charset="0"/>
              </a:rPr>
              <a:t>=0】</a:t>
            </a:r>
          </a:p>
          <a:p>
            <a:r>
              <a:rPr lang="en-US" altLang="zh-CN" sz="2000" b="1" dirty="0" smtClean="0">
                <a:latin typeface="Courier New" panose="02070309020205020404" pitchFamily="49" charset="0"/>
                <a:cs typeface="Courier New" panose="02070309020205020404" pitchFamily="49" charset="0"/>
              </a:rPr>
              <a:t>     </a:t>
            </a:r>
            <a:r>
              <a:rPr lang="en-US" altLang="zh-CN" sz="2000" b="1" dirty="0" err="1" smtClean="0">
                <a:solidFill>
                  <a:srgbClr val="0000CC"/>
                </a:solidFill>
                <a:latin typeface="Courier New" panose="02070309020205020404" pitchFamily="49" charset="0"/>
                <a:cs typeface="Courier New" panose="02070309020205020404" pitchFamily="49" charset="0"/>
              </a:rPr>
              <a:t>digitalWrite</a:t>
            </a:r>
            <a:r>
              <a:rPr lang="en-US" altLang="zh-CN" sz="2000" b="1" dirty="0" smtClean="0">
                <a:latin typeface="Courier New" panose="02070309020205020404" pitchFamily="49" charset="0"/>
                <a:cs typeface="Courier New" panose="02070309020205020404" pitchFamily="49" charset="0"/>
              </a:rPr>
              <a:t>(</a:t>
            </a:r>
            <a:r>
              <a:rPr lang="en-US" altLang="zh-CN" sz="2000" b="1" dirty="0" err="1" smtClean="0">
                <a:latin typeface="Courier New" panose="02070309020205020404" pitchFamily="49" charset="0"/>
                <a:cs typeface="Courier New" panose="02070309020205020404" pitchFamily="49" charset="0"/>
              </a:rPr>
              <a:t>ledPin</a:t>
            </a:r>
            <a:r>
              <a:rPr lang="en-US" altLang="zh-CN" sz="2000" b="1" dirty="0" smtClean="0">
                <a:latin typeface="Courier New" panose="02070309020205020404" pitchFamily="49" charset="0"/>
                <a:cs typeface="Courier New" panose="02070309020205020404" pitchFamily="49" charset="0"/>
              </a:rPr>
              <a:t>, LOW);  // </a:t>
            </a:r>
            <a:r>
              <a:rPr lang="zh-CN" altLang="en-US" sz="2000" b="1" dirty="0" smtClean="0">
                <a:latin typeface="Courier New" panose="02070309020205020404" pitchFamily="49" charset="0"/>
                <a:cs typeface="Courier New" panose="02070309020205020404" pitchFamily="49" charset="0"/>
              </a:rPr>
              <a:t>灯关闭状态</a:t>
            </a:r>
          </a:p>
          <a:p>
            <a:r>
              <a:rPr lang="zh-CN" altLang="en-US" sz="2000" b="1" dirty="0" smtClean="0">
                <a:latin typeface="Courier New" panose="02070309020205020404" pitchFamily="49" charset="0"/>
                <a:cs typeface="Courier New" panose="02070309020205020404" pitchFamily="49" charset="0"/>
              </a:rPr>
              <a:t>  </a:t>
            </a:r>
            <a:r>
              <a:rPr lang="en-US" altLang="zh-CN" sz="2000" b="1" dirty="0" smtClean="0">
                <a:latin typeface="Courier New" panose="02070309020205020404" pitchFamily="49" charset="0"/>
                <a:cs typeface="Courier New" panose="02070309020205020404" pitchFamily="49" charset="0"/>
              </a:rPr>
              <a:t>}</a:t>
            </a:r>
          </a:p>
          <a:p>
            <a:r>
              <a:rPr lang="en-US" altLang="zh-CN" sz="2000" b="1" dirty="0" smtClean="0">
                <a:latin typeface="Courier New" panose="02070309020205020404" pitchFamily="49" charset="0"/>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5" name="文本框 4"/>
          <p:cNvSpPr txBox="1"/>
          <p:nvPr/>
        </p:nvSpPr>
        <p:spPr>
          <a:xfrm>
            <a:off x="6172200" y="457200"/>
            <a:ext cx="1107996" cy="369332"/>
          </a:xfrm>
          <a:prstGeom prst="rect">
            <a:avLst/>
          </a:prstGeom>
          <a:solidFill>
            <a:srgbClr val="FFC000"/>
          </a:solidFill>
        </p:spPr>
        <p:txBody>
          <a:bodyPr wrap="none" rtlCol="0">
            <a:spAutoFit/>
          </a:bodyPr>
          <a:lstStyle/>
          <a:p>
            <a:r>
              <a:rPr lang="zh-CN" altLang="en-US" b="1" dirty="0" smtClean="0"/>
              <a:t>数字输入</a:t>
            </a:r>
            <a:endParaRPr lang="zh-CN" altLang="en-US" b="1" dirty="0"/>
          </a:p>
        </p:txBody>
      </p:sp>
    </p:spTree>
    <p:extLst>
      <p:ext uri="{BB962C8B-B14F-4D97-AF65-F5344CB8AC3E}">
        <p14:creationId xmlns:p14="http://schemas.microsoft.com/office/powerpoint/2010/main" val="438253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AutoShape 2"/>
          <p:cNvSpPr>
            <a:spLocks noGrp="1" noChangeArrowheads="1"/>
          </p:cNvSpPr>
          <p:nvPr>
            <p:ph type="title"/>
          </p:nvPr>
        </p:nvSpPr>
        <p:spPr/>
        <p:txBody>
          <a:bodyPr>
            <a:noAutofit/>
          </a:bodyPr>
          <a:lstStyle/>
          <a:p>
            <a:r>
              <a:rPr lang="en-US" sz="4800" dirty="0" smtClean="0"/>
              <a:t>Arduino</a:t>
            </a:r>
            <a:endParaRPr lang="zh-CN" altLang="en-US" sz="4800" dirty="0" smtClean="0"/>
          </a:p>
        </p:txBody>
      </p:sp>
      <p:sp>
        <p:nvSpPr>
          <p:cNvPr id="4099" name="Rectangle 3"/>
          <p:cNvSpPr>
            <a:spLocks noGrp="1" noChangeArrowheads="1"/>
          </p:cNvSpPr>
          <p:nvPr>
            <p:ph type="body" idx="1"/>
          </p:nvPr>
        </p:nvSpPr>
        <p:spPr>
          <a:xfrm>
            <a:off x="2601516" y="3158729"/>
            <a:ext cx="5043488" cy="1565672"/>
          </a:xfrm>
        </p:spPr>
        <p:txBody>
          <a:bodyPr/>
          <a:lstStyle/>
          <a:p>
            <a:pPr algn="ctr">
              <a:buNone/>
            </a:pPr>
            <a:r>
              <a:rPr lang="en-US" altLang="zh-CN" sz="4400" dirty="0" smtClean="0"/>
              <a:t>Button interrupt</a:t>
            </a:r>
            <a:endParaRPr lang="zh-CN" altLang="en-US" sz="4050" dirty="0">
              <a:sym typeface="+mn-ea"/>
            </a:endParaRPr>
          </a:p>
        </p:txBody>
      </p:sp>
      <p:pic>
        <p:nvPicPr>
          <p:cNvPr id="5" name="Picture 2" descr="D:\Program Files\Microsoft Office\MEDIA\CAGCAT10\j021270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0419" y="3291147"/>
            <a:ext cx="813359" cy="1142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6922451"/>
      </p:ext>
    </p:extLst>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P03-ButtonInt</a:t>
            </a:r>
            <a:endParaRPr lang="zh-CN" altLang="en-US" dirty="0"/>
          </a:p>
        </p:txBody>
      </p:sp>
      <p:sp>
        <p:nvSpPr>
          <p:cNvPr id="3" name="内容占位符 2"/>
          <p:cNvSpPr>
            <a:spLocks noGrp="1"/>
          </p:cNvSpPr>
          <p:nvPr>
            <p:ph idx="1"/>
          </p:nvPr>
        </p:nvSpPr>
        <p:spPr/>
        <p:txBody>
          <a:bodyPr/>
          <a:lstStyle/>
          <a:p>
            <a:r>
              <a:rPr lang="zh-CN" altLang="en-US" dirty="0"/>
              <a:t>连接</a:t>
            </a:r>
            <a:endParaRPr lang="en-US" altLang="zh-CN" dirty="0"/>
          </a:p>
          <a:p>
            <a:pPr lvl="1"/>
            <a:r>
              <a:rPr lang="zh-CN" altLang="en-US" dirty="0"/>
              <a:t>板子上的引脚</a:t>
            </a:r>
            <a:r>
              <a:rPr lang="en-US" altLang="zh-CN" dirty="0"/>
              <a:t>13</a:t>
            </a:r>
            <a:r>
              <a:rPr lang="zh-CN" altLang="en-US" dirty="0"/>
              <a:t>连接</a:t>
            </a:r>
            <a:r>
              <a:rPr lang="en-US" altLang="zh-CN" dirty="0"/>
              <a:t>LED</a:t>
            </a:r>
            <a:r>
              <a:rPr lang="zh-CN" altLang="en-US" dirty="0"/>
              <a:t>（板上自带）</a:t>
            </a:r>
            <a:endParaRPr lang="en-US" altLang="zh-CN" dirty="0"/>
          </a:p>
          <a:p>
            <a:pPr lvl="1"/>
            <a:r>
              <a:rPr lang="zh-CN" altLang="en-US" dirty="0"/>
              <a:t>按键扩展板连接到引脚</a:t>
            </a:r>
            <a:r>
              <a:rPr lang="en-US" altLang="zh-CN" dirty="0"/>
              <a:t>2</a:t>
            </a:r>
          </a:p>
          <a:p>
            <a:r>
              <a:rPr lang="zh-CN" altLang="en-US" dirty="0"/>
              <a:t>功能</a:t>
            </a:r>
            <a:r>
              <a:rPr lang="zh-CN" altLang="en-US" dirty="0" smtClean="0"/>
              <a:t>：</a:t>
            </a:r>
            <a:endParaRPr lang="en-US" altLang="zh-CN" dirty="0" smtClean="0"/>
          </a:p>
          <a:p>
            <a:pPr lvl="1"/>
            <a:r>
              <a:rPr lang="zh-CN" altLang="en-US" dirty="0"/>
              <a:t>中断方式实现</a:t>
            </a:r>
          </a:p>
          <a:p>
            <a:pPr lvl="1"/>
            <a:r>
              <a:rPr lang="zh-CN" altLang="en-US" dirty="0" smtClean="0"/>
              <a:t>初次按键</a:t>
            </a:r>
            <a:r>
              <a:rPr lang="zh-CN" altLang="en-US" dirty="0"/>
              <a:t>时</a:t>
            </a:r>
            <a:r>
              <a:rPr lang="zh-CN" altLang="en-US" dirty="0" smtClean="0"/>
              <a:t>，</a:t>
            </a:r>
            <a:r>
              <a:rPr lang="en-US" altLang="zh-CN" dirty="0" smtClean="0"/>
              <a:t>LED</a:t>
            </a:r>
            <a:r>
              <a:rPr lang="zh-CN" altLang="en-US" dirty="0"/>
              <a:t>将</a:t>
            </a:r>
            <a:r>
              <a:rPr lang="zh-CN" altLang="en-US" dirty="0" smtClean="0"/>
              <a:t>会点</a:t>
            </a:r>
            <a:r>
              <a:rPr lang="zh-CN" altLang="en-US" dirty="0" smtClean="0"/>
              <a:t>亮 </a:t>
            </a:r>
            <a:r>
              <a:rPr lang="en-US" altLang="zh-CN" dirty="0" smtClean="0"/>
              <a:t>【</a:t>
            </a:r>
            <a:r>
              <a:rPr lang="zh-CN" altLang="en-US" dirty="0" smtClean="0"/>
              <a:t>输出</a:t>
            </a:r>
            <a:r>
              <a:rPr lang="en-US" altLang="zh-CN" dirty="0" smtClean="0"/>
              <a:t>(</a:t>
            </a:r>
            <a:r>
              <a:rPr lang="zh-CN" altLang="en-US" dirty="0" smtClean="0"/>
              <a:t>写</a:t>
            </a:r>
            <a:r>
              <a:rPr lang="en-US" altLang="zh-CN" dirty="0" smtClean="0"/>
              <a:t>)1】</a:t>
            </a:r>
            <a:endParaRPr lang="en-US" altLang="zh-CN" dirty="0" smtClean="0"/>
          </a:p>
          <a:p>
            <a:pPr lvl="1"/>
            <a:r>
              <a:rPr lang="zh-CN" altLang="en-US" dirty="0" smtClean="0"/>
              <a:t>再次按键时，</a:t>
            </a:r>
            <a:r>
              <a:rPr lang="en-US" altLang="zh-CN" dirty="0" smtClean="0"/>
              <a:t>LED </a:t>
            </a:r>
            <a:r>
              <a:rPr lang="zh-CN" altLang="en-US" dirty="0" smtClean="0"/>
              <a:t>状态切换</a:t>
            </a:r>
            <a:endParaRPr lang="en-US" altLang="zh-CN" dirty="0" smtClean="0"/>
          </a:p>
          <a:p>
            <a:pPr lvl="2"/>
            <a:r>
              <a:rPr lang="zh-CN" altLang="en-US" dirty="0"/>
              <a:t>点</a:t>
            </a:r>
            <a:r>
              <a:rPr lang="zh-CN" altLang="en-US" dirty="0" smtClean="0"/>
              <a:t>亮变为熄灭</a:t>
            </a:r>
            <a:endParaRPr lang="en-US" altLang="zh-CN" dirty="0" smtClean="0"/>
          </a:p>
          <a:p>
            <a:pPr lvl="2"/>
            <a:r>
              <a:rPr lang="zh-CN" altLang="en-US" dirty="0" smtClean="0"/>
              <a:t>熄灭</a:t>
            </a:r>
            <a:r>
              <a:rPr lang="zh-CN" altLang="en-US" dirty="0"/>
              <a:t>变为</a:t>
            </a:r>
            <a:r>
              <a:rPr lang="zh-CN" altLang="en-US" dirty="0" smtClean="0"/>
              <a:t>点</a:t>
            </a:r>
            <a:r>
              <a:rPr lang="zh-CN" altLang="en-US" dirty="0"/>
              <a:t>亮</a:t>
            </a:r>
            <a:endParaRPr lang="en-US" altLang="zh-CN" dirty="0"/>
          </a:p>
          <a:p>
            <a:pPr lvl="2"/>
            <a:endParaRPr lang="en-US" altLang="zh-CN" dirty="0" smtClean="0"/>
          </a:p>
          <a:p>
            <a:pPr lvl="1"/>
            <a:endParaRPr lang="en-US" altLang="zh-CN" dirty="0"/>
          </a:p>
          <a:p>
            <a:endParaRPr lang="zh-CN" altLang="en-US" dirty="0"/>
          </a:p>
        </p:txBody>
      </p:sp>
    </p:spTree>
    <p:extLst>
      <p:ext uri="{BB962C8B-B14F-4D97-AF65-F5344CB8AC3E}">
        <p14:creationId xmlns:p14="http://schemas.microsoft.com/office/powerpoint/2010/main" val="94802786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P03-ButtonInt</a:t>
            </a:r>
            <a:endParaRPr lang="zh-CN" altLang="en-US" dirty="0"/>
          </a:p>
        </p:txBody>
      </p:sp>
      <p:sp>
        <p:nvSpPr>
          <p:cNvPr id="3" name="内容占位符 2"/>
          <p:cNvSpPr>
            <a:spLocks noGrp="1"/>
          </p:cNvSpPr>
          <p:nvPr>
            <p:ph idx="1"/>
          </p:nvPr>
        </p:nvSpPr>
        <p:spPr/>
        <p:txBody>
          <a:bodyPr/>
          <a:lstStyle/>
          <a:p>
            <a:pPr marL="0" indent="0">
              <a:buNone/>
            </a:pPr>
            <a:r>
              <a:rPr lang="en-US" altLang="zh-CN" sz="2000" dirty="0" err="1">
                <a:latin typeface="Courier New" panose="02070309020205020404" pitchFamily="49" charset="0"/>
                <a:cs typeface="Courier New" panose="02070309020205020404" pitchFamily="49" charset="0"/>
              </a:rPr>
              <a:t>int</a:t>
            </a:r>
            <a:r>
              <a:rPr lang="en-US" altLang="zh-CN" sz="2000" dirty="0">
                <a:latin typeface="Courier New" panose="02070309020205020404" pitchFamily="49" charset="0"/>
                <a:cs typeface="Courier New" panose="02070309020205020404" pitchFamily="49" charset="0"/>
              </a:rPr>
              <a:t> </a:t>
            </a:r>
            <a:r>
              <a:rPr lang="en-US" altLang="zh-CN" sz="2000" dirty="0" err="1">
                <a:latin typeface="Courier New" panose="02070309020205020404" pitchFamily="49" charset="0"/>
                <a:cs typeface="Courier New" panose="02070309020205020404" pitchFamily="49" charset="0"/>
              </a:rPr>
              <a:t>ledPin</a:t>
            </a:r>
            <a:r>
              <a:rPr lang="en-US" altLang="zh-CN" sz="2000" dirty="0">
                <a:latin typeface="Courier New" panose="02070309020205020404" pitchFamily="49" charset="0"/>
                <a:cs typeface="Courier New" panose="02070309020205020404" pitchFamily="49" charset="0"/>
              </a:rPr>
              <a:t> = 13;                // </a:t>
            </a:r>
            <a:r>
              <a:rPr lang="en-US" altLang="zh-CN" sz="2000" dirty="0" smtClean="0">
                <a:latin typeface="Courier New" panose="02070309020205020404" pitchFamily="49" charset="0"/>
                <a:cs typeface="Courier New" panose="02070309020205020404" pitchFamily="49" charset="0"/>
              </a:rPr>
              <a:t>LED</a:t>
            </a:r>
            <a:r>
              <a:rPr lang="zh-CN" altLang="en-US" sz="2000" dirty="0" smtClean="0">
                <a:latin typeface="Courier New" panose="02070309020205020404" pitchFamily="49" charset="0"/>
                <a:cs typeface="Courier New" panose="02070309020205020404" pitchFamily="49" charset="0"/>
              </a:rPr>
              <a:t>的</a:t>
            </a:r>
            <a:r>
              <a:rPr lang="zh-CN" altLang="en-US" sz="2000" dirty="0">
                <a:latin typeface="Courier New" panose="02070309020205020404" pitchFamily="49" charset="0"/>
                <a:cs typeface="Courier New" panose="02070309020205020404" pitchFamily="49" charset="0"/>
              </a:rPr>
              <a:t>引脚</a:t>
            </a:r>
          </a:p>
          <a:p>
            <a:pPr marL="0" indent="0">
              <a:buNone/>
            </a:pPr>
            <a:r>
              <a:rPr lang="en-US" altLang="zh-CN" sz="2000" dirty="0" err="1">
                <a:latin typeface="Courier New" panose="02070309020205020404" pitchFamily="49" charset="0"/>
                <a:cs typeface="Courier New" panose="02070309020205020404" pitchFamily="49" charset="0"/>
              </a:rPr>
              <a:t>int</a:t>
            </a:r>
            <a:r>
              <a:rPr lang="en-US" altLang="zh-CN" sz="2000" dirty="0">
                <a:latin typeface="Courier New" panose="02070309020205020404" pitchFamily="49" charset="0"/>
                <a:cs typeface="Courier New" panose="02070309020205020404" pitchFamily="49" charset="0"/>
              </a:rPr>
              <a:t> </a:t>
            </a:r>
            <a:r>
              <a:rPr lang="en-US" altLang="zh-CN" sz="2000" dirty="0" err="1">
                <a:latin typeface="Courier New" panose="02070309020205020404" pitchFamily="49" charset="0"/>
                <a:cs typeface="Courier New" panose="02070309020205020404" pitchFamily="49" charset="0"/>
              </a:rPr>
              <a:t>inputPin</a:t>
            </a:r>
            <a:r>
              <a:rPr lang="en-US" altLang="zh-CN" sz="2000" dirty="0">
                <a:latin typeface="Courier New" panose="02070309020205020404" pitchFamily="49" charset="0"/>
                <a:cs typeface="Courier New" panose="02070309020205020404" pitchFamily="49" charset="0"/>
              </a:rPr>
              <a:t> = 2;               // </a:t>
            </a:r>
            <a:r>
              <a:rPr lang="zh-CN" altLang="en-US" sz="2000" dirty="0" smtClean="0">
                <a:latin typeface="Courier New" panose="02070309020205020404" pitchFamily="49" charset="0"/>
                <a:cs typeface="Courier New" panose="02070309020205020404" pitchFamily="49" charset="0"/>
              </a:rPr>
              <a:t>传感器引脚</a:t>
            </a:r>
            <a:endParaRPr lang="en-US" altLang="zh-CN" sz="2000" dirty="0">
              <a:latin typeface="Courier New" panose="02070309020205020404" pitchFamily="49" charset="0"/>
              <a:cs typeface="Courier New" panose="02070309020205020404" pitchFamily="49" charset="0"/>
            </a:endParaRPr>
          </a:p>
          <a:p>
            <a:pPr marL="0" indent="0">
              <a:buNone/>
            </a:pPr>
            <a:r>
              <a:rPr lang="en-US" altLang="zh-CN" sz="2000" dirty="0" err="1">
                <a:latin typeface="Courier New" panose="02070309020205020404" pitchFamily="49" charset="0"/>
                <a:cs typeface="Courier New" panose="02070309020205020404" pitchFamily="49" charset="0"/>
              </a:rPr>
              <a:t>int</a:t>
            </a:r>
            <a:r>
              <a:rPr lang="en-US" altLang="zh-CN" sz="2000" dirty="0">
                <a:latin typeface="Courier New" panose="02070309020205020404" pitchFamily="49" charset="0"/>
                <a:cs typeface="Courier New" panose="02070309020205020404" pitchFamily="49" charset="0"/>
              </a:rPr>
              <a:t> </a:t>
            </a:r>
            <a:r>
              <a:rPr lang="en-US" altLang="zh-CN" sz="2000" dirty="0" err="1">
                <a:latin typeface="Courier New" panose="02070309020205020404" pitchFamily="49" charset="0"/>
                <a:cs typeface="Courier New" panose="02070309020205020404" pitchFamily="49" charset="0"/>
              </a:rPr>
              <a:t>val</a:t>
            </a:r>
            <a:r>
              <a:rPr lang="en-US" altLang="zh-CN" sz="2000" dirty="0">
                <a:latin typeface="Courier New" panose="02070309020205020404" pitchFamily="49" charset="0"/>
                <a:cs typeface="Courier New" panose="02070309020205020404" pitchFamily="49" charset="0"/>
              </a:rPr>
              <a:t>=0;</a:t>
            </a:r>
          </a:p>
          <a:p>
            <a:pPr marL="0" indent="0">
              <a:buNone/>
            </a:pPr>
            <a:r>
              <a:rPr lang="en-US" altLang="zh-CN" sz="2000" dirty="0">
                <a:latin typeface="Courier New" panose="02070309020205020404" pitchFamily="49" charset="0"/>
                <a:cs typeface="Courier New" panose="02070309020205020404" pitchFamily="49" charset="0"/>
              </a:rPr>
              <a:t>void setup() {</a:t>
            </a:r>
          </a:p>
          <a:p>
            <a:pPr marL="0" indent="0">
              <a:buNone/>
            </a:pPr>
            <a:r>
              <a:rPr lang="en-US" altLang="zh-CN" sz="2000" dirty="0">
                <a:latin typeface="Courier New" panose="02070309020205020404" pitchFamily="49" charset="0"/>
                <a:cs typeface="Courier New" panose="02070309020205020404" pitchFamily="49" charset="0"/>
              </a:rPr>
              <a:t>  </a:t>
            </a:r>
            <a:r>
              <a:rPr lang="en-US" altLang="zh-CN" sz="2000" dirty="0" err="1">
                <a:latin typeface="Courier New" panose="02070309020205020404" pitchFamily="49" charset="0"/>
                <a:cs typeface="Courier New" panose="02070309020205020404" pitchFamily="49" charset="0"/>
              </a:rPr>
              <a:t>pinMode</a:t>
            </a:r>
            <a:r>
              <a:rPr lang="en-US" altLang="zh-CN" sz="2000" dirty="0">
                <a:latin typeface="Courier New" panose="02070309020205020404" pitchFamily="49" charset="0"/>
                <a:cs typeface="Courier New" panose="02070309020205020404" pitchFamily="49" charset="0"/>
              </a:rPr>
              <a:t>(</a:t>
            </a:r>
            <a:r>
              <a:rPr lang="en-US" altLang="zh-CN" sz="2000" dirty="0" err="1">
                <a:latin typeface="Courier New" panose="02070309020205020404" pitchFamily="49" charset="0"/>
                <a:cs typeface="Courier New" panose="02070309020205020404" pitchFamily="49" charset="0"/>
              </a:rPr>
              <a:t>ledPin</a:t>
            </a:r>
            <a:r>
              <a:rPr lang="en-US" altLang="zh-CN" sz="2000" dirty="0">
                <a:latin typeface="Courier New" panose="02070309020205020404" pitchFamily="49" charset="0"/>
                <a:cs typeface="Courier New" panose="02070309020205020404" pitchFamily="49" charset="0"/>
              </a:rPr>
              <a:t>, OUTPUT);      // </a:t>
            </a:r>
            <a:r>
              <a:rPr lang="en-US" altLang="zh-CN" sz="2000" dirty="0" smtClean="0">
                <a:latin typeface="Courier New" panose="02070309020205020404" pitchFamily="49" charset="0"/>
                <a:cs typeface="Courier New" panose="02070309020205020404" pitchFamily="49" charset="0"/>
              </a:rPr>
              <a:t>LED</a:t>
            </a:r>
            <a:r>
              <a:rPr lang="zh-CN" altLang="en-US" sz="2000" dirty="0" smtClean="0">
                <a:latin typeface="Courier New" panose="02070309020205020404" pitchFamily="49" charset="0"/>
                <a:cs typeface="Courier New" panose="02070309020205020404" pitchFamily="49" charset="0"/>
              </a:rPr>
              <a:t>引脚</a:t>
            </a:r>
            <a:r>
              <a:rPr lang="zh-CN" altLang="en-US" sz="2000" dirty="0">
                <a:latin typeface="Courier New" panose="02070309020205020404" pitchFamily="49" charset="0"/>
                <a:cs typeface="Courier New" panose="02070309020205020404" pitchFamily="49" charset="0"/>
              </a:rPr>
              <a:t>为输出引脚</a:t>
            </a:r>
          </a:p>
          <a:p>
            <a:pPr marL="0" indent="0">
              <a:buNone/>
            </a:pPr>
            <a:r>
              <a:rPr lang="zh-CN" altLang="en-US" sz="2000" dirty="0">
                <a:latin typeface="Courier New" panose="02070309020205020404" pitchFamily="49" charset="0"/>
                <a:cs typeface="Courier New" panose="02070309020205020404" pitchFamily="49" charset="0"/>
              </a:rPr>
              <a:t>  </a:t>
            </a:r>
            <a:r>
              <a:rPr lang="en-US" altLang="zh-CN" sz="2000" dirty="0" err="1">
                <a:latin typeface="Courier New" panose="02070309020205020404" pitchFamily="49" charset="0"/>
                <a:cs typeface="Courier New" panose="02070309020205020404" pitchFamily="49" charset="0"/>
              </a:rPr>
              <a:t>pinMode</a:t>
            </a:r>
            <a:r>
              <a:rPr lang="en-US" altLang="zh-CN" sz="2000" dirty="0">
                <a:latin typeface="Courier New" panose="02070309020205020404" pitchFamily="49" charset="0"/>
                <a:cs typeface="Courier New" panose="02070309020205020404" pitchFamily="49" charset="0"/>
              </a:rPr>
              <a:t>(</a:t>
            </a:r>
            <a:r>
              <a:rPr lang="en-US" altLang="zh-CN" sz="2000" dirty="0" err="1">
                <a:latin typeface="Courier New" panose="02070309020205020404" pitchFamily="49" charset="0"/>
                <a:cs typeface="Courier New" panose="02070309020205020404" pitchFamily="49" charset="0"/>
              </a:rPr>
              <a:t>inputPin</a:t>
            </a:r>
            <a:r>
              <a:rPr lang="en-US" altLang="zh-CN" sz="2000" dirty="0">
                <a:latin typeface="Courier New" panose="02070309020205020404" pitchFamily="49" charset="0"/>
                <a:cs typeface="Courier New" panose="02070309020205020404" pitchFamily="49" charset="0"/>
              </a:rPr>
              <a:t>, INPUT);     // </a:t>
            </a:r>
            <a:r>
              <a:rPr lang="en-US" altLang="zh-CN" sz="2000" dirty="0" smtClean="0">
                <a:latin typeface="Courier New" panose="02070309020205020404" pitchFamily="49" charset="0"/>
                <a:cs typeface="Courier New" panose="02070309020205020404" pitchFamily="49" charset="0"/>
              </a:rPr>
              <a:t>LED</a:t>
            </a:r>
            <a:r>
              <a:rPr lang="zh-CN" altLang="en-US" sz="2000" dirty="0" smtClean="0">
                <a:latin typeface="Courier New" panose="02070309020205020404" pitchFamily="49" charset="0"/>
                <a:cs typeface="Courier New" panose="02070309020205020404" pitchFamily="49" charset="0"/>
              </a:rPr>
              <a:t>按键</a:t>
            </a:r>
            <a:r>
              <a:rPr lang="zh-CN" altLang="en-US" sz="2000" dirty="0">
                <a:latin typeface="Courier New" panose="02070309020205020404" pitchFamily="49" charset="0"/>
                <a:cs typeface="Courier New" panose="02070309020205020404" pitchFamily="49" charset="0"/>
              </a:rPr>
              <a:t>引脚为</a:t>
            </a:r>
            <a:r>
              <a:rPr lang="zh-CN" altLang="en-US" sz="2000" dirty="0" smtClean="0">
                <a:latin typeface="Courier New" panose="02070309020205020404" pitchFamily="49" charset="0"/>
                <a:cs typeface="Courier New" panose="02070309020205020404" pitchFamily="49" charset="0"/>
              </a:rPr>
              <a:t>输入</a:t>
            </a:r>
            <a:endParaRPr lang="en-US" altLang="zh-CN" sz="2000" dirty="0" smtClean="0">
              <a:latin typeface="Courier New" panose="02070309020205020404" pitchFamily="49" charset="0"/>
              <a:cs typeface="Courier New" panose="02070309020205020404" pitchFamily="49" charset="0"/>
            </a:endParaRPr>
          </a:p>
          <a:p>
            <a:pPr marL="0" indent="0">
              <a:buNone/>
            </a:pPr>
            <a:r>
              <a:rPr lang="zh-CN" altLang="en-US" sz="2000" dirty="0" smtClean="0">
                <a:latin typeface="Courier New" panose="02070309020205020404" pitchFamily="49" charset="0"/>
                <a:cs typeface="Courier New" panose="02070309020205020404" pitchFamily="49" charset="0"/>
              </a:rPr>
              <a:t>  </a:t>
            </a:r>
            <a:r>
              <a:rPr lang="en-US" altLang="zh-CN" sz="2000" dirty="0" err="1">
                <a:solidFill>
                  <a:srgbClr val="FF0000"/>
                </a:solidFill>
                <a:latin typeface="Courier New" panose="02070309020205020404" pitchFamily="49" charset="0"/>
                <a:cs typeface="Courier New" panose="02070309020205020404" pitchFamily="49" charset="0"/>
              </a:rPr>
              <a:t>attachInterrupt</a:t>
            </a:r>
            <a:r>
              <a:rPr lang="en-US" altLang="zh-CN" sz="2000" dirty="0">
                <a:solidFill>
                  <a:srgbClr val="FF0000"/>
                </a:solidFill>
                <a:latin typeface="Courier New" panose="02070309020205020404" pitchFamily="49" charset="0"/>
                <a:cs typeface="Courier New" panose="02070309020205020404" pitchFamily="49" charset="0"/>
              </a:rPr>
              <a:t>(0, </a:t>
            </a:r>
            <a:r>
              <a:rPr lang="en-US" altLang="zh-CN" sz="2000" dirty="0" err="1">
                <a:solidFill>
                  <a:srgbClr val="FF0000"/>
                </a:solidFill>
                <a:latin typeface="Courier New" panose="02070309020205020404" pitchFamily="49" charset="0"/>
                <a:cs typeface="Courier New" panose="02070309020205020404" pitchFamily="49" charset="0"/>
              </a:rPr>
              <a:t>ledOnOff</a:t>
            </a:r>
            <a:r>
              <a:rPr lang="en-US" altLang="zh-CN" sz="2000" dirty="0">
                <a:solidFill>
                  <a:srgbClr val="FF0000"/>
                </a:solidFill>
                <a:latin typeface="Courier New" panose="02070309020205020404" pitchFamily="49" charset="0"/>
                <a:cs typeface="Courier New" panose="02070309020205020404" pitchFamily="49" charset="0"/>
              </a:rPr>
              <a:t>, RISING);    </a:t>
            </a:r>
            <a:endParaRPr lang="en-US" altLang="zh-CN" sz="2000" dirty="0" smtClean="0">
              <a:solidFill>
                <a:srgbClr val="FF0000"/>
              </a:solidFill>
              <a:latin typeface="Courier New" panose="02070309020205020404" pitchFamily="49" charset="0"/>
              <a:cs typeface="Courier New" panose="02070309020205020404" pitchFamily="49" charset="0"/>
            </a:endParaRPr>
          </a:p>
          <a:p>
            <a:pPr marL="0" indent="0">
              <a:buNone/>
            </a:pPr>
            <a:r>
              <a:rPr lang="en-US" altLang="zh-CN" sz="2000" dirty="0">
                <a:solidFill>
                  <a:srgbClr val="FF0000"/>
                </a:solidFill>
                <a:latin typeface="Courier New" panose="02070309020205020404" pitchFamily="49" charset="0"/>
                <a:cs typeface="Courier New" panose="02070309020205020404" pitchFamily="49" charset="0"/>
              </a:rPr>
              <a:t> </a:t>
            </a:r>
            <a:r>
              <a:rPr lang="en-US" altLang="zh-CN" sz="2000" dirty="0" smtClean="0">
                <a:solidFill>
                  <a:srgbClr val="FF0000"/>
                </a:solidFill>
                <a:latin typeface="Courier New" panose="02070309020205020404" pitchFamily="49" charset="0"/>
                <a:cs typeface="Courier New" panose="02070309020205020404" pitchFamily="49" charset="0"/>
              </a:rPr>
              <a:t>                              </a:t>
            </a:r>
            <a:r>
              <a:rPr lang="en-US" altLang="zh-CN" sz="2000" dirty="0" smtClean="0">
                <a:latin typeface="Courier New" panose="02070309020205020404" pitchFamily="49" charset="0"/>
                <a:cs typeface="Courier New" panose="02070309020205020404" pitchFamily="49" charset="0"/>
              </a:rPr>
              <a:t>//</a:t>
            </a:r>
            <a:r>
              <a:rPr lang="en-US" altLang="zh-CN" sz="2000" dirty="0">
                <a:latin typeface="Courier New" panose="02070309020205020404" pitchFamily="49" charset="0"/>
                <a:cs typeface="Courier New" panose="02070309020205020404" pitchFamily="49" charset="0"/>
              </a:rPr>
              <a:t>0 =&gt;D2,1=&gt;D3</a:t>
            </a:r>
          </a:p>
          <a:p>
            <a:pPr marL="0" indent="0">
              <a:buNone/>
            </a:pPr>
            <a:r>
              <a:rPr lang="en-US" altLang="zh-CN" sz="2000" dirty="0">
                <a:latin typeface="Courier New" panose="02070309020205020404" pitchFamily="49" charset="0"/>
                <a:cs typeface="Courier New" panose="02070309020205020404" pitchFamily="49" charset="0"/>
              </a:rPr>
              <a:t>}</a:t>
            </a:r>
          </a:p>
          <a:p>
            <a:pPr marL="0" indent="0">
              <a:buNone/>
            </a:pPr>
            <a:r>
              <a:rPr lang="en-US" altLang="zh-CN" sz="2000" dirty="0" smtClean="0">
                <a:latin typeface="Courier New" panose="02070309020205020404" pitchFamily="49" charset="0"/>
                <a:cs typeface="Courier New" panose="02070309020205020404" pitchFamily="49" charset="0"/>
              </a:rPr>
              <a:t>void </a:t>
            </a:r>
            <a:r>
              <a:rPr lang="en-US" altLang="zh-CN" sz="2000" dirty="0">
                <a:latin typeface="Courier New" panose="02070309020205020404" pitchFamily="49" charset="0"/>
                <a:cs typeface="Courier New" panose="02070309020205020404" pitchFamily="49" charset="0"/>
              </a:rPr>
              <a:t>loop</a:t>
            </a:r>
            <a:r>
              <a:rPr lang="en-US" altLang="zh-CN" sz="2000" dirty="0" smtClean="0">
                <a:latin typeface="Courier New" panose="02070309020205020404" pitchFamily="49" charset="0"/>
                <a:cs typeface="Courier New" panose="02070309020205020404" pitchFamily="49" charset="0"/>
              </a:rPr>
              <a:t>(){</a:t>
            </a:r>
            <a:endParaRPr lang="en-US" altLang="zh-CN" sz="2000" dirty="0">
              <a:latin typeface="Courier New" panose="02070309020205020404" pitchFamily="49" charset="0"/>
              <a:cs typeface="Courier New" panose="02070309020205020404" pitchFamily="49" charset="0"/>
            </a:endParaRPr>
          </a:p>
          <a:p>
            <a:pPr marL="0" indent="0">
              <a:buNone/>
            </a:pPr>
            <a:r>
              <a:rPr lang="en-US" altLang="zh-CN" sz="2000" dirty="0">
                <a:latin typeface="Courier New" panose="02070309020205020404" pitchFamily="49" charset="0"/>
                <a:cs typeface="Courier New" panose="02070309020205020404" pitchFamily="49" charset="0"/>
              </a:rPr>
              <a:t>}</a:t>
            </a:r>
            <a:endParaRPr lang="zh-CN" altLang="en-US" sz="2000" dirty="0">
              <a:latin typeface="Courier New" panose="02070309020205020404" pitchFamily="49" charset="0"/>
              <a:cs typeface="Courier New" panose="02070309020205020404" pitchFamily="49" charset="0"/>
            </a:endParaRPr>
          </a:p>
        </p:txBody>
      </p:sp>
      <p:sp>
        <p:nvSpPr>
          <p:cNvPr id="4" name="Rectangle 1"/>
          <p:cNvSpPr>
            <a:spLocks noChangeArrowheads="1"/>
          </p:cNvSpPr>
          <p:nvPr/>
        </p:nvSpPr>
        <p:spPr bwMode="auto">
          <a:xfrm>
            <a:off x="2895600" y="4467252"/>
            <a:ext cx="6096000" cy="1841473"/>
          </a:xfrm>
          <a:prstGeom prst="rect">
            <a:avLst/>
          </a:prstGeom>
          <a:solidFill>
            <a:srgbClr val="FFFF00"/>
          </a:solidFill>
          <a:ln>
            <a:noFill/>
          </a:ln>
          <a:effectLst/>
        </p:spPr>
        <p:txBody>
          <a:bodyPr vert="horz" wrap="square" lIns="0" tIns="88872"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smtClean="0">
                <a:ln>
                  <a:noFill/>
                </a:ln>
                <a:solidFill>
                  <a:srgbClr val="333333"/>
                </a:solidFill>
                <a:effectLst/>
                <a:latin typeface="Arial Unicode MS"/>
                <a:ea typeface="PingFang SC"/>
              </a:rPr>
              <a:t>在大多数arduino上有以下四种触发方式：</a:t>
            </a:r>
            <a:br>
              <a:rPr kumimoji="0" lang="zh-CN" altLang="zh-CN" b="1" i="0" u="none" strike="noStrike" cap="none" normalizeH="0" baseline="0" dirty="0" smtClean="0">
                <a:ln>
                  <a:noFill/>
                </a:ln>
                <a:solidFill>
                  <a:srgbClr val="333333"/>
                </a:solidFill>
                <a:effectLst/>
                <a:latin typeface="Arial Unicode MS"/>
                <a:ea typeface="PingFang SC"/>
              </a:rPr>
            </a:br>
            <a:r>
              <a:rPr kumimoji="0" lang="zh-CN" altLang="zh-CN" b="1" i="0" u="none" strike="noStrike" cap="none" normalizeH="0" baseline="0" dirty="0" smtClean="0">
                <a:ln>
                  <a:noFill/>
                </a:ln>
                <a:solidFill>
                  <a:srgbClr val="333333"/>
                </a:solidFill>
                <a:effectLst/>
                <a:latin typeface="Arial Unicode MS"/>
                <a:ea typeface="PingFang SC"/>
              </a:rPr>
              <a:t>LOW 低电平触发</a:t>
            </a:r>
            <a:br>
              <a:rPr kumimoji="0" lang="zh-CN" altLang="zh-CN" b="1" i="0" u="none" strike="noStrike" cap="none" normalizeH="0" baseline="0" dirty="0" smtClean="0">
                <a:ln>
                  <a:noFill/>
                </a:ln>
                <a:solidFill>
                  <a:srgbClr val="333333"/>
                </a:solidFill>
                <a:effectLst/>
                <a:latin typeface="Arial Unicode MS"/>
                <a:ea typeface="PingFang SC"/>
              </a:rPr>
            </a:br>
            <a:r>
              <a:rPr kumimoji="0" lang="zh-CN" altLang="zh-CN" b="1" i="0" u="none" strike="noStrike" cap="none" normalizeH="0" baseline="0" dirty="0" smtClean="0">
                <a:ln>
                  <a:noFill/>
                </a:ln>
                <a:solidFill>
                  <a:srgbClr val="333333"/>
                </a:solidFill>
                <a:effectLst/>
                <a:latin typeface="Arial Unicode MS"/>
                <a:ea typeface="PingFang SC"/>
              </a:rPr>
              <a:t>CHANGE 电平变化，高电平变低电平、低电平变高电平</a:t>
            </a:r>
            <a:br>
              <a:rPr kumimoji="0" lang="zh-CN" altLang="zh-CN" b="1" i="0" u="none" strike="noStrike" cap="none" normalizeH="0" baseline="0" dirty="0" smtClean="0">
                <a:ln>
                  <a:noFill/>
                </a:ln>
                <a:solidFill>
                  <a:srgbClr val="333333"/>
                </a:solidFill>
                <a:effectLst/>
                <a:latin typeface="Arial Unicode MS"/>
                <a:ea typeface="PingFang SC"/>
              </a:rPr>
            </a:br>
            <a:r>
              <a:rPr kumimoji="0" lang="zh-CN" altLang="zh-CN" b="1" i="0" u="none" strike="noStrike" cap="none" normalizeH="0" baseline="0" dirty="0" smtClean="0">
                <a:ln>
                  <a:noFill/>
                </a:ln>
                <a:solidFill>
                  <a:srgbClr val="333333"/>
                </a:solidFill>
                <a:effectLst/>
                <a:latin typeface="Arial Unicode MS"/>
                <a:ea typeface="PingFang SC"/>
              </a:rPr>
              <a:t>RISING 上升沿触发</a:t>
            </a:r>
            <a:br>
              <a:rPr kumimoji="0" lang="zh-CN" altLang="zh-CN" b="1" i="0" u="none" strike="noStrike" cap="none" normalizeH="0" baseline="0" dirty="0" smtClean="0">
                <a:ln>
                  <a:noFill/>
                </a:ln>
                <a:solidFill>
                  <a:srgbClr val="333333"/>
                </a:solidFill>
                <a:effectLst/>
                <a:latin typeface="Arial Unicode MS"/>
                <a:ea typeface="PingFang SC"/>
              </a:rPr>
            </a:br>
            <a:r>
              <a:rPr kumimoji="0" lang="zh-CN" altLang="zh-CN" b="1" i="0" u="none" strike="noStrike" cap="none" normalizeH="0" baseline="0" dirty="0" smtClean="0">
                <a:ln>
                  <a:noFill/>
                </a:ln>
                <a:solidFill>
                  <a:srgbClr val="333333"/>
                </a:solidFill>
                <a:effectLst/>
                <a:latin typeface="Arial Unicode MS"/>
                <a:ea typeface="PingFang SC"/>
              </a:rPr>
              <a:t>FALLING 下降沿触发</a:t>
            </a:r>
            <a:br>
              <a:rPr kumimoji="0" lang="zh-CN" altLang="zh-CN" b="1" i="0" u="none" strike="noStrike" cap="none" normalizeH="0" baseline="0" dirty="0" smtClean="0">
                <a:ln>
                  <a:noFill/>
                </a:ln>
                <a:solidFill>
                  <a:srgbClr val="333333"/>
                </a:solidFill>
                <a:effectLst/>
                <a:latin typeface="Arial Unicode MS"/>
                <a:ea typeface="PingFang SC"/>
              </a:rPr>
            </a:br>
            <a:r>
              <a:rPr kumimoji="0" lang="zh-CN" altLang="zh-CN" sz="1600" b="1" i="1" u="none" strike="noStrike" cap="none" normalizeH="0" baseline="0" dirty="0" smtClean="0">
                <a:ln>
                  <a:noFill/>
                </a:ln>
                <a:solidFill>
                  <a:srgbClr val="333333"/>
                </a:solidFill>
                <a:effectLst/>
                <a:latin typeface="Arial Unicode MS"/>
                <a:ea typeface="PingFang SC"/>
              </a:rPr>
              <a:t>HIGH 高电平触发(该中断模式仅适用于Arduino due)</a:t>
            </a:r>
            <a:r>
              <a:rPr kumimoji="0" lang="zh-CN" altLang="zh-CN" sz="1600" b="1" i="1" u="none" strike="noStrike" cap="none" normalizeH="0" baseline="0" dirty="0" smtClean="0">
                <a:ln>
                  <a:noFill/>
                </a:ln>
                <a:solidFill>
                  <a:schemeClr val="tx1"/>
                </a:solidFill>
                <a:effectLst/>
              </a:rPr>
              <a:t> </a:t>
            </a:r>
            <a:endParaRPr kumimoji="0" lang="zh-CN" altLang="zh-CN" b="1" i="1" u="none" strike="noStrike" cap="none" normalizeH="0" baseline="0" dirty="0" smtClean="0">
              <a:ln>
                <a:noFill/>
              </a:ln>
              <a:solidFill>
                <a:schemeClr val="tx1"/>
              </a:solidFill>
              <a:effectLst/>
            </a:endParaRPr>
          </a:p>
        </p:txBody>
      </p:sp>
      <p:sp>
        <p:nvSpPr>
          <p:cNvPr id="5" name="圆角矩形标注 4"/>
          <p:cNvSpPr/>
          <p:nvPr/>
        </p:nvSpPr>
        <p:spPr>
          <a:xfrm>
            <a:off x="1676400" y="2623357"/>
            <a:ext cx="2019299" cy="685800"/>
          </a:xfrm>
          <a:prstGeom prst="wedgeRoundRectCallout">
            <a:avLst>
              <a:gd name="adj1" fmla="val 39234"/>
              <a:gd name="adj2" fmla="val 135294"/>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solidFill>
                  <a:schemeClr val="tx1"/>
                </a:solidFill>
              </a:rPr>
              <a:t>中断号</a:t>
            </a:r>
            <a:endParaRPr lang="zh-CN" altLang="en-US" b="1" dirty="0">
              <a:solidFill>
                <a:schemeClr val="tx1"/>
              </a:solidFill>
            </a:endParaRPr>
          </a:p>
        </p:txBody>
      </p:sp>
      <p:sp>
        <p:nvSpPr>
          <p:cNvPr id="6" name="圆角矩形标注 5"/>
          <p:cNvSpPr/>
          <p:nvPr/>
        </p:nvSpPr>
        <p:spPr>
          <a:xfrm>
            <a:off x="2895600" y="2599545"/>
            <a:ext cx="2019299" cy="685800"/>
          </a:xfrm>
          <a:prstGeom prst="wedgeRoundRectCallout">
            <a:avLst>
              <a:gd name="adj1" fmla="val 39234"/>
              <a:gd name="adj2" fmla="val 135294"/>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solidFill>
                  <a:schemeClr val="tx1"/>
                </a:solidFill>
              </a:rPr>
              <a:t>中断服务函数</a:t>
            </a:r>
            <a:endParaRPr lang="zh-CN" altLang="en-US" b="1" dirty="0">
              <a:solidFill>
                <a:schemeClr val="tx1"/>
              </a:solidFill>
            </a:endParaRPr>
          </a:p>
        </p:txBody>
      </p:sp>
      <p:sp>
        <p:nvSpPr>
          <p:cNvPr id="7" name="圆角矩形标注 6"/>
          <p:cNvSpPr/>
          <p:nvPr/>
        </p:nvSpPr>
        <p:spPr>
          <a:xfrm>
            <a:off x="4438650" y="2575733"/>
            <a:ext cx="2019299" cy="685800"/>
          </a:xfrm>
          <a:prstGeom prst="wedgeRoundRectCallout">
            <a:avLst>
              <a:gd name="adj1" fmla="val 39234"/>
              <a:gd name="adj2" fmla="val 135294"/>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solidFill>
                  <a:schemeClr val="tx1"/>
                </a:solidFill>
              </a:rPr>
              <a:t>触发方式</a:t>
            </a:r>
            <a:endParaRPr lang="zh-CN" altLang="en-US" b="1" dirty="0">
              <a:solidFill>
                <a:schemeClr val="tx1"/>
              </a:solidFill>
            </a:endParaRPr>
          </a:p>
        </p:txBody>
      </p:sp>
    </p:spTree>
    <p:extLst>
      <p:ext uri="{BB962C8B-B14F-4D97-AF65-F5344CB8AC3E}">
        <p14:creationId xmlns:p14="http://schemas.microsoft.com/office/powerpoint/2010/main" val="361247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xit" presetSubtype="4" fill="hold" grpId="1" nodeType="clickEffect">
                                  <p:stCondLst>
                                    <p:cond delay="0"/>
                                  </p:stCondLst>
                                  <p:childTnLst>
                                    <p:animEffect transition="out" filter="wipe(down)">
                                      <p:cBhvr>
                                        <p:cTn id="18" dur="500"/>
                                        <p:tgtEl>
                                          <p:spTgt spid="5"/>
                                        </p:tgtEl>
                                      </p:cBhvr>
                                    </p:animEffect>
                                    <p:set>
                                      <p:cBhvr>
                                        <p:cTn id="19" dur="1" fill="hold">
                                          <p:stCondLst>
                                            <p:cond delay="499"/>
                                          </p:stCondLst>
                                        </p:cTn>
                                        <p:tgtEl>
                                          <p:spTgt spid="5"/>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xit" presetSubtype="4" fill="hold" grpId="1" nodeType="clickEffect">
                                  <p:stCondLst>
                                    <p:cond delay="0"/>
                                  </p:stCondLst>
                                  <p:childTnLst>
                                    <p:animEffect transition="out" filter="wipe(down)">
                                      <p:cBhvr>
                                        <p:cTn id="29" dur="500"/>
                                        <p:tgtEl>
                                          <p:spTgt spid="6"/>
                                        </p:tgtEl>
                                      </p:cBhvr>
                                    </p:animEffect>
                                    <p:set>
                                      <p:cBhvr>
                                        <p:cTn id="30" dur="1" fill="hold">
                                          <p:stCondLst>
                                            <p:cond delay="499"/>
                                          </p:stCondLst>
                                        </p:cTn>
                                        <p:tgtEl>
                                          <p:spTgt spid="6"/>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ppt_x"/>
                                          </p:val>
                                        </p:tav>
                                        <p:tav tm="100000">
                                          <p:val>
                                            <p:strVal val="#ppt_x"/>
                                          </p:val>
                                        </p:tav>
                                      </p:tavLst>
                                    </p:anim>
                                    <p:anim calcmode="lin" valueType="num">
                                      <p:cBhvr additive="base">
                                        <p:cTn id="3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xit" presetSubtype="4" fill="hold" grpId="1" nodeType="clickEffect">
                                  <p:stCondLst>
                                    <p:cond delay="0"/>
                                  </p:stCondLst>
                                  <p:childTnLst>
                                    <p:animEffect transition="out" filter="wipe(down)">
                                      <p:cBhvr>
                                        <p:cTn id="40" dur="500"/>
                                        <p:tgtEl>
                                          <p:spTgt spid="7"/>
                                        </p:tgtEl>
                                      </p:cBhvr>
                                    </p:animEffect>
                                    <p:set>
                                      <p:cBhvr>
                                        <p:cTn id="41"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5" grpId="1" animBg="1"/>
      <p:bldP spid="6" grpId="0" animBg="1"/>
      <p:bldP spid="6" grpId="1" animBg="1"/>
      <p:bldP spid="7" grpId="0" animBg="1"/>
      <p:bldP spid="7" grpId="1" animBg="1"/>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Atmega328</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990600" y="1262063"/>
            <a:ext cx="7362910" cy="5046662"/>
          </a:xfrm>
          <a:prstGeom prst="rect">
            <a:avLst/>
          </a:prstGeom>
        </p:spPr>
      </p:pic>
      <p:sp>
        <p:nvSpPr>
          <p:cNvPr id="5" name="文本框 4"/>
          <p:cNvSpPr txBox="1"/>
          <p:nvPr/>
        </p:nvSpPr>
        <p:spPr>
          <a:xfrm>
            <a:off x="152400" y="2286000"/>
            <a:ext cx="1351588" cy="369332"/>
          </a:xfrm>
          <a:prstGeom prst="rect">
            <a:avLst/>
          </a:prstGeom>
          <a:solidFill>
            <a:schemeClr val="accent1"/>
          </a:solidFill>
        </p:spPr>
        <p:txBody>
          <a:bodyPr wrap="none" rtlCol="0">
            <a:spAutoFit/>
          </a:bodyPr>
          <a:lstStyle/>
          <a:p>
            <a:r>
              <a:rPr lang="en-US" altLang="zh-CN" b="1" dirty="0" smtClean="0"/>
              <a:t>Atmel AVR</a:t>
            </a:r>
            <a:endParaRPr lang="zh-CN" altLang="en-US" b="1" dirty="0"/>
          </a:p>
        </p:txBody>
      </p:sp>
    </p:spTree>
    <p:extLst>
      <p:ext uri="{BB962C8B-B14F-4D97-AF65-F5344CB8AC3E}">
        <p14:creationId xmlns:p14="http://schemas.microsoft.com/office/powerpoint/2010/main" val="27181766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026" name="Picture 2" descr="https://aws.robu.in/wp-content/uploads/2017/12/Arduino-UNO-R3-Pins-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685800"/>
            <a:ext cx="11482388" cy="8315254"/>
          </a:xfrm>
          <a:prstGeom prst="rect">
            <a:avLst/>
          </a:prstGeom>
          <a:noFill/>
          <a:extLst>
            <a:ext uri="{909E8E84-426E-40DD-AFC4-6F175D3DCCD1}">
              <a14:hiddenFill xmlns:a14="http://schemas.microsoft.com/office/drawing/2010/main">
                <a:solidFill>
                  <a:srgbClr val="FFFFFF"/>
                </a:solidFill>
              </a14:hiddenFill>
            </a:ext>
          </a:extLst>
        </p:spPr>
      </p:pic>
      <p:sp>
        <p:nvSpPr>
          <p:cNvPr id="5" name="圆角矩形标注 4"/>
          <p:cNvSpPr/>
          <p:nvPr/>
        </p:nvSpPr>
        <p:spPr>
          <a:xfrm>
            <a:off x="5943600" y="3315262"/>
            <a:ext cx="2019299" cy="685800"/>
          </a:xfrm>
          <a:prstGeom prst="wedgeRoundRectCallout">
            <a:avLst>
              <a:gd name="adj1" fmla="val -23030"/>
              <a:gd name="adj2" fmla="val 241544"/>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solidFill>
                  <a:schemeClr val="tx1"/>
                </a:solidFill>
              </a:rPr>
              <a:t>可用中断</a:t>
            </a:r>
            <a:endParaRPr lang="zh-CN" altLang="en-US" b="1" dirty="0">
              <a:solidFill>
                <a:schemeClr val="tx1"/>
              </a:solidFill>
            </a:endParaRPr>
          </a:p>
        </p:txBody>
      </p:sp>
    </p:spTree>
    <p:extLst>
      <p:ext uri="{BB962C8B-B14F-4D97-AF65-F5344CB8AC3E}">
        <p14:creationId xmlns:p14="http://schemas.microsoft.com/office/powerpoint/2010/main" val="2962449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xit" presetSubtype="4" fill="hold" grpId="1" nodeType="clickEffect">
                                  <p:stCondLst>
                                    <p:cond delay="0"/>
                                  </p:stCondLst>
                                  <p:childTnLst>
                                    <p:animEffect transition="out" filter="wipe(down)">
                                      <p:cBhvr>
                                        <p:cTn id="12" dur="500"/>
                                        <p:tgtEl>
                                          <p:spTgt spid="5"/>
                                        </p:tgtEl>
                                      </p:cBhvr>
                                    </p:animEffect>
                                    <p:set>
                                      <p:cBhvr>
                                        <p:cTn id="13"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 </a:t>
            </a:r>
            <a:r>
              <a:rPr lang="zh-CN" altLang="en-US" dirty="0" smtClean="0"/>
              <a:t>中断处理函数</a:t>
            </a:r>
            <a:endParaRPr lang="zh-CN" altLang="en-US" dirty="0"/>
          </a:p>
        </p:txBody>
      </p:sp>
      <p:sp>
        <p:nvSpPr>
          <p:cNvPr id="3" name="内容占位符 2"/>
          <p:cNvSpPr>
            <a:spLocks noGrp="1"/>
          </p:cNvSpPr>
          <p:nvPr>
            <p:ph idx="1"/>
          </p:nvPr>
        </p:nvSpPr>
        <p:spPr/>
        <p:txBody>
          <a:bodyPr/>
          <a:lstStyle/>
          <a:p>
            <a:pPr marL="0" indent="0">
              <a:buNone/>
            </a:pPr>
            <a:r>
              <a:rPr lang="en-US" altLang="zh-CN" sz="2000" dirty="0">
                <a:latin typeface="Courier New" panose="02070309020205020404" pitchFamily="49" charset="0"/>
                <a:cs typeface="Courier New" panose="02070309020205020404" pitchFamily="49" charset="0"/>
              </a:rPr>
              <a:t>void </a:t>
            </a:r>
            <a:r>
              <a:rPr lang="en-US" altLang="zh-CN" sz="2000" dirty="0" err="1">
                <a:latin typeface="Courier New" panose="02070309020205020404" pitchFamily="49" charset="0"/>
                <a:cs typeface="Courier New" panose="02070309020205020404" pitchFamily="49" charset="0"/>
              </a:rPr>
              <a:t>ledOnOff</a:t>
            </a:r>
            <a:r>
              <a:rPr lang="en-US" altLang="zh-CN" sz="2000" dirty="0" smtClean="0">
                <a:latin typeface="Courier New" panose="02070309020205020404" pitchFamily="49" charset="0"/>
                <a:cs typeface="Courier New" panose="02070309020205020404" pitchFamily="49" charset="0"/>
              </a:rPr>
              <a:t>(){</a:t>
            </a:r>
            <a:endParaRPr lang="en-US" altLang="zh-CN" sz="2000" dirty="0">
              <a:latin typeface="Courier New" panose="02070309020205020404" pitchFamily="49" charset="0"/>
              <a:cs typeface="Courier New" panose="02070309020205020404" pitchFamily="49" charset="0"/>
            </a:endParaRPr>
          </a:p>
          <a:p>
            <a:pPr marL="0" indent="0">
              <a:buNone/>
            </a:pPr>
            <a:r>
              <a:rPr lang="en-US" altLang="zh-CN" sz="2000" dirty="0">
                <a:latin typeface="Courier New" panose="02070309020205020404" pitchFamily="49" charset="0"/>
                <a:cs typeface="Courier New" panose="02070309020205020404" pitchFamily="49" charset="0"/>
              </a:rPr>
              <a:t>  </a:t>
            </a:r>
            <a:r>
              <a:rPr lang="en-US" altLang="zh-CN" sz="2000" dirty="0" err="1">
                <a:latin typeface="Courier New" panose="02070309020205020404" pitchFamily="49" charset="0"/>
                <a:cs typeface="Courier New" panose="02070309020205020404" pitchFamily="49" charset="0"/>
              </a:rPr>
              <a:t>val</a:t>
            </a:r>
            <a:r>
              <a:rPr lang="en-US" altLang="zh-CN" sz="2000" dirty="0">
                <a:latin typeface="Courier New" panose="02070309020205020404" pitchFamily="49" charset="0"/>
                <a:cs typeface="Courier New" panose="02070309020205020404" pitchFamily="49" charset="0"/>
              </a:rPr>
              <a:t>=!</a:t>
            </a:r>
            <a:r>
              <a:rPr lang="en-US" altLang="zh-CN" sz="2000" dirty="0" err="1">
                <a:latin typeface="Courier New" panose="02070309020205020404" pitchFamily="49" charset="0"/>
                <a:cs typeface="Courier New" panose="02070309020205020404" pitchFamily="49" charset="0"/>
              </a:rPr>
              <a:t>val</a:t>
            </a:r>
            <a:r>
              <a:rPr lang="en-US" altLang="zh-CN" sz="2000" dirty="0">
                <a:latin typeface="Courier New" panose="02070309020205020404" pitchFamily="49" charset="0"/>
                <a:cs typeface="Courier New" panose="02070309020205020404" pitchFamily="49" charset="0"/>
              </a:rPr>
              <a:t>;</a:t>
            </a:r>
          </a:p>
          <a:p>
            <a:pPr marL="0" indent="0">
              <a:buNone/>
            </a:pPr>
            <a:r>
              <a:rPr lang="en-US" altLang="zh-CN" sz="2000" dirty="0">
                <a:latin typeface="Courier New" panose="02070309020205020404" pitchFamily="49" charset="0"/>
                <a:cs typeface="Courier New" panose="02070309020205020404" pitchFamily="49" charset="0"/>
              </a:rPr>
              <a:t>  if (</a:t>
            </a:r>
            <a:r>
              <a:rPr lang="en-US" altLang="zh-CN" sz="2000" dirty="0" err="1">
                <a:latin typeface="Courier New" panose="02070309020205020404" pitchFamily="49" charset="0"/>
                <a:cs typeface="Courier New" panose="02070309020205020404" pitchFamily="49" charset="0"/>
              </a:rPr>
              <a:t>val</a:t>
            </a:r>
            <a:r>
              <a:rPr lang="en-US" altLang="zh-CN" sz="2000" dirty="0">
                <a:latin typeface="Courier New" panose="02070309020205020404" pitchFamily="49" charset="0"/>
                <a:cs typeface="Courier New" panose="02070309020205020404" pitchFamily="49" charset="0"/>
              </a:rPr>
              <a:t> == HIGH) {            // </a:t>
            </a:r>
            <a:r>
              <a:rPr lang="zh-CN" altLang="en-US" sz="2000" dirty="0" smtClean="0">
                <a:latin typeface="Courier New" panose="02070309020205020404" pitchFamily="49" charset="0"/>
                <a:cs typeface="Courier New" panose="02070309020205020404" pitchFamily="49" charset="0"/>
              </a:rPr>
              <a:t>确定所需输出</a:t>
            </a:r>
            <a:endParaRPr lang="zh-CN" altLang="en-US" sz="2000" dirty="0">
              <a:latin typeface="Courier New" panose="02070309020205020404" pitchFamily="49" charset="0"/>
              <a:cs typeface="Courier New" panose="02070309020205020404" pitchFamily="49" charset="0"/>
            </a:endParaRPr>
          </a:p>
          <a:p>
            <a:pPr marL="0" indent="0">
              <a:buNone/>
            </a:pPr>
            <a:r>
              <a:rPr lang="zh-CN" altLang="en-US" sz="2000" dirty="0">
                <a:latin typeface="Courier New" panose="02070309020205020404" pitchFamily="49" charset="0"/>
                <a:cs typeface="Courier New" panose="02070309020205020404" pitchFamily="49" charset="0"/>
              </a:rPr>
              <a:t>     </a:t>
            </a:r>
            <a:r>
              <a:rPr lang="en-US" altLang="zh-CN" sz="2000" dirty="0" err="1">
                <a:latin typeface="Courier New" panose="02070309020205020404" pitchFamily="49" charset="0"/>
                <a:cs typeface="Courier New" panose="02070309020205020404" pitchFamily="49" charset="0"/>
              </a:rPr>
              <a:t>digitalWrite</a:t>
            </a:r>
            <a:r>
              <a:rPr lang="en-US" altLang="zh-CN" sz="2000" dirty="0">
                <a:latin typeface="Courier New" panose="02070309020205020404" pitchFamily="49" charset="0"/>
                <a:cs typeface="Courier New" panose="02070309020205020404" pitchFamily="49" charset="0"/>
              </a:rPr>
              <a:t>(</a:t>
            </a:r>
            <a:r>
              <a:rPr lang="en-US" altLang="zh-CN" sz="2000" dirty="0" err="1">
                <a:latin typeface="Courier New" panose="02070309020205020404" pitchFamily="49" charset="0"/>
                <a:cs typeface="Courier New" panose="02070309020205020404" pitchFamily="49" charset="0"/>
              </a:rPr>
              <a:t>ledPin</a:t>
            </a:r>
            <a:r>
              <a:rPr lang="en-US" altLang="zh-CN" sz="2000" dirty="0">
                <a:latin typeface="Courier New" panose="02070309020205020404" pitchFamily="49" charset="0"/>
                <a:cs typeface="Courier New" panose="02070309020205020404" pitchFamily="49" charset="0"/>
              </a:rPr>
              <a:t>, HIGH); // </a:t>
            </a:r>
            <a:r>
              <a:rPr lang="zh-CN" altLang="en-US" sz="2000" dirty="0">
                <a:latin typeface="Courier New" panose="02070309020205020404" pitchFamily="49" charset="0"/>
                <a:cs typeface="Courier New" panose="02070309020205020404" pitchFamily="49" charset="0"/>
              </a:rPr>
              <a:t>灯亮起状态</a:t>
            </a:r>
          </a:p>
          <a:p>
            <a:pPr marL="0" indent="0">
              <a:buNone/>
            </a:pP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 else {</a:t>
            </a:r>
          </a:p>
          <a:p>
            <a:pPr marL="0" indent="0">
              <a:buNone/>
            </a:pPr>
            <a:r>
              <a:rPr lang="en-US" altLang="zh-CN" sz="2000" dirty="0">
                <a:latin typeface="Courier New" panose="02070309020205020404" pitchFamily="49" charset="0"/>
                <a:cs typeface="Courier New" panose="02070309020205020404" pitchFamily="49" charset="0"/>
              </a:rPr>
              <a:t>     </a:t>
            </a:r>
            <a:r>
              <a:rPr lang="en-US" altLang="zh-CN" sz="2000" dirty="0" err="1">
                <a:latin typeface="Courier New" panose="02070309020205020404" pitchFamily="49" charset="0"/>
                <a:cs typeface="Courier New" panose="02070309020205020404" pitchFamily="49" charset="0"/>
              </a:rPr>
              <a:t>digitalWrite</a:t>
            </a:r>
            <a:r>
              <a:rPr lang="en-US" altLang="zh-CN" sz="2000" dirty="0">
                <a:latin typeface="Courier New" panose="02070309020205020404" pitchFamily="49" charset="0"/>
                <a:cs typeface="Courier New" panose="02070309020205020404" pitchFamily="49" charset="0"/>
              </a:rPr>
              <a:t>(</a:t>
            </a:r>
            <a:r>
              <a:rPr lang="en-US" altLang="zh-CN" sz="2000" dirty="0" err="1">
                <a:latin typeface="Courier New" panose="02070309020205020404" pitchFamily="49" charset="0"/>
                <a:cs typeface="Courier New" panose="02070309020205020404" pitchFamily="49" charset="0"/>
              </a:rPr>
              <a:t>ledPin</a:t>
            </a:r>
            <a:r>
              <a:rPr lang="en-US" altLang="zh-CN" sz="2000" dirty="0">
                <a:latin typeface="Courier New" panose="02070309020205020404" pitchFamily="49" charset="0"/>
                <a:cs typeface="Courier New" panose="02070309020205020404" pitchFamily="49" charset="0"/>
              </a:rPr>
              <a:t>, LOW);  // </a:t>
            </a:r>
            <a:r>
              <a:rPr lang="zh-CN" altLang="en-US" sz="2000" dirty="0">
                <a:latin typeface="Courier New" panose="02070309020205020404" pitchFamily="49" charset="0"/>
                <a:cs typeface="Courier New" panose="02070309020205020404" pitchFamily="49" charset="0"/>
              </a:rPr>
              <a:t>灯关闭状态</a:t>
            </a:r>
          </a:p>
          <a:p>
            <a:pPr marL="0" indent="0">
              <a:buNone/>
            </a:pP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  </a:t>
            </a:r>
          </a:p>
          <a:p>
            <a:pPr marL="0" indent="0">
              <a:buNone/>
            </a:pPr>
            <a:r>
              <a:rPr lang="en-US" altLang="zh-CN"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5504429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AutoShape 2"/>
          <p:cNvSpPr>
            <a:spLocks noGrp="1" noChangeArrowheads="1"/>
          </p:cNvSpPr>
          <p:nvPr>
            <p:ph type="title"/>
          </p:nvPr>
        </p:nvSpPr>
        <p:spPr/>
        <p:txBody>
          <a:bodyPr>
            <a:noAutofit/>
          </a:bodyPr>
          <a:lstStyle/>
          <a:p>
            <a:r>
              <a:rPr lang="en-US" sz="4800" dirty="0" smtClean="0"/>
              <a:t>Arduino</a:t>
            </a:r>
            <a:endParaRPr lang="zh-CN" altLang="en-US" sz="4800" dirty="0" smtClean="0"/>
          </a:p>
        </p:txBody>
      </p:sp>
      <p:sp>
        <p:nvSpPr>
          <p:cNvPr id="4099" name="Rectangle 3"/>
          <p:cNvSpPr>
            <a:spLocks noGrp="1" noChangeArrowheads="1"/>
          </p:cNvSpPr>
          <p:nvPr>
            <p:ph type="body" idx="1"/>
          </p:nvPr>
        </p:nvSpPr>
        <p:spPr>
          <a:xfrm>
            <a:off x="2601516" y="3158729"/>
            <a:ext cx="5043488" cy="1565672"/>
          </a:xfrm>
        </p:spPr>
        <p:txBody>
          <a:bodyPr/>
          <a:lstStyle/>
          <a:p>
            <a:pPr algn="ctr">
              <a:buNone/>
            </a:pPr>
            <a:r>
              <a:rPr lang="en-US" altLang="zh-CN" sz="4400" dirty="0" smtClean="0"/>
              <a:t>Serial</a:t>
            </a:r>
            <a:endParaRPr lang="zh-CN" altLang="en-US" sz="4050" dirty="0">
              <a:sym typeface="+mn-ea"/>
            </a:endParaRPr>
          </a:p>
        </p:txBody>
      </p:sp>
      <p:pic>
        <p:nvPicPr>
          <p:cNvPr id="5" name="Picture 2" descr="D:\Program Files\Microsoft Office\MEDIA\CAGCAT10\j021270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0419" y="3291147"/>
            <a:ext cx="813359" cy="1142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0562995"/>
      </p:ext>
    </p:extLst>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P03-ButtonInt</a:t>
            </a:r>
            <a:endParaRPr lang="zh-CN" altLang="en-US" dirty="0"/>
          </a:p>
        </p:txBody>
      </p:sp>
      <p:sp>
        <p:nvSpPr>
          <p:cNvPr id="3" name="内容占位符 2"/>
          <p:cNvSpPr>
            <a:spLocks noGrp="1"/>
          </p:cNvSpPr>
          <p:nvPr>
            <p:ph idx="1"/>
          </p:nvPr>
        </p:nvSpPr>
        <p:spPr/>
        <p:txBody>
          <a:bodyPr/>
          <a:lstStyle/>
          <a:p>
            <a:r>
              <a:rPr lang="zh-CN" altLang="en-US" dirty="0"/>
              <a:t>连接</a:t>
            </a:r>
            <a:endParaRPr lang="en-US" altLang="zh-CN" dirty="0"/>
          </a:p>
          <a:p>
            <a:pPr lvl="1"/>
            <a:r>
              <a:rPr lang="zh-CN" altLang="en-US" dirty="0" smtClean="0"/>
              <a:t>连接</a:t>
            </a:r>
            <a:r>
              <a:rPr lang="en-US" altLang="zh-CN" dirty="0" smtClean="0"/>
              <a:t>USB</a:t>
            </a:r>
            <a:r>
              <a:rPr lang="zh-CN" altLang="en-US" dirty="0" smtClean="0"/>
              <a:t>下载线</a:t>
            </a:r>
            <a:endParaRPr lang="en-US" altLang="zh-CN" dirty="0" smtClean="0"/>
          </a:p>
          <a:p>
            <a:r>
              <a:rPr lang="zh-CN" altLang="en-US" dirty="0" smtClean="0"/>
              <a:t>功能：</a:t>
            </a:r>
            <a:endParaRPr lang="en-US" altLang="zh-CN" dirty="0" smtClean="0"/>
          </a:p>
          <a:p>
            <a:pPr lvl="1"/>
            <a:r>
              <a:rPr lang="zh-CN" altLang="en-US" dirty="0" smtClean="0"/>
              <a:t>通过</a:t>
            </a:r>
            <a:r>
              <a:rPr lang="en-US" altLang="zh-CN" dirty="0" smtClean="0">
                <a:solidFill>
                  <a:srgbClr val="FF0000"/>
                </a:solidFill>
              </a:rPr>
              <a:t>PC</a:t>
            </a:r>
            <a:r>
              <a:rPr lang="zh-CN" altLang="en-US" dirty="0" smtClean="0"/>
              <a:t>上的串口</a:t>
            </a:r>
            <a:r>
              <a:rPr lang="zh-CN" altLang="en-US" dirty="0" smtClean="0"/>
              <a:t>监视器</a:t>
            </a:r>
            <a:r>
              <a:rPr lang="zh-CN" altLang="en-US" dirty="0" smtClean="0"/>
              <a:t>查看</a:t>
            </a:r>
            <a:r>
              <a:rPr lang="en-US" altLang="zh-CN" dirty="0" err="1" smtClean="0">
                <a:solidFill>
                  <a:srgbClr val="FF0000"/>
                </a:solidFill>
              </a:rPr>
              <a:t>Ardunio</a:t>
            </a:r>
            <a:r>
              <a:rPr lang="zh-CN" altLang="en-US" dirty="0" smtClean="0"/>
              <a:t>的输出</a:t>
            </a:r>
            <a:r>
              <a:rPr lang="zh-CN" altLang="en-US" dirty="0" smtClean="0"/>
              <a:t>信息</a:t>
            </a:r>
            <a:endParaRPr lang="en-US" altLang="zh-CN" dirty="0" smtClean="0"/>
          </a:p>
          <a:p>
            <a:pPr lvl="1"/>
            <a:endParaRPr lang="en-US" altLang="zh-CN" dirty="0"/>
          </a:p>
          <a:p>
            <a:endParaRPr lang="zh-CN" altLang="en-US" dirty="0"/>
          </a:p>
        </p:txBody>
      </p:sp>
    </p:spTree>
    <p:extLst>
      <p:ext uri="{BB962C8B-B14F-4D97-AF65-F5344CB8AC3E}">
        <p14:creationId xmlns:p14="http://schemas.microsoft.com/office/powerpoint/2010/main" val="352220339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Demo- Hello, world</a:t>
            </a:r>
            <a:endParaRPr lang="zh-CN" altLang="en-US" dirty="0"/>
          </a:p>
        </p:txBody>
      </p:sp>
      <p:sp>
        <p:nvSpPr>
          <p:cNvPr id="3" name="内容占位符 2"/>
          <p:cNvSpPr>
            <a:spLocks noGrp="1"/>
          </p:cNvSpPr>
          <p:nvPr>
            <p:ph idx="1"/>
          </p:nvPr>
        </p:nvSpPr>
        <p:spPr/>
        <p:txBody>
          <a:bodyPr/>
          <a:lstStyle/>
          <a:p>
            <a:pPr marL="0" indent="0">
              <a:buNone/>
            </a:pPr>
            <a:r>
              <a:rPr lang="en-US" altLang="zh-CN" sz="2400" dirty="0" smtClean="0">
                <a:latin typeface="Courier New" panose="02070309020205020404" pitchFamily="49" charset="0"/>
                <a:cs typeface="Courier New" panose="02070309020205020404" pitchFamily="49" charset="0"/>
              </a:rPr>
              <a:t>void setup() { </a:t>
            </a:r>
          </a:p>
          <a:p>
            <a:pPr marL="0" indent="0">
              <a:buNone/>
            </a:pPr>
            <a:r>
              <a:rPr lang="en-US" altLang="zh-CN" sz="2400" dirty="0" smtClean="0">
                <a:latin typeface="Courier New" panose="02070309020205020404" pitchFamily="49" charset="0"/>
                <a:cs typeface="Courier New" panose="02070309020205020404" pitchFamily="49" charset="0"/>
              </a:rPr>
              <a:t>   	</a:t>
            </a:r>
            <a:r>
              <a:rPr lang="en-US" altLang="zh-CN" sz="2400" dirty="0" err="1" smtClean="0">
                <a:solidFill>
                  <a:srgbClr val="C00000"/>
                </a:solidFill>
                <a:latin typeface="Courier New" panose="02070309020205020404" pitchFamily="49" charset="0"/>
                <a:cs typeface="Courier New" panose="02070309020205020404" pitchFamily="49" charset="0"/>
              </a:rPr>
              <a:t>Serial.begin</a:t>
            </a:r>
            <a:r>
              <a:rPr lang="en-US" altLang="zh-CN" sz="2400" dirty="0" smtClean="0">
                <a:latin typeface="Courier New" panose="02070309020205020404" pitchFamily="49" charset="0"/>
                <a:cs typeface="Courier New" panose="02070309020205020404" pitchFamily="49" charset="0"/>
              </a:rPr>
              <a:t>(</a:t>
            </a:r>
            <a:r>
              <a:rPr lang="en-US" altLang="zh-CN" sz="2400" dirty="0" smtClean="0">
                <a:solidFill>
                  <a:srgbClr val="0000CC"/>
                </a:solidFill>
                <a:latin typeface="Courier New" panose="02070309020205020404" pitchFamily="49" charset="0"/>
                <a:cs typeface="Courier New" panose="02070309020205020404" pitchFamily="49" charset="0"/>
              </a:rPr>
              <a:t>9600</a:t>
            </a:r>
            <a:r>
              <a:rPr lang="en-US" altLang="zh-CN" sz="2400" dirty="0" smtClean="0">
                <a:latin typeface="Courier New" panose="02070309020205020404" pitchFamily="49" charset="0"/>
                <a:cs typeface="Courier New" panose="02070309020205020404" pitchFamily="49" charset="0"/>
              </a:rPr>
              <a:t>); </a:t>
            </a:r>
          </a:p>
          <a:p>
            <a:pPr marL="0" indent="0">
              <a:buNone/>
            </a:pPr>
            <a:r>
              <a:rPr lang="en-US" altLang="zh-CN" sz="2400" dirty="0" smtClean="0">
                <a:latin typeface="Courier New" panose="02070309020205020404" pitchFamily="49" charset="0"/>
                <a:cs typeface="Courier New" panose="02070309020205020404" pitchFamily="49" charset="0"/>
              </a:rPr>
              <a:t>  	</a:t>
            </a:r>
            <a:r>
              <a:rPr lang="en-US" altLang="zh-CN" sz="2400" dirty="0" err="1" smtClean="0">
                <a:solidFill>
                  <a:srgbClr val="C00000"/>
                </a:solidFill>
                <a:latin typeface="Courier New" panose="02070309020205020404" pitchFamily="49" charset="0"/>
                <a:cs typeface="Courier New" panose="02070309020205020404" pitchFamily="49" charset="0"/>
              </a:rPr>
              <a:t>Serial.println</a:t>
            </a:r>
            <a:r>
              <a:rPr lang="en-US" altLang="zh-CN" sz="2400" dirty="0" smtClean="0">
                <a:latin typeface="Courier New" panose="02070309020205020404" pitchFamily="49" charset="0"/>
                <a:cs typeface="Courier New" panose="02070309020205020404" pitchFamily="49" charset="0"/>
              </a:rPr>
              <a:t>("Hello, world!"); </a:t>
            </a:r>
          </a:p>
          <a:p>
            <a:pPr marL="0" indent="0">
              <a:buNone/>
            </a:pPr>
            <a:r>
              <a:rPr lang="en-US" altLang="zh-CN" sz="2400" dirty="0" smtClean="0">
                <a:latin typeface="Courier New" panose="02070309020205020404" pitchFamily="49" charset="0"/>
                <a:cs typeface="Courier New" panose="02070309020205020404" pitchFamily="49" charset="0"/>
              </a:rPr>
              <a:t>} </a:t>
            </a:r>
          </a:p>
          <a:p>
            <a:pPr marL="0" indent="0">
              <a:buNone/>
            </a:pPr>
            <a:r>
              <a:rPr lang="en-US" altLang="zh-CN" sz="2400" dirty="0" smtClean="0">
                <a:latin typeface="Courier New" panose="02070309020205020404" pitchFamily="49" charset="0"/>
                <a:cs typeface="Courier New" panose="02070309020205020404" pitchFamily="49" charset="0"/>
              </a:rPr>
              <a:t>void loop() { </a:t>
            </a:r>
          </a:p>
          <a:p>
            <a:pPr marL="0" indent="0">
              <a:buNone/>
            </a:pPr>
            <a:r>
              <a:rPr lang="en-US" altLang="zh-CN" sz="2400" dirty="0" smtClean="0">
                <a:latin typeface="Courier New" panose="02070309020205020404" pitchFamily="49" charset="0"/>
                <a:cs typeface="Courier New" panose="02070309020205020404" pitchFamily="49" charset="0"/>
              </a:rPr>
              <a:t>} </a:t>
            </a:r>
            <a:endParaRPr lang="zh-CN" altLang="en-US" sz="2400" dirty="0">
              <a:latin typeface="Courier New" panose="02070309020205020404" pitchFamily="49" charset="0"/>
              <a:cs typeface="Courier New" panose="02070309020205020404" pitchFamily="49" charset="0"/>
            </a:endParaRPr>
          </a:p>
        </p:txBody>
      </p:sp>
      <p:sp>
        <p:nvSpPr>
          <p:cNvPr id="4" name="文本框 3"/>
          <p:cNvSpPr txBox="1"/>
          <p:nvPr/>
        </p:nvSpPr>
        <p:spPr>
          <a:xfrm>
            <a:off x="6172200" y="457200"/>
            <a:ext cx="1107996" cy="369332"/>
          </a:xfrm>
          <a:prstGeom prst="rect">
            <a:avLst/>
          </a:prstGeom>
          <a:solidFill>
            <a:srgbClr val="FFC000"/>
          </a:solidFill>
        </p:spPr>
        <p:txBody>
          <a:bodyPr wrap="none" rtlCol="0">
            <a:spAutoFit/>
          </a:bodyPr>
          <a:lstStyle/>
          <a:p>
            <a:r>
              <a:rPr lang="zh-CN" altLang="en-US" b="1" dirty="0" smtClean="0"/>
              <a:t>串口输出</a:t>
            </a:r>
            <a:endParaRPr lang="zh-CN" altLang="en-US" b="1" dirty="0"/>
          </a:p>
        </p:txBody>
      </p:sp>
      <p:pic>
        <p:nvPicPr>
          <p:cNvPr id="2050" name="Picture 2" descr="https://im0-tub-com.yandex.net/i?id=e32712aaac6884f93e8e838d252369b2&amp;n=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2971800"/>
            <a:ext cx="4953000" cy="3703179"/>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8153400" y="5334000"/>
            <a:ext cx="685800" cy="304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85383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AutoShape 2"/>
          <p:cNvSpPr>
            <a:spLocks noGrp="1" noChangeArrowheads="1"/>
          </p:cNvSpPr>
          <p:nvPr>
            <p:ph type="title"/>
          </p:nvPr>
        </p:nvSpPr>
        <p:spPr/>
        <p:txBody>
          <a:bodyPr>
            <a:noAutofit/>
          </a:bodyPr>
          <a:lstStyle/>
          <a:p>
            <a:r>
              <a:rPr lang="en-US" sz="4800" dirty="0" smtClean="0"/>
              <a:t>Arduino</a:t>
            </a:r>
            <a:endParaRPr lang="zh-CN" altLang="en-US" sz="4800" dirty="0" smtClean="0"/>
          </a:p>
        </p:txBody>
      </p:sp>
      <p:sp>
        <p:nvSpPr>
          <p:cNvPr id="4099" name="Rectangle 3"/>
          <p:cNvSpPr>
            <a:spLocks noGrp="1" noChangeArrowheads="1"/>
          </p:cNvSpPr>
          <p:nvPr>
            <p:ph type="body" idx="1"/>
          </p:nvPr>
        </p:nvSpPr>
        <p:spPr>
          <a:xfrm>
            <a:off x="2601516" y="3158729"/>
            <a:ext cx="5043488" cy="1565672"/>
          </a:xfrm>
        </p:spPr>
        <p:txBody>
          <a:bodyPr/>
          <a:lstStyle/>
          <a:p>
            <a:pPr algn="ctr">
              <a:buNone/>
            </a:pPr>
            <a:r>
              <a:rPr lang="en-US" altLang="zh-CN" sz="4400" dirty="0" err="1"/>
              <a:t>LightSensor</a:t>
            </a:r>
            <a:endParaRPr lang="zh-CN" altLang="en-US" sz="4050" dirty="0">
              <a:sym typeface="+mn-ea"/>
            </a:endParaRPr>
          </a:p>
        </p:txBody>
      </p:sp>
      <p:pic>
        <p:nvPicPr>
          <p:cNvPr id="5" name="Picture 2" descr="D:\Program Files\Microsoft Office\MEDIA\CAGCAT10\j021270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0419" y="3291147"/>
            <a:ext cx="813359" cy="1142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6085234"/>
      </p:ext>
    </p:extLst>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P05-LightSensor</a:t>
            </a:r>
            <a:r>
              <a:rPr lang="zh-CN" altLang="en-US" dirty="0" smtClean="0"/>
              <a:t> （项目</a:t>
            </a:r>
            <a:r>
              <a:rPr lang="en-US" altLang="zh-CN" dirty="0" smtClean="0"/>
              <a:t>9</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a:t>连接</a:t>
            </a:r>
            <a:endParaRPr lang="en-US" altLang="zh-CN" dirty="0"/>
          </a:p>
          <a:p>
            <a:pPr lvl="1"/>
            <a:r>
              <a:rPr lang="zh-CN" altLang="en-US" dirty="0" smtClean="0"/>
              <a:t>光敏传感器接到</a:t>
            </a:r>
            <a:r>
              <a:rPr lang="zh-CN" altLang="en-US" dirty="0" smtClean="0">
                <a:solidFill>
                  <a:srgbClr val="FF0000"/>
                </a:solidFill>
              </a:rPr>
              <a:t>模拟输入</a:t>
            </a:r>
            <a:r>
              <a:rPr lang="zh-CN" altLang="en-US" dirty="0" smtClean="0"/>
              <a:t>引脚</a:t>
            </a:r>
            <a:r>
              <a:rPr lang="en-US" altLang="zh-CN" dirty="0" smtClean="0"/>
              <a:t>A0</a:t>
            </a:r>
            <a:endParaRPr lang="en-US" altLang="zh-CN" dirty="0"/>
          </a:p>
          <a:p>
            <a:r>
              <a:rPr lang="zh-CN" altLang="en-US" dirty="0"/>
              <a:t>功能：</a:t>
            </a:r>
            <a:endParaRPr lang="en-US" altLang="zh-CN" dirty="0"/>
          </a:p>
          <a:p>
            <a:pPr lvl="1"/>
            <a:r>
              <a:rPr lang="zh-CN" altLang="en-US" dirty="0" smtClean="0"/>
              <a:t>打开</a:t>
            </a:r>
            <a:r>
              <a:rPr lang="en-US" altLang="zh-CN" dirty="0" smtClean="0"/>
              <a:t>PC</a:t>
            </a:r>
            <a:r>
              <a:rPr lang="zh-CN" altLang="en-US" dirty="0" smtClean="0"/>
              <a:t>上串口</a:t>
            </a:r>
            <a:r>
              <a:rPr lang="zh-CN" altLang="en-US" dirty="0"/>
              <a:t>监视器可以</a:t>
            </a:r>
            <a:r>
              <a:rPr lang="zh-CN" altLang="en-US" dirty="0" smtClean="0"/>
              <a:t>查看来自</a:t>
            </a:r>
            <a:r>
              <a:rPr lang="en-US" altLang="zh-CN" dirty="0" err="1" smtClean="0"/>
              <a:t>Ardunio</a:t>
            </a:r>
            <a:r>
              <a:rPr lang="zh-CN" altLang="en-US" dirty="0" smtClean="0"/>
              <a:t>的光敏</a:t>
            </a:r>
            <a:r>
              <a:rPr lang="zh-CN" altLang="en-US" dirty="0"/>
              <a:t>传感器的值</a:t>
            </a:r>
            <a:endParaRPr lang="en-US" altLang="zh-CN" dirty="0"/>
          </a:p>
          <a:p>
            <a:pPr marL="0" indent="0">
              <a:buNone/>
            </a:pPr>
            <a:endParaRPr lang="zh-CN" altLang="en-US" dirty="0"/>
          </a:p>
          <a:p>
            <a:endParaRPr lang="zh-CN" altLang="en-US" dirty="0"/>
          </a:p>
        </p:txBody>
      </p:sp>
      <p:sp>
        <p:nvSpPr>
          <p:cNvPr id="4" name="文本框 3"/>
          <p:cNvSpPr txBox="1"/>
          <p:nvPr/>
        </p:nvSpPr>
        <p:spPr>
          <a:xfrm>
            <a:off x="6172200" y="457200"/>
            <a:ext cx="1107996" cy="369332"/>
          </a:xfrm>
          <a:prstGeom prst="rect">
            <a:avLst/>
          </a:prstGeom>
          <a:solidFill>
            <a:srgbClr val="FFC000"/>
          </a:solidFill>
        </p:spPr>
        <p:txBody>
          <a:bodyPr wrap="none" rtlCol="0">
            <a:spAutoFit/>
          </a:bodyPr>
          <a:lstStyle/>
          <a:p>
            <a:r>
              <a:rPr lang="zh-CN" altLang="en-US" b="1" dirty="0" smtClean="0"/>
              <a:t>模拟输入</a:t>
            </a:r>
            <a:endParaRPr lang="zh-CN" altLang="en-US" b="1" dirty="0"/>
          </a:p>
        </p:txBody>
      </p:sp>
      <p:pic>
        <p:nvPicPr>
          <p:cNvPr id="5" name="图片 4" descr="http://wiki.dfrobot.com.cn/images/thumb/c/c4/DFR0026V2.JPG/250px-DFR0026V2.JPG">
            <a:hlinkClick r:id="rId2"/>
          </p:cNvPr>
          <p:cNvPicPr/>
          <p:nvPr/>
        </p:nvPicPr>
        <p:blipFill rotWithShape="1">
          <a:blip r:embed="rId3">
            <a:extLst>
              <a:ext uri="{28A0092B-C50C-407E-A947-70E740481C1C}">
                <a14:useLocalDpi xmlns:a14="http://schemas.microsoft.com/office/drawing/2010/main" val="0"/>
              </a:ext>
            </a:extLst>
          </a:blip>
          <a:srcRect t="14290" b="12130"/>
          <a:stretch/>
        </p:blipFill>
        <p:spPr bwMode="auto">
          <a:xfrm>
            <a:off x="4800600" y="4135916"/>
            <a:ext cx="4038600" cy="2645884"/>
          </a:xfrm>
          <a:prstGeom prst="rect">
            <a:avLst/>
          </a:prstGeom>
          <a:noFill/>
          <a:ln>
            <a:noFill/>
          </a:ln>
        </p:spPr>
      </p:pic>
      <p:sp>
        <p:nvSpPr>
          <p:cNvPr id="6" name="文本框 5"/>
          <p:cNvSpPr txBox="1"/>
          <p:nvPr/>
        </p:nvSpPr>
        <p:spPr>
          <a:xfrm>
            <a:off x="797287" y="6313904"/>
            <a:ext cx="3959161" cy="369332"/>
          </a:xfrm>
          <a:prstGeom prst="rect">
            <a:avLst/>
          </a:prstGeom>
          <a:solidFill>
            <a:srgbClr val="FFC000"/>
          </a:solidFill>
        </p:spPr>
        <p:txBody>
          <a:bodyPr wrap="none" rtlCol="0">
            <a:spAutoFit/>
          </a:bodyPr>
          <a:lstStyle/>
          <a:p>
            <a:r>
              <a:rPr lang="en-US" altLang="zh-CN" b="1" dirty="0" smtClean="0"/>
              <a:t>Analog Ambient</a:t>
            </a:r>
            <a:r>
              <a:rPr lang="zh-CN" altLang="en-US" b="1" dirty="0" smtClean="0"/>
              <a:t> </a:t>
            </a:r>
            <a:r>
              <a:rPr lang="en-US" altLang="zh-CN" b="1" dirty="0" smtClean="0"/>
              <a:t>Light Sensor V2.1</a:t>
            </a:r>
            <a:endParaRPr lang="zh-CN" altLang="en-US" b="1" dirty="0"/>
          </a:p>
        </p:txBody>
      </p:sp>
    </p:spTree>
    <p:extLst>
      <p:ext uri="{BB962C8B-B14F-4D97-AF65-F5344CB8AC3E}">
        <p14:creationId xmlns:p14="http://schemas.microsoft.com/office/powerpoint/2010/main" val="148468477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P05-LightSensor</a:t>
            </a:r>
            <a:endParaRPr lang="zh-CN" altLang="en-US" dirty="0"/>
          </a:p>
        </p:txBody>
      </p:sp>
      <p:sp>
        <p:nvSpPr>
          <p:cNvPr id="3" name="内容占位符 2"/>
          <p:cNvSpPr>
            <a:spLocks noGrp="1"/>
          </p:cNvSpPr>
          <p:nvPr>
            <p:ph idx="1"/>
          </p:nvPr>
        </p:nvSpPr>
        <p:spPr/>
        <p:txBody>
          <a:bodyPr/>
          <a:lstStyle/>
          <a:p>
            <a:pPr marL="0" indent="0">
              <a:buNone/>
            </a:pPr>
            <a:r>
              <a:rPr lang="en-US" altLang="zh-CN" sz="2000" dirty="0">
                <a:latin typeface="Courier New" panose="02070309020205020404" pitchFamily="49" charset="0"/>
                <a:cs typeface="Courier New" panose="02070309020205020404" pitchFamily="49" charset="0"/>
              </a:rPr>
              <a:t>void setup</a:t>
            </a:r>
            <a:r>
              <a:rPr lang="en-US" altLang="zh-CN" sz="2000" dirty="0" smtClean="0">
                <a:latin typeface="Courier New" panose="02070309020205020404" pitchFamily="49" charset="0"/>
                <a:cs typeface="Courier New" panose="02070309020205020404" pitchFamily="49" charset="0"/>
              </a:rPr>
              <a:t>(){</a:t>
            </a:r>
            <a:endParaRPr lang="en-US" altLang="zh-CN" sz="2000" dirty="0">
              <a:latin typeface="Courier New" panose="02070309020205020404" pitchFamily="49" charset="0"/>
              <a:cs typeface="Courier New" panose="02070309020205020404" pitchFamily="49" charset="0"/>
            </a:endParaRPr>
          </a:p>
          <a:p>
            <a:pPr marL="0" indent="0">
              <a:buNone/>
            </a:pPr>
            <a:r>
              <a:rPr lang="en-US" altLang="zh-CN" sz="2000" dirty="0">
                <a:latin typeface="Courier New" panose="02070309020205020404" pitchFamily="49" charset="0"/>
                <a:cs typeface="Courier New" panose="02070309020205020404" pitchFamily="49" charset="0"/>
              </a:rPr>
              <a:t>  </a:t>
            </a:r>
            <a:r>
              <a:rPr lang="en-US" altLang="zh-CN" sz="2000" dirty="0" err="1">
                <a:solidFill>
                  <a:srgbClr val="0000CC"/>
                </a:solidFill>
                <a:latin typeface="Courier New" panose="02070309020205020404" pitchFamily="49" charset="0"/>
                <a:cs typeface="Courier New" panose="02070309020205020404" pitchFamily="49" charset="0"/>
              </a:rPr>
              <a:t>Serial.begin</a:t>
            </a:r>
            <a:r>
              <a:rPr lang="en-US" altLang="zh-CN" sz="2000" dirty="0">
                <a:latin typeface="Courier New" panose="02070309020205020404" pitchFamily="49" charset="0"/>
                <a:cs typeface="Courier New" panose="02070309020205020404" pitchFamily="49" charset="0"/>
              </a:rPr>
              <a:t>(9600); // </a:t>
            </a:r>
            <a:r>
              <a:rPr lang="zh-CN" altLang="en-US" sz="2000" dirty="0" smtClean="0">
                <a:latin typeface="Courier New" panose="02070309020205020404" pitchFamily="49" charset="0"/>
                <a:cs typeface="Courier New" panose="02070309020205020404" pitchFamily="49" charset="0"/>
              </a:rPr>
              <a:t>波特率</a:t>
            </a:r>
            <a:r>
              <a:rPr lang="en-US" altLang="zh-CN" sz="2000" dirty="0" smtClean="0">
                <a:latin typeface="Courier New" panose="02070309020205020404" pitchFamily="49" charset="0"/>
                <a:cs typeface="Courier New" panose="02070309020205020404" pitchFamily="49" charset="0"/>
              </a:rPr>
              <a:t>9600 </a:t>
            </a:r>
            <a:r>
              <a:rPr lang="en-US" altLang="zh-CN" sz="2000" dirty="0">
                <a:latin typeface="Courier New" panose="02070309020205020404" pitchFamily="49" charset="0"/>
                <a:cs typeface="Courier New" panose="02070309020205020404" pitchFamily="49" charset="0"/>
              </a:rPr>
              <a:t>bps</a:t>
            </a:r>
          </a:p>
          <a:p>
            <a:pPr marL="0" indent="0">
              <a:buNone/>
            </a:pPr>
            <a:r>
              <a:rPr lang="en-US" altLang="zh-CN" sz="2000" dirty="0">
                <a:latin typeface="Courier New" panose="02070309020205020404" pitchFamily="49" charset="0"/>
                <a:cs typeface="Courier New" panose="02070309020205020404" pitchFamily="49" charset="0"/>
              </a:rPr>
              <a:t>}</a:t>
            </a:r>
          </a:p>
          <a:p>
            <a:pPr marL="0" indent="0">
              <a:buNone/>
            </a:pPr>
            <a:r>
              <a:rPr lang="en-US" altLang="zh-CN" sz="2000" dirty="0">
                <a:latin typeface="Courier New" panose="02070309020205020404" pitchFamily="49" charset="0"/>
                <a:cs typeface="Courier New" panose="02070309020205020404" pitchFamily="49" charset="0"/>
              </a:rPr>
              <a:t>void loop()</a:t>
            </a:r>
          </a:p>
          <a:p>
            <a:pPr marL="0" indent="0">
              <a:buNone/>
            </a:pPr>
            <a:r>
              <a:rPr lang="en-US" altLang="zh-CN" sz="2000" dirty="0">
                <a:latin typeface="Courier New" panose="02070309020205020404" pitchFamily="49" charset="0"/>
                <a:cs typeface="Courier New" panose="02070309020205020404" pitchFamily="49" charset="0"/>
              </a:rPr>
              <a:t>{</a:t>
            </a:r>
          </a:p>
          <a:p>
            <a:pPr marL="0" indent="0">
              <a:buNone/>
            </a:pPr>
            <a:r>
              <a:rPr lang="en-US" altLang="zh-CN" sz="2000" dirty="0">
                <a:latin typeface="Courier New" panose="02070309020205020404" pitchFamily="49" charset="0"/>
                <a:cs typeface="Courier New" panose="02070309020205020404" pitchFamily="49" charset="0"/>
              </a:rPr>
              <a:t>      </a:t>
            </a:r>
            <a:r>
              <a:rPr lang="en-US" altLang="zh-CN" sz="2000" dirty="0" err="1">
                <a:latin typeface="Courier New" panose="02070309020205020404" pitchFamily="49" charset="0"/>
                <a:cs typeface="Courier New" panose="02070309020205020404" pitchFamily="49" charset="0"/>
              </a:rPr>
              <a:t>int</a:t>
            </a:r>
            <a:r>
              <a:rPr lang="en-US" altLang="zh-CN" sz="2000" dirty="0">
                <a:latin typeface="Courier New" panose="02070309020205020404" pitchFamily="49" charset="0"/>
                <a:cs typeface="Courier New" panose="02070309020205020404" pitchFamily="49" charset="0"/>
              </a:rPr>
              <a:t> </a:t>
            </a:r>
            <a:r>
              <a:rPr lang="en-US" altLang="zh-CN" sz="2000" dirty="0" err="1">
                <a:latin typeface="Courier New" panose="02070309020205020404" pitchFamily="49" charset="0"/>
                <a:cs typeface="Courier New" panose="02070309020205020404" pitchFamily="49" charset="0"/>
              </a:rPr>
              <a:t>val</a:t>
            </a:r>
            <a:r>
              <a:rPr lang="en-US" altLang="zh-CN" sz="2000" dirty="0">
                <a:latin typeface="Courier New" panose="02070309020205020404" pitchFamily="49" charset="0"/>
                <a:cs typeface="Courier New" panose="02070309020205020404" pitchFamily="49" charset="0"/>
              </a:rPr>
              <a:t>;</a:t>
            </a:r>
          </a:p>
          <a:p>
            <a:pPr marL="0" indent="0">
              <a:buNone/>
            </a:pPr>
            <a:r>
              <a:rPr lang="en-US" altLang="zh-CN" sz="2000" dirty="0">
                <a:latin typeface="Courier New" panose="02070309020205020404" pitchFamily="49" charset="0"/>
                <a:cs typeface="Courier New" panose="02070309020205020404" pitchFamily="49" charset="0"/>
              </a:rPr>
              <a:t>      </a:t>
            </a:r>
            <a:r>
              <a:rPr lang="en-US" altLang="zh-CN" sz="2000" dirty="0" err="1">
                <a:latin typeface="Courier New" panose="02070309020205020404" pitchFamily="49" charset="0"/>
                <a:cs typeface="Courier New" panose="02070309020205020404" pitchFamily="49" charset="0"/>
              </a:rPr>
              <a:t>val</a:t>
            </a:r>
            <a:r>
              <a:rPr lang="en-US" altLang="zh-CN" sz="2000" dirty="0">
                <a:latin typeface="Courier New" panose="02070309020205020404" pitchFamily="49" charset="0"/>
                <a:cs typeface="Courier New" panose="02070309020205020404" pitchFamily="49" charset="0"/>
              </a:rPr>
              <a:t>=</a:t>
            </a:r>
            <a:r>
              <a:rPr lang="en-US" altLang="zh-CN" sz="2000" dirty="0" err="1">
                <a:solidFill>
                  <a:srgbClr val="C00000"/>
                </a:solidFill>
                <a:latin typeface="Courier New" panose="02070309020205020404" pitchFamily="49" charset="0"/>
                <a:cs typeface="Courier New" panose="02070309020205020404" pitchFamily="49" charset="0"/>
              </a:rPr>
              <a:t>analogRead</a:t>
            </a:r>
            <a:r>
              <a:rPr lang="en-US" altLang="zh-CN" sz="2000" dirty="0">
                <a:latin typeface="Courier New" panose="02070309020205020404" pitchFamily="49" charset="0"/>
                <a:cs typeface="Courier New" panose="02070309020205020404" pitchFamily="49" charset="0"/>
              </a:rPr>
              <a:t>(0);   </a:t>
            </a:r>
            <a:r>
              <a:rPr lang="en-US" altLang="zh-CN" sz="2000" dirty="0" smtClean="0">
                <a:latin typeface="Courier New" panose="02070309020205020404" pitchFamily="49" charset="0"/>
                <a:cs typeface="Courier New" panose="02070309020205020404" pitchFamily="49" charset="0"/>
              </a:rPr>
              <a:t>//</a:t>
            </a:r>
            <a:r>
              <a:rPr lang="zh-CN" altLang="en-US" sz="2000" dirty="0" smtClean="0">
                <a:latin typeface="Courier New" panose="02070309020205020404" pitchFamily="49" charset="0"/>
                <a:cs typeface="Courier New" panose="02070309020205020404" pitchFamily="49" charset="0"/>
              </a:rPr>
              <a:t>读取</a:t>
            </a:r>
            <a:r>
              <a:rPr lang="en-US" altLang="zh-CN" sz="2000" dirty="0" smtClean="0">
                <a:latin typeface="Courier New" panose="02070309020205020404" pitchFamily="49" charset="0"/>
                <a:cs typeface="Courier New" panose="02070309020205020404" pitchFamily="49" charset="0"/>
              </a:rPr>
              <a:t>A0</a:t>
            </a:r>
            <a:r>
              <a:rPr lang="zh-CN" altLang="en-US" sz="2000" dirty="0" smtClean="0">
                <a:latin typeface="Courier New" panose="02070309020205020404" pitchFamily="49" charset="0"/>
                <a:cs typeface="Courier New" panose="02070309020205020404" pitchFamily="49" charset="0"/>
              </a:rPr>
              <a:t>脚的输入值</a:t>
            </a:r>
            <a:endParaRPr lang="en-US" altLang="zh-CN" sz="2000" dirty="0">
              <a:latin typeface="Courier New" panose="02070309020205020404" pitchFamily="49" charset="0"/>
              <a:cs typeface="Courier New" panose="02070309020205020404" pitchFamily="49" charset="0"/>
            </a:endParaRPr>
          </a:p>
          <a:p>
            <a:pPr marL="0" indent="0">
              <a:buNone/>
            </a:pPr>
            <a:r>
              <a:rPr lang="en-US" altLang="zh-CN" sz="2000" dirty="0">
                <a:latin typeface="Courier New" panose="02070309020205020404" pitchFamily="49" charset="0"/>
                <a:cs typeface="Courier New" panose="02070309020205020404" pitchFamily="49" charset="0"/>
              </a:rPr>
              <a:t>      </a:t>
            </a:r>
            <a:r>
              <a:rPr lang="en-US" altLang="zh-CN" sz="2000" dirty="0" err="1">
                <a:solidFill>
                  <a:srgbClr val="0000CC"/>
                </a:solidFill>
                <a:latin typeface="Courier New" panose="02070309020205020404" pitchFamily="49" charset="0"/>
                <a:cs typeface="Courier New" panose="02070309020205020404" pitchFamily="49" charset="0"/>
              </a:rPr>
              <a:t>Serial.println</a:t>
            </a:r>
            <a:r>
              <a:rPr lang="en-US" altLang="zh-CN" sz="2000" dirty="0">
                <a:latin typeface="Courier New" panose="02070309020205020404" pitchFamily="49" charset="0"/>
                <a:cs typeface="Courier New" panose="02070309020205020404" pitchFamily="49" charset="0"/>
              </a:rPr>
              <a:t>(</a:t>
            </a:r>
            <a:r>
              <a:rPr lang="en-US" altLang="zh-CN" sz="2000" dirty="0" err="1">
                <a:latin typeface="Courier New" panose="02070309020205020404" pitchFamily="49" charset="0"/>
                <a:cs typeface="Courier New" panose="02070309020205020404" pitchFamily="49" charset="0"/>
              </a:rPr>
              <a:t>val,DEC</a:t>
            </a:r>
            <a:r>
              <a:rPr lang="en-US" altLang="zh-CN" sz="2000" dirty="0" smtClean="0">
                <a:latin typeface="Courier New" panose="02070309020205020404" pitchFamily="49" charset="0"/>
                <a:cs typeface="Courier New" panose="02070309020205020404" pitchFamily="49" charset="0"/>
              </a:rPr>
              <a:t>);//</a:t>
            </a:r>
            <a:r>
              <a:rPr lang="zh-CN" altLang="en-US" sz="2000" dirty="0" smtClean="0">
                <a:latin typeface="Courier New" panose="02070309020205020404" pitchFamily="49" charset="0"/>
                <a:cs typeface="Courier New" panose="02070309020205020404" pitchFamily="49" charset="0"/>
              </a:rPr>
              <a:t>转换为字串并输出</a:t>
            </a:r>
            <a:endParaRPr lang="en-US" altLang="zh-CN" sz="2000" dirty="0" smtClean="0">
              <a:latin typeface="Courier New" panose="02070309020205020404" pitchFamily="49" charset="0"/>
              <a:cs typeface="Courier New" panose="02070309020205020404" pitchFamily="49" charset="0"/>
            </a:endParaRPr>
          </a:p>
          <a:p>
            <a:pPr marL="0" indent="0">
              <a:buNone/>
            </a:pPr>
            <a:r>
              <a:rPr lang="en-US" altLang="zh-CN" sz="2000" dirty="0" smtClean="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delay(100);</a:t>
            </a:r>
          </a:p>
          <a:p>
            <a:pPr marL="0" indent="0">
              <a:buNone/>
            </a:pPr>
            <a:r>
              <a:rPr lang="en-US" altLang="zh-CN"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70912871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AutoShape 2"/>
          <p:cNvSpPr>
            <a:spLocks noGrp="1" noChangeArrowheads="1"/>
          </p:cNvSpPr>
          <p:nvPr>
            <p:ph type="title"/>
          </p:nvPr>
        </p:nvSpPr>
        <p:spPr/>
        <p:txBody>
          <a:bodyPr>
            <a:noAutofit/>
          </a:bodyPr>
          <a:lstStyle/>
          <a:p>
            <a:r>
              <a:rPr lang="en-US" sz="4800" dirty="0" smtClean="0"/>
              <a:t>Arduino</a:t>
            </a:r>
            <a:endParaRPr lang="zh-CN" altLang="en-US" sz="4800" dirty="0" smtClean="0"/>
          </a:p>
        </p:txBody>
      </p:sp>
      <p:sp>
        <p:nvSpPr>
          <p:cNvPr id="4099" name="Rectangle 3"/>
          <p:cNvSpPr>
            <a:spLocks noGrp="1" noChangeArrowheads="1"/>
          </p:cNvSpPr>
          <p:nvPr>
            <p:ph type="body" idx="1"/>
          </p:nvPr>
        </p:nvSpPr>
        <p:spPr>
          <a:xfrm>
            <a:off x="2601516" y="3158729"/>
            <a:ext cx="5043488" cy="1565672"/>
          </a:xfrm>
        </p:spPr>
        <p:txBody>
          <a:bodyPr/>
          <a:lstStyle/>
          <a:p>
            <a:pPr algn="ctr">
              <a:buNone/>
            </a:pPr>
            <a:r>
              <a:rPr lang="en-US" altLang="zh-CN" sz="4400" dirty="0" smtClean="0"/>
              <a:t>LED </a:t>
            </a:r>
            <a:r>
              <a:rPr lang="zh-CN" altLang="en-US" sz="4400" smtClean="0"/>
              <a:t>光强控制</a:t>
            </a:r>
            <a:endParaRPr lang="zh-CN" altLang="en-US" sz="4050" dirty="0">
              <a:sym typeface="+mn-ea"/>
            </a:endParaRPr>
          </a:p>
        </p:txBody>
      </p:sp>
      <p:pic>
        <p:nvPicPr>
          <p:cNvPr id="5" name="Picture 2" descr="D:\Program Files\Microsoft Office\MEDIA\CAGCAT10\j021270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0419" y="3291147"/>
            <a:ext cx="813359" cy="1142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2145030"/>
      </p:ext>
    </p:extLst>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P02-Button</a:t>
            </a:r>
            <a:r>
              <a:rPr lang="zh-CN" altLang="en-US" dirty="0" smtClean="0"/>
              <a:t> （项目</a:t>
            </a:r>
            <a:r>
              <a:rPr lang="en-US" altLang="zh-CN" dirty="0" smtClean="0"/>
              <a:t>1</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smtClean="0"/>
              <a:t>连接</a:t>
            </a:r>
            <a:endParaRPr lang="en-US" altLang="zh-CN" dirty="0" smtClean="0"/>
          </a:p>
          <a:p>
            <a:pPr lvl="1"/>
            <a:r>
              <a:rPr lang="en-US" altLang="zh-CN" dirty="0" smtClean="0"/>
              <a:t>LED</a:t>
            </a:r>
            <a:r>
              <a:rPr lang="zh-CN" altLang="en-US" dirty="0" smtClean="0"/>
              <a:t>扩展板连接到引脚</a:t>
            </a:r>
            <a:r>
              <a:rPr lang="en-US" altLang="zh-CN" dirty="0" smtClean="0"/>
              <a:t>10</a:t>
            </a:r>
          </a:p>
          <a:p>
            <a:r>
              <a:rPr lang="zh-CN" altLang="en-US" dirty="0" smtClean="0"/>
              <a:t>功能：</a:t>
            </a:r>
            <a:endParaRPr lang="en-US" altLang="zh-CN" dirty="0" smtClean="0"/>
          </a:p>
          <a:p>
            <a:pPr lvl="1"/>
            <a:r>
              <a:rPr lang="en-US" altLang="zh-CN" dirty="0" smtClean="0"/>
              <a:t>LED </a:t>
            </a:r>
            <a:r>
              <a:rPr lang="zh-CN" altLang="en-US" dirty="0" smtClean="0"/>
              <a:t>亮度随时间变化，逐渐由暗变亮，由亮变暗。</a:t>
            </a:r>
            <a:endParaRPr lang="zh-CN" altLang="en-US" dirty="0"/>
          </a:p>
          <a:p>
            <a:endParaRPr lang="zh-CN" altLang="en-US" dirty="0"/>
          </a:p>
        </p:txBody>
      </p:sp>
      <p:pic>
        <p:nvPicPr>
          <p:cNvPr id="6" name="图片 5" descr="https://www.dfrobot.com/wiki/images/7/7b/Digital_piranha_LED_light_module_DFR0031.jpg"/>
          <p:cNvPicPr/>
          <p:nvPr/>
        </p:nvPicPr>
        <p:blipFill>
          <a:blip r:embed="rId2">
            <a:extLst>
              <a:ext uri="{28A0092B-C50C-407E-A947-70E740481C1C}">
                <a14:useLocalDpi xmlns:a14="http://schemas.microsoft.com/office/drawing/2010/main" val="0"/>
              </a:ext>
            </a:extLst>
          </a:blip>
          <a:srcRect/>
          <a:stretch>
            <a:fillRect/>
          </a:stretch>
        </p:blipFill>
        <p:spPr bwMode="auto">
          <a:xfrm>
            <a:off x="4876800" y="3936048"/>
            <a:ext cx="3221038" cy="2190115"/>
          </a:xfrm>
          <a:prstGeom prst="rect">
            <a:avLst/>
          </a:prstGeom>
          <a:noFill/>
          <a:ln>
            <a:noFill/>
          </a:ln>
        </p:spPr>
      </p:pic>
      <p:sp>
        <p:nvSpPr>
          <p:cNvPr id="7" name="矩形 6"/>
          <p:cNvSpPr/>
          <p:nvPr/>
        </p:nvSpPr>
        <p:spPr>
          <a:xfrm>
            <a:off x="1219200" y="5369856"/>
            <a:ext cx="4280339" cy="369332"/>
          </a:xfrm>
          <a:prstGeom prst="rect">
            <a:avLst/>
          </a:prstGeom>
          <a:solidFill>
            <a:srgbClr val="FFC000"/>
          </a:solidFill>
        </p:spPr>
        <p:txBody>
          <a:bodyPr wrap="none">
            <a:spAutoFit/>
          </a:bodyPr>
          <a:lstStyle/>
          <a:p>
            <a:r>
              <a:rPr lang="en-US" altLang="zh-CN" b="1" dirty="0">
                <a:solidFill>
                  <a:srgbClr val="333333"/>
                </a:solidFill>
                <a:latin typeface="Helvetica Neue"/>
              </a:rPr>
              <a:t>Digital piranha LED light </a:t>
            </a:r>
            <a:r>
              <a:rPr lang="en-US" altLang="zh-CN" b="1" dirty="0" smtClean="0">
                <a:solidFill>
                  <a:srgbClr val="333333"/>
                </a:solidFill>
                <a:latin typeface="Helvetica Neue"/>
              </a:rPr>
              <a:t>module v2</a:t>
            </a:r>
            <a:endParaRPr lang="en-US" altLang="zh-CN" b="1" dirty="0">
              <a:solidFill>
                <a:srgbClr val="333333"/>
              </a:solidFill>
              <a:latin typeface="Helvetica Neue"/>
            </a:endParaRPr>
          </a:p>
        </p:txBody>
      </p:sp>
      <p:sp>
        <p:nvSpPr>
          <p:cNvPr id="8" name="文本框 7"/>
          <p:cNvSpPr txBox="1"/>
          <p:nvPr/>
        </p:nvSpPr>
        <p:spPr>
          <a:xfrm>
            <a:off x="6172200" y="457200"/>
            <a:ext cx="1107996" cy="369332"/>
          </a:xfrm>
          <a:prstGeom prst="rect">
            <a:avLst/>
          </a:prstGeom>
          <a:solidFill>
            <a:srgbClr val="FFC000"/>
          </a:solidFill>
        </p:spPr>
        <p:txBody>
          <a:bodyPr wrap="none" rtlCol="0">
            <a:spAutoFit/>
          </a:bodyPr>
          <a:lstStyle/>
          <a:p>
            <a:r>
              <a:rPr lang="zh-CN" altLang="en-US" b="1" dirty="0" smtClean="0"/>
              <a:t>模拟输</a:t>
            </a:r>
            <a:r>
              <a:rPr lang="zh-CN" altLang="en-US" b="1" dirty="0"/>
              <a:t>出</a:t>
            </a:r>
          </a:p>
        </p:txBody>
      </p:sp>
    </p:spTree>
    <p:extLst>
      <p:ext uri="{BB962C8B-B14F-4D97-AF65-F5344CB8AC3E}">
        <p14:creationId xmlns:p14="http://schemas.microsoft.com/office/powerpoint/2010/main" val="35839066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Arduino Uno</a:t>
            </a:r>
            <a:r>
              <a:rPr lang="zh-CN" altLang="en-US" dirty="0" smtClean="0"/>
              <a:t>接口引脚</a:t>
            </a:r>
            <a:endParaRPr lang="zh-CN" altLang="en-US" dirty="0"/>
          </a:p>
        </p:txBody>
      </p:sp>
      <p:sp>
        <p:nvSpPr>
          <p:cNvPr id="3" name="内容占位符 2"/>
          <p:cNvSpPr>
            <a:spLocks noGrp="1"/>
          </p:cNvSpPr>
          <p:nvPr>
            <p:ph idx="1"/>
          </p:nvPr>
        </p:nvSpPr>
        <p:spPr/>
        <p:txBody>
          <a:bodyPr/>
          <a:lstStyle/>
          <a:p>
            <a:r>
              <a:rPr lang="zh-CN" altLang="en-US" sz="2400" dirty="0"/>
              <a:t>接口</a:t>
            </a:r>
            <a:r>
              <a:rPr lang="zh-CN" altLang="en-US" sz="2400" dirty="0" smtClean="0"/>
              <a:t>引脚</a:t>
            </a:r>
            <a:endParaRPr lang="en-US" altLang="zh-CN" sz="2400" dirty="0" smtClean="0"/>
          </a:p>
          <a:p>
            <a:pPr lvl="1"/>
            <a:r>
              <a:rPr lang="en-US" altLang="zh-CN" sz="2400" dirty="0" smtClean="0"/>
              <a:t> Digital </a:t>
            </a:r>
            <a:r>
              <a:rPr lang="en-US" altLang="zh-CN" sz="2400" dirty="0"/>
              <a:t>pins: </a:t>
            </a:r>
            <a:r>
              <a:rPr lang="zh-CN" altLang="en-US" sz="2400" dirty="0" smtClean="0">
                <a:solidFill>
                  <a:srgbClr val="FF0000"/>
                </a:solidFill>
              </a:rPr>
              <a:t>数字引脚</a:t>
            </a:r>
            <a:r>
              <a:rPr lang="zh-CN" altLang="en-US" sz="2400" dirty="0" smtClean="0"/>
              <a:t>，共</a:t>
            </a:r>
            <a:r>
              <a:rPr lang="en-US" altLang="zh-CN" sz="2400" dirty="0" smtClean="0"/>
              <a:t>14</a:t>
            </a:r>
            <a:r>
              <a:rPr lang="zh-CN" altLang="en-US" sz="2400" dirty="0" smtClean="0"/>
              <a:t>个（</a:t>
            </a:r>
            <a:r>
              <a:rPr lang="en-US" altLang="zh-CN" sz="2400" dirty="0" smtClean="0"/>
              <a:t>0-13</a:t>
            </a:r>
            <a:r>
              <a:rPr lang="zh-CN" altLang="en-US" sz="2400" dirty="0" smtClean="0"/>
              <a:t>）。可设置输入或输出（</a:t>
            </a:r>
            <a:r>
              <a:rPr lang="en-US" altLang="zh-CN" sz="2400" dirty="0" smtClean="0"/>
              <a:t>INPUT </a:t>
            </a:r>
            <a:r>
              <a:rPr lang="en-US" altLang="zh-CN" sz="2400" dirty="0"/>
              <a:t>and </a:t>
            </a:r>
            <a:r>
              <a:rPr lang="en-US" altLang="zh-CN" sz="2400" dirty="0" smtClean="0"/>
              <a:t>OUTPUT</a:t>
            </a:r>
            <a:r>
              <a:rPr lang="zh-CN" altLang="en-US" sz="2400" dirty="0" smtClean="0"/>
              <a:t>）</a:t>
            </a:r>
            <a:r>
              <a:rPr lang="en-US" altLang="zh-CN" sz="2400" dirty="0" smtClean="0"/>
              <a:t>, </a:t>
            </a:r>
            <a:r>
              <a:rPr lang="zh-CN" altLang="en-US" sz="2400" dirty="0" smtClean="0"/>
              <a:t>其取值只能为高和低（</a:t>
            </a:r>
            <a:r>
              <a:rPr lang="en-US" altLang="zh-CN" sz="2400" dirty="0" smtClean="0"/>
              <a:t>HIGH </a:t>
            </a:r>
            <a:r>
              <a:rPr lang="en-US" altLang="zh-CN" sz="2400" dirty="0"/>
              <a:t>or </a:t>
            </a:r>
            <a:r>
              <a:rPr lang="en-US" altLang="zh-CN" sz="2400" dirty="0" smtClean="0"/>
              <a:t>LOW</a:t>
            </a:r>
            <a:r>
              <a:rPr lang="zh-CN" altLang="en-US" sz="2400" dirty="0" smtClean="0"/>
              <a:t>）</a:t>
            </a:r>
            <a:r>
              <a:rPr lang="en-US" altLang="zh-CN" sz="2400" dirty="0" smtClean="0"/>
              <a:t>. </a:t>
            </a:r>
            <a:endParaRPr lang="en-US" altLang="zh-CN" sz="2400" dirty="0"/>
          </a:p>
          <a:p>
            <a:pPr lvl="1"/>
            <a:r>
              <a:rPr lang="en-US" altLang="zh-CN" sz="2400" dirty="0" smtClean="0"/>
              <a:t> Analog </a:t>
            </a:r>
            <a:r>
              <a:rPr lang="en-US" altLang="zh-CN" sz="2400" dirty="0"/>
              <a:t>pins: </a:t>
            </a:r>
            <a:r>
              <a:rPr lang="zh-CN" altLang="en-US" sz="2400" dirty="0" smtClean="0">
                <a:solidFill>
                  <a:srgbClr val="FF0000"/>
                </a:solidFill>
              </a:rPr>
              <a:t>模拟</a:t>
            </a:r>
            <a:r>
              <a:rPr lang="zh-CN" altLang="en-US" sz="2400" dirty="0">
                <a:solidFill>
                  <a:srgbClr val="FF0000"/>
                </a:solidFill>
              </a:rPr>
              <a:t>输入</a:t>
            </a:r>
            <a:r>
              <a:rPr lang="zh-CN" altLang="en-US" sz="2400" dirty="0" smtClean="0"/>
              <a:t>引脚，共</a:t>
            </a:r>
            <a:r>
              <a:rPr lang="en-US" altLang="zh-CN" sz="2400" dirty="0" smtClean="0"/>
              <a:t>6</a:t>
            </a:r>
            <a:r>
              <a:rPr lang="zh-CN" altLang="en-US" sz="2400" dirty="0" smtClean="0"/>
              <a:t>个（</a:t>
            </a:r>
            <a:r>
              <a:rPr lang="en-US" altLang="zh-CN" sz="2400" dirty="0" smtClean="0"/>
              <a:t>A0 - A5</a:t>
            </a:r>
            <a:r>
              <a:rPr lang="zh-CN" altLang="en-US" sz="2400" dirty="0" smtClean="0"/>
              <a:t>），取值可在 </a:t>
            </a:r>
            <a:r>
              <a:rPr lang="en-US" altLang="zh-CN" sz="2400" dirty="0" smtClean="0"/>
              <a:t>0 </a:t>
            </a:r>
            <a:r>
              <a:rPr lang="zh-CN" altLang="en-US" sz="2400" dirty="0" smtClean="0"/>
              <a:t>到</a:t>
            </a:r>
            <a:r>
              <a:rPr lang="en-US" altLang="zh-CN" sz="2400" dirty="0" smtClean="0"/>
              <a:t> 1023 </a:t>
            </a:r>
            <a:r>
              <a:rPr lang="zh-CN" altLang="en-US" sz="2400" dirty="0" smtClean="0"/>
              <a:t>之间</a:t>
            </a:r>
            <a:r>
              <a:rPr lang="en-US" altLang="zh-CN" sz="2400" dirty="0" smtClean="0"/>
              <a:t>. </a:t>
            </a:r>
          </a:p>
          <a:p>
            <a:pPr lvl="1"/>
            <a:r>
              <a:rPr lang="zh-CN" altLang="en-US" sz="2400" dirty="0"/>
              <a:t> </a:t>
            </a:r>
            <a:r>
              <a:rPr lang="en-US" altLang="zh-CN" sz="2400" dirty="0" smtClean="0"/>
              <a:t>PWM</a:t>
            </a:r>
            <a:r>
              <a:rPr lang="zh-CN" altLang="en-US" sz="2400" dirty="0" smtClean="0"/>
              <a:t> </a:t>
            </a:r>
            <a:r>
              <a:rPr lang="en-US" altLang="zh-CN" sz="2400" dirty="0" smtClean="0"/>
              <a:t>pins: </a:t>
            </a:r>
            <a:r>
              <a:rPr lang="zh-CN" altLang="en-US" sz="2400" dirty="0" smtClean="0"/>
              <a:t>脉冲宽度调制输出，（可作为</a:t>
            </a:r>
            <a:r>
              <a:rPr lang="zh-CN" altLang="en-US" sz="2400" dirty="0" smtClean="0">
                <a:solidFill>
                  <a:srgbClr val="FF0000"/>
                </a:solidFill>
              </a:rPr>
              <a:t>模拟输出</a:t>
            </a:r>
            <a:r>
              <a:rPr lang="zh-CN" altLang="en-US" sz="2400" dirty="0" smtClean="0"/>
              <a:t>）</a:t>
            </a:r>
            <a:endParaRPr lang="en-US" altLang="zh-CN" sz="2400" dirty="0"/>
          </a:p>
          <a:p>
            <a:pPr lvl="1"/>
            <a:r>
              <a:rPr lang="en-US" altLang="zh-CN" sz="2400" dirty="0"/>
              <a:t> USB connector:  USB</a:t>
            </a:r>
            <a:r>
              <a:rPr lang="zh-CN" altLang="en-US" sz="2400" dirty="0"/>
              <a:t>接头，连接</a:t>
            </a:r>
            <a:r>
              <a:rPr lang="en-US" altLang="zh-CN" sz="2400" dirty="0"/>
              <a:t>PC</a:t>
            </a:r>
            <a:r>
              <a:rPr lang="zh-CN" altLang="en-US" sz="2400" dirty="0"/>
              <a:t>，</a:t>
            </a:r>
            <a:endParaRPr lang="en-US" altLang="zh-CN" sz="2400" dirty="0"/>
          </a:p>
          <a:p>
            <a:pPr lvl="2"/>
            <a:r>
              <a:rPr lang="zh-CN" altLang="en-US" sz="2000" dirty="0" smtClean="0"/>
              <a:t> 给</a:t>
            </a:r>
            <a:r>
              <a:rPr lang="zh-CN" altLang="en-US" sz="2000" dirty="0"/>
              <a:t>开发板</a:t>
            </a:r>
            <a:r>
              <a:rPr lang="zh-CN" altLang="en-US" sz="2000" dirty="0">
                <a:solidFill>
                  <a:srgbClr val="FF0000"/>
                </a:solidFill>
              </a:rPr>
              <a:t>供电</a:t>
            </a:r>
            <a:r>
              <a:rPr lang="zh-CN" altLang="en-US" sz="2000" dirty="0"/>
              <a:t>，</a:t>
            </a:r>
            <a:endParaRPr lang="en-US" altLang="zh-CN" sz="2000" dirty="0"/>
          </a:p>
          <a:p>
            <a:pPr lvl="2"/>
            <a:r>
              <a:rPr lang="zh-CN" altLang="en-US" sz="2000" dirty="0" smtClean="0"/>
              <a:t> 上</a:t>
            </a:r>
            <a:r>
              <a:rPr lang="zh-CN" altLang="en-US" sz="2000" dirty="0"/>
              <a:t>传</a:t>
            </a:r>
            <a:r>
              <a:rPr lang="zh-CN" altLang="en-US" sz="2000" dirty="0">
                <a:solidFill>
                  <a:srgbClr val="FF0000"/>
                </a:solidFill>
              </a:rPr>
              <a:t>代码</a:t>
            </a:r>
            <a:r>
              <a:rPr lang="zh-CN" altLang="en-US" sz="2000" dirty="0"/>
              <a:t>，</a:t>
            </a:r>
            <a:endParaRPr lang="en-US" altLang="zh-CN" sz="2000" dirty="0"/>
          </a:p>
          <a:p>
            <a:pPr lvl="2"/>
            <a:r>
              <a:rPr lang="zh-CN" altLang="en-US" sz="2000" dirty="0" smtClean="0"/>
              <a:t> 通过</a:t>
            </a:r>
            <a:r>
              <a:rPr lang="zh-CN" altLang="en-US" sz="2000" dirty="0">
                <a:solidFill>
                  <a:srgbClr val="FF0000"/>
                </a:solidFill>
              </a:rPr>
              <a:t>串口</a:t>
            </a:r>
            <a:r>
              <a:rPr lang="zh-CN" altLang="en-US" sz="2000" dirty="0"/>
              <a:t>监控软件接收记录信息。</a:t>
            </a:r>
            <a:r>
              <a:rPr lang="en-US" altLang="zh-CN" sz="2000" dirty="0"/>
              <a:t>  </a:t>
            </a:r>
          </a:p>
        </p:txBody>
      </p:sp>
      <p:sp>
        <p:nvSpPr>
          <p:cNvPr id="4" name="页脚占位符 3"/>
          <p:cNvSpPr>
            <a:spLocks noGrp="1"/>
          </p:cNvSpPr>
          <p:nvPr>
            <p:ph type="ftr" sz="quarter" idx="10"/>
          </p:nvPr>
        </p:nvSpPr>
        <p:spPr/>
        <p:txBody>
          <a:bodyPr/>
          <a:lstStyle/>
          <a:p>
            <a:pPr>
              <a:defRPr/>
            </a:pPr>
            <a:endParaRPr lang="en-US" altLang="zh-CN" dirty="0"/>
          </a:p>
        </p:txBody>
      </p:sp>
      <p:sp>
        <p:nvSpPr>
          <p:cNvPr id="5" name="灯片编号占位符 4"/>
          <p:cNvSpPr>
            <a:spLocks noGrp="1"/>
          </p:cNvSpPr>
          <p:nvPr>
            <p:ph type="sldNum" sz="quarter" idx="11"/>
          </p:nvPr>
        </p:nvSpPr>
        <p:spPr/>
        <p:txBody>
          <a:bodyPr/>
          <a:lstStyle/>
          <a:p>
            <a:pPr>
              <a:defRPr/>
            </a:pPr>
            <a:fld id="{D2262E2B-4726-4775-BEF2-7CCA16B17434}" type="slidenum">
              <a:rPr lang="en-US" altLang="zh-CN" smtClean="0"/>
              <a:t>9</a:t>
            </a:fld>
            <a:endParaRPr lang="en-US" altLang="zh-CN" dirty="0"/>
          </a:p>
        </p:txBody>
      </p:sp>
    </p:spTree>
    <p:extLst>
      <p:ext uri="{BB962C8B-B14F-4D97-AF65-F5344CB8AC3E}">
        <p14:creationId xmlns:p14="http://schemas.microsoft.com/office/powerpoint/2010/main" val="2756270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a:t>
            </a:r>
            <a:r>
              <a:rPr lang="en-US" altLang="zh-CN" dirty="0" smtClean="0"/>
              <a:t>5</a:t>
            </a:r>
            <a:endParaRPr lang="zh-CN" altLang="en-US" dirty="0"/>
          </a:p>
        </p:txBody>
      </p:sp>
      <p:sp>
        <p:nvSpPr>
          <p:cNvPr id="3" name="内容占位符 2"/>
          <p:cNvSpPr>
            <a:spLocks noGrp="1"/>
          </p:cNvSpPr>
          <p:nvPr>
            <p:ph idx="1"/>
          </p:nvPr>
        </p:nvSpPr>
        <p:spPr>
          <a:xfrm>
            <a:off x="228600" y="1603715"/>
            <a:ext cx="8686800" cy="4525963"/>
          </a:xfrm>
        </p:spPr>
        <p:txBody>
          <a:bodyPr/>
          <a:lstStyle/>
          <a:p>
            <a:pPr marL="0" indent="0" latinLnBrk="1">
              <a:buNone/>
            </a:pPr>
            <a:r>
              <a:rPr lang="en-US" altLang="zh-CN" sz="2400" dirty="0" err="1">
                <a:latin typeface="Courier New" panose="02070309020205020404" pitchFamily="49" charset="0"/>
                <a:cs typeface="Courier New" panose="02070309020205020404" pitchFamily="49" charset="0"/>
              </a:rPr>
              <a:t>int</a:t>
            </a:r>
            <a:r>
              <a:rPr lang="en-US" altLang="zh-CN" sz="2400" dirty="0">
                <a:latin typeface="Courier New" panose="02070309020205020404" pitchFamily="49" charset="0"/>
                <a:cs typeface="Courier New" panose="02070309020205020404" pitchFamily="49" charset="0"/>
              </a:rPr>
              <a:t> </a:t>
            </a:r>
            <a:r>
              <a:rPr lang="en-US" altLang="zh-CN" sz="2400" dirty="0" err="1">
                <a:latin typeface="Courier New" panose="02070309020205020404" pitchFamily="49" charset="0"/>
                <a:cs typeface="Courier New" panose="02070309020205020404" pitchFamily="49" charset="0"/>
              </a:rPr>
              <a:t>ledPin</a:t>
            </a:r>
            <a:r>
              <a:rPr lang="en-US" altLang="zh-CN" sz="2400" dirty="0">
                <a:latin typeface="Courier New" panose="02070309020205020404" pitchFamily="49" charset="0"/>
                <a:cs typeface="Courier New" panose="02070309020205020404" pitchFamily="49" charset="0"/>
              </a:rPr>
              <a:t> = 10;</a:t>
            </a:r>
            <a:endParaRPr lang="zh-CN" altLang="zh-CN" sz="2400" dirty="0">
              <a:latin typeface="Courier New" panose="02070309020205020404" pitchFamily="49" charset="0"/>
              <a:cs typeface="Courier New" panose="02070309020205020404" pitchFamily="49" charset="0"/>
            </a:endParaRPr>
          </a:p>
          <a:p>
            <a:pPr marL="0" indent="0" latinLnBrk="1">
              <a:buNone/>
            </a:pPr>
            <a:r>
              <a:rPr lang="en-US" altLang="zh-CN" sz="2400" dirty="0">
                <a:latin typeface="Courier New" panose="02070309020205020404" pitchFamily="49" charset="0"/>
                <a:cs typeface="Courier New" panose="02070309020205020404" pitchFamily="49" charset="0"/>
              </a:rPr>
              <a:t>void setup() {</a:t>
            </a:r>
            <a:endParaRPr lang="zh-CN" altLang="zh-CN" sz="2400" dirty="0">
              <a:latin typeface="Courier New" panose="02070309020205020404" pitchFamily="49" charset="0"/>
              <a:cs typeface="Courier New" panose="02070309020205020404" pitchFamily="49" charset="0"/>
            </a:endParaRPr>
          </a:p>
          <a:p>
            <a:pPr marL="0" indent="0" latinLnBrk="1">
              <a:buNone/>
            </a:pPr>
            <a:r>
              <a:rPr lang="en-US" altLang="zh-CN" sz="2400" dirty="0">
                <a:latin typeface="Courier New" panose="02070309020205020404" pitchFamily="49" charset="0"/>
                <a:cs typeface="Courier New" panose="02070309020205020404" pitchFamily="49" charset="0"/>
              </a:rPr>
              <a:t>      </a:t>
            </a:r>
            <a:r>
              <a:rPr lang="en-US" altLang="zh-CN" sz="2400" dirty="0" err="1">
                <a:latin typeface="Courier New" panose="02070309020205020404" pitchFamily="49" charset="0"/>
                <a:cs typeface="Courier New" panose="02070309020205020404" pitchFamily="49" charset="0"/>
              </a:rPr>
              <a:t>pinMode</a:t>
            </a:r>
            <a:r>
              <a:rPr lang="en-US" altLang="zh-CN" sz="2400" dirty="0">
                <a:latin typeface="Courier New" panose="02070309020205020404" pitchFamily="49" charset="0"/>
                <a:cs typeface="Courier New" panose="02070309020205020404" pitchFamily="49" charset="0"/>
              </a:rPr>
              <a:t>(</a:t>
            </a:r>
            <a:r>
              <a:rPr lang="en-US" altLang="zh-CN" sz="2400" dirty="0" err="1">
                <a:latin typeface="Courier New" panose="02070309020205020404" pitchFamily="49" charset="0"/>
                <a:cs typeface="Courier New" panose="02070309020205020404" pitchFamily="49" charset="0"/>
              </a:rPr>
              <a:t>ledPin,OUTPUT</a:t>
            </a:r>
            <a:r>
              <a:rPr lang="en-US" altLang="zh-CN" sz="2400" dirty="0">
                <a:latin typeface="Courier New" panose="02070309020205020404" pitchFamily="49" charset="0"/>
                <a:cs typeface="Courier New" panose="02070309020205020404" pitchFamily="49" charset="0"/>
              </a:rPr>
              <a:t>);</a:t>
            </a:r>
            <a:endParaRPr lang="zh-CN" altLang="zh-CN" sz="2400" dirty="0">
              <a:latin typeface="Courier New" panose="02070309020205020404" pitchFamily="49" charset="0"/>
              <a:cs typeface="Courier New" panose="02070309020205020404" pitchFamily="49" charset="0"/>
            </a:endParaRPr>
          </a:p>
          <a:p>
            <a:pPr marL="0" indent="0" latinLnBrk="1">
              <a:buNone/>
            </a:pPr>
            <a:r>
              <a:rPr lang="en-US" altLang="zh-CN" sz="2400" dirty="0">
                <a:latin typeface="Courier New" panose="02070309020205020404" pitchFamily="49" charset="0"/>
                <a:cs typeface="Courier New" panose="02070309020205020404" pitchFamily="49" charset="0"/>
              </a:rPr>
              <a:t>}</a:t>
            </a:r>
            <a:endParaRPr lang="zh-CN" altLang="zh-CN" sz="2400" dirty="0">
              <a:latin typeface="Courier New" panose="02070309020205020404" pitchFamily="49" charset="0"/>
              <a:cs typeface="Courier New" panose="02070309020205020404" pitchFamily="49" charset="0"/>
            </a:endParaRPr>
          </a:p>
          <a:p>
            <a:pPr marL="0" indent="0" latinLnBrk="1">
              <a:buNone/>
            </a:pPr>
            <a:r>
              <a:rPr lang="en-US" altLang="zh-CN" sz="2400" dirty="0">
                <a:latin typeface="Courier New" panose="02070309020205020404" pitchFamily="49" charset="0"/>
                <a:cs typeface="Courier New" panose="02070309020205020404" pitchFamily="49" charset="0"/>
              </a:rPr>
              <a:t>void loop(){</a:t>
            </a:r>
            <a:endParaRPr lang="zh-CN" altLang="zh-CN" sz="2400" dirty="0">
              <a:latin typeface="Courier New" panose="02070309020205020404" pitchFamily="49" charset="0"/>
              <a:cs typeface="Courier New" panose="02070309020205020404" pitchFamily="49" charset="0"/>
            </a:endParaRPr>
          </a:p>
          <a:p>
            <a:pPr marL="0" indent="0" latinLnBrk="1">
              <a:buNone/>
            </a:pPr>
            <a:r>
              <a:rPr lang="en-US" altLang="zh-CN" sz="2400" dirty="0">
                <a:latin typeface="Courier New" panose="02070309020205020404" pitchFamily="49" charset="0"/>
                <a:cs typeface="Courier New" panose="02070309020205020404" pitchFamily="49" charset="0"/>
              </a:rPr>
              <a:t>  for (</a:t>
            </a:r>
            <a:r>
              <a:rPr lang="en-US" altLang="zh-CN" sz="2400" dirty="0" err="1">
                <a:latin typeface="Courier New" panose="02070309020205020404" pitchFamily="49" charset="0"/>
                <a:cs typeface="Courier New" panose="02070309020205020404" pitchFamily="49" charset="0"/>
              </a:rPr>
              <a:t>int</a:t>
            </a:r>
            <a:r>
              <a:rPr lang="en-US" altLang="zh-CN" sz="2400" dirty="0">
                <a:latin typeface="Courier New" panose="02070309020205020404" pitchFamily="49" charset="0"/>
                <a:cs typeface="Courier New" panose="02070309020205020404" pitchFamily="49" charset="0"/>
              </a:rPr>
              <a:t> value = 0 ; value &lt; 255; </a:t>
            </a:r>
            <a:r>
              <a:rPr lang="en-US" altLang="zh-CN" sz="2400" dirty="0" smtClean="0">
                <a:latin typeface="Courier New" panose="02070309020205020404" pitchFamily="49" charset="0"/>
                <a:cs typeface="Courier New" panose="02070309020205020404" pitchFamily="49" charset="0"/>
              </a:rPr>
              <a:t>value++){ </a:t>
            </a:r>
            <a:endParaRPr lang="zh-CN" altLang="zh-CN" sz="2400" dirty="0">
              <a:latin typeface="Courier New" panose="02070309020205020404" pitchFamily="49" charset="0"/>
              <a:cs typeface="Courier New" panose="02070309020205020404" pitchFamily="49" charset="0"/>
            </a:endParaRPr>
          </a:p>
          <a:p>
            <a:pPr marL="0" indent="0" latinLnBrk="1">
              <a:buNone/>
            </a:pPr>
            <a:r>
              <a:rPr lang="en-US" altLang="zh-CN" sz="2400" dirty="0">
                <a:latin typeface="Courier New" panose="02070309020205020404" pitchFamily="49" charset="0"/>
                <a:cs typeface="Courier New" panose="02070309020205020404" pitchFamily="49" charset="0"/>
              </a:rPr>
              <a:t>     </a:t>
            </a:r>
            <a:r>
              <a:rPr lang="en-US" altLang="zh-CN" sz="2400" dirty="0" err="1">
                <a:solidFill>
                  <a:srgbClr val="C00000"/>
                </a:solidFill>
                <a:latin typeface="Courier New" panose="02070309020205020404" pitchFamily="49" charset="0"/>
                <a:cs typeface="Courier New" panose="02070309020205020404" pitchFamily="49" charset="0"/>
              </a:rPr>
              <a:t>analogWrite</a:t>
            </a:r>
            <a:r>
              <a:rPr lang="en-US" altLang="zh-CN" sz="2400" dirty="0">
                <a:latin typeface="Courier New" panose="02070309020205020404" pitchFamily="49" charset="0"/>
                <a:cs typeface="Courier New" panose="02070309020205020404" pitchFamily="49" charset="0"/>
              </a:rPr>
              <a:t>(</a:t>
            </a:r>
            <a:r>
              <a:rPr lang="en-US" altLang="zh-CN" sz="2400" dirty="0" err="1">
                <a:latin typeface="Courier New" panose="02070309020205020404" pitchFamily="49" charset="0"/>
                <a:cs typeface="Courier New" panose="02070309020205020404" pitchFamily="49" charset="0"/>
              </a:rPr>
              <a:t>ledPin</a:t>
            </a:r>
            <a:r>
              <a:rPr lang="en-US" altLang="zh-CN" sz="2400" dirty="0">
                <a:latin typeface="Courier New" panose="02070309020205020404" pitchFamily="49" charset="0"/>
                <a:cs typeface="Courier New" panose="02070309020205020404" pitchFamily="49" charset="0"/>
              </a:rPr>
              <a:t>, value);</a:t>
            </a:r>
            <a:endParaRPr lang="zh-CN" altLang="zh-CN" sz="2400" dirty="0">
              <a:latin typeface="Courier New" panose="02070309020205020404" pitchFamily="49" charset="0"/>
              <a:cs typeface="Courier New" panose="02070309020205020404" pitchFamily="49" charset="0"/>
            </a:endParaRPr>
          </a:p>
          <a:p>
            <a:pPr marL="0" indent="0" latinLnBrk="1">
              <a:buNone/>
            </a:pPr>
            <a:r>
              <a:rPr lang="en-US" altLang="zh-CN" sz="2400" dirty="0">
                <a:latin typeface="Courier New" panose="02070309020205020404" pitchFamily="49" charset="0"/>
                <a:cs typeface="Courier New" panose="02070309020205020404" pitchFamily="49" charset="0"/>
              </a:rPr>
              <a:t>     delay(5);</a:t>
            </a:r>
            <a:endParaRPr lang="zh-CN" altLang="zh-CN" sz="2400" dirty="0">
              <a:latin typeface="Courier New" panose="02070309020205020404" pitchFamily="49" charset="0"/>
              <a:cs typeface="Courier New" panose="02070309020205020404" pitchFamily="49" charset="0"/>
            </a:endParaRPr>
          </a:p>
          <a:p>
            <a:pPr marL="0" indent="0" latinLnBrk="1">
              <a:buNone/>
            </a:pPr>
            <a:r>
              <a:rPr lang="en-US" altLang="zh-CN" sz="2400" dirty="0">
                <a:latin typeface="Courier New" panose="02070309020205020404" pitchFamily="49" charset="0"/>
                <a:cs typeface="Courier New" panose="02070309020205020404" pitchFamily="49" charset="0"/>
              </a:rPr>
              <a:t>  </a:t>
            </a:r>
            <a:r>
              <a:rPr lang="en-US" altLang="zh-CN" sz="2400" dirty="0" smtClean="0">
                <a:latin typeface="Courier New" panose="02070309020205020404" pitchFamily="49" charset="0"/>
                <a:cs typeface="Courier New" panose="02070309020205020404" pitchFamily="49" charset="0"/>
              </a:rPr>
              <a:t>}</a:t>
            </a:r>
          </a:p>
          <a:p>
            <a:pPr marL="0" indent="0" latinLnBrk="1">
              <a:buNone/>
            </a:pPr>
            <a:r>
              <a:rPr lang="en-US" altLang="zh-CN" sz="2400" dirty="0" smtClean="0">
                <a:latin typeface="Courier New" panose="02070309020205020404" pitchFamily="49" charset="0"/>
                <a:cs typeface="Courier New" panose="02070309020205020404" pitchFamily="49" charset="0"/>
              </a:rPr>
              <a:t>	//…</a:t>
            </a:r>
            <a:endParaRPr lang="zh-CN" altLang="zh-CN" sz="2400" dirty="0">
              <a:latin typeface="Courier New" panose="02070309020205020404" pitchFamily="49" charset="0"/>
              <a:cs typeface="Courier New" panose="02070309020205020404" pitchFamily="49" charset="0"/>
            </a:endParaRPr>
          </a:p>
          <a:p>
            <a:pPr marL="0" indent="0" latinLnBrk="1">
              <a:buNone/>
            </a:pPr>
            <a:r>
              <a:rPr lang="en-US" altLang="zh-CN" sz="2400" dirty="0" smtClean="0">
                <a:latin typeface="Courier New" panose="02070309020205020404" pitchFamily="49" charset="0"/>
                <a:cs typeface="Courier New" panose="02070309020205020404" pitchFamily="49" charset="0"/>
              </a:rPr>
              <a:t>}</a:t>
            </a:r>
            <a:endParaRPr lang="zh-CN" altLang="zh-CN" sz="2400" dirty="0">
              <a:latin typeface="Courier New" panose="02070309020205020404" pitchFamily="49" charset="0"/>
              <a:cs typeface="Courier New" panose="02070309020205020404" pitchFamily="49" charset="0"/>
            </a:endParaRPr>
          </a:p>
          <a:p>
            <a:pPr marL="0" indent="0">
              <a:buNone/>
            </a:pPr>
            <a:endParaRPr lang="zh-CN" altLang="en-US" sz="2400" dirty="0">
              <a:latin typeface="Courier New" panose="02070309020205020404" pitchFamily="49" charset="0"/>
              <a:cs typeface="Courier New" panose="02070309020205020404" pitchFamily="49" charset="0"/>
            </a:endParaRPr>
          </a:p>
        </p:txBody>
      </p:sp>
      <p:sp>
        <p:nvSpPr>
          <p:cNvPr id="4" name="矩形 3"/>
          <p:cNvSpPr/>
          <p:nvPr/>
        </p:nvSpPr>
        <p:spPr>
          <a:xfrm>
            <a:off x="990600" y="5181600"/>
            <a:ext cx="8381999" cy="1569660"/>
          </a:xfrm>
          <a:prstGeom prst="rect">
            <a:avLst/>
          </a:prstGeom>
          <a:solidFill>
            <a:srgbClr val="FFC000"/>
          </a:solidFill>
        </p:spPr>
        <p:txBody>
          <a:bodyPr wrap="square">
            <a:spAutoFit/>
          </a:bodyPr>
          <a:lstStyle/>
          <a:p>
            <a:pPr latinLnBrk="1"/>
            <a:r>
              <a:rPr lang="en-US" altLang="zh-CN" sz="2400" b="1" dirty="0">
                <a:latin typeface="Courier New" panose="02070309020205020404" pitchFamily="49" charset="0"/>
                <a:cs typeface="Courier New" panose="02070309020205020404" pitchFamily="49" charset="0"/>
              </a:rPr>
              <a:t> for (</a:t>
            </a:r>
            <a:r>
              <a:rPr lang="en-US" altLang="zh-CN" sz="2400" b="1" dirty="0" err="1">
                <a:latin typeface="Courier New" panose="02070309020205020404" pitchFamily="49" charset="0"/>
                <a:cs typeface="Courier New" panose="02070309020205020404" pitchFamily="49" charset="0"/>
              </a:rPr>
              <a:t>int</a:t>
            </a:r>
            <a:r>
              <a:rPr lang="en-US" altLang="zh-CN" sz="2400" b="1" dirty="0">
                <a:latin typeface="Courier New" panose="02070309020205020404" pitchFamily="49" charset="0"/>
                <a:cs typeface="Courier New" panose="02070309020205020404" pitchFamily="49" charset="0"/>
              </a:rPr>
              <a:t> value = 255; value &gt;0; </a:t>
            </a:r>
            <a:r>
              <a:rPr lang="en-US" altLang="zh-CN" sz="2400" b="1" dirty="0" smtClean="0">
                <a:latin typeface="Courier New" panose="02070309020205020404" pitchFamily="49" charset="0"/>
                <a:cs typeface="Courier New" panose="02070309020205020404" pitchFamily="49" charset="0"/>
              </a:rPr>
              <a:t>value--){ </a:t>
            </a:r>
            <a:endParaRPr lang="zh-CN" altLang="zh-CN" sz="2400" b="1" dirty="0">
              <a:latin typeface="Courier New" panose="02070309020205020404" pitchFamily="49" charset="0"/>
              <a:cs typeface="Courier New" panose="02070309020205020404" pitchFamily="49" charset="0"/>
            </a:endParaRPr>
          </a:p>
          <a:p>
            <a:pPr latinLnBrk="1"/>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analogWrite</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ledPin</a:t>
            </a:r>
            <a:r>
              <a:rPr lang="en-US" altLang="zh-CN" sz="2400" b="1" dirty="0">
                <a:latin typeface="Courier New" panose="02070309020205020404" pitchFamily="49" charset="0"/>
                <a:cs typeface="Courier New" panose="02070309020205020404" pitchFamily="49" charset="0"/>
              </a:rPr>
              <a:t>, value); </a:t>
            </a:r>
            <a:endParaRPr lang="zh-CN" altLang="zh-CN" sz="2400" b="1" dirty="0">
              <a:latin typeface="Courier New" panose="02070309020205020404" pitchFamily="49" charset="0"/>
              <a:cs typeface="Courier New" panose="02070309020205020404" pitchFamily="49" charset="0"/>
            </a:endParaRPr>
          </a:p>
          <a:p>
            <a:pPr latinLnBrk="1"/>
            <a:r>
              <a:rPr lang="en-US" altLang="zh-CN" sz="2400" b="1" dirty="0">
                <a:latin typeface="Courier New" panose="02070309020205020404" pitchFamily="49" charset="0"/>
                <a:cs typeface="Courier New" panose="02070309020205020404" pitchFamily="49" charset="0"/>
              </a:rPr>
              <a:t>     delay(5); </a:t>
            </a:r>
            <a:endParaRPr lang="zh-CN" altLang="zh-CN" sz="2400" b="1" dirty="0">
              <a:latin typeface="Courier New" panose="02070309020205020404" pitchFamily="49" charset="0"/>
              <a:cs typeface="Courier New" panose="02070309020205020404" pitchFamily="49" charset="0"/>
            </a:endParaRPr>
          </a:p>
          <a:p>
            <a:pPr latinLnBrk="1"/>
            <a:r>
              <a:rPr lang="en-US" altLang="zh-CN" sz="2400" b="1" dirty="0">
                <a:latin typeface="Courier New" panose="02070309020205020404" pitchFamily="49" charset="0"/>
                <a:cs typeface="Courier New" panose="02070309020205020404" pitchFamily="49" charset="0"/>
              </a:rPr>
              <a:t>  }  </a:t>
            </a:r>
            <a:endParaRPr lang="zh-CN" altLang="en-US" sz="2400" b="1" dirty="0">
              <a:latin typeface="Courier New" panose="02070309020205020404" pitchFamily="49" charset="0"/>
              <a:cs typeface="Courier New" panose="02070309020205020404" pitchFamily="49" charset="0"/>
            </a:endParaRPr>
          </a:p>
        </p:txBody>
      </p:sp>
      <p:sp>
        <p:nvSpPr>
          <p:cNvPr id="5" name="左箭头 4"/>
          <p:cNvSpPr/>
          <p:nvPr/>
        </p:nvSpPr>
        <p:spPr>
          <a:xfrm>
            <a:off x="306615" y="5615593"/>
            <a:ext cx="609600" cy="35083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886200" y="482600"/>
            <a:ext cx="3910301" cy="400110"/>
          </a:xfrm>
          <a:prstGeom prst="rect">
            <a:avLst/>
          </a:prstGeom>
          <a:solidFill>
            <a:srgbClr val="FFFF00"/>
          </a:solidFill>
        </p:spPr>
        <p:txBody>
          <a:bodyPr wrap="none">
            <a:spAutoFit/>
          </a:bodyPr>
          <a:lstStyle/>
          <a:p>
            <a:r>
              <a:rPr lang="en-US" altLang="zh-CN" sz="2000" b="1" dirty="0" smtClean="0"/>
              <a:t>PWM pins </a:t>
            </a:r>
            <a:r>
              <a:rPr lang="en-US" altLang="zh-CN" sz="2000" b="1" dirty="0"/>
              <a:t>3, 5, 6, 9, 10, and 11 </a:t>
            </a:r>
            <a:endParaRPr lang="zh-CN" altLang="en-US" sz="2000" b="1" dirty="0"/>
          </a:p>
        </p:txBody>
      </p:sp>
    </p:spTree>
    <p:extLst>
      <p:ext uri="{BB962C8B-B14F-4D97-AF65-F5344CB8AC3E}">
        <p14:creationId xmlns:p14="http://schemas.microsoft.com/office/powerpoint/2010/main" val="2126262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AutoShape 2"/>
          <p:cNvSpPr>
            <a:spLocks noGrp="1" noChangeArrowheads="1"/>
          </p:cNvSpPr>
          <p:nvPr>
            <p:ph type="title"/>
          </p:nvPr>
        </p:nvSpPr>
        <p:spPr/>
        <p:txBody>
          <a:bodyPr>
            <a:noAutofit/>
          </a:bodyPr>
          <a:lstStyle/>
          <a:p>
            <a:r>
              <a:rPr lang="en-US" sz="4800" dirty="0" smtClean="0"/>
              <a:t>Arduino</a:t>
            </a:r>
            <a:endParaRPr lang="zh-CN" altLang="en-US" sz="4800" dirty="0" smtClean="0"/>
          </a:p>
        </p:txBody>
      </p:sp>
      <p:sp>
        <p:nvSpPr>
          <p:cNvPr id="4099" name="Rectangle 3"/>
          <p:cNvSpPr>
            <a:spLocks noGrp="1" noChangeArrowheads="1"/>
          </p:cNvSpPr>
          <p:nvPr>
            <p:ph type="body" idx="1"/>
          </p:nvPr>
        </p:nvSpPr>
        <p:spPr>
          <a:xfrm>
            <a:off x="2601516" y="3158729"/>
            <a:ext cx="5043488" cy="1565672"/>
          </a:xfrm>
        </p:spPr>
        <p:txBody>
          <a:bodyPr/>
          <a:lstStyle/>
          <a:p>
            <a:pPr algn="ctr">
              <a:buNone/>
            </a:pPr>
            <a:r>
              <a:rPr lang="zh-CN" altLang="en-US" sz="4400" dirty="0" smtClean="0"/>
              <a:t>直流电机控制</a:t>
            </a:r>
            <a:endParaRPr lang="zh-CN" altLang="en-US" sz="4050" dirty="0">
              <a:sym typeface="+mn-ea"/>
            </a:endParaRPr>
          </a:p>
        </p:txBody>
      </p:sp>
      <p:pic>
        <p:nvPicPr>
          <p:cNvPr id="5" name="Picture 2" descr="D:\Program Files\Microsoft Office\MEDIA\CAGCAT10\j021270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0419" y="3291147"/>
            <a:ext cx="813359" cy="1142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9095473"/>
      </p:ext>
    </p:extLst>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a:t>
            </a:r>
            <a:r>
              <a:rPr lang="en-US" altLang="zh-CN" smtClean="0"/>
              <a:t>18</a:t>
            </a:r>
            <a:endParaRPr lang="zh-CN" altLang="en-US" dirty="0"/>
          </a:p>
        </p:txBody>
      </p:sp>
      <p:sp>
        <p:nvSpPr>
          <p:cNvPr id="3" name="内容占位符 2"/>
          <p:cNvSpPr>
            <a:spLocks noGrp="1"/>
          </p:cNvSpPr>
          <p:nvPr>
            <p:ph idx="1"/>
          </p:nvPr>
        </p:nvSpPr>
        <p:spPr/>
        <p:txBody>
          <a:bodyPr/>
          <a:lstStyle/>
          <a:p>
            <a:r>
              <a:rPr lang="zh-CN" altLang="en-US" dirty="0" smtClean="0"/>
              <a:t>连接</a:t>
            </a:r>
            <a:endParaRPr lang="en-US" altLang="zh-CN" dirty="0" smtClean="0"/>
          </a:p>
          <a:p>
            <a:pPr lvl="1"/>
            <a:r>
              <a:rPr lang="zh-CN" altLang="zh-CN" dirty="0"/>
              <a:t>电机风扇</a:t>
            </a:r>
            <a:r>
              <a:rPr lang="zh-CN" altLang="zh-CN" dirty="0" smtClean="0"/>
              <a:t>模块</a:t>
            </a:r>
            <a:r>
              <a:rPr lang="zh-CN" altLang="en-US" dirty="0" smtClean="0"/>
              <a:t>连接到引脚</a:t>
            </a:r>
            <a:r>
              <a:rPr lang="en-US" altLang="zh-CN" dirty="0" smtClean="0"/>
              <a:t>10</a:t>
            </a:r>
          </a:p>
          <a:p>
            <a:r>
              <a:rPr lang="zh-CN" altLang="en-US" dirty="0" smtClean="0"/>
              <a:t>功能：</a:t>
            </a:r>
            <a:endParaRPr lang="en-US" altLang="zh-CN" dirty="0" smtClean="0"/>
          </a:p>
          <a:p>
            <a:pPr lvl="1"/>
            <a:r>
              <a:rPr lang="zh-CN" altLang="zh-CN" dirty="0"/>
              <a:t>电机</a:t>
            </a:r>
            <a:r>
              <a:rPr lang="zh-CN" altLang="zh-CN" dirty="0" smtClean="0"/>
              <a:t>风扇</a:t>
            </a:r>
            <a:r>
              <a:rPr lang="zh-CN" altLang="en-US" dirty="0" smtClean="0"/>
              <a:t>速度随时间变化，逐渐由慢变快，由快变慢。</a:t>
            </a:r>
            <a:endParaRPr lang="zh-CN" altLang="en-US" dirty="0"/>
          </a:p>
          <a:p>
            <a:endParaRPr lang="zh-CN" altLang="en-US" dirty="0"/>
          </a:p>
        </p:txBody>
      </p:sp>
      <p:sp>
        <p:nvSpPr>
          <p:cNvPr id="7" name="矩形 6"/>
          <p:cNvSpPr/>
          <p:nvPr/>
        </p:nvSpPr>
        <p:spPr>
          <a:xfrm>
            <a:off x="435006" y="5941497"/>
            <a:ext cx="5339988" cy="369332"/>
          </a:xfrm>
          <a:prstGeom prst="rect">
            <a:avLst/>
          </a:prstGeom>
          <a:solidFill>
            <a:srgbClr val="FFC000"/>
          </a:solidFill>
        </p:spPr>
        <p:txBody>
          <a:bodyPr wrap="none">
            <a:spAutoFit/>
          </a:bodyPr>
          <a:lstStyle/>
          <a:p>
            <a:r>
              <a:rPr lang="en-US" altLang="zh-CN" b="1" dirty="0"/>
              <a:t>(SKU:DFR0411)130 DC Motor pack</a:t>
            </a:r>
            <a:r>
              <a:rPr lang="zh-CN" altLang="zh-CN" b="1" dirty="0"/>
              <a:t>电机风扇模块</a:t>
            </a:r>
            <a:endParaRPr lang="en-US" altLang="zh-CN" b="1" dirty="0">
              <a:solidFill>
                <a:srgbClr val="333333"/>
              </a:solidFill>
              <a:latin typeface="Helvetica Neue"/>
            </a:endParaRPr>
          </a:p>
        </p:txBody>
      </p:sp>
      <p:sp>
        <p:nvSpPr>
          <p:cNvPr id="8" name="文本框 7"/>
          <p:cNvSpPr txBox="1"/>
          <p:nvPr/>
        </p:nvSpPr>
        <p:spPr>
          <a:xfrm>
            <a:off x="6172200" y="457200"/>
            <a:ext cx="1107996" cy="369332"/>
          </a:xfrm>
          <a:prstGeom prst="rect">
            <a:avLst/>
          </a:prstGeom>
          <a:solidFill>
            <a:srgbClr val="FFC000"/>
          </a:solidFill>
        </p:spPr>
        <p:txBody>
          <a:bodyPr wrap="none" rtlCol="0">
            <a:spAutoFit/>
          </a:bodyPr>
          <a:lstStyle/>
          <a:p>
            <a:r>
              <a:rPr lang="zh-CN" altLang="en-US" b="1" dirty="0" smtClean="0"/>
              <a:t>模拟输</a:t>
            </a:r>
            <a:r>
              <a:rPr lang="zh-CN" altLang="en-US" b="1" dirty="0"/>
              <a:t>出</a:t>
            </a:r>
          </a:p>
        </p:txBody>
      </p:sp>
      <p:pic>
        <p:nvPicPr>
          <p:cNvPr id="9" name="Picture 2" descr="https://www.dfrobot.com/wiki/images/thumb/c/c7/DFR0411.JPG/300px-DFR04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0" y="3884635"/>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1295400" y="4953000"/>
            <a:ext cx="3185487" cy="369332"/>
          </a:xfrm>
          <a:prstGeom prst="rect">
            <a:avLst/>
          </a:prstGeom>
          <a:solidFill>
            <a:srgbClr val="92D050"/>
          </a:solidFill>
        </p:spPr>
        <p:txBody>
          <a:bodyPr wrap="none" rtlCol="0">
            <a:spAutoFit/>
          </a:bodyPr>
          <a:lstStyle/>
          <a:p>
            <a:r>
              <a:rPr lang="zh-CN" altLang="en-US" b="1" dirty="0" smtClean="0"/>
              <a:t>代码和光强控制代码基本相同</a:t>
            </a:r>
            <a:endParaRPr lang="zh-CN" altLang="en-US" b="1" dirty="0"/>
          </a:p>
        </p:txBody>
      </p:sp>
    </p:spTree>
    <p:extLst>
      <p:ext uri="{BB962C8B-B14F-4D97-AF65-F5344CB8AC3E}">
        <p14:creationId xmlns:p14="http://schemas.microsoft.com/office/powerpoint/2010/main" val="2088476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AutoShape 2"/>
          <p:cNvSpPr>
            <a:spLocks noGrp="1" noChangeArrowheads="1"/>
          </p:cNvSpPr>
          <p:nvPr>
            <p:ph type="title"/>
          </p:nvPr>
        </p:nvSpPr>
        <p:spPr/>
        <p:txBody>
          <a:bodyPr>
            <a:noAutofit/>
          </a:bodyPr>
          <a:lstStyle/>
          <a:p>
            <a:r>
              <a:rPr lang="en-US" sz="4800" dirty="0" smtClean="0"/>
              <a:t>Arduino</a:t>
            </a:r>
            <a:endParaRPr lang="zh-CN" altLang="en-US" sz="4800" dirty="0" smtClean="0"/>
          </a:p>
        </p:txBody>
      </p:sp>
      <p:sp>
        <p:nvSpPr>
          <p:cNvPr id="4099" name="Rectangle 3"/>
          <p:cNvSpPr>
            <a:spLocks noGrp="1" noChangeArrowheads="1"/>
          </p:cNvSpPr>
          <p:nvPr>
            <p:ph type="body" idx="1"/>
          </p:nvPr>
        </p:nvSpPr>
        <p:spPr>
          <a:xfrm>
            <a:off x="2601516" y="3158729"/>
            <a:ext cx="5043488" cy="1565672"/>
          </a:xfrm>
        </p:spPr>
        <p:txBody>
          <a:bodyPr/>
          <a:lstStyle/>
          <a:p>
            <a:pPr algn="ctr">
              <a:buNone/>
            </a:pPr>
            <a:r>
              <a:rPr lang="en-US" altLang="zh-CN" sz="4400" dirty="0" smtClean="0"/>
              <a:t>DTH11 Library</a:t>
            </a:r>
          </a:p>
          <a:p>
            <a:pPr algn="ctr">
              <a:buNone/>
            </a:pPr>
            <a:r>
              <a:rPr lang="en-US" altLang="zh-CN" sz="4400" dirty="0" smtClean="0">
                <a:sym typeface="+mn-ea"/>
              </a:rPr>
              <a:t>(3</a:t>
            </a:r>
            <a:r>
              <a:rPr lang="en-US" altLang="zh-CN" sz="4400" baseline="30000" dirty="0" smtClean="0">
                <a:sym typeface="+mn-ea"/>
              </a:rPr>
              <a:t>rd</a:t>
            </a:r>
            <a:r>
              <a:rPr lang="en-US" altLang="zh-CN" sz="4400" dirty="0" smtClean="0">
                <a:sym typeface="+mn-ea"/>
              </a:rPr>
              <a:t> lib)</a:t>
            </a:r>
            <a:endParaRPr lang="zh-CN" altLang="en-US" sz="4050" dirty="0">
              <a:sym typeface="+mn-ea"/>
            </a:endParaRPr>
          </a:p>
        </p:txBody>
      </p:sp>
      <p:pic>
        <p:nvPicPr>
          <p:cNvPr id="5" name="Picture 2" descr="D:\Program Files\Microsoft Office\MEDIA\CAGCAT10\j021270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0419" y="3291147"/>
            <a:ext cx="813359" cy="1142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4652695"/>
      </p:ext>
    </p:extLst>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B5_DHT11Lib</a:t>
            </a:r>
            <a:endParaRPr lang="zh-CN" altLang="en-US" dirty="0"/>
          </a:p>
        </p:txBody>
      </p:sp>
      <p:sp>
        <p:nvSpPr>
          <p:cNvPr id="3" name="内容占位符 2"/>
          <p:cNvSpPr>
            <a:spLocks noGrp="1"/>
          </p:cNvSpPr>
          <p:nvPr>
            <p:ph idx="1"/>
          </p:nvPr>
        </p:nvSpPr>
        <p:spPr/>
        <p:txBody>
          <a:bodyPr/>
          <a:lstStyle/>
          <a:p>
            <a:r>
              <a:rPr lang="zh-CN" altLang="en-US" dirty="0" smtClean="0"/>
              <a:t>软件</a:t>
            </a:r>
            <a:endParaRPr lang="en-US" altLang="zh-CN" dirty="0" smtClean="0"/>
          </a:p>
          <a:p>
            <a:pPr lvl="1"/>
            <a:r>
              <a:rPr lang="zh-CN" altLang="en-US" dirty="0" smtClean="0"/>
              <a:t>安装</a:t>
            </a:r>
            <a:r>
              <a:rPr lang="en-US" altLang="zh-CN" dirty="0" smtClean="0"/>
              <a:t>DHT11</a:t>
            </a:r>
            <a:r>
              <a:rPr lang="zh-CN" altLang="en-US" dirty="0" smtClean="0"/>
              <a:t>库</a:t>
            </a:r>
            <a:endParaRPr lang="en-US" altLang="zh-CN" dirty="0" smtClean="0"/>
          </a:p>
          <a:p>
            <a:r>
              <a:rPr lang="zh-CN" altLang="en-US" dirty="0" smtClean="0"/>
              <a:t>连接</a:t>
            </a:r>
            <a:endParaRPr lang="en-US" altLang="zh-CN" dirty="0"/>
          </a:p>
          <a:p>
            <a:pPr lvl="1"/>
            <a:r>
              <a:rPr lang="en-US" altLang="zh-CN" dirty="0" smtClean="0"/>
              <a:t>DHT11</a:t>
            </a:r>
            <a:r>
              <a:rPr lang="zh-CN" altLang="en-US" dirty="0" smtClean="0"/>
              <a:t>模块连接引脚</a:t>
            </a:r>
            <a:r>
              <a:rPr lang="en-US" altLang="zh-CN" dirty="0" smtClean="0"/>
              <a:t>4</a:t>
            </a:r>
          </a:p>
          <a:p>
            <a:r>
              <a:rPr lang="zh-CN" altLang="en-US" dirty="0" smtClean="0"/>
              <a:t>功能</a:t>
            </a:r>
            <a:endParaRPr lang="en-US" altLang="zh-CN" dirty="0" smtClean="0"/>
          </a:p>
          <a:p>
            <a:pPr lvl="1"/>
            <a:r>
              <a:rPr lang="zh-CN" altLang="en-US" dirty="0" smtClean="0"/>
              <a:t>通过</a:t>
            </a:r>
            <a:r>
              <a:rPr lang="en-US" altLang="zh-CN" dirty="0" smtClean="0"/>
              <a:t>dht11</a:t>
            </a:r>
            <a:r>
              <a:rPr lang="zh-CN" altLang="en-US" dirty="0" smtClean="0"/>
              <a:t>库，读取温度值</a:t>
            </a:r>
            <a:endParaRPr lang="en-US" altLang="zh-CN" dirty="0" smtClean="0"/>
          </a:p>
          <a:p>
            <a:pPr lvl="1"/>
            <a:r>
              <a:rPr lang="zh-CN" altLang="en-US" dirty="0" smtClean="0"/>
              <a:t>通过串口显示</a:t>
            </a:r>
            <a:endParaRPr lang="zh-CN" altLang="en-US" dirty="0"/>
          </a:p>
          <a:p>
            <a:endParaRPr lang="zh-CN" altLang="en-US" dirty="0"/>
          </a:p>
        </p:txBody>
      </p:sp>
      <p:pic>
        <p:nvPicPr>
          <p:cNvPr id="4" name="图片 3" descr="http://wiki.dfrobot.com.cn/images/thumb/7/70/Temperature_and_Humidity_Sensor.jpg/300px-Temperature_and_Humidity_Sensor.jpg">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5029200" y="404019"/>
            <a:ext cx="3810000" cy="3459162"/>
          </a:xfrm>
          <a:prstGeom prst="rect">
            <a:avLst/>
          </a:prstGeom>
          <a:noFill/>
          <a:ln>
            <a:noFill/>
          </a:ln>
        </p:spPr>
      </p:pic>
    </p:spTree>
    <p:extLst>
      <p:ext uri="{BB962C8B-B14F-4D97-AF65-F5344CB8AC3E}">
        <p14:creationId xmlns:p14="http://schemas.microsoft.com/office/powerpoint/2010/main" val="27562814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B5_DHT11Lib</a:t>
            </a:r>
            <a:endParaRPr lang="zh-CN" altLang="en-US" dirty="0"/>
          </a:p>
        </p:txBody>
      </p:sp>
      <p:sp>
        <p:nvSpPr>
          <p:cNvPr id="3" name="内容占位符 2"/>
          <p:cNvSpPr>
            <a:spLocks noGrp="1"/>
          </p:cNvSpPr>
          <p:nvPr>
            <p:ph idx="1"/>
          </p:nvPr>
        </p:nvSpPr>
        <p:spPr>
          <a:xfrm>
            <a:off x="533400" y="1524000"/>
            <a:ext cx="7924800" cy="4525963"/>
          </a:xfrm>
        </p:spPr>
        <p:txBody>
          <a:bodyPr/>
          <a:lstStyle/>
          <a:p>
            <a:pPr marL="0" indent="0">
              <a:buNone/>
            </a:pPr>
            <a:r>
              <a:rPr lang="en-US" altLang="zh-CN" sz="1800" dirty="0">
                <a:latin typeface="Courier New" panose="02070309020205020404" pitchFamily="49" charset="0"/>
                <a:cs typeface="Courier New" panose="02070309020205020404" pitchFamily="49" charset="0"/>
              </a:rPr>
              <a:t>#include &lt;dht11.h&gt;</a:t>
            </a:r>
          </a:p>
          <a:p>
            <a:pPr marL="0" indent="0">
              <a:buNone/>
            </a:pPr>
            <a:r>
              <a:rPr lang="en-US" altLang="zh-CN" sz="1800" dirty="0">
                <a:latin typeface="Courier New" panose="02070309020205020404" pitchFamily="49" charset="0"/>
                <a:cs typeface="Courier New" panose="02070309020205020404" pitchFamily="49" charset="0"/>
              </a:rPr>
              <a:t>#define DHT11_PIN 4</a:t>
            </a:r>
          </a:p>
          <a:p>
            <a:pPr marL="0" indent="0">
              <a:buNone/>
            </a:pPr>
            <a:r>
              <a:rPr lang="en-US" altLang="zh-CN" sz="1800" dirty="0" smtClean="0">
                <a:solidFill>
                  <a:srgbClr val="0000CC"/>
                </a:solidFill>
                <a:latin typeface="Courier New" panose="02070309020205020404" pitchFamily="49" charset="0"/>
                <a:cs typeface="Courier New" panose="02070309020205020404" pitchFamily="49" charset="0"/>
              </a:rPr>
              <a:t>dht11</a:t>
            </a:r>
            <a:r>
              <a:rPr lang="en-US" altLang="zh-CN" sz="1800" dirty="0" smtClean="0">
                <a:latin typeface="Courier New" panose="02070309020205020404" pitchFamily="49" charset="0"/>
                <a:cs typeface="Courier New" panose="02070309020205020404" pitchFamily="49" charset="0"/>
              </a:rPr>
              <a:t> </a:t>
            </a:r>
            <a:r>
              <a:rPr lang="en-US" altLang="zh-CN" sz="1800" dirty="0">
                <a:solidFill>
                  <a:srgbClr val="C00000"/>
                </a:solidFill>
                <a:latin typeface="Courier New" panose="02070309020205020404" pitchFamily="49" charset="0"/>
                <a:cs typeface="Courier New" panose="02070309020205020404" pitchFamily="49" charset="0"/>
              </a:rPr>
              <a:t>DHT</a:t>
            </a:r>
            <a:r>
              <a:rPr lang="en-US" altLang="zh-CN" sz="1800" dirty="0" smtClean="0">
                <a:latin typeface="Courier New" panose="02070309020205020404" pitchFamily="49" charset="0"/>
                <a:cs typeface="Courier New" panose="02070309020205020404" pitchFamily="49" charset="0"/>
              </a:rPr>
              <a:t>;		</a:t>
            </a:r>
            <a:r>
              <a:rPr lang="en-US" altLang="zh-CN" sz="2400" dirty="0" smtClean="0">
                <a:solidFill>
                  <a:srgbClr val="FF0000"/>
                </a:solidFill>
                <a:latin typeface="Courier New" panose="02070309020205020404" pitchFamily="49" charset="0"/>
                <a:cs typeface="Courier New" panose="02070309020205020404" pitchFamily="49" charset="0"/>
              </a:rPr>
              <a:t>//</a:t>
            </a:r>
            <a:r>
              <a:rPr lang="zh-CN" altLang="en-US" sz="2400" dirty="0" smtClean="0">
                <a:solidFill>
                  <a:srgbClr val="FF0000"/>
                </a:solidFill>
                <a:latin typeface="Courier New" panose="02070309020205020404" pitchFamily="49" charset="0"/>
                <a:cs typeface="Courier New" panose="02070309020205020404" pitchFamily="49" charset="0"/>
              </a:rPr>
              <a:t>定义</a:t>
            </a:r>
            <a:r>
              <a:rPr lang="en-US" altLang="zh-CN" sz="2400" dirty="0" smtClean="0">
                <a:solidFill>
                  <a:srgbClr val="FF0000"/>
                </a:solidFill>
                <a:latin typeface="Courier New" panose="02070309020205020404" pitchFamily="49" charset="0"/>
                <a:cs typeface="Courier New" panose="02070309020205020404" pitchFamily="49" charset="0"/>
              </a:rPr>
              <a:t>DHT</a:t>
            </a:r>
            <a:r>
              <a:rPr lang="zh-CN" altLang="en-US" sz="2400" dirty="0" smtClean="0">
                <a:solidFill>
                  <a:srgbClr val="FF0000"/>
                </a:solidFill>
                <a:latin typeface="Courier New" panose="02070309020205020404" pitchFamily="49" charset="0"/>
                <a:cs typeface="Courier New" panose="02070309020205020404" pitchFamily="49" charset="0"/>
              </a:rPr>
              <a:t>温湿度变量</a:t>
            </a:r>
            <a:endParaRPr lang="en-US" altLang="zh-CN" sz="2400" dirty="0">
              <a:solidFill>
                <a:srgbClr val="FF0000"/>
              </a:solidFill>
              <a:latin typeface="Courier New" panose="02070309020205020404" pitchFamily="49" charset="0"/>
              <a:cs typeface="Courier New" panose="02070309020205020404" pitchFamily="49" charset="0"/>
            </a:endParaRPr>
          </a:p>
          <a:p>
            <a:pPr marL="0" indent="0">
              <a:buNone/>
            </a:pPr>
            <a:r>
              <a:rPr lang="en-US" altLang="zh-CN" sz="1800" dirty="0" smtClean="0">
                <a:latin typeface="Courier New" panose="02070309020205020404" pitchFamily="49" charset="0"/>
                <a:cs typeface="Courier New" panose="02070309020205020404" pitchFamily="49" charset="0"/>
              </a:rPr>
              <a:t>void </a:t>
            </a:r>
            <a:r>
              <a:rPr lang="en-US" altLang="zh-CN" sz="1800" dirty="0">
                <a:latin typeface="Courier New" panose="02070309020205020404" pitchFamily="49" charset="0"/>
                <a:cs typeface="Courier New" panose="02070309020205020404" pitchFamily="49" charset="0"/>
              </a:rPr>
              <a:t>setup(){</a:t>
            </a:r>
          </a:p>
          <a:p>
            <a:pPr marL="0" indent="0">
              <a:buNone/>
            </a:pPr>
            <a:r>
              <a:rPr lang="en-US" altLang="zh-CN" sz="1800" dirty="0">
                <a:latin typeface="Courier New" panose="02070309020205020404" pitchFamily="49" charset="0"/>
                <a:cs typeface="Courier New" panose="02070309020205020404" pitchFamily="49" charset="0"/>
              </a:rPr>
              <a:t>  </a:t>
            </a:r>
            <a:r>
              <a:rPr lang="en-US" altLang="zh-CN" sz="1800" dirty="0" err="1">
                <a:latin typeface="Courier New" panose="02070309020205020404" pitchFamily="49" charset="0"/>
                <a:cs typeface="Courier New" panose="02070309020205020404" pitchFamily="49" charset="0"/>
              </a:rPr>
              <a:t>Serial.begin</a:t>
            </a:r>
            <a:r>
              <a:rPr lang="en-US" altLang="zh-CN" sz="1800" dirty="0">
                <a:latin typeface="Courier New" panose="02070309020205020404" pitchFamily="49" charset="0"/>
                <a:cs typeface="Courier New" panose="02070309020205020404" pitchFamily="49" charset="0"/>
              </a:rPr>
              <a:t>(9600);</a:t>
            </a:r>
          </a:p>
          <a:p>
            <a:pPr marL="0" indent="0">
              <a:buNone/>
            </a:pPr>
            <a:r>
              <a:rPr lang="en-US" altLang="zh-CN" sz="1800" dirty="0" smtClean="0">
                <a:latin typeface="Courier New" panose="02070309020205020404" pitchFamily="49" charset="0"/>
                <a:cs typeface="Courier New" panose="02070309020205020404" pitchFamily="49" charset="0"/>
              </a:rPr>
              <a:t>}</a:t>
            </a:r>
            <a:endParaRPr lang="en-US" altLang="zh-CN" sz="1800" dirty="0">
              <a:latin typeface="Courier New" panose="02070309020205020404" pitchFamily="49" charset="0"/>
              <a:cs typeface="Courier New" panose="02070309020205020404" pitchFamily="49" charset="0"/>
            </a:endParaRPr>
          </a:p>
          <a:p>
            <a:pPr marL="0" indent="0">
              <a:buNone/>
            </a:pPr>
            <a:r>
              <a:rPr lang="en-US" altLang="zh-CN" sz="1800" dirty="0">
                <a:latin typeface="Courier New" panose="02070309020205020404" pitchFamily="49" charset="0"/>
                <a:cs typeface="Courier New" panose="02070309020205020404" pitchFamily="49" charset="0"/>
              </a:rPr>
              <a:t> </a:t>
            </a:r>
          </a:p>
        </p:txBody>
      </p:sp>
      <p:sp>
        <p:nvSpPr>
          <p:cNvPr id="4" name="内容占位符 2"/>
          <p:cNvSpPr txBox="1">
            <a:spLocks/>
          </p:cNvSpPr>
          <p:nvPr/>
        </p:nvSpPr>
        <p:spPr>
          <a:xfrm>
            <a:off x="1219200" y="3429000"/>
            <a:ext cx="7924800" cy="3352800"/>
          </a:xfrm>
          <a:prstGeom prst="rect">
            <a:avLst/>
          </a:prstGeom>
          <a:solidFill>
            <a:srgbClr val="FFFF00"/>
          </a:solidFill>
          <a:ln w="9525">
            <a:noFill/>
          </a:ln>
        </p:spPr>
        <p:txBody>
          <a:bodyPr/>
          <a:lstStyle>
            <a:lvl1pPr marL="342900" lvl="0" indent="-342900" algn="l" defTabSz="914400" eaLnBrk="1" fontAlgn="base" latinLnBrk="0" hangingPunct="1">
              <a:lnSpc>
                <a:spcPct val="100000"/>
              </a:lnSpc>
              <a:spcBef>
                <a:spcPct val="20000"/>
              </a:spcBef>
              <a:spcAft>
                <a:spcPct val="0"/>
              </a:spcAft>
              <a:buClr>
                <a:srgbClr val="FF0000"/>
              </a:buClr>
              <a:buFont typeface="Wingdings" panose="05000000000000000000" pitchFamily="2" charset="2"/>
              <a:buChar char="n"/>
              <a:defRPr sz="3200" b="1" i="0" u="none" kern="1200" baseline="0">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742950" lvl="1" indent="-285750" algn="l" defTabSz="914400" eaLnBrk="1" fontAlgn="base" latinLnBrk="0" hangingPunct="1">
              <a:lnSpc>
                <a:spcPct val="100000"/>
              </a:lnSpc>
              <a:spcBef>
                <a:spcPct val="20000"/>
              </a:spcBef>
              <a:spcAft>
                <a:spcPct val="0"/>
              </a:spcAft>
              <a:buClr>
                <a:schemeClr val="accent2"/>
              </a:buClr>
              <a:buFont typeface="Wingdings" panose="05000000000000000000" pitchFamily="2" charset="2"/>
              <a:buChar char="u"/>
              <a:defRPr sz="2800" b="1" i="0" u="none" kern="1200" baseline="0">
                <a:solidFill>
                  <a:schemeClr val="tx1"/>
                </a:solidFill>
                <a:latin typeface="宋体" panose="02010600030101010101" pitchFamily="2" charset="-122"/>
                <a:ea typeface="宋体" panose="02010600030101010101" pitchFamily="2" charset="-122"/>
                <a:cs typeface="Arial" panose="020B0604020202020204" pitchFamily="34" charset="0"/>
              </a:defRPr>
            </a:lvl2pPr>
            <a:lvl3pPr marL="1143000" lvl="2" indent="-228600" algn="l" defTabSz="914400" eaLnBrk="1" fontAlgn="base" latinLnBrk="0" hangingPunct="1">
              <a:lnSpc>
                <a:spcPct val="100000"/>
              </a:lnSpc>
              <a:spcBef>
                <a:spcPct val="20000"/>
              </a:spcBef>
              <a:spcAft>
                <a:spcPct val="0"/>
              </a:spcAft>
              <a:buClr>
                <a:srgbClr val="9900FF"/>
              </a:buClr>
              <a:buFont typeface="Wingdings" panose="05000000000000000000" pitchFamily="2" charset="2"/>
              <a:buChar char="l"/>
              <a:defRPr sz="2400" b="1" i="0" u="none" kern="1200" baseline="0">
                <a:solidFill>
                  <a:schemeClr val="tx1"/>
                </a:solidFill>
                <a:latin typeface="宋体" panose="02010600030101010101" pitchFamily="2" charset="-122"/>
                <a:ea typeface="宋体" panose="02010600030101010101" pitchFamily="2" charset="-122"/>
                <a:cs typeface="Arial" panose="020B0604020202020204" pitchFamily="34" charset="0"/>
              </a:defRPr>
            </a:lvl3pPr>
            <a:lvl4pPr marL="1600200" lvl="3"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宋体" panose="02010600030101010101" pitchFamily="2" charset="-122"/>
                <a:ea typeface="宋体" panose="02010600030101010101" pitchFamily="2" charset="-122"/>
                <a:cs typeface="Arial" panose="020B0604020202020204" pitchFamily="34" charset="0"/>
              </a:defRPr>
            </a:lvl4pPr>
            <a:lvl5pPr marL="2057400" lvl="4"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宋体" panose="02010600030101010101" pitchFamily="2" charset="-122"/>
                <a:ea typeface="宋体" panose="02010600030101010101" pitchFamily="2" charset="-122"/>
                <a:cs typeface="Arial" panose="020B0604020202020204" pitchFamily="34" charset="0"/>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buFont typeface="Wingdings" panose="05000000000000000000" pitchFamily="2" charset="2"/>
              <a:buNone/>
            </a:pPr>
            <a:r>
              <a:rPr lang="en-US" altLang="zh-CN" sz="1800" dirty="0" smtClean="0">
                <a:latin typeface="Courier New" panose="02070309020205020404" pitchFamily="49" charset="0"/>
                <a:cs typeface="Courier New" panose="02070309020205020404" pitchFamily="49" charset="0"/>
              </a:rPr>
              <a:t>void loop(){</a:t>
            </a:r>
          </a:p>
          <a:p>
            <a:pPr marL="0" indent="0">
              <a:buFont typeface="Wingdings" panose="05000000000000000000" pitchFamily="2" charset="2"/>
              <a:buNone/>
            </a:pPr>
            <a:r>
              <a:rPr lang="en-US" altLang="zh-CN" sz="1800" dirty="0" smtClean="0">
                <a:latin typeface="Courier New" panose="02070309020205020404" pitchFamily="49" charset="0"/>
                <a:cs typeface="Courier New" panose="02070309020205020404" pitchFamily="49" charset="0"/>
              </a:rPr>
              <a:t>  </a:t>
            </a:r>
            <a:r>
              <a:rPr lang="en-US" altLang="zh-CN" sz="1800" dirty="0" err="1" smtClean="0">
                <a:latin typeface="Courier New" panose="02070309020205020404" pitchFamily="49" charset="0"/>
                <a:cs typeface="Courier New" panose="02070309020205020404" pitchFamily="49" charset="0"/>
              </a:rPr>
              <a:t>int</a:t>
            </a:r>
            <a:r>
              <a:rPr lang="en-US" altLang="zh-CN" sz="1800" dirty="0" smtClean="0">
                <a:latin typeface="Courier New" panose="02070309020205020404" pitchFamily="49" charset="0"/>
                <a:cs typeface="Courier New" panose="02070309020205020404" pitchFamily="49" charset="0"/>
              </a:rPr>
              <a:t> </a:t>
            </a:r>
            <a:r>
              <a:rPr lang="en-US" altLang="zh-CN" sz="1800" dirty="0" err="1" smtClean="0">
                <a:latin typeface="Courier New" panose="02070309020205020404" pitchFamily="49" charset="0"/>
                <a:cs typeface="Courier New" panose="02070309020205020404" pitchFamily="49" charset="0"/>
              </a:rPr>
              <a:t>chk</a:t>
            </a:r>
            <a:r>
              <a:rPr lang="en-US" altLang="zh-CN" sz="1800" dirty="0" smtClean="0">
                <a:latin typeface="Courier New" panose="02070309020205020404" pitchFamily="49" charset="0"/>
                <a:cs typeface="Courier New" panose="02070309020205020404" pitchFamily="49" charset="0"/>
              </a:rPr>
              <a:t>;</a:t>
            </a:r>
          </a:p>
          <a:p>
            <a:pPr marL="0" indent="0">
              <a:buFont typeface="Wingdings" panose="05000000000000000000" pitchFamily="2" charset="2"/>
              <a:buNone/>
            </a:pPr>
            <a:r>
              <a:rPr lang="en-US" altLang="zh-CN" sz="1800" dirty="0" smtClean="0">
                <a:latin typeface="Courier New" panose="02070309020205020404" pitchFamily="49" charset="0"/>
                <a:cs typeface="Courier New" panose="02070309020205020404" pitchFamily="49" charset="0"/>
              </a:rPr>
              <a:t>  </a:t>
            </a:r>
            <a:r>
              <a:rPr lang="en-US" altLang="zh-CN" sz="1800" dirty="0" err="1" smtClean="0">
                <a:latin typeface="Courier New" panose="02070309020205020404" pitchFamily="49" charset="0"/>
                <a:cs typeface="Courier New" panose="02070309020205020404" pitchFamily="49" charset="0"/>
              </a:rPr>
              <a:t>chk</a:t>
            </a:r>
            <a:r>
              <a:rPr lang="en-US" altLang="zh-CN" sz="1800" dirty="0" smtClean="0">
                <a:latin typeface="Courier New" panose="02070309020205020404" pitchFamily="49" charset="0"/>
                <a:cs typeface="Courier New" panose="02070309020205020404" pitchFamily="49" charset="0"/>
              </a:rPr>
              <a:t> = </a:t>
            </a:r>
            <a:r>
              <a:rPr lang="en-US" altLang="zh-CN" sz="1800" dirty="0" err="1" smtClean="0">
                <a:solidFill>
                  <a:srgbClr val="C00000"/>
                </a:solidFill>
                <a:latin typeface="Courier New" panose="02070309020205020404" pitchFamily="49" charset="0"/>
                <a:cs typeface="Courier New" panose="02070309020205020404" pitchFamily="49" charset="0"/>
              </a:rPr>
              <a:t>DHT.read</a:t>
            </a:r>
            <a:r>
              <a:rPr lang="en-US" altLang="zh-CN" sz="1800" dirty="0" smtClean="0">
                <a:latin typeface="Courier New" panose="02070309020205020404" pitchFamily="49" charset="0"/>
                <a:cs typeface="Courier New" panose="02070309020205020404" pitchFamily="49" charset="0"/>
              </a:rPr>
              <a:t>(DHT11_PIN); </a:t>
            </a:r>
          </a:p>
          <a:p>
            <a:pPr marL="0" indent="0">
              <a:buFont typeface="Wingdings" panose="05000000000000000000" pitchFamily="2" charset="2"/>
              <a:buNone/>
            </a:pPr>
            <a:r>
              <a:rPr lang="en-US" altLang="zh-CN" sz="1800" dirty="0" smtClean="0">
                <a:latin typeface="Courier New" panose="02070309020205020404" pitchFamily="49" charset="0"/>
                <a:cs typeface="Courier New" panose="02070309020205020404" pitchFamily="49" charset="0"/>
              </a:rPr>
              <a:t>  if(</a:t>
            </a:r>
            <a:r>
              <a:rPr lang="en-US" altLang="zh-CN" sz="1800" dirty="0" err="1" smtClean="0">
                <a:latin typeface="Courier New" panose="02070309020205020404" pitchFamily="49" charset="0"/>
                <a:cs typeface="Courier New" panose="02070309020205020404" pitchFamily="49" charset="0"/>
              </a:rPr>
              <a:t>chk</a:t>
            </a:r>
            <a:r>
              <a:rPr lang="en-US" altLang="zh-CN" sz="1800" dirty="0" smtClean="0">
                <a:latin typeface="Courier New" panose="02070309020205020404" pitchFamily="49" charset="0"/>
                <a:cs typeface="Courier New" panose="02070309020205020404" pitchFamily="49" charset="0"/>
              </a:rPr>
              <a:t>== DHTLIB_OK){</a:t>
            </a:r>
          </a:p>
          <a:p>
            <a:pPr marL="0" indent="0">
              <a:buFont typeface="Wingdings" panose="05000000000000000000" pitchFamily="2" charset="2"/>
              <a:buNone/>
            </a:pPr>
            <a:r>
              <a:rPr lang="en-US" altLang="zh-CN" sz="1800" dirty="0" smtClean="0">
                <a:latin typeface="Courier New" panose="02070309020205020404" pitchFamily="49" charset="0"/>
                <a:cs typeface="Courier New" panose="02070309020205020404" pitchFamily="49" charset="0"/>
              </a:rPr>
              <a:t>	</a:t>
            </a:r>
            <a:r>
              <a:rPr lang="en-US" altLang="zh-CN" sz="1800" dirty="0" err="1" smtClean="0">
                <a:latin typeface="Courier New" panose="02070309020205020404" pitchFamily="49" charset="0"/>
                <a:cs typeface="Courier New" panose="02070309020205020404" pitchFamily="49" charset="0"/>
              </a:rPr>
              <a:t>Serial.print</a:t>
            </a:r>
            <a:r>
              <a:rPr lang="en-US" altLang="zh-CN" sz="1800" dirty="0" smtClean="0">
                <a:latin typeface="Courier New" panose="02070309020205020404" pitchFamily="49" charset="0"/>
                <a:cs typeface="Courier New" panose="02070309020205020404" pitchFamily="49" charset="0"/>
              </a:rPr>
              <a:t>(</a:t>
            </a:r>
            <a:r>
              <a:rPr lang="en-US" altLang="zh-CN" sz="1800" dirty="0" smtClean="0">
                <a:solidFill>
                  <a:srgbClr val="FF0000"/>
                </a:solidFill>
                <a:latin typeface="Courier New" panose="02070309020205020404" pitchFamily="49" charset="0"/>
                <a:cs typeface="Courier New" panose="02070309020205020404" pitchFamily="49" charset="0"/>
              </a:rPr>
              <a:t>DHT.humidity</a:t>
            </a:r>
            <a:r>
              <a:rPr lang="en-US" altLang="zh-CN" sz="1800" dirty="0" smtClean="0">
                <a:latin typeface="Courier New" panose="02070309020205020404" pitchFamily="49" charset="0"/>
                <a:cs typeface="Courier New" panose="02070309020205020404" pitchFamily="49" charset="0"/>
              </a:rPr>
              <a:t>,1);	//</a:t>
            </a:r>
            <a:r>
              <a:rPr lang="zh-CN" altLang="en-US" sz="1800" dirty="0" smtClean="0">
                <a:latin typeface="Courier New" panose="02070309020205020404" pitchFamily="49" charset="0"/>
                <a:cs typeface="Courier New" panose="02070309020205020404" pitchFamily="49" charset="0"/>
              </a:rPr>
              <a:t>小数位数</a:t>
            </a:r>
            <a:endParaRPr lang="en-US" altLang="zh-CN" sz="1800" dirty="0" smtClean="0">
              <a:latin typeface="Courier New" panose="02070309020205020404" pitchFamily="49" charset="0"/>
              <a:cs typeface="Courier New" panose="02070309020205020404" pitchFamily="49" charset="0"/>
            </a:endParaRPr>
          </a:p>
          <a:p>
            <a:pPr marL="0" indent="0">
              <a:buFont typeface="Wingdings" panose="05000000000000000000" pitchFamily="2" charset="2"/>
              <a:buNone/>
            </a:pPr>
            <a:r>
              <a:rPr lang="en-US" altLang="zh-CN" sz="1800" dirty="0" smtClean="0">
                <a:latin typeface="Courier New" panose="02070309020205020404" pitchFamily="49" charset="0"/>
                <a:cs typeface="Courier New" panose="02070309020205020404" pitchFamily="49" charset="0"/>
              </a:rPr>
              <a:t>  	</a:t>
            </a:r>
            <a:r>
              <a:rPr lang="en-US" altLang="zh-CN" sz="1800" dirty="0" err="1" smtClean="0">
                <a:latin typeface="Courier New" panose="02070309020205020404" pitchFamily="49" charset="0"/>
                <a:cs typeface="Courier New" panose="02070309020205020404" pitchFamily="49" charset="0"/>
              </a:rPr>
              <a:t>Serial.print</a:t>
            </a:r>
            <a:r>
              <a:rPr lang="en-US" altLang="zh-CN" sz="1800" dirty="0" smtClean="0">
                <a:latin typeface="Courier New" panose="02070309020205020404" pitchFamily="49" charset="0"/>
                <a:cs typeface="Courier New" panose="02070309020205020404" pitchFamily="49" charset="0"/>
              </a:rPr>
              <a:t>(",\t");</a:t>
            </a:r>
          </a:p>
          <a:p>
            <a:pPr marL="0" indent="0">
              <a:buFont typeface="Wingdings" panose="05000000000000000000" pitchFamily="2" charset="2"/>
              <a:buNone/>
            </a:pPr>
            <a:r>
              <a:rPr lang="en-US" altLang="zh-CN" sz="1800" dirty="0" smtClean="0">
                <a:latin typeface="Courier New" panose="02070309020205020404" pitchFamily="49" charset="0"/>
                <a:cs typeface="Courier New" panose="02070309020205020404" pitchFamily="49" charset="0"/>
              </a:rPr>
              <a:t>  	</a:t>
            </a:r>
            <a:r>
              <a:rPr lang="en-US" altLang="zh-CN" sz="1800" dirty="0" err="1" smtClean="0">
                <a:latin typeface="Courier New" panose="02070309020205020404" pitchFamily="49" charset="0"/>
                <a:cs typeface="Courier New" panose="02070309020205020404" pitchFamily="49" charset="0"/>
              </a:rPr>
              <a:t>Serial.println</a:t>
            </a:r>
            <a:r>
              <a:rPr lang="en-US" altLang="zh-CN" sz="1800" dirty="0" smtClean="0">
                <a:latin typeface="Courier New" panose="02070309020205020404" pitchFamily="49" charset="0"/>
                <a:cs typeface="Courier New" panose="02070309020205020404" pitchFamily="49" charset="0"/>
              </a:rPr>
              <a:t>(</a:t>
            </a:r>
            <a:r>
              <a:rPr lang="en-US" altLang="zh-CN" sz="1800" dirty="0" smtClean="0">
                <a:solidFill>
                  <a:srgbClr val="FF0000"/>
                </a:solidFill>
                <a:latin typeface="Courier New" panose="02070309020205020404" pitchFamily="49" charset="0"/>
                <a:cs typeface="Courier New" panose="02070309020205020404" pitchFamily="49" charset="0"/>
              </a:rPr>
              <a:t>DHT.temperature</a:t>
            </a:r>
            <a:r>
              <a:rPr lang="en-US" altLang="zh-CN" sz="1800" dirty="0" smtClean="0">
                <a:latin typeface="Courier New" panose="02070309020205020404" pitchFamily="49" charset="0"/>
                <a:cs typeface="Courier New" panose="02070309020205020404" pitchFamily="49" charset="0"/>
              </a:rPr>
              <a:t>,1);</a:t>
            </a:r>
          </a:p>
          <a:p>
            <a:pPr marL="0" indent="0">
              <a:buFont typeface="Wingdings" panose="05000000000000000000" pitchFamily="2" charset="2"/>
              <a:buNone/>
            </a:pPr>
            <a:r>
              <a:rPr lang="en-US" altLang="zh-CN" sz="1800" dirty="0" smtClean="0">
                <a:latin typeface="Courier New" panose="02070309020205020404" pitchFamily="49" charset="0"/>
                <a:cs typeface="Courier New" panose="02070309020205020404" pitchFamily="49" charset="0"/>
              </a:rPr>
              <a:t>  } </a:t>
            </a:r>
          </a:p>
          <a:p>
            <a:pPr marL="0" indent="0">
              <a:buFont typeface="Wingdings" panose="05000000000000000000" pitchFamily="2" charset="2"/>
              <a:buNone/>
            </a:pPr>
            <a:r>
              <a:rPr lang="en-US" altLang="zh-CN" sz="1800" dirty="0" smtClean="0">
                <a:latin typeface="Courier New" panose="02070309020205020404" pitchFamily="49" charset="0"/>
                <a:cs typeface="Courier New" panose="02070309020205020404" pitchFamily="49" charset="0"/>
              </a:rPr>
              <a:t>   delay(1000);</a:t>
            </a:r>
          </a:p>
          <a:p>
            <a:pPr marL="0" indent="0">
              <a:buFont typeface="Wingdings" panose="05000000000000000000" pitchFamily="2" charset="2"/>
              <a:buNone/>
            </a:pPr>
            <a:r>
              <a:rPr lang="en-US" altLang="zh-CN" sz="1800" dirty="0" smtClean="0">
                <a:latin typeface="Courier New" panose="02070309020205020404" pitchFamily="49" charset="0"/>
                <a:cs typeface="Courier New" panose="02070309020205020404" pitchFamily="49" charset="0"/>
              </a:rPr>
              <a:t>}</a:t>
            </a:r>
            <a:endParaRPr lang="en-US" altLang="zh-CN"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7458354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AutoShape 2"/>
          <p:cNvSpPr>
            <a:spLocks noGrp="1" noChangeArrowheads="1"/>
          </p:cNvSpPr>
          <p:nvPr>
            <p:ph type="title"/>
          </p:nvPr>
        </p:nvSpPr>
        <p:spPr/>
        <p:txBody>
          <a:bodyPr>
            <a:noAutofit/>
          </a:bodyPr>
          <a:lstStyle/>
          <a:p>
            <a:r>
              <a:rPr lang="en-US" sz="4800" dirty="0" smtClean="0"/>
              <a:t>Arduino</a:t>
            </a:r>
            <a:endParaRPr lang="zh-CN" altLang="en-US" sz="4800" dirty="0" smtClean="0"/>
          </a:p>
        </p:txBody>
      </p:sp>
      <p:sp>
        <p:nvSpPr>
          <p:cNvPr id="4099" name="Rectangle 3"/>
          <p:cNvSpPr>
            <a:spLocks noGrp="1" noChangeArrowheads="1"/>
          </p:cNvSpPr>
          <p:nvPr>
            <p:ph type="body" idx="1"/>
          </p:nvPr>
        </p:nvSpPr>
        <p:spPr>
          <a:xfrm>
            <a:off x="2601516" y="3158729"/>
            <a:ext cx="5043488" cy="1565672"/>
          </a:xfrm>
        </p:spPr>
        <p:txBody>
          <a:bodyPr/>
          <a:lstStyle/>
          <a:p>
            <a:pPr algn="ctr">
              <a:buNone/>
            </a:pPr>
            <a:r>
              <a:rPr lang="en-US" altLang="zh-CN" sz="4400" dirty="0"/>
              <a:t>Arduino</a:t>
            </a:r>
          </a:p>
          <a:p>
            <a:pPr algn="ctr">
              <a:buNone/>
            </a:pPr>
            <a:r>
              <a:rPr lang="zh-CN" altLang="en-US" sz="4400" dirty="0">
                <a:sym typeface="+mn-ea"/>
              </a:rPr>
              <a:t>库安装</a:t>
            </a:r>
            <a:endParaRPr lang="zh-CN" altLang="en-US" sz="4050" dirty="0">
              <a:sym typeface="+mn-ea"/>
            </a:endParaRPr>
          </a:p>
        </p:txBody>
      </p:sp>
      <p:pic>
        <p:nvPicPr>
          <p:cNvPr id="5" name="Picture 2" descr="D:\Program Files\Microsoft Office\MEDIA\CAGCAT10\j021270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0419" y="3291147"/>
            <a:ext cx="813359" cy="1142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5849904"/>
      </p:ext>
    </p:extLst>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方法一：</a:t>
            </a:r>
            <a:r>
              <a:rPr lang="en-US" altLang="zh-CN" dirty="0" smtClean="0"/>
              <a:t>IDE</a:t>
            </a:r>
            <a:r>
              <a:rPr lang="zh-CN" altLang="en-US" dirty="0" smtClean="0"/>
              <a:t>中安装</a:t>
            </a:r>
            <a:endParaRPr lang="zh-CN" altLang="en-US" dirty="0"/>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0"/>
          </p:nvPr>
        </p:nvSpPr>
        <p:spPr/>
        <p:txBody>
          <a:bodyPr/>
          <a:lstStyle/>
          <a:p>
            <a:pPr>
              <a:defRPr/>
            </a:pPr>
            <a:r>
              <a:rPr lang="en-US" altLang="zh-CN" smtClean="0"/>
              <a:t>《</a:t>
            </a:r>
            <a:r>
              <a:rPr lang="zh-CN" altLang="en-US" smtClean="0"/>
              <a:t>嵌入式系统</a:t>
            </a:r>
            <a:r>
              <a:rPr lang="en-US" altLang="zh-CN" smtClean="0"/>
              <a:t>》</a:t>
            </a:r>
            <a:endParaRPr lang="en-US" altLang="zh-CN"/>
          </a:p>
        </p:txBody>
      </p:sp>
      <p:sp>
        <p:nvSpPr>
          <p:cNvPr id="5" name="灯片编号占位符 4"/>
          <p:cNvSpPr>
            <a:spLocks noGrp="1"/>
          </p:cNvSpPr>
          <p:nvPr>
            <p:ph type="sldNum" sz="quarter" idx="11"/>
          </p:nvPr>
        </p:nvSpPr>
        <p:spPr/>
        <p:txBody>
          <a:bodyPr/>
          <a:lstStyle/>
          <a:p>
            <a:pPr>
              <a:defRPr/>
            </a:pPr>
            <a:fld id="{D2262E2B-4726-4775-BEF2-7CCA16B17434}" type="slidenum">
              <a:rPr lang="en-US" altLang="zh-CN" smtClean="0"/>
              <a:t>97</a:t>
            </a:fld>
            <a:endParaRPr lang="en-US" altLang="zh-CN" dirty="0"/>
          </a:p>
        </p:txBody>
      </p:sp>
      <p:pic>
        <p:nvPicPr>
          <p:cNvPr id="1026" name="Picture 2" descr="enter image description he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1371600"/>
            <a:ext cx="7762875" cy="5810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650657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0"/>
          </p:nvPr>
        </p:nvSpPr>
        <p:spPr/>
        <p:txBody>
          <a:bodyPr/>
          <a:lstStyle/>
          <a:p>
            <a:pPr>
              <a:defRPr/>
            </a:pPr>
            <a:r>
              <a:rPr lang="en-US" altLang="zh-CN" smtClean="0"/>
              <a:t>《</a:t>
            </a:r>
            <a:r>
              <a:rPr lang="zh-CN" altLang="en-US" smtClean="0"/>
              <a:t>嵌入式系统</a:t>
            </a:r>
            <a:r>
              <a:rPr lang="en-US" altLang="zh-CN" smtClean="0"/>
              <a:t>》</a:t>
            </a:r>
            <a:endParaRPr lang="en-US" altLang="zh-CN"/>
          </a:p>
        </p:txBody>
      </p:sp>
      <p:sp>
        <p:nvSpPr>
          <p:cNvPr id="5" name="灯片编号占位符 4"/>
          <p:cNvSpPr>
            <a:spLocks noGrp="1"/>
          </p:cNvSpPr>
          <p:nvPr>
            <p:ph type="sldNum" sz="quarter" idx="11"/>
          </p:nvPr>
        </p:nvSpPr>
        <p:spPr/>
        <p:txBody>
          <a:bodyPr/>
          <a:lstStyle/>
          <a:p>
            <a:pPr>
              <a:defRPr/>
            </a:pPr>
            <a:fld id="{D2262E2B-4726-4775-BEF2-7CCA16B17434}" type="slidenum">
              <a:rPr lang="en-US" altLang="zh-CN" smtClean="0"/>
              <a:t>98</a:t>
            </a:fld>
            <a:endParaRPr lang="en-US" altLang="zh-CN" dirty="0"/>
          </a:p>
        </p:txBody>
      </p:sp>
      <p:pic>
        <p:nvPicPr>
          <p:cNvPr id="2050" name="Picture 2" descr="https://github.com/SeeedDocument/Get_Started_With_Arduino/raw/master/img/upload_comple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275" y="1125538"/>
            <a:ext cx="7791450" cy="5819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448298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方法二：直接解压到目录</a:t>
            </a:r>
            <a:endParaRPr lang="zh-CN" altLang="en-US" dirty="0"/>
          </a:p>
        </p:txBody>
      </p:sp>
      <p:sp>
        <p:nvSpPr>
          <p:cNvPr id="3" name="内容占位符 2"/>
          <p:cNvSpPr>
            <a:spLocks noGrp="1"/>
          </p:cNvSpPr>
          <p:nvPr>
            <p:ph idx="1"/>
          </p:nvPr>
        </p:nvSpPr>
        <p:spPr/>
        <p:txBody>
          <a:bodyPr/>
          <a:lstStyle/>
          <a:p>
            <a:endParaRPr lang="zh-CN" altLang="en-US"/>
          </a:p>
        </p:txBody>
      </p:sp>
      <p:sp>
        <p:nvSpPr>
          <p:cNvPr id="5" name="灯片编号占位符 4"/>
          <p:cNvSpPr>
            <a:spLocks noGrp="1"/>
          </p:cNvSpPr>
          <p:nvPr>
            <p:ph type="sldNum" sz="quarter" idx="11"/>
          </p:nvPr>
        </p:nvSpPr>
        <p:spPr/>
        <p:txBody>
          <a:bodyPr/>
          <a:lstStyle/>
          <a:p>
            <a:pPr>
              <a:defRPr/>
            </a:pPr>
            <a:fld id="{D2262E2B-4726-4775-BEF2-7CCA16B17434}" type="slidenum">
              <a:rPr lang="en-US" altLang="zh-CN" smtClean="0"/>
              <a:t>99</a:t>
            </a:fld>
            <a:endParaRPr lang="en-US" altLang="zh-CN" dirty="0"/>
          </a:p>
        </p:txBody>
      </p:sp>
      <p:pic>
        <p:nvPicPr>
          <p:cNvPr id="3074" name="Picture 2" descr="https://github.com/SeeedDocument/Get_Started_With_Arduino/raw/master/img/Location_li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037" y="1295400"/>
            <a:ext cx="8543925" cy="4467226"/>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p:nvPr/>
        </p:nvSpPr>
        <p:spPr>
          <a:xfrm>
            <a:off x="6477000" y="381000"/>
            <a:ext cx="1261884" cy="369332"/>
          </a:xfrm>
          <a:prstGeom prst="rect">
            <a:avLst/>
          </a:prstGeom>
          <a:solidFill>
            <a:srgbClr val="FFC000"/>
          </a:solidFill>
        </p:spPr>
        <p:txBody>
          <a:bodyPr wrap="none" rtlCol="0">
            <a:spAutoFit/>
          </a:bodyPr>
          <a:lstStyle/>
          <a:p>
            <a:r>
              <a:rPr lang="zh-CN" altLang="en-US" b="1" dirty="0" smtClean="0"/>
              <a:t>需重启</a:t>
            </a:r>
            <a:r>
              <a:rPr lang="en-US" altLang="zh-CN" b="1" dirty="0" smtClean="0"/>
              <a:t>IDE</a:t>
            </a:r>
            <a:endParaRPr lang="zh-CN" altLang="en-US" b="1" dirty="0"/>
          </a:p>
        </p:txBody>
      </p:sp>
      <p:sp>
        <p:nvSpPr>
          <p:cNvPr id="7" name="矩形 6"/>
          <p:cNvSpPr/>
          <p:nvPr/>
        </p:nvSpPr>
        <p:spPr>
          <a:xfrm>
            <a:off x="2514600" y="5943600"/>
            <a:ext cx="5943600" cy="369332"/>
          </a:xfrm>
          <a:prstGeom prst="rect">
            <a:avLst/>
          </a:prstGeom>
          <a:solidFill>
            <a:srgbClr val="FFC000"/>
          </a:solidFill>
        </p:spPr>
        <p:txBody>
          <a:bodyPr wrap="square">
            <a:spAutoFit/>
          </a:bodyPr>
          <a:lstStyle/>
          <a:p>
            <a:r>
              <a:rPr lang="en-US" altLang="zh-CN" b="1" dirty="0"/>
              <a:t>C:\Users\steven\Documents\Arduino\libraries\</a:t>
            </a:r>
            <a:endParaRPr lang="zh-CN" altLang="en-US" b="1" dirty="0"/>
          </a:p>
        </p:txBody>
      </p:sp>
      <p:sp>
        <p:nvSpPr>
          <p:cNvPr id="8" name="矩形 7"/>
          <p:cNvSpPr/>
          <p:nvPr/>
        </p:nvSpPr>
        <p:spPr>
          <a:xfrm>
            <a:off x="2514600" y="5486400"/>
            <a:ext cx="4544834" cy="369332"/>
          </a:xfrm>
          <a:prstGeom prst="rect">
            <a:avLst/>
          </a:prstGeom>
          <a:solidFill>
            <a:srgbClr val="FFC000"/>
          </a:solidFill>
        </p:spPr>
        <p:txBody>
          <a:bodyPr wrap="none">
            <a:spAutoFit/>
          </a:bodyPr>
          <a:lstStyle/>
          <a:p>
            <a:r>
              <a:rPr lang="pt-BR" altLang="zh-CN" b="1" dirty="0"/>
              <a:t>C:\Program Files (x86)\Arduino\libraries</a:t>
            </a:r>
            <a:endParaRPr lang="zh-CN" altLang="en-US" b="1" dirty="0"/>
          </a:p>
        </p:txBody>
      </p:sp>
      <p:sp>
        <p:nvSpPr>
          <p:cNvPr id="9" name="矩形 8"/>
          <p:cNvSpPr/>
          <p:nvPr/>
        </p:nvSpPr>
        <p:spPr>
          <a:xfrm>
            <a:off x="1406604" y="5759729"/>
            <a:ext cx="1107996" cy="369332"/>
          </a:xfrm>
          <a:prstGeom prst="rect">
            <a:avLst/>
          </a:prstGeom>
        </p:spPr>
        <p:txBody>
          <a:bodyPr wrap="none">
            <a:spAutoFit/>
          </a:bodyPr>
          <a:lstStyle/>
          <a:p>
            <a:r>
              <a:rPr lang="zh-CN" altLang="en-US" b="1" dirty="0">
                <a:solidFill>
                  <a:srgbClr val="FF0000"/>
                </a:solidFill>
              </a:rPr>
              <a:t>任选一个</a:t>
            </a:r>
          </a:p>
        </p:txBody>
      </p:sp>
    </p:spTree>
    <p:extLst>
      <p:ext uri="{BB962C8B-B14F-4D97-AF65-F5344CB8AC3E}">
        <p14:creationId xmlns:p14="http://schemas.microsoft.com/office/powerpoint/2010/main" val="2802251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_rels/theme3.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ABC_Powerbar Rhe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Microsoft JhengHei"/>
        <a:cs typeface=""/>
      </a:majorFont>
      <a:minorFont>
        <a:latin typeface="Arial"/>
        <a:ea typeface="Microsoft Jheng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38100"/>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透明">
  <a:themeElements>
    <a:clrScheme name="透明">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经典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透明">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3.xml><?xml version="1.0" encoding="utf-8"?>
<a:theme xmlns:a="http://schemas.openxmlformats.org/drawingml/2006/main" name="1_透明">
  <a:themeElements>
    <a:clrScheme name="透明">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经典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透明">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3638</TotalTime>
  <Words>3561</Words>
  <Application>Microsoft Office PowerPoint</Application>
  <PresentationFormat>全屏显示(4:3)</PresentationFormat>
  <Paragraphs>749</Paragraphs>
  <Slides>108</Slides>
  <Notes>19</Notes>
  <HiddenSlides>3</HiddenSlides>
  <MMClips>0</MMClips>
  <ScaleCrop>false</ScaleCrop>
  <HeadingPairs>
    <vt:vector size="6" baseType="variant">
      <vt:variant>
        <vt:lpstr>已用的字体</vt:lpstr>
      </vt:variant>
      <vt:variant>
        <vt:i4>17</vt:i4>
      </vt:variant>
      <vt:variant>
        <vt:lpstr>主题</vt:lpstr>
      </vt:variant>
      <vt:variant>
        <vt:i4>3</vt:i4>
      </vt:variant>
      <vt:variant>
        <vt:lpstr>幻灯片标题</vt:lpstr>
      </vt:variant>
      <vt:variant>
        <vt:i4>108</vt:i4>
      </vt:variant>
    </vt:vector>
  </HeadingPairs>
  <TitlesOfParts>
    <vt:vector size="128" baseType="lpstr">
      <vt:lpstr>Arial Unicode MS</vt:lpstr>
      <vt:lpstr>Helvetica Neue</vt:lpstr>
      <vt:lpstr>Microsoft JhengHei</vt:lpstr>
      <vt:lpstr>OpenSans</vt:lpstr>
      <vt:lpstr>PingFang SC</vt:lpstr>
      <vt:lpstr>PMingLiU</vt:lpstr>
      <vt:lpstr>Salesforce Sans</vt:lpstr>
      <vt:lpstr>方正舒体</vt:lpstr>
      <vt:lpstr>隶书</vt:lpstr>
      <vt:lpstr>宋体</vt:lpstr>
      <vt:lpstr>Arial</vt:lpstr>
      <vt:lpstr>Arial Black</vt:lpstr>
      <vt:lpstr>Calibri</vt:lpstr>
      <vt:lpstr>Comic Sans MS</vt:lpstr>
      <vt:lpstr>Courier New</vt:lpstr>
      <vt:lpstr>Times New Roman</vt:lpstr>
      <vt:lpstr>Wingdings</vt:lpstr>
      <vt:lpstr>ABC_Powerbar Rhea</vt:lpstr>
      <vt:lpstr>透明</vt:lpstr>
      <vt:lpstr>1_透明</vt:lpstr>
      <vt:lpstr>CPS技术与创客实践 Ch02 Arduino 平台 Part A 传感器使用</vt:lpstr>
      <vt:lpstr>Arduino</vt:lpstr>
      <vt:lpstr>Arduino</vt:lpstr>
      <vt:lpstr>PowerPoint 演示文稿</vt:lpstr>
      <vt:lpstr>模拟/数字 部件</vt:lpstr>
      <vt:lpstr>IO 扩展板</vt:lpstr>
      <vt:lpstr>传感器连接</vt:lpstr>
      <vt:lpstr>Atmega328</vt:lpstr>
      <vt:lpstr>Arduino Uno接口引脚</vt:lpstr>
      <vt:lpstr>PWM</vt:lpstr>
      <vt:lpstr>PowerPoint 演示文稿</vt:lpstr>
      <vt:lpstr>Pins</vt:lpstr>
      <vt:lpstr>Arduino</vt:lpstr>
      <vt:lpstr>主机和目标</vt:lpstr>
      <vt:lpstr>Arduino IDE</vt:lpstr>
      <vt:lpstr>工具栏</vt:lpstr>
      <vt:lpstr>状态栏</vt:lpstr>
      <vt:lpstr>串口监控窗口</vt:lpstr>
      <vt:lpstr>Arduino</vt:lpstr>
      <vt:lpstr>Arduino 代码框架</vt:lpstr>
      <vt:lpstr>框架伪代码</vt:lpstr>
      <vt:lpstr>代码结构</vt:lpstr>
      <vt:lpstr>代码结构</vt:lpstr>
      <vt:lpstr>PowerPoint 演示文稿</vt:lpstr>
      <vt:lpstr>Syntax</vt:lpstr>
      <vt:lpstr>Syntax</vt:lpstr>
      <vt:lpstr>PowerPoint 演示文稿</vt:lpstr>
      <vt:lpstr>Constants</vt:lpstr>
      <vt:lpstr>Constants</vt:lpstr>
      <vt:lpstr>Data Types</vt:lpstr>
      <vt:lpstr>Variable Scope</vt:lpstr>
      <vt:lpstr>PowerPoint 演示文稿</vt:lpstr>
      <vt:lpstr>3.2 Arithmetic operators </vt:lpstr>
      <vt:lpstr>3.3 Relational Operators</vt:lpstr>
      <vt:lpstr>3.4 Logical Operators</vt:lpstr>
      <vt:lpstr>Assignment Operators</vt:lpstr>
      <vt:lpstr>3.5 Assignment Operators</vt:lpstr>
      <vt:lpstr>PowerPoint 演示文稿</vt:lpstr>
      <vt:lpstr>Statements</vt:lpstr>
      <vt:lpstr>Compound Statements</vt:lpstr>
      <vt:lpstr>The Null Statement</vt:lpstr>
      <vt:lpstr>The if Statement</vt:lpstr>
      <vt:lpstr>The switch Statement</vt:lpstr>
      <vt:lpstr>PowerPoint 演示文稿</vt:lpstr>
      <vt:lpstr>Iteration Statements</vt:lpstr>
      <vt:lpstr>PowerPoint 演示文稿</vt:lpstr>
      <vt:lpstr>break vs continue</vt:lpstr>
      <vt:lpstr>PowerPoint 演示文稿</vt:lpstr>
      <vt:lpstr>Some Useful Functions</vt:lpstr>
      <vt:lpstr>Some Useful Functions</vt:lpstr>
      <vt:lpstr>Some Useful Functions</vt:lpstr>
      <vt:lpstr>Some Useful Functions</vt:lpstr>
      <vt:lpstr>Some Useful Functions</vt:lpstr>
      <vt:lpstr>Some Useful Functions</vt:lpstr>
      <vt:lpstr>Some Useful Functions</vt:lpstr>
      <vt:lpstr>Arduino</vt:lpstr>
      <vt:lpstr>常用类型</vt:lpstr>
      <vt:lpstr>常用常量</vt:lpstr>
      <vt:lpstr>引脚函数</vt:lpstr>
      <vt:lpstr>其它函数</vt:lpstr>
      <vt:lpstr>代码结构</vt:lpstr>
      <vt:lpstr>IO 扩展板</vt:lpstr>
      <vt:lpstr>模拟/数字 部件</vt:lpstr>
      <vt:lpstr>Arduino</vt:lpstr>
      <vt:lpstr> Arduino 项目开发</vt:lpstr>
      <vt:lpstr>选择开发板</vt:lpstr>
      <vt:lpstr>选择连接target的端口</vt:lpstr>
      <vt:lpstr>Arduino</vt:lpstr>
      <vt:lpstr>P02-Button （项目1）</vt:lpstr>
      <vt:lpstr>样例代码</vt:lpstr>
      <vt:lpstr>Demo – LED flash</vt:lpstr>
      <vt:lpstr>外接 LED 模块 （项目5）</vt:lpstr>
      <vt:lpstr>Arduino</vt:lpstr>
      <vt:lpstr>Arduino</vt:lpstr>
      <vt:lpstr>P02-Button （项目1）</vt:lpstr>
      <vt:lpstr>Demo P02-Button</vt:lpstr>
      <vt:lpstr>Arduino</vt:lpstr>
      <vt:lpstr>P03-ButtonInt</vt:lpstr>
      <vt:lpstr>P03-ButtonInt</vt:lpstr>
      <vt:lpstr>PowerPoint 演示文稿</vt:lpstr>
      <vt:lpstr>  -- 中断处理函数</vt:lpstr>
      <vt:lpstr>Arduino</vt:lpstr>
      <vt:lpstr>P03-ButtonInt</vt:lpstr>
      <vt:lpstr>Demo- Hello, world</vt:lpstr>
      <vt:lpstr>Arduino</vt:lpstr>
      <vt:lpstr>P05-LightSensor （项目9）</vt:lpstr>
      <vt:lpstr>P05-LightSensor</vt:lpstr>
      <vt:lpstr>Arduino</vt:lpstr>
      <vt:lpstr>P02-Button （项目1）</vt:lpstr>
      <vt:lpstr>项目5</vt:lpstr>
      <vt:lpstr>Arduino</vt:lpstr>
      <vt:lpstr>项目18</vt:lpstr>
      <vt:lpstr>Arduino</vt:lpstr>
      <vt:lpstr>B5_DHT11Lib</vt:lpstr>
      <vt:lpstr>B5_DHT11Lib</vt:lpstr>
      <vt:lpstr>Arduino</vt:lpstr>
      <vt:lpstr>方法一：IDE中安装</vt:lpstr>
      <vt:lpstr>PowerPoint 演示文稿</vt:lpstr>
      <vt:lpstr>方法二：直接解压到目录</vt:lpstr>
      <vt:lpstr>示例代码的使用</vt:lpstr>
      <vt:lpstr>Arduino</vt:lpstr>
      <vt:lpstr>P10-Servo</vt:lpstr>
      <vt:lpstr>P10-Servo</vt:lpstr>
      <vt:lpstr>Arduino</vt:lpstr>
      <vt:lpstr>LCD</vt:lpstr>
      <vt:lpstr>Demo -- LCD string</vt:lpstr>
      <vt:lpstr>Demo -- LCD int </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儿童教育</dc:title>
  <dc:subject>教育 英语</dc:subject>
  <dc:creator>Rhea</dc:creator>
  <cp:keywords>教育 英语 Powerbar Rhea</cp:keywords>
  <dc:description>www.nordridesign.cn</dc:description>
  <cp:lastModifiedBy>admin</cp:lastModifiedBy>
  <cp:revision>257</cp:revision>
  <dcterms:created xsi:type="dcterms:W3CDTF">2017-10-14T23:57:00Z</dcterms:created>
  <dcterms:modified xsi:type="dcterms:W3CDTF">2019-04-23T09:38:16Z</dcterms:modified>
  <cp:category>www.nordridesign.cn</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2052-10.1.0.6207</vt:lpwstr>
  </property>
</Properties>
</file>