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61" r:id="rId2"/>
    <p:sldId id="440" r:id="rId3"/>
    <p:sldId id="516" r:id="rId4"/>
    <p:sldId id="432" r:id="rId5"/>
    <p:sldId id="466" r:id="rId6"/>
    <p:sldId id="431" r:id="rId7"/>
    <p:sldId id="434" r:id="rId8"/>
    <p:sldId id="442" r:id="rId9"/>
    <p:sldId id="503" r:id="rId10"/>
    <p:sldId id="435" r:id="rId11"/>
    <p:sldId id="467" r:id="rId12"/>
    <p:sldId id="437" r:id="rId13"/>
    <p:sldId id="438" r:id="rId14"/>
    <p:sldId id="443" r:id="rId15"/>
    <p:sldId id="445" r:id="rId16"/>
    <p:sldId id="436" r:id="rId17"/>
    <p:sldId id="518" r:id="rId18"/>
    <p:sldId id="519" r:id="rId19"/>
    <p:sldId id="517" r:id="rId20"/>
    <p:sldId id="500" r:id="rId21"/>
    <p:sldId id="446" r:id="rId22"/>
    <p:sldId id="469" r:id="rId23"/>
    <p:sldId id="504" r:id="rId24"/>
    <p:sldId id="501" r:id="rId25"/>
    <p:sldId id="502" r:id="rId26"/>
    <p:sldId id="498" r:id="rId27"/>
    <p:sldId id="505" r:id="rId28"/>
    <p:sldId id="506" r:id="rId29"/>
    <p:sldId id="448" r:id="rId30"/>
    <p:sldId id="447" r:id="rId31"/>
    <p:sldId id="449" r:id="rId32"/>
    <p:sldId id="450" r:id="rId33"/>
    <p:sldId id="507" r:id="rId34"/>
    <p:sldId id="508" r:id="rId35"/>
    <p:sldId id="509" r:id="rId36"/>
    <p:sldId id="451" r:id="rId37"/>
    <p:sldId id="520" r:id="rId38"/>
    <p:sldId id="452" r:id="rId39"/>
    <p:sldId id="456" r:id="rId40"/>
    <p:sldId id="457" r:id="rId41"/>
    <p:sldId id="453" r:id="rId42"/>
    <p:sldId id="454" r:id="rId43"/>
    <p:sldId id="521" r:id="rId44"/>
    <p:sldId id="499" r:id="rId45"/>
    <p:sldId id="458" r:id="rId46"/>
    <p:sldId id="522" r:id="rId47"/>
    <p:sldId id="433" r:id="rId48"/>
    <p:sldId id="470" r:id="rId49"/>
    <p:sldId id="460" r:id="rId50"/>
    <p:sldId id="455" r:id="rId51"/>
    <p:sldId id="471" r:id="rId52"/>
    <p:sldId id="510" r:id="rId53"/>
    <p:sldId id="511" r:id="rId54"/>
    <p:sldId id="512" r:id="rId55"/>
    <p:sldId id="513" r:id="rId56"/>
    <p:sldId id="514" r:id="rId57"/>
    <p:sldId id="515" r:id="rId58"/>
    <p:sldId id="297" r:id="rId59"/>
  </p:sldIdLst>
  <p:sldSz cx="9144000" cy="6858000" type="screen4x3"/>
  <p:notesSz cx="6858000" cy="9144000"/>
  <p:defaultTextStyle>
    <a:defPPr>
      <a:defRPr lang="zh-TW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未知用户1" initials="未知用户1" lastIdx="54" clrIdx="0"/>
  <p:cmAuthor id="1" name="steven" initials="s" lastIdx="6" clrIdx="1">
    <p:extLst>
      <p:ext uri="{19B8F6BF-5375-455C-9EA6-DF929625EA0E}">
        <p15:presenceInfo xmlns:p15="http://schemas.microsoft.com/office/powerpoint/2012/main" userId="ste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CC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7" autoAdjust="0"/>
    <p:restoredTop sz="91849" autoAdjust="0"/>
  </p:normalViewPr>
  <p:slideViewPr>
    <p:cSldViewPr showGuides="1">
      <p:cViewPr varScale="1">
        <p:scale>
          <a:sx n="79" d="100"/>
          <a:sy n="79" d="100"/>
        </p:scale>
        <p:origin x="426" y="90"/>
      </p:cViewPr>
      <p:guideLst>
        <p:guide orient="horz" pos="21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流伺服电机的工作原理和单相感应电动机无本质上的差异。但是，交流伺服电机必须具备一个性能，就是能克服交流伺服电机的所谓“自转”现象，即无控制信号时，它不应转动，特别是当它已在转动时，如果控制信号消失，它应能立即停止转动。而普通的感应电动机转动起来以后，如控制信号消失，往往仍在继续转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2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语法：</a:t>
            </a:r>
          </a:p>
          <a:p>
            <a:r>
              <a:rPr lang="en-US" altLang="zh-CN" dirty="0" err="1" smtClean="0"/>
              <a:t>Serial.print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Serial.print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, format)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参数：</a:t>
            </a:r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: </a:t>
            </a:r>
            <a:r>
              <a:rPr lang="zh-CN" altLang="en-US" dirty="0" smtClean="0"/>
              <a:t>要发送的数据（任何数据类型） </a:t>
            </a:r>
            <a:r>
              <a:rPr lang="en-US" altLang="zh-CN" dirty="0" smtClean="0"/>
              <a:t>format: </a:t>
            </a:r>
            <a:r>
              <a:rPr lang="zh-CN" altLang="en-US" dirty="0" smtClean="0"/>
              <a:t>指定数字的基数（用于整型数）或者小数的位数（用于浮点数）。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5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762000" y="4343400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sz="4000">
                <a:latin typeface="Arial Black" panose="020B0A04020102020204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371600" y="5867400"/>
            <a:ext cx="64008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>
                <a:latin typeface="Arial Black" panose="020B0A04020102020204" pitchFamily="34" charset="0"/>
                <a:ea typeface="Microsoft JhengHei" panose="020B0604030504040204" pitchFamily="34" charset="-120"/>
              </a:defRPr>
            </a:lvl1pPr>
            <a:lvl2pPr marL="457200" lvl="1" indent="0" algn="ctr">
              <a:buNone/>
              <a:defRPr sz="2000">
                <a:latin typeface="Arial Black" panose="020B0A04020102020204" pitchFamily="34" charset="0"/>
                <a:ea typeface="Microsoft JhengHei" panose="020B0604030504040204" pitchFamily="34" charset="-120"/>
              </a:defRPr>
            </a:lvl2pPr>
            <a:lvl3pPr marL="914400" lvl="2" indent="0" algn="ctr">
              <a:buNone/>
              <a:defRPr sz="2000">
                <a:latin typeface="Arial Black" panose="020B0A04020102020204" pitchFamily="34" charset="0"/>
                <a:ea typeface="Microsoft JhengHei" panose="020B0604030504040204" pitchFamily="34" charset="-120"/>
              </a:defRPr>
            </a:lvl3pPr>
            <a:lvl4pPr marL="1371600" lvl="3" indent="0" algn="ctr">
              <a:buNone/>
              <a:defRPr sz="2000">
                <a:latin typeface="Arial Black" panose="020B0A04020102020204" pitchFamily="34" charset="0"/>
                <a:ea typeface="Microsoft JhengHei" panose="020B0604030504040204" pitchFamily="34" charset="-120"/>
              </a:defRPr>
            </a:lvl4pPr>
            <a:lvl5pPr marL="1828800" lvl="4" indent="0" algn="ctr">
              <a:buNone/>
              <a:defRPr sz="2000">
                <a:latin typeface="Arial Black" panose="020B0A04020102020204" pitchFamily="34" charset="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668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n"/>
              <a:defRPr b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Wingdings" panose="05000000000000000000" pitchFamily="2" charset="2"/>
              <a:buChar char="u"/>
              <a:defRPr b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buClr>
                <a:srgbClr val="9900FF"/>
              </a:buClr>
              <a:buFont typeface="Wingdings" panose="05000000000000000000" pitchFamily="2" charset="2"/>
              <a:buChar char="l"/>
              <a:defRPr b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>
              <a:defRPr b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>
              <a:defRPr b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8315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048" y="1600200"/>
            <a:ext cx="388315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924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3055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TW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30555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TW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3055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TW" dirty="0"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dfrobot.com.cn/index.php?title=%E6%96%87%E4%BB%B6:DSC0435.JPG" TargetMode="Externa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frobot.com/product-53.html" TargetMode="Externa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iki.dfrobot.com.cn/index.php?title=%E6%96%87%E4%BB%B6:URM_37_V4.0_1.p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frobot.com/product-53.html" TargetMode="Externa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iki.dfrobot.com.cn/index.php?title=%E6%96%87%E4%BB%B6:BlunoATCommandEnter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://wiki.dfrobot.com.cn/index.php?title=%E6%96%87%E4%BB%B6:BlunoATcommand.pn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762000" y="4473575"/>
            <a:ext cx="7772400" cy="1470025"/>
          </a:xfrm>
        </p:spPr>
        <p:txBody>
          <a:bodyPr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CPS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技术与创客实践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en-US" kern="1200" baseline="0" dirty="0" smtClean="0">
                <a:latin typeface="Arial Black" panose="020B0A04020102020204" pitchFamily="34" charset="0"/>
                <a:ea typeface="Microsoft JhengHei" panose="020B0604030504040204" pitchFamily="34" charset="-120"/>
              </a:rPr>
              <a:t>Ch02 </a:t>
            </a:r>
            <a:r>
              <a:rPr lang="en-US" altLang="zh-CN" dirty="0" smtClean="0"/>
              <a:t>Arduino </a:t>
            </a:r>
            <a:r>
              <a:rPr lang="zh-CN" altLang="en-US" dirty="0" smtClean="0"/>
              <a:t>平台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B </a:t>
            </a:r>
            <a:r>
              <a:rPr lang="zh-CN" altLang="en-US" dirty="0" smtClean="0"/>
              <a:t>小车平台使用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6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按键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原理图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0" y="1688068"/>
            <a:ext cx="7247619" cy="44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7200" y="281296"/>
            <a:ext cx="4572000" cy="92333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adc_key_val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30, 150, 360, 535, 760 };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NUM_KEYS = 5;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t3.ftcdn.net/jpg/01/53/04/34/240_F_153043474_F4A6EwTGZEFCyVOw8PT1z3x05u643xf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14" y="4492882"/>
            <a:ext cx="967582" cy="96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1981200" y="4191000"/>
            <a:ext cx="457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81200" y="5301576"/>
            <a:ext cx="401888" cy="317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0" y="3276758"/>
            <a:ext cx="351378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A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Bounce of Switches </a:t>
            </a:r>
            <a:r>
              <a:rPr lang="en-US" altLang="zh-CN" dirty="0"/>
              <a:t>and Push </a:t>
            </a:r>
            <a:r>
              <a:rPr lang="en-US" altLang="zh-CN" dirty="0" smtClean="0"/>
              <a:t>buttons</a:t>
            </a:r>
            <a:endParaRPr lang="zh-CN" altLang="en-US" dirty="0"/>
          </a:p>
        </p:txBody>
      </p:sp>
      <p:pic>
        <p:nvPicPr>
          <p:cNvPr id="17410" name="Picture 2" descr="Switches and Pushbutt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920880" cy="403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按键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去除抖动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(7);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key = </a:t>
            </a:r>
            <a:r>
              <a:rPr lang="en-US" altLang="zh-CN" sz="20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get_key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(key !=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delay(50);    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key =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(key !=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      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key;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(key &gt;=0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//do something.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599" y="1981200"/>
            <a:ext cx="4876799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1436" y="3482181"/>
            <a:ext cx="4864963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4419598" y="5287604"/>
            <a:ext cx="3429002" cy="732196"/>
          </a:xfrm>
          <a:prstGeom prst="wedgeRectCallout">
            <a:avLst>
              <a:gd name="adj1" fmla="val -29294"/>
              <a:gd name="adj2" fmla="val -721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实现按键值的输出（</a:t>
            </a:r>
            <a:r>
              <a:rPr lang="en-US" altLang="zh-CN" b="1" dirty="0" smtClean="0">
                <a:solidFill>
                  <a:schemeClr val="tx1"/>
                </a:solidFill>
              </a:rPr>
              <a:t>0-4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实现按键对应字串的输出</a:t>
            </a:r>
          </a:p>
        </p:txBody>
      </p:sp>
    </p:spTree>
    <p:extLst>
      <p:ext uri="{BB962C8B-B14F-4D97-AF65-F5344CB8AC3E}">
        <p14:creationId xmlns:p14="http://schemas.microsoft.com/office/powerpoint/2010/main" val="10730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 </a:t>
            </a:r>
            <a:r>
              <a:rPr lang="en-US" altLang="zh-CN" dirty="0"/>
              <a:t>-- </a:t>
            </a:r>
            <a:r>
              <a:rPr lang="zh-CN" altLang="en-US" dirty="0" smtClean="0"/>
              <a:t>按键识别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(k = 0; k &lt; NUM_KEYS; k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(input &lt; 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adc_key_val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k;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(k &gt;= NUM_KEYS)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k = -1;     // No valid key pressed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k;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67200" y="281296"/>
            <a:ext cx="4572000" cy="92333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adc_key_val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30, 150, 360, 535, 760 };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NUM_KEYS = 5;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0200" y="3848385"/>
            <a:ext cx="2800767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返回值： 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对应</a:t>
            </a:r>
            <a:r>
              <a:rPr lang="en-US" altLang="zh-CN" b="1" dirty="0" smtClean="0"/>
              <a:t>S1-S5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-1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表示无按键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12814" y="6096623"/>
            <a:ext cx="480131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对进行完善，在按键时通过串口输出不同字符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086600" y="5103674"/>
            <a:ext cx="20574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msgs</a:t>
            </a:r>
            <a:r>
              <a:rPr lang="en-US" altLang="zh-CN" dirty="0"/>
              <a:t>[5] = {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Up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Left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Down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Right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Select" 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zh-CN" altLang="en-US" sz="4400" dirty="0" smtClean="0"/>
              <a:t>运动控制</a:t>
            </a:r>
            <a:endParaRPr lang="zh-CN" altLang="en-US" sz="4050" dirty="0">
              <a:sym typeface="+mn-ea"/>
            </a:endParaRPr>
          </a:p>
        </p:txBody>
      </p:sp>
      <p:pic>
        <p:nvPicPr>
          <p:cNvPr id="5" name="Picture 2" descr="D:\Program Files\Microsoft Office\MEDIA\CAGCAT10\j02127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9" y="3291147"/>
            <a:ext cx="813359" cy="1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4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://chipkit.net/wp-content/uploads/2013/04/line-follower-wi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7638"/>
            <a:ext cx="6853237" cy="58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行进控制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小车运动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方向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距离</a:t>
            </a:r>
            <a:endParaRPr lang="en-US" altLang="zh-CN" sz="2400" dirty="0" smtClean="0"/>
          </a:p>
          <a:p>
            <a:r>
              <a:rPr lang="zh-CN" altLang="en-US" sz="2800" dirty="0" smtClean="0"/>
              <a:t>控制要素：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 电机转动方向：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4</a:t>
            </a:r>
            <a:r>
              <a:rPr lang="zh-CN" altLang="en-US" sz="2000" dirty="0" smtClean="0"/>
              <a:t>脚，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脚输出电平的高低，决定点击顺时针转动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逆时针转动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 </a:t>
            </a:r>
            <a:r>
              <a:rPr lang="zh-CN" altLang="en-US" sz="2400" dirty="0" smtClean="0"/>
              <a:t>电机转动速度</a:t>
            </a:r>
            <a:endParaRPr lang="en-US" altLang="zh-CN" sz="2400" dirty="0" smtClean="0"/>
          </a:p>
          <a:p>
            <a:pPr lvl="2"/>
            <a:r>
              <a:rPr lang="en-US" altLang="zh-CN" sz="2000" dirty="0"/>
              <a:t> 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脚，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脚输出电平的值，决定电机通过的电流，决定电机的转速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 </a:t>
            </a:r>
            <a:r>
              <a:rPr lang="zh-CN" altLang="en-US" sz="2400" dirty="0" smtClean="0"/>
              <a:t>电机转动时间</a:t>
            </a:r>
            <a:endParaRPr lang="en-US" altLang="zh-CN" sz="2400" dirty="0" smtClean="0"/>
          </a:p>
          <a:p>
            <a:pPr lvl="2"/>
            <a:r>
              <a:rPr lang="en-US" altLang="zh-CN" sz="2000" dirty="0"/>
              <a:t> 5</a:t>
            </a:r>
            <a:r>
              <a:rPr lang="zh-CN" altLang="en-US" sz="2000" dirty="0"/>
              <a:t>脚，</a:t>
            </a:r>
            <a:r>
              <a:rPr lang="en-US" altLang="zh-CN" sz="2000" dirty="0"/>
              <a:t>6</a:t>
            </a:r>
            <a:r>
              <a:rPr lang="zh-CN" altLang="en-US" sz="2000" dirty="0"/>
              <a:t>脚</a:t>
            </a:r>
            <a:r>
              <a:rPr lang="zh-CN" altLang="en-US" sz="2000" dirty="0" smtClean="0"/>
              <a:t>输出的时间长短，决定转动的时间</a:t>
            </a:r>
            <a:endParaRPr lang="en-US" altLang="zh-CN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33364"/>
              </p:ext>
            </p:extLst>
          </p:nvPr>
        </p:nvGraphicFramePr>
        <p:xfrm>
          <a:off x="4572000" y="-27373"/>
          <a:ext cx="4572000" cy="184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数字引脚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电机驱动 </a:t>
            </a:r>
            <a:r>
              <a:rPr lang="en-US" altLang="zh-CN" dirty="0" smtClean="0"/>
              <a:t>H</a:t>
            </a:r>
            <a:r>
              <a:rPr lang="zh-CN" altLang="en-US" dirty="0" smtClean="0"/>
              <a:t>桥</a:t>
            </a:r>
            <a:endParaRPr lang="zh-CN" altLang="en-US" dirty="0"/>
          </a:p>
        </p:txBody>
      </p:sp>
      <p:pic>
        <p:nvPicPr>
          <p:cNvPr id="2054" name="Picture 6" descr="Hæ¡¥çµè·¯åçåç´æµçµæºé©±å¨ç¼ç¨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8517"/>
            <a:ext cx="2879120" cy="181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7200" y="6172200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顺时针转动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41120" y="6141241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逆时针转动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18" y="1486415"/>
            <a:ext cx="1916783" cy="18964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00203"/>
            <a:ext cx="2781320" cy="25527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527635"/>
            <a:ext cx="2695595" cy="24479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0" y="4267200"/>
            <a:ext cx="282733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转动方向由流经电机的电流方向决定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3843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输出电压与转速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3452159" cy="29187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30076"/>
            <a:ext cx="3078747" cy="22633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79848" y="4554399"/>
            <a:ext cx="316990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转速信号的值，决定流过电机的电流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转速引脚输出电压为</a:t>
            </a:r>
            <a:r>
              <a:rPr lang="en-US" altLang="zh-CN" b="1" dirty="0" smtClean="0"/>
              <a:t>0</a:t>
            </a:r>
            <a:r>
              <a:rPr lang="zh-CN" altLang="en-US" b="1" dirty="0"/>
              <a:t>，则电流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，不</a:t>
            </a:r>
            <a:r>
              <a:rPr lang="zh-CN" altLang="en-US" b="1" dirty="0" smtClean="0"/>
              <a:t>转动；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转速</a:t>
            </a:r>
            <a:r>
              <a:rPr lang="zh-CN" altLang="en-US" b="1" dirty="0"/>
              <a:t>引脚输出电压</a:t>
            </a:r>
            <a:r>
              <a:rPr lang="zh-CN" altLang="en-US" b="1" dirty="0" smtClean="0"/>
              <a:t>越</a:t>
            </a:r>
            <a:r>
              <a:rPr lang="zh-CN" altLang="en-US" b="1" dirty="0" smtClean="0"/>
              <a:t>大，电流</a:t>
            </a:r>
            <a:r>
              <a:rPr lang="zh-CN" altLang="en-US" b="1" dirty="0"/>
              <a:t>越</a:t>
            </a:r>
            <a:r>
              <a:rPr lang="zh-CN" altLang="en-US" b="1" dirty="0" smtClean="0"/>
              <a:t>大，则转速越快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35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小车行进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" y="1600200"/>
            <a:ext cx="5083056" cy="514798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55868"/>
              </p:ext>
            </p:extLst>
          </p:nvPr>
        </p:nvGraphicFramePr>
        <p:xfrm>
          <a:off x="5716210" y="4174193"/>
          <a:ext cx="3142955" cy="184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左轮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右轮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前进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后退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右转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左转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81600" y="1836440"/>
            <a:ext cx="3753403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方向：</a:t>
            </a:r>
            <a:endParaRPr lang="en-US" altLang="zh-CN" b="1" dirty="0" smtClean="0"/>
          </a:p>
          <a:p>
            <a:r>
              <a:rPr lang="zh-CN" altLang="en-US" b="1" dirty="0" smtClean="0"/>
              <a:t>设方向控制信号输出为</a:t>
            </a:r>
            <a:r>
              <a:rPr lang="en-US" altLang="zh-CN" b="1" dirty="0" smtClean="0">
                <a:solidFill>
                  <a:srgbClr val="FF0000"/>
                </a:solidFill>
              </a:rPr>
              <a:t>LOW</a:t>
            </a:r>
            <a:r>
              <a:rPr lang="zh-CN" altLang="en-US" b="1" dirty="0" smtClean="0"/>
              <a:t>，电机向前转动</a:t>
            </a:r>
            <a:endParaRPr lang="en-US" altLang="zh-CN" b="1" dirty="0" smtClean="0"/>
          </a:p>
          <a:p>
            <a:r>
              <a:rPr lang="zh-CN" altLang="en-US" b="1" dirty="0"/>
              <a:t>设方向控制信号输出</a:t>
            </a:r>
            <a:r>
              <a:rPr lang="zh-CN" altLang="en-US" b="1" dirty="0" smtClean="0"/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HIGH</a:t>
            </a:r>
            <a:r>
              <a:rPr lang="zh-CN" altLang="en-US" b="1" dirty="0" smtClean="0"/>
              <a:t>，电机向后针转动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947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en-US" altLang="zh-CN" sz="4400" dirty="0" smtClean="0"/>
              <a:t>Arduino</a:t>
            </a:r>
            <a:r>
              <a:rPr lang="zh-CN" altLang="en-US" sz="4400" dirty="0" smtClean="0"/>
              <a:t>开发</a:t>
            </a: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smtClean="0">
                <a:sym typeface="+mn-ea"/>
              </a:rPr>
              <a:t>--</a:t>
            </a:r>
            <a:r>
              <a:rPr lang="zh-CN" altLang="en-US" sz="4400" dirty="0" smtClean="0">
                <a:sym typeface="+mn-ea"/>
              </a:rPr>
              <a:t> 智能小车</a:t>
            </a:r>
            <a:endParaRPr lang="zh-CN" altLang="en-US" sz="4050" dirty="0">
              <a:sym typeface="+mn-ea"/>
            </a:endParaRPr>
          </a:p>
        </p:txBody>
      </p:sp>
      <p:pic>
        <p:nvPicPr>
          <p:cNvPr id="4100" name="Picture 4" descr="j02932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6" y="2996804"/>
            <a:ext cx="1173956" cy="86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8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P02P_Serialmove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连接：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小车移动控制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USB</a:t>
            </a:r>
            <a:r>
              <a:rPr lang="zh-CN" altLang="en-US" sz="2400" dirty="0" smtClean="0"/>
              <a:t>电缆连接小车和</a:t>
            </a:r>
            <a:r>
              <a:rPr lang="en-US" altLang="zh-CN" sz="2400" dirty="0" smtClean="0"/>
              <a:t>PC</a:t>
            </a:r>
          </a:p>
          <a:p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实现串口输入字符对小车进行控制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0289"/>
              </p:ext>
            </p:extLst>
          </p:nvPr>
        </p:nvGraphicFramePr>
        <p:xfrm>
          <a:off x="3657600" y="1905000"/>
          <a:ext cx="4572000" cy="184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数字引脚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29200" y="274638"/>
            <a:ext cx="3910301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PWM pins </a:t>
            </a:r>
            <a:r>
              <a:rPr lang="en-US" altLang="zh-CN" sz="2000" b="1" dirty="0"/>
              <a:t>3, 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en-US" altLang="zh-CN" sz="2000" b="1" dirty="0"/>
              <a:t>, 9, 10, and 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  <p:pic>
        <p:nvPicPr>
          <p:cNvPr id="3074" name="Picture 2" descr="https://im0-tub-com.yandex.net/i?id=5281f77466bd455c792ee3a5253d3692&amp;n=33&amp;w=150&amp;h=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45" y="53014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hittagongit.com/images/tutorial-icon-png/tutorial-icon-png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46" y="396740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5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r>
              <a:rPr lang="zh-CN" altLang="en-US" dirty="0" smtClean="0"/>
              <a:t>运动控制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5240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LSPEED = 5; 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左轮转速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RSPEED = 6; 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右轮转速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LDIR = 4;   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左轮方向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RDIR = 7;   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右轮方向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stop(void){                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停止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(LSPEED,0); 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(RSPEED,0);   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(char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a,char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 {          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左转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LSPEED,a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(LDIR,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左轮后退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RSPEED,b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(RDIR,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右轮前进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91987"/>
              </p:ext>
            </p:extLst>
          </p:nvPr>
        </p:nvGraphicFramePr>
        <p:xfrm>
          <a:off x="4572000" y="-27373"/>
          <a:ext cx="4572000" cy="184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数字引脚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26489" y="6400800"/>
            <a:ext cx="695575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缺前进（</a:t>
            </a:r>
            <a:r>
              <a:rPr lang="en-US" altLang="zh-CN" b="1" dirty="0"/>
              <a:t>advance</a:t>
            </a:r>
            <a:r>
              <a:rPr lang="zh-CN" altLang="en-US" b="1" dirty="0" smtClean="0"/>
              <a:t>），后退（</a:t>
            </a:r>
            <a:r>
              <a:rPr lang="en-US" altLang="zh-CN" b="1" dirty="0" err="1"/>
              <a:t>back_off</a:t>
            </a:r>
            <a:r>
              <a:rPr lang="zh-CN" altLang="en-US" b="1" dirty="0" smtClean="0"/>
              <a:t>），右转（</a:t>
            </a:r>
            <a:r>
              <a:rPr lang="en-US" altLang="zh-CN" b="1" dirty="0" err="1"/>
              <a:t>turn_R</a:t>
            </a:r>
            <a:r>
              <a:rPr lang="zh-CN" altLang="en-US" b="1" dirty="0"/>
              <a:t>）代码。</a:t>
            </a:r>
          </a:p>
        </p:txBody>
      </p:sp>
    </p:spTree>
    <p:extLst>
      <p:ext uri="{BB962C8B-B14F-4D97-AF65-F5344CB8AC3E}">
        <p14:creationId xmlns:p14="http://schemas.microsoft.com/office/powerpoint/2010/main" val="25542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r>
              <a:rPr lang="zh-CN" altLang="en-US" dirty="0" smtClean="0"/>
              <a:t>串口处理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524000"/>
            <a:ext cx="8427128" cy="5105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loop(void) { 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()&gt;0)</a:t>
            </a:r>
            <a:r>
              <a:rPr lang="en-US" altLang="zh-CN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advance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);break;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前进</a:t>
            </a:r>
            <a:endParaRPr lang="en-US" altLang="zh-CN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back_off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后退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'a':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左转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右转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   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00600" y="-8878"/>
            <a:ext cx="4437355" cy="305687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=100; 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启动速度</a:t>
            </a:r>
          </a:p>
          <a:p>
            <a:pPr marL="0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=1000;  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启动时间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setup(void)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(LDIR, OUTPUT);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(RDIR, OUTPUT);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(9600);      </a:t>
            </a:r>
            <a:endParaRPr lang="zh-CN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w,s,a,d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6489" y="6400800"/>
            <a:ext cx="718658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完成前进（</a:t>
            </a:r>
            <a:r>
              <a:rPr lang="en-US" altLang="zh-CN" b="1" dirty="0"/>
              <a:t>advance</a:t>
            </a:r>
            <a:r>
              <a:rPr lang="zh-CN" altLang="en-US" b="1" dirty="0" smtClean="0"/>
              <a:t>），后退（</a:t>
            </a:r>
            <a:r>
              <a:rPr lang="en-US" altLang="zh-CN" b="1" dirty="0" err="1"/>
              <a:t>back_off</a:t>
            </a:r>
            <a:r>
              <a:rPr lang="zh-CN" altLang="en-US" b="1" dirty="0" smtClean="0"/>
              <a:t>），右转代码（</a:t>
            </a:r>
            <a:r>
              <a:rPr lang="en-US" altLang="zh-CN" b="1" dirty="0" err="1"/>
              <a:t>turn_R</a:t>
            </a:r>
            <a:r>
              <a:rPr lang="zh-CN" altLang="en-US" b="1" dirty="0" smtClean="0"/>
              <a:t>）。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P01P_keyPress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连接：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将下图所示开关拨到</a:t>
            </a:r>
            <a:r>
              <a:rPr lang="en-US" altLang="zh-CN" sz="2400" dirty="0" smtClean="0"/>
              <a:t>ON,</a:t>
            </a:r>
            <a:r>
              <a:rPr lang="zh-CN" altLang="en-US" sz="2400" dirty="0" smtClean="0"/>
              <a:t>连通</a:t>
            </a:r>
            <a:r>
              <a:rPr lang="en-US" altLang="zh-CN" sz="2400" dirty="0" smtClean="0">
                <a:solidFill>
                  <a:srgbClr val="FF0000"/>
                </a:solidFill>
              </a:rPr>
              <a:t>A7</a:t>
            </a:r>
            <a:r>
              <a:rPr lang="zh-CN" altLang="en-US" sz="2400" dirty="0" smtClean="0"/>
              <a:t>引脚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USB</a:t>
            </a:r>
            <a:r>
              <a:rPr lang="zh-CN" altLang="en-US" sz="2400" dirty="0" smtClean="0"/>
              <a:t>电缆连接小车和</a:t>
            </a:r>
            <a:r>
              <a:rPr lang="en-US" altLang="zh-CN" sz="2400" dirty="0" smtClean="0"/>
              <a:t>PC</a:t>
            </a:r>
          </a:p>
          <a:p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实现按键检测，通过串口输出不同字串表示不同按键被按下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2400" dirty="0"/>
          </a:p>
        </p:txBody>
      </p:sp>
      <p:pic>
        <p:nvPicPr>
          <p:cNvPr id="8" name="图片 7" descr="Button Romeo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527431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7086600" y="228600"/>
            <a:ext cx="20574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msgs</a:t>
            </a:r>
            <a:r>
              <a:rPr lang="en-US" altLang="zh-CN" dirty="0"/>
              <a:t>[5] = {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Up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Left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Down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Right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Select" 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P03P_keymove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6096000" cy="4525963"/>
          </a:xfrm>
        </p:spPr>
        <p:txBody>
          <a:bodyPr/>
          <a:lstStyle/>
          <a:p>
            <a:r>
              <a:rPr lang="zh-CN" altLang="en-US" sz="2800" dirty="0" smtClean="0"/>
              <a:t>连接：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小车移动控制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将下图所示开关拨到</a:t>
            </a:r>
            <a:r>
              <a:rPr lang="en-US" altLang="zh-CN" sz="2400" dirty="0"/>
              <a:t>ON,</a:t>
            </a:r>
            <a:r>
              <a:rPr lang="zh-CN" altLang="en-US" sz="2400" dirty="0"/>
              <a:t>连通</a:t>
            </a:r>
            <a:r>
              <a:rPr lang="en-US" altLang="zh-CN" sz="2400" dirty="0">
                <a:solidFill>
                  <a:srgbClr val="FF0000"/>
                </a:solidFill>
              </a:rPr>
              <a:t>A7</a:t>
            </a:r>
            <a:r>
              <a:rPr lang="zh-CN" altLang="en-US" sz="2400" dirty="0" smtClean="0"/>
              <a:t>引脚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USB</a:t>
            </a:r>
            <a:r>
              <a:rPr lang="zh-CN" altLang="en-US" sz="2400" dirty="0" smtClean="0"/>
              <a:t>电缆连接小车和</a:t>
            </a:r>
            <a:r>
              <a:rPr lang="en-US" altLang="zh-CN" sz="2400" dirty="0" smtClean="0"/>
              <a:t>PC</a:t>
            </a:r>
          </a:p>
          <a:p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实现使用小车上的按键</a:t>
            </a:r>
            <a:r>
              <a:rPr lang="en-US" altLang="zh-CN" dirty="0" smtClean="0"/>
              <a:t>S1-S4</a:t>
            </a:r>
            <a:r>
              <a:rPr lang="zh-CN" altLang="en-US" dirty="0" smtClean="0"/>
              <a:t>对小车进行控制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4288"/>
              </p:ext>
            </p:extLst>
          </p:nvPr>
        </p:nvGraphicFramePr>
        <p:xfrm>
          <a:off x="3810000" y="1511697"/>
          <a:ext cx="4572000" cy="184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数字引脚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29200" y="274638"/>
            <a:ext cx="3910301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PWM pins </a:t>
            </a:r>
            <a:r>
              <a:rPr lang="en-US" altLang="zh-CN" sz="2000" b="1" dirty="0"/>
              <a:t>3, 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en-US" altLang="zh-CN" sz="2000" b="1" dirty="0"/>
              <a:t>, 9, 10, and 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  <p:pic>
        <p:nvPicPr>
          <p:cNvPr id="3074" name="Picture 2" descr="https://im0-tub-com.yandex.net/i?id=5281f77466bd455c792ee3a5253d3692&amp;n=33&amp;w=150&amp;h=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45" y="53014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Button Romeo.png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95" y="3879457"/>
            <a:ext cx="3293110" cy="1214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4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P03P_keymove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合并前两个项目的代码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简单的将两个文件中的内容复制到一个文件中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原因：两</a:t>
            </a:r>
            <a:r>
              <a:rPr lang="zh-CN" altLang="en-US" dirty="0"/>
              <a:t>个程序中</a:t>
            </a:r>
            <a:r>
              <a:rPr lang="zh-CN" altLang="en-US" dirty="0" smtClean="0"/>
              <a:t>分均有</a:t>
            </a:r>
            <a:r>
              <a:rPr lang="en-US" altLang="zh-CN" dirty="0"/>
              <a:t>setup</a:t>
            </a:r>
            <a:r>
              <a:rPr lang="zh-CN" altLang="en-US" dirty="0"/>
              <a:t>和</a:t>
            </a:r>
            <a:r>
              <a:rPr lang="en-US" altLang="zh-CN" dirty="0"/>
              <a:t>loop</a:t>
            </a:r>
            <a:r>
              <a:rPr lang="zh-CN" altLang="en-US" dirty="0" smtClean="0"/>
              <a:t>，编译时报错。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应将两个</a:t>
            </a:r>
            <a:r>
              <a:rPr lang="en-US" altLang="zh-CN" dirty="0" smtClean="0"/>
              <a:t>setup </a:t>
            </a:r>
            <a:r>
              <a:rPr lang="zh-CN" altLang="en-US" dirty="0" smtClean="0"/>
              <a:t>合并为一个，即去除重复的语句，保留各自独有的语句。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loop</a:t>
            </a:r>
            <a:r>
              <a:rPr lang="zh-CN" altLang="en-US" dirty="0" smtClean="0"/>
              <a:t>函数的合并（见下页）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7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代码合并（方法一：拷贝）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097" y="1600200"/>
            <a:ext cx="4114800" cy="452596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(7);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key = </a:t>
            </a:r>
            <a:r>
              <a:rPr lang="en-US" altLang="zh-CN" sz="16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(key !=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delay(50);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key = </a:t>
            </a:r>
            <a:r>
              <a:rPr lang="en-US" altLang="zh-CN" sz="16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(key !=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key;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(key &gt;=0){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 something.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67200" y="1621654"/>
            <a:ext cx="7010400" cy="4876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loop(void) { 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()&gt;0)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advance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);break;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前进</a:t>
            </a:r>
            <a:endParaRPr lang="en-US" altLang="zh-CN" sz="14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back_off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后退</a:t>
            </a: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'a':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turn_L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左转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turn_R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右转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    </a:t>
            </a:r>
            <a:endParaRPr lang="en-US" altLang="zh-CN" sz="1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048000" y="3276600"/>
            <a:ext cx="2133600" cy="1371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49445" y="4529050"/>
            <a:ext cx="457200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直接将原来的字符判断代码，复制到按键处理代码中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左侧代码是对数值</a:t>
            </a:r>
            <a:r>
              <a:rPr lang="en-US" altLang="zh-CN" b="1" dirty="0" smtClean="0"/>
              <a:t>(0-4)</a:t>
            </a:r>
            <a:r>
              <a:rPr lang="zh-CN" altLang="en-US" b="1" dirty="0" smtClean="0"/>
              <a:t>进行判断，右侧对字符进行判断（</a:t>
            </a:r>
            <a:r>
              <a:rPr lang="en-US" altLang="zh-CN" b="1" dirty="0" smtClean="0"/>
              <a:t>’</a:t>
            </a:r>
            <a:r>
              <a:rPr lang="en-US" altLang="zh-CN" b="1" dirty="0" err="1" smtClean="0"/>
              <a:t>w’,’s’,’a’,’d</a:t>
            </a:r>
            <a:r>
              <a:rPr lang="en-US" altLang="zh-CN" b="1" dirty="0" smtClean="0"/>
              <a:t>’</a:t>
            </a:r>
            <a:r>
              <a:rPr lang="zh-CN" altLang="en-US" b="1" dirty="0" smtClean="0"/>
              <a:t>），需更改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case </a:t>
            </a:r>
            <a:r>
              <a:rPr lang="en-US" altLang="zh-CN" b="1" dirty="0" smtClean="0">
                <a:solidFill>
                  <a:srgbClr val="FF0000"/>
                </a:solidFill>
              </a:rPr>
              <a:t>‘1’</a:t>
            </a:r>
            <a:r>
              <a:rPr lang="en-US" altLang="zh-CN" b="1" dirty="0" smtClean="0"/>
              <a:t>:  </a:t>
            </a:r>
            <a:r>
              <a:rPr lang="zh-CN" altLang="en-US" b="1" dirty="0" smtClean="0"/>
              <a:t>还是  </a:t>
            </a:r>
            <a:r>
              <a:rPr lang="en-US" altLang="zh-CN" b="1" dirty="0" smtClean="0"/>
              <a:t>case 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/>
              <a:t>:  ?</a:t>
            </a:r>
          </a:p>
        </p:txBody>
      </p:sp>
      <p:sp>
        <p:nvSpPr>
          <p:cNvPr id="3" name="矩形 2"/>
          <p:cNvSpPr/>
          <p:nvPr/>
        </p:nvSpPr>
        <p:spPr>
          <a:xfrm>
            <a:off x="4724400" y="2667000"/>
            <a:ext cx="63246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48400" y="729649"/>
            <a:ext cx="21336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不推荐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代码合并（方法二：函数更名）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097" y="1600200"/>
            <a:ext cx="4114800" cy="452596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(7);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key = </a:t>
            </a:r>
            <a:r>
              <a:rPr lang="en-US" altLang="zh-CN" sz="16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(key !=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delay(50);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key = </a:t>
            </a:r>
            <a:r>
              <a:rPr lang="en-US" altLang="zh-CN" sz="16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adc_key_in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(key !=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oldkey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key;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(key &gt;=0){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 something.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67200" y="1621654"/>
            <a:ext cx="7010400" cy="4876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      loop(void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()&gt;0)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advance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);break;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前进</a:t>
            </a:r>
            <a:endParaRPr lang="en-US" altLang="zh-CN" sz="14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back_off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后退</a:t>
            </a: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'a':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turn_L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左转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turn_R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右转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    </a:t>
            </a:r>
            <a:endParaRPr lang="en-US" altLang="zh-CN" sz="1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2845" y="4529050"/>
            <a:ext cx="19338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onkey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29200" y="1595021"/>
            <a:ext cx="2209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onkey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95800" y="2057400"/>
            <a:ext cx="31242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95800" y="2286000"/>
            <a:ext cx="31242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95800" y="2514600"/>
            <a:ext cx="31242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495800" y="4343400"/>
            <a:ext cx="31242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95800" y="4529050"/>
            <a:ext cx="31242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95800" y="5105400"/>
            <a:ext cx="31242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3600" y="3048000"/>
            <a:ext cx="3048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43600" y="3276600"/>
            <a:ext cx="3048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43600" y="3581400"/>
            <a:ext cx="3048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943600" y="3810000"/>
            <a:ext cx="3048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P04P_keySerialmove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6096000" cy="4525963"/>
          </a:xfrm>
        </p:spPr>
        <p:txBody>
          <a:bodyPr/>
          <a:lstStyle/>
          <a:p>
            <a:r>
              <a:rPr lang="zh-CN" altLang="en-US" sz="2800" dirty="0" smtClean="0"/>
              <a:t>连接：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小车移动控制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将下图所示开关拨到</a:t>
            </a:r>
            <a:r>
              <a:rPr lang="en-US" altLang="zh-CN" sz="2400" dirty="0"/>
              <a:t>ON,</a:t>
            </a:r>
            <a:r>
              <a:rPr lang="zh-CN" altLang="en-US" sz="2400" dirty="0"/>
              <a:t>连通</a:t>
            </a:r>
            <a:r>
              <a:rPr lang="en-US" altLang="zh-CN" sz="2400" dirty="0">
                <a:solidFill>
                  <a:srgbClr val="FF0000"/>
                </a:solidFill>
              </a:rPr>
              <a:t>A7</a:t>
            </a:r>
            <a:r>
              <a:rPr lang="zh-CN" altLang="en-US" sz="2400" dirty="0" smtClean="0"/>
              <a:t>引脚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USB</a:t>
            </a:r>
            <a:r>
              <a:rPr lang="zh-CN" altLang="en-US" sz="2400" dirty="0" smtClean="0"/>
              <a:t>电缆连接小车和</a:t>
            </a:r>
            <a:r>
              <a:rPr lang="en-US" altLang="zh-CN" sz="2400" dirty="0" smtClean="0"/>
              <a:t>PC</a:t>
            </a:r>
          </a:p>
          <a:p>
            <a:r>
              <a:rPr lang="zh-CN" altLang="en-US" sz="2800" dirty="0" smtClean="0"/>
              <a:t>功能：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同时实现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小车按键对小车进行控制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串口</a:t>
            </a:r>
            <a:r>
              <a:rPr lang="zh-CN" altLang="en-US" sz="2000" dirty="0"/>
              <a:t>输入字符对小车进行控制</a:t>
            </a:r>
            <a:endParaRPr lang="en-US" altLang="zh-CN" sz="2000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810000" y="1511697"/>
          <a:ext cx="4572000" cy="184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数字引脚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29200" y="274638"/>
            <a:ext cx="3910301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PWM pins </a:t>
            </a:r>
            <a:r>
              <a:rPr lang="en-US" altLang="zh-CN" sz="2000" b="1" dirty="0"/>
              <a:t>3, 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en-US" altLang="zh-CN" sz="2000" b="1" dirty="0"/>
              <a:t>, 9, 10, and 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  <p:pic>
        <p:nvPicPr>
          <p:cNvPr id="3074" name="Picture 2" descr="https://im0-tub-com.yandex.net/i?id=5281f77466bd455c792ee3a5253d3692&amp;n=33&amp;w=150&amp;h=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411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Button Romeo.png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95" y="3879457"/>
            <a:ext cx="3293110" cy="1214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http://chittagongit.com/images/tutorial-icon-png/tutorial-icon-png-1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75" y="540660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zh-CN" altLang="en-US" sz="4400" dirty="0" smtClean="0"/>
              <a:t>寻迹功能</a:t>
            </a:r>
            <a:endParaRPr lang="zh-CN" altLang="en-US" sz="4050" dirty="0">
              <a:sym typeface="+mn-ea"/>
            </a:endParaRPr>
          </a:p>
        </p:txBody>
      </p:sp>
      <p:pic>
        <p:nvPicPr>
          <p:cNvPr id="5" name="Picture 2" descr="D:\Program Files\Microsoft Office\MEDIA\CAGCAT10\j02127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9" y="3291147"/>
            <a:ext cx="813359" cy="1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http://wiki.dfrobot.com.cn/images/thumb/c/cf/DSC0435.JPG/400px-DSC0435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2555"/>
            <a:ext cx="2742565" cy="25901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303860" y="4985744"/>
            <a:ext cx="56388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(SKU:SEN0147)Smart Grayscale Sensor 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智能灰度传感器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1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 </a:t>
            </a:r>
            <a:r>
              <a:rPr lang="zh-CN" altLang="en-US" dirty="0" smtClean="0"/>
              <a:t>小车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1" y="2057400"/>
            <a:ext cx="79385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智能灰度传感器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/>
              <a:t>供电电压：</a:t>
            </a:r>
            <a:r>
              <a:rPr lang="en-US" altLang="zh-CN" dirty="0"/>
              <a:t>5V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检测距离：</a:t>
            </a:r>
            <a:r>
              <a:rPr lang="en-US" altLang="zh-CN" dirty="0"/>
              <a:t>8mm-20mm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</a:t>
            </a:r>
            <a:r>
              <a:rPr lang="zh-CN" altLang="en-US" dirty="0"/>
              <a:t>量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0-5V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</a:t>
            </a:r>
            <a:r>
              <a:rPr lang="zh-CN" altLang="en-US" dirty="0"/>
              <a:t>量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TTL</a:t>
            </a:r>
            <a:r>
              <a:rPr lang="zh-CN" altLang="en-US" dirty="0"/>
              <a:t>电平</a:t>
            </a:r>
            <a:r>
              <a:rPr lang="en-US" altLang="zh-CN" dirty="0"/>
              <a:t>0V</a:t>
            </a:r>
            <a:r>
              <a:rPr lang="zh-CN" altLang="en-US" dirty="0"/>
              <a:t>或者</a:t>
            </a:r>
            <a:r>
              <a:rPr lang="en-US" altLang="zh-CN" dirty="0"/>
              <a:t>5V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22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模拟量测量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5240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grayscalePin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("Smart Grayscale sensor:");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("Grayscale:");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grayscalePin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delay(500);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数字量测量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5240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grayscalePin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grayscalePin,INPUT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("Smart Grayscale sensor:");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("Grayscale:");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grayscalePin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("White detected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("Black detected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delay(500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zh-CN" altLang="en-US" sz="4400" dirty="0"/>
              <a:t>闭环循线</a:t>
            </a:r>
            <a:endParaRPr lang="zh-CN" altLang="en-US" sz="4050" dirty="0">
              <a:sym typeface="+mn-ea"/>
            </a:endParaRPr>
          </a:p>
        </p:txBody>
      </p:sp>
      <p:pic>
        <p:nvPicPr>
          <p:cNvPr id="5" name="Picture 2" descr="D:\Program Files\Microsoft Office\MEDIA\CAGCAT10\j02127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9" y="3291147"/>
            <a:ext cx="813359" cy="1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80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2591435" cy="158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33" y="1752600"/>
            <a:ext cx="2591435" cy="158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038600"/>
            <a:ext cx="2591435" cy="158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32" y="4033017"/>
            <a:ext cx="2591435" cy="1583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7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闭环循线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5240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valL,valM,valR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valL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grayscalePinL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valM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grayscalePinM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valR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grayscalePinR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==0)&amp;&amp;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turn_L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//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左侧黑线，左转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delay(2);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valL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valM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{	//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右侧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黑线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，右转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delay(2);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altLang="zh-CN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advance(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直行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delay(2);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å¾çç¹å»å¯å¨æ°çªå£æå¼æ¥ç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969432" y="2659062"/>
            <a:ext cx="23519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</a:t>
            </a:r>
            <a:r>
              <a:rPr lang="zh-CN" altLang="en-US" b="1" dirty="0" smtClean="0"/>
              <a:t>表示线，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 表示背景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975528" y="4419600"/>
            <a:ext cx="386367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如果有问题改为模拟方式</a:t>
            </a:r>
            <a:endParaRPr lang="en-US" altLang="zh-CN" b="1" dirty="0" smtClean="0"/>
          </a:p>
          <a:p>
            <a:r>
              <a:rPr lang="zh-CN" altLang="en-US" b="1" dirty="0" smtClean="0"/>
              <a:t>方法： 获取传感器的采样值，选择合适阈值进行布尔值</a:t>
            </a:r>
            <a:r>
              <a:rPr lang="zh-CN" altLang="en-US" b="1" dirty="0"/>
              <a:t>转换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75528" y="5480150"/>
            <a:ext cx="38636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提示：背景的模拟采样值高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6057938"/>
            <a:ext cx="7212231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如果传感器接在数字接口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可使用</a:t>
            </a:r>
            <a:r>
              <a:rPr lang="en-US" altLang="zh-CN" b="1" dirty="0" smtClean="0"/>
              <a:t>0,1,2…</a:t>
            </a:r>
          </a:p>
          <a:p>
            <a:r>
              <a:rPr lang="zh-CN" altLang="en-US" b="1" dirty="0" smtClean="0"/>
              <a:t>如果</a:t>
            </a:r>
            <a:r>
              <a:rPr lang="zh-CN" altLang="en-US" b="1" dirty="0"/>
              <a:t>传感器接</a:t>
            </a:r>
            <a:r>
              <a:rPr lang="zh-CN" altLang="en-US" b="1" dirty="0" smtClean="0"/>
              <a:t>在</a:t>
            </a:r>
            <a:r>
              <a:rPr lang="zh-CN" altLang="en-US" b="1" dirty="0" smtClean="0">
                <a:solidFill>
                  <a:srgbClr val="FF0000"/>
                </a:solidFill>
              </a:rPr>
              <a:t>模拟接口</a:t>
            </a:r>
            <a:r>
              <a:rPr lang="zh-CN" altLang="en-US" b="1" dirty="0" smtClean="0"/>
              <a:t>，也可进行</a:t>
            </a:r>
            <a:r>
              <a:rPr lang="zh-CN" altLang="en-US" b="1" dirty="0" smtClean="0">
                <a:solidFill>
                  <a:srgbClr val="FF0000"/>
                </a:solidFill>
              </a:rPr>
              <a:t>数字操作</a:t>
            </a:r>
            <a:r>
              <a:rPr lang="zh-CN" altLang="en-US" b="1" dirty="0" smtClean="0"/>
              <a:t>，引脚号改为</a:t>
            </a:r>
            <a:r>
              <a:rPr lang="en-US" altLang="zh-CN" b="1" dirty="0" smtClean="0"/>
              <a:t>A0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A1…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90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zh-CN" altLang="en-US" sz="4050" dirty="0" smtClean="0">
                <a:sym typeface="+mn-ea"/>
              </a:rPr>
              <a:t>避障</a:t>
            </a:r>
            <a:endParaRPr lang="zh-CN" altLang="en-US" sz="4050" dirty="0">
              <a:sym typeface="+mn-ea"/>
            </a:endParaRPr>
          </a:p>
        </p:txBody>
      </p:sp>
      <p:pic>
        <p:nvPicPr>
          <p:cNvPr id="5" name="Picture 2" descr="D:\Program Files\Microsoft Office\MEDIA\CAGCAT10\j02127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9" y="3291147"/>
            <a:ext cx="813359" cy="1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303860" y="4985744"/>
            <a:ext cx="56388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(SKU:SEN0001)URM37V4.0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超声波测距传感器</a:t>
            </a:r>
            <a:endParaRPr lang="zh-CN" altLang="en-US" dirty="0"/>
          </a:p>
        </p:txBody>
      </p:sp>
      <p:pic>
        <p:nvPicPr>
          <p:cNvPr id="7" name="图片 6" descr="https://www.dfrobot.com/wiki/images/thumb/1/1f/URM37_V4.0_Ultrasonic_Sensor1.png/350px-URM37_V4.0_Ultrasonic_Sensor1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7023"/>
            <a:ext cx="3331845" cy="2221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01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超声波测速原理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74" y="1744906"/>
            <a:ext cx="7690670" cy="42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00774"/>
              </p:ext>
            </p:extLst>
          </p:nvPr>
        </p:nvGraphicFramePr>
        <p:xfrm>
          <a:off x="1012054" y="2209800"/>
          <a:ext cx="7696200" cy="432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9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072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6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引脚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chemeClr val="tx1"/>
                          </a:solidFill>
                          <a:effectLst/>
                        </a:rPr>
                        <a:t>引脚说明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+5V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电源输入（推荐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+5V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电源地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NRST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模块复位，低电平复位（不用时可以悬空）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ECHO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测量到的距离数据以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脉宽方式输出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－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25000US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，每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50US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代表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厘米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6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MOTO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舵机控制脚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COMP/TRIG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COMP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： 比较模式开关量输出，测量距离小于设置比较距离时输出低</a:t>
                      </a:r>
                      <a:r>
                        <a:rPr 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电平</a:t>
                      </a:r>
                      <a:endParaRPr lang="en-US" altLang="zh-CN" sz="1800" b="1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TRIG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模式触发脉冲输入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DAC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模拟电压输出，电压和测量距离成正比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RXD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异步通讯模块接收数据管脚，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RS232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电平或者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TTL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电平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TXD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异步通讯模块发送数据管脚，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RS232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电平或者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TTL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电平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767" marR="37767" marT="37767" marB="37767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4" name="图片 3" descr="http://wiki.dfrobot.com.cn/images/thumb/c/c6/URM_37_V4.0_1.png/500px-URM_37_V4.0_1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"/>
            <a:ext cx="4765040" cy="1938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1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5240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URECHO = 3;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PWM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URTRIG =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10;         	// measure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pin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DistanceMeasured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(9600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(URTRIG,OUTPUT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(URTRIG,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</a:t>
            </a:r>
            <a:endParaRPr lang="en-US" altLang="zh-CN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(URECHO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INPUT);                    </a:t>
            </a:r>
            <a:endParaRPr lang="en-US" altLang="zh-CN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delay(500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sensor");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PWM_Mode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1400" y="771307"/>
            <a:ext cx="4572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PWM Output 0-25000US,Every 50US represent 1cm</a:t>
            </a:r>
          </a:p>
        </p:txBody>
      </p:sp>
    </p:spTree>
    <p:extLst>
      <p:ext uri="{BB962C8B-B14F-4D97-AF65-F5344CB8AC3E}">
        <p14:creationId xmlns:p14="http://schemas.microsoft.com/office/powerpoint/2010/main" val="13125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pic>
        <p:nvPicPr>
          <p:cNvPr id="4" name="图片 3" descr="http://wiki.dfrobot.com.cn/images/thumb/9/9b/RoMeo_BLE.png/1000px-RoMeo_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" y="1295400"/>
            <a:ext cx="7479030" cy="527907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圆角矩形标注 5"/>
          <p:cNvSpPr/>
          <p:nvPr/>
        </p:nvSpPr>
        <p:spPr>
          <a:xfrm>
            <a:off x="6934200" y="2819400"/>
            <a:ext cx="2019299" cy="685800"/>
          </a:xfrm>
          <a:prstGeom prst="wedgeRoundRectCallout">
            <a:avLst>
              <a:gd name="adj1" fmla="val -20997"/>
              <a:gd name="adj2" fmla="val 15082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外接供电</a:t>
            </a:r>
            <a:r>
              <a:rPr lang="en-US" altLang="zh-CN" b="1" dirty="0" smtClean="0">
                <a:solidFill>
                  <a:schemeClr val="tx1"/>
                </a:solidFill>
              </a:rPr>
              <a:t>,2A</a:t>
            </a:r>
            <a:r>
              <a:rPr lang="zh-CN" altLang="en-US" b="1" dirty="0" smtClean="0">
                <a:solidFill>
                  <a:schemeClr val="tx1"/>
                </a:solidFill>
              </a:rPr>
              <a:t>*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</a:rPr>
              <a:t>接电池盒</a:t>
            </a:r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</a:rPr>
              <a:t>*</a:t>
            </a:r>
            <a:r>
              <a:rPr lang="en-US" altLang="zh-CN" b="1" dirty="0" smtClean="0">
                <a:solidFill>
                  <a:schemeClr val="tx1"/>
                </a:solidFill>
              </a:rPr>
              <a:t>1.5V)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990600" y="1121558"/>
            <a:ext cx="2019299" cy="685800"/>
          </a:xfrm>
          <a:prstGeom prst="wedgeRoundRectCallout">
            <a:avLst>
              <a:gd name="adj1" fmla="val -20997"/>
              <a:gd name="adj2" fmla="val 15082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USB</a:t>
            </a:r>
            <a:r>
              <a:rPr lang="zh-CN" altLang="en-US" b="1" dirty="0" smtClean="0">
                <a:solidFill>
                  <a:schemeClr val="tx1"/>
                </a:solidFill>
              </a:rPr>
              <a:t>供电</a:t>
            </a:r>
            <a:r>
              <a:rPr lang="en-US" altLang="zh-CN" b="1" dirty="0" smtClean="0">
                <a:solidFill>
                  <a:schemeClr val="tx1"/>
                </a:solidFill>
              </a:rPr>
              <a:t>,500mA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641677" y="5321618"/>
            <a:ext cx="2866052" cy="685800"/>
          </a:xfrm>
          <a:prstGeom prst="wedgeRoundRectCallout">
            <a:avLst>
              <a:gd name="adj1" fmla="val -44738"/>
              <a:gd name="adj2" fmla="val -1287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仅</a:t>
            </a:r>
            <a:r>
              <a:rPr lang="en-US" altLang="zh-CN" b="1" dirty="0" smtClean="0">
                <a:solidFill>
                  <a:schemeClr val="tx1"/>
                </a:solidFill>
              </a:rPr>
              <a:t>USB</a:t>
            </a:r>
            <a:r>
              <a:rPr lang="zh-CN" altLang="en-US" b="1" dirty="0" smtClean="0">
                <a:solidFill>
                  <a:schemeClr val="tx1"/>
                </a:solidFill>
              </a:rPr>
              <a:t>供电时</a:t>
            </a:r>
            <a:r>
              <a:rPr lang="en-US" altLang="zh-CN" b="1" dirty="0" smtClean="0">
                <a:solidFill>
                  <a:schemeClr val="tx1"/>
                </a:solidFill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</a:rPr>
              <a:t>选择</a:t>
            </a:r>
            <a:r>
              <a:rPr lang="en-US" altLang="zh-CN" b="1" dirty="0" smtClean="0">
                <a:solidFill>
                  <a:schemeClr val="tx1"/>
                </a:solidFill>
              </a:rPr>
              <a:t>OFF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芯片工作，电机不工作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553200" y="457200"/>
            <a:ext cx="2019299" cy="685800"/>
          </a:xfrm>
          <a:prstGeom prst="wedgeRoundRectCallout">
            <a:avLst>
              <a:gd name="adj1" fmla="val -91340"/>
              <a:gd name="adj2" fmla="val 2090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电机控制跳线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</a:rPr>
              <a:t>短接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743330" y="2014855"/>
            <a:ext cx="2438400" cy="685800"/>
          </a:xfrm>
          <a:prstGeom prst="wedgeRoundRectCallout">
            <a:avLst>
              <a:gd name="adj1" fmla="val -64570"/>
              <a:gd name="adj2" fmla="val 97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接轮子的驱动电机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86150" y="417421"/>
            <a:ext cx="2019299" cy="685800"/>
          </a:xfrm>
          <a:prstGeom prst="wedgeRoundRectCallout">
            <a:avLst>
              <a:gd name="adj1" fmla="val -37264"/>
              <a:gd name="adj2" fmla="val 15212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数字输入</a:t>
            </a:r>
            <a:r>
              <a:rPr lang="zh-CN" altLang="en-US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260986" y="6063267"/>
            <a:ext cx="2019299" cy="685800"/>
          </a:xfrm>
          <a:prstGeom prst="wedgeRoundRectCallout">
            <a:avLst>
              <a:gd name="adj1" fmla="val 97266"/>
              <a:gd name="adj2" fmla="val -1171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</a:rPr>
              <a:t>个按键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</a:rPr>
              <a:t>A7</a:t>
            </a:r>
            <a:r>
              <a:rPr lang="zh-CN" altLang="en-US" b="1" dirty="0" smtClean="0">
                <a:solidFill>
                  <a:schemeClr val="tx1"/>
                </a:solidFill>
              </a:rPr>
              <a:t>读取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280285" y="6007418"/>
            <a:ext cx="2019299" cy="685800"/>
          </a:xfrm>
          <a:prstGeom prst="wedgeRoundRectCallout">
            <a:avLst>
              <a:gd name="adj1" fmla="val 29122"/>
              <a:gd name="adj2" fmla="val -1546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按键允许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667251" y="3083135"/>
            <a:ext cx="2019299" cy="685800"/>
          </a:xfrm>
          <a:prstGeom prst="wedgeRoundRectCallout">
            <a:avLst>
              <a:gd name="adj1" fmla="val -37264"/>
              <a:gd name="adj2" fmla="val 15212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模拟输入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52400" y="3934936"/>
            <a:ext cx="2019299" cy="685800"/>
          </a:xfrm>
          <a:prstGeom prst="wedgeRoundRectCallout">
            <a:avLst>
              <a:gd name="adj1" fmla="val 70008"/>
              <a:gd name="adj2" fmla="val 317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蓝牙模块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1543049" y="3242387"/>
            <a:ext cx="2019299" cy="685800"/>
          </a:xfrm>
          <a:prstGeom prst="wedgeRoundRectCallout">
            <a:avLst>
              <a:gd name="adj1" fmla="val 70008"/>
              <a:gd name="adj2" fmla="val 317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主芯片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000501" y="1700620"/>
            <a:ext cx="2019299" cy="685800"/>
          </a:xfrm>
          <a:prstGeom prst="wedgeRoundRectCallout">
            <a:avLst>
              <a:gd name="adj1" fmla="val -52212"/>
              <a:gd name="adj2" fmla="val 1223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D13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电源</a:t>
            </a:r>
            <a:r>
              <a:rPr lang="en-US" altLang="zh-CN" b="1" dirty="0" smtClean="0">
                <a:solidFill>
                  <a:schemeClr val="tx1"/>
                </a:solidFill>
              </a:rPr>
              <a:t>LE</a:t>
            </a:r>
            <a:r>
              <a:rPr lang="en-US" altLang="zh-CN" b="1" dirty="0">
                <a:solidFill>
                  <a:schemeClr val="tx1"/>
                </a:solidFill>
              </a:rPr>
              <a:t>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4409142" y="5997255"/>
            <a:ext cx="2019299" cy="685800"/>
          </a:xfrm>
          <a:prstGeom prst="wedgeRoundRectCallout">
            <a:avLst>
              <a:gd name="adj1" fmla="val -29790"/>
              <a:gd name="adj2" fmla="val -10030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复位按键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动作按钮: 前进或下一项 4">
            <a:hlinkClick r:id="rId3" action="ppaction://hlinksldjump" highlightClick="1"/>
          </p:cNvPr>
          <p:cNvSpPr/>
          <p:nvPr/>
        </p:nvSpPr>
        <p:spPr>
          <a:xfrm>
            <a:off x="8133968" y="4503466"/>
            <a:ext cx="547117" cy="34986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-10583" y="-2764"/>
            <a:ext cx="20441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Arduino Uno</a:t>
            </a:r>
            <a:r>
              <a:rPr lang="zh-CN" altLang="en-US" b="1" dirty="0" smtClean="0"/>
              <a:t>兼容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48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3999"/>
            <a:ext cx="7924800" cy="533400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URECHO = 3;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//PWM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URTRIG =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10;         	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PWM trigger pin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DistanceMeasured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LowLevelTime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PWM_Mode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("Distance Measured=");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(URTRIG, 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(URTRIG, 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触发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LowLevelTime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(URECHO, LOW, 50000) ;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LowLevelTime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&gt;=30000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("Invalid");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zh-CN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DistanceMeasured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LowLevelTime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/50; </a:t>
            </a: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DistanceMeasured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("cm");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1400" y="771307"/>
            <a:ext cx="4572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PWM Output 0-25000US,Every 50US represent 1cm</a:t>
            </a:r>
          </a:p>
        </p:txBody>
      </p:sp>
      <p:sp>
        <p:nvSpPr>
          <p:cNvPr id="5" name="矩形 4"/>
          <p:cNvSpPr/>
          <p:nvPr/>
        </p:nvSpPr>
        <p:spPr>
          <a:xfrm>
            <a:off x="6781800" y="3786981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单位毫秒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587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pulseIn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pulseIn</a:t>
            </a:r>
            <a:r>
              <a:rPr lang="en-US" altLang="zh-CN" sz="2800" dirty="0"/>
              <a:t>()</a:t>
            </a:r>
            <a:r>
              <a:rPr lang="zh-CN" altLang="en-US" sz="2800" dirty="0"/>
              <a:t>函数用来读取一个引脚的脉冲的长度，单位毫秒</a:t>
            </a:r>
            <a:endParaRPr lang="en-US" altLang="zh-CN" sz="2800" dirty="0" smtClean="0"/>
          </a:p>
          <a:p>
            <a:r>
              <a:rPr lang="zh-CN" altLang="en-US" sz="2800" dirty="0" smtClean="0"/>
              <a:t>语法</a:t>
            </a:r>
            <a:r>
              <a:rPr lang="zh-CN" altLang="en-US" sz="2800" dirty="0"/>
              <a:t>：</a:t>
            </a:r>
          </a:p>
          <a:p>
            <a:pPr lvl="1"/>
            <a:r>
              <a:rPr lang="en-US" altLang="zh-CN" sz="2400" dirty="0" err="1"/>
              <a:t>pulseIn</a:t>
            </a:r>
            <a:r>
              <a:rPr lang="en-US" altLang="zh-CN" sz="2400" dirty="0"/>
              <a:t>(pin, value) </a:t>
            </a:r>
          </a:p>
          <a:p>
            <a:pPr lvl="1"/>
            <a:r>
              <a:rPr lang="en-US" altLang="zh-CN" sz="2400" dirty="0" err="1"/>
              <a:t>pulseIn</a:t>
            </a:r>
            <a:r>
              <a:rPr lang="en-US" altLang="zh-CN" sz="2400" dirty="0"/>
              <a:t>(pin, value, timeout)</a:t>
            </a:r>
          </a:p>
          <a:p>
            <a:r>
              <a:rPr lang="zh-CN" altLang="en-US" sz="2800" dirty="0" smtClean="0"/>
              <a:t>参数</a:t>
            </a:r>
            <a:r>
              <a:rPr lang="zh-CN" altLang="en-US" sz="2800" dirty="0"/>
              <a:t>：</a:t>
            </a:r>
          </a:p>
          <a:p>
            <a:pPr lvl="1"/>
            <a:r>
              <a:rPr lang="en-US" altLang="zh-CN" sz="2400" dirty="0"/>
              <a:t>pin:</a:t>
            </a:r>
            <a:r>
              <a:rPr lang="zh-CN" altLang="en-US" sz="2400" dirty="0"/>
              <a:t>你要进行脉冲计时的引脚号（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）。 </a:t>
            </a:r>
          </a:p>
          <a:p>
            <a:pPr lvl="1"/>
            <a:r>
              <a:rPr lang="en-US" altLang="zh-CN" sz="2400" dirty="0"/>
              <a:t>value:</a:t>
            </a:r>
            <a:r>
              <a:rPr lang="zh-CN" altLang="en-US" sz="2400" dirty="0"/>
              <a:t>要读取的脉冲类型，</a:t>
            </a:r>
            <a:r>
              <a:rPr lang="en-US" altLang="zh-CN" sz="2400" dirty="0"/>
              <a:t>HIGH</a:t>
            </a:r>
            <a:r>
              <a:rPr lang="zh-CN" altLang="en-US" sz="2400" dirty="0"/>
              <a:t>或</a:t>
            </a:r>
            <a:r>
              <a:rPr lang="en-US" altLang="zh-CN" sz="2400" dirty="0"/>
              <a:t>LOW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）。 </a:t>
            </a:r>
          </a:p>
          <a:p>
            <a:pPr lvl="1"/>
            <a:r>
              <a:rPr lang="en-US" altLang="zh-CN" sz="2400" dirty="0"/>
              <a:t>timeout (</a:t>
            </a:r>
            <a:r>
              <a:rPr lang="zh-CN" altLang="en-US" sz="2400" dirty="0"/>
              <a:t>可选）：指定脉冲计数的等待时间，单位为微秒，默认值是</a:t>
            </a:r>
            <a:r>
              <a:rPr lang="en-US" altLang="zh-CN" sz="2400" dirty="0"/>
              <a:t>1</a:t>
            </a:r>
            <a:r>
              <a:rPr lang="zh-CN" altLang="en-US" sz="2400" dirty="0"/>
              <a:t>秒（</a:t>
            </a:r>
            <a:r>
              <a:rPr lang="en-US" altLang="zh-CN" sz="2400" dirty="0"/>
              <a:t>unsigned long</a:t>
            </a:r>
            <a:r>
              <a:rPr lang="zh-CN" altLang="en-US" sz="2400" dirty="0"/>
              <a:t>）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057400" y="181253"/>
            <a:ext cx="65532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LowLevelTime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(URECHO, LOW, 50000) ;</a:t>
            </a:r>
          </a:p>
        </p:txBody>
      </p:sp>
    </p:spTree>
    <p:extLst>
      <p:ext uri="{BB962C8B-B14F-4D97-AF65-F5344CB8AC3E}">
        <p14:creationId xmlns:p14="http://schemas.microsoft.com/office/powerpoint/2010/main" val="223853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pulseIn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语法：</a:t>
            </a:r>
          </a:p>
          <a:p>
            <a:pPr lvl="1"/>
            <a:r>
              <a:rPr lang="en-US" altLang="zh-CN" sz="2400" dirty="0" err="1"/>
              <a:t>pulseIn</a:t>
            </a:r>
            <a:r>
              <a:rPr lang="en-US" altLang="zh-CN" sz="2400" dirty="0"/>
              <a:t>(pin, value) </a:t>
            </a:r>
          </a:p>
          <a:p>
            <a:pPr lvl="1"/>
            <a:r>
              <a:rPr lang="en-US" altLang="zh-CN" sz="2400" dirty="0" err="1"/>
              <a:t>pulseIn</a:t>
            </a:r>
            <a:r>
              <a:rPr lang="en-US" altLang="zh-CN" sz="2400" dirty="0"/>
              <a:t>(pin, value, timeout)</a:t>
            </a:r>
          </a:p>
          <a:p>
            <a:r>
              <a:rPr lang="zh-CN" altLang="en-US" sz="2800" dirty="0" smtClean="0"/>
              <a:t>例如</a:t>
            </a:r>
            <a:r>
              <a:rPr lang="zh-CN" altLang="en-US" sz="2800" dirty="0"/>
              <a:t>，如果</a:t>
            </a:r>
            <a:r>
              <a:rPr lang="en-US" altLang="zh-CN" sz="2800" dirty="0"/>
              <a:t>value</a:t>
            </a:r>
            <a:r>
              <a:rPr lang="zh-CN" altLang="en-US" sz="2800" dirty="0"/>
              <a:t>是</a:t>
            </a:r>
            <a:r>
              <a:rPr lang="en-US" altLang="zh-CN" sz="2800" dirty="0"/>
              <a:t>HIGH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pulseIn</a:t>
            </a:r>
            <a:r>
              <a:rPr lang="en-US" altLang="zh-CN" sz="2800" dirty="0"/>
              <a:t>()</a:t>
            </a:r>
            <a:r>
              <a:rPr lang="zh-CN" altLang="en-US" sz="2800" dirty="0"/>
              <a:t>会等待引脚变为</a:t>
            </a:r>
            <a:r>
              <a:rPr lang="en-US" altLang="zh-CN" sz="2800" dirty="0"/>
              <a:t>HIGH</a:t>
            </a:r>
            <a:r>
              <a:rPr lang="zh-CN" altLang="en-US" sz="2800" dirty="0"/>
              <a:t>，开始计时，再等待引脚变为</a:t>
            </a:r>
            <a:r>
              <a:rPr lang="en-US" altLang="zh-CN" sz="2800" dirty="0"/>
              <a:t>LOW</a:t>
            </a:r>
            <a:r>
              <a:rPr lang="zh-CN" altLang="en-US" sz="2800" dirty="0"/>
              <a:t>并停止计时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返回</a:t>
            </a:r>
            <a:r>
              <a:rPr lang="zh-CN" altLang="en-US" sz="2400" dirty="0"/>
              <a:t>脉冲的长度，单位毫秒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zh-CN" altLang="en-US" sz="2400" dirty="0"/>
              <a:t>在指定的时间内无脉冲函数返回。</a:t>
            </a:r>
          </a:p>
          <a:p>
            <a:pPr lvl="1"/>
            <a:r>
              <a:rPr lang="zh-CN" altLang="en-US" sz="2400" dirty="0" smtClean="0"/>
              <a:t>计时</a:t>
            </a:r>
            <a:r>
              <a:rPr lang="zh-CN" altLang="en-US" sz="2400" dirty="0"/>
              <a:t>范围从</a:t>
            </a:r>
            <a:r>
              <a:rPr lang="en-US" altLang="zh-CN" sz="2400" dirty="0"/>
              <a:t>10</a:t>
            </a:r>
            <a:r>
              <a:rPr lang="zh-CN" altLang="en-US" sz="2400" dirty="0"/>
              <a:t>微秒至</a:t>
            </a:r>
            <a:r>
              <a:rPr lang="en-US" altLang="zh-CN" sz="2400" dirty="0"/>
              <a:t>3</a:t>
            </a:r>
            <a:r>
              <a:rPr lang="zh-CN" altLang="en-US" sz="2400" dirty="0"/>
              <a:t>分钟。（</a:t>
            </a:r>
            <a:r>
              <a:rPr lang="en-US" altLang="zh-CN" sz="2400" dirty="0"/>
              <a:t>1</a:t>
            </a:r>
            <a:r>
              <a:rPr lang="zh-CN" altLang="en-US" sz="2400" dirty="0"/>
              <a:t>秒</a:t>
            </a:r>
            <a:r>
              <a:rPr lang="en-US" altLang="zh-CN" sz="2400" dirty="0"/>
              <a:t>=1000</a:t>
            </a:r>
            <a:r>
              <a:rPr lang="zh-CN" altLang="en-US" sz="2400" dirty="0"/>
              <a:t>毫秒</a:t>
            </a:r>
            <a:r>
              <a:rPr lang="en-US" altLang="zh-CN" sz="2400" dirty="0"/>
              <a:t>=1000000</a:t>
            </a:r>
            <a:r>
              <a:rPr lang="zh-CN" altLang="en-US" sz="2400" dirty="0"/>
              <a:t>微秒）</a:t>
            </a:r>
          </a:p>
          <a:p>
            <a:endParaRPr lang="zh-CN" altLang="en-US" sz="2800" dirty="0"/>
          </a:p>
          <a:p>
            <a:endParaRPr lang="en-US" altLang="zh-CN" sz="2800" dirty="0"/>
          </a:p>
          <a:p>
            <a:r>
              <a:rPr lang="zh-CN" altLang="en-US" sz="2800" dirty="0"/>
              <a:t>参数：</a:t>
            </a:r>
          </a:p>
          <a:p>
            <a:r>
              <a:rPr lang="en-US" altLang="zh-CN" sz="2800" dirty="0"/>
              <a:t>pin:</a:t>
            </a:r>
            <a:r>
              <a:rPr lang="zh-CN" altLang="en-US" sz="2800" dirty="0"/>
              <a:t>你要进行脉冲计时的引脚号（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）。 </a:t>
            </a:r>
          </a:p>
          <a:p>
            <a:r>
              <a:rPr lang="en-US" altLang="zh-CN" sz="2800" dirty="0"/>
              <a:t>value:</a:t>
            </a:r>
            <a:r>
              <a:rPr lang="zh-CN" altLang="en-US" sz="2800" dirty="0"/>
              <a:t>要读取的脉冲类型，</a:t>
            </a:r>
            <a:r>
              <a:rPr lang="en-US" altLang="zh-CN" sz="2800" dirty="0"/>
              <a:t>HIGH</a:t>
            </a:r>
            <a:r>
              <a:rPr lang="zh-CN" altLang="en-US" sz="2800" dirty="0"/>
              <a:t>或</a:t>
            </a:r>
            <a:r>
              <a:rPr lang="en-US" altLang="zh-CN" sz="2800" dirty="0"/>
              <a:t>LOW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）。 </a:t>
            </a:r>
          </a:p>
          <a:p>
            <a:r>
              <a:rPr lang="en-US" altLang="zh-CN" sz="2800" dirty="0"/>
              <a:t>timeout (</a:t>
            </a:r>
            <a:r>
              <a:rPr lang="zh-CN" altLang="en-US" sz="2800" dirty="0"/>
              <a:t>可选）：指定脉冲计数的等待时间，单位为微秒，默认值是</a:t>
            </a:r>
            <a:r>
              <a:rPr lang="en-US" altLang="zh-CN" sz="2800" dirty="0"/>
              <a:t>1</a:t>
            </a:r>
            <a:r>
              <a:rPr lang="zh-CN" altLang="en-US" sz="2800" dirty="0"/>
              <a:t>秒（</a:t>
            </a:r>
            <a:r>
              <a:rPr lang="en-US" altLang="zh-CN" sz="2800" dirty="0"/>
              <a:t>unsigned long</a:t>
            </a:r>
            <a:r>
              <a:rPr lang="zh-CN" altLang="en-US" sz="2800" dirty="0"/>
              <a:t>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9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150053" cy="48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zh-CN" altLang="en-US" sz="4050" dirty="0" smtClean="0">
                <a:sym typeface="+mn-ea"/>
              </a:rPr>
              <a:t>传感器角度</a:t>
            </a:r>
            <a:r>
              <a:rPr lang="zh-CN" altLang="en-US" sz="4050" dirty="0">
                <a:sym typeface="+mn-ea"/>
              </a:rPr>
              <a:t>控制</a:t>
            </a:r>
          </a:p>
        </p:txBody>
      </p:sp>
      <p:pic>
        <p:nvPicPr>
          <p:cNvPr id="5" name="Picture 2" descr="D:\Program Files\Microsoft Office\MEDIA\CAGCAT10\j02127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9" y="3291147"/>
            <a:ext cx="813359" cy="1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303860" y="4985744"/>
            <a:ext cx="56388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(SKU:SEN0001)URM37V4.0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超声波测距传感器</a:t>
            </a:r>
            <a:endParaRPr lang="zh-CN" altLang="en-US" dirty="0"/>
          </a:p>
        </p:txBody>
      </p:sp>
      <p:pic>
        <p:nvPicPr>
          <p:cNvPr id="7" name="图片 6" descr="https://www.dfrobot.com/wiki/images/thumb/1/1f/URM37_V4.0_Ultrasonic_Sensor1.png/350px-URM37_V4.0_Ultrasonic_Sensor1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7023"/>
            <a:ext cx="3331845" cy="2221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560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传感器角度控制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Servo.h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声明调用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库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Servo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创建一个舵机对象</a:t>
            </a:r>
          </a:p>
          <a:p>
            <a:pPr marL="0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     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变量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用来存储舵机位置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en-US" altLang="zh-CN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引脚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与舵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机对象连接起来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3400" y="3505200"/>
            <a:ext cx="8610600" cy="33528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 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135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+= 1){    //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0-180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，每次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  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en-US" altLang="zh-CN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给舵机写入角度   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delay(15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延时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15ms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135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-=1)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// 180-0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每次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1°                             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myservo.write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写角度到舵机     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delay(15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延时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15ms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让舵机转到指定位置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8118"/>
            <a:ext cx="6268906" cy="50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2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zh-CN" altLang="en-US" sz="4050" smtClean="0">
                <a:sym typeface="+mn-ea"/>
              </a:rPr>
              <a:t>蓝牙遥控</a:t>
            </a:r>
            <a:endParaRPr lang="zh-CN" altLang="en-US" sz="4050" dirty="0">
              <a:sym typeface="+mn-ea"/>
            </a:endParaRPr>
          </a:p>
        </p:txBody>
      </p:sp>
      <p:pic>
        <p:nvPicPr>
          <p:cNvPr id="5" name="Picture 2" descr="D:\Program Files\Microsoft Office\MEDIA\CAGCAT10\j02127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9" y="3291147"/>
            <a:ext cx="813359" cy="1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27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</a:t>
            </a:r>
            <a:r>
              <a:rPr lang="zh-CN" altLang="en-US" dirty="0" smtClean="0"/>
              <a:t>牙小车运动控制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524000"/>
            <a:ext cx="8427128" cy="5105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loop(void) { 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()&gt;0)</a:t>
            </a:r>
            <a:r>
              <a:rPr lang="en-US" altLang="zh-CN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advance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);break;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前进</a:t>
            </a:r>
            <a:endParaRPr lang="en-US" altLang="zh-CN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back_off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后退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'a':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左转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onspeed,onspeed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break;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右转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   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734018" y="-57620"/>
            <a:ext cx="4437355" cy="305687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onspeed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=100; 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启动速度</a:t>
            </a:r>
          </a:p>
          <a:p>
            <a:pPr marL="0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=1000;  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启动时间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setup(void)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(LDIR, OUTPUT);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(RDIR, OUTPUT);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(9600);      </a:t>
            </a:r>
            <a:endParaRPr lang="zh-CN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w,s,a,d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29200" y="5638800"/>
            <a:ext cx="34163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和串口控制小车的代码完全相同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900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5486400" cy="4525963"/>
          </a:xfrm>
        </p:spPr>
        <p:txBody>
          <a:bodyPr/>
          <a:lstStyle/>
          <a:p>
            <a:r>
              <a:rPr lang="zh-CN" altLang="en-US" sz="2400" dirty="0" smtClean="0"/>
              <a:t>安装 </a:t>
            </a:r>
            <a:r>
              <a:rPr lang="en-US" altLang="zh-CN" sz="2400" dirty="0"/>
              <a:t>APK </a:t>
            </a:r>
            <a:r>
              <a:rPr lang="zh-CN" altLang="en-US" sz="2400" dirty="0"/>
              <a:t>文件到你的安卓手机中；</a:t>
            </a:r>
          </a:p>
          <a:p>
            <a:r>
              <a:rPr lang="zh-CN" altLang="en-US" sz="2400" dirty="0" smtClean="0"/>
              <a:t>运行</a:t>
            </a:r>
            <a:r>
              <a:rPr lang="zh-CN" altLang="en-US" sz="2400" dirty="0"/>
              <a:t>程序；</a:t>
            </a:r>
          </a:p>
          <a:p>
            <a:r>
              <a:rPr lang="zh-CN" altLang="en-US" sz="2400" dirty="0" smtClean="0"/>
              <a:t>下载串口控制小车程序</a:t>
            </a:r>
            <a:endParaRPr lang="en-US" altLang="zh-CN" sz="2400" dirty="0" smtClean="0"/>
          </a:p>
          <a:p>
            <a:r>
              <a:rPr lang="zh-CN" altLang="en-US" sz="2400" dirty="0" smtClean="0"/>
              <a:t>打开串口监控程序输入字符进行小车控制。</a:t>
            </a:r>
            <a:endParaRPr lang="en-US" altLang="zh-CN" sz="2400" dirty="0" smtClean="0"/>
          </a:p>
          <a:p>
            <a:r>
              <a:rPr lang="zh-CN" altLang="en-US" sz="2400" dirty="0" smtClean="0"/>
              <a:t>利用串口监控程序，进入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模式进行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地址检测。</a:t>
            </a:r>
            <a:endParaRPr lang="zh-CN" altLang="en-US" sz="2400" dirty="0"/>
          </a:p>
        </p:txBody>
      </p:sp>
      <p:pic>
        <p:nvPicPr>
          <p:cNvPr id="11266" name="Picture 2" descr="http://wiki.dfrobot.com.cn/images/thumb/b/be/Bluno_android_simple_demo.png/250px-Bluno_android_simple_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00200"/>
            <a:ext cx="23812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276600" y="139460"/>
            <a:ext cx="5715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https://raw.githubusercontent.com/DFRobot/BlunoBasicDemo/master/Android/BlunoBasicDemo.apk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6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开启开关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64" y="1600200"/>
            <a:ext cx="3394472" cy="4525963"/>
          </a:xfrm>
        </p:spPr>
      </p:pic>
      <p:sp>
        <p:nvSpPr>
          <p:cNvPr id="5" name="矩形 4"/>
          <p:cNvSpPr/>
          <p:nvPr/>
        </p:nvSpPr>
        <p:spPr>
          <a:xfrm>
            <a:off x="3733800" y="2057400"/>
            <a:ext cx="990600" cy="685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24200" y="3863181"/>
            <a:ext cx="533400" cy="685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上一张 2">
            <a:hlinkClick r:id="rId3" action="ppaction://hlinksldjump" highlightClick="1"/>
          </p:cNvPr>
          <p:cNvSpPr/>
          <p:nvPr/>
        </p:nvSpPr>
        <p:spPr>
          <a:xfrm>
            <a:off x="6858000" y="3048000"/>
            <a:ext cx="1042416" cy="104241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http://wiki.dfrobot.com.cn/images/thumb/2/2c/BlunoATCommandEnter.png/600px-BlunoATCommandEnter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" y="1035061"/>
            <a:ext cx="5713730" cy="368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wiki.dfrobot.com.cn/images/thumb/e/ef/BlunoATcommand.png/600px-BlunoATcomman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52824"/>
            <a:ext cx="5713730" cy="36887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381432" y="1261508"/>
            <a:ext cx="248775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 设置为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zh-CN" altLang="en-US" dirty="0" smtClean="0"/>
              <a:t>行结束符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6636" y="1739066"/>
            <a:ext cx="37625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</a:t>
            </a:r>
            <a:r>
              <a:rPr lang="zh-CN" altLang="en-US" dirty="0" smtClean="0"/>
              <a:t> 设置波特率和程序中一致，</a:t>
            </a:r>
            <a:r>
              <a:rPr lang="en-US" altLang="zh-CN" dirty="0" smtClean="0"/>
              <a:t>9600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81167" y="2173532"/>
            <a:ext cx="37903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 输入</a:t>
            </a:r>
            <a:r>
              <a:rPr lang="en-US" altLang="zh-CN" dirty="0" smtClean="0">
                <a:solidFill>
                  <a:srgbClr val="FF0000"/>
                </a:solidFill>
              </a:rPr>
              <a:t>+++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    （</a:t>
            </a:r>
            <a:r>
              <a:rPr lang="en-US" altLang="zh-CN" dirty="0" smtClean="0"/>
              <a:t>AT</a:t>
            </a:r>
            <a:r>
              <a:rPr lang="zh-CN" altLang="en-US" dirty="0" smtClean="0"/>
              <a:t>模式切换命令）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086" y="5116971"/>
            <a:ext cx="342491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 </a:t>
            </a:r>
            <a:r>
              <a:rPr lang="en-US" altLang="zh-CN" dirty="0" smtClean="0"/>
              <a:t>AT+MAC=</a:t>
            </a:r>
            <a:r>
              <a:rPr lang="zh-CN" altLang="en-US" dirty="0" smtClean="0"/>
              <a:t>？查找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记录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9941" y="5991206"/>
            <a:ext cx="28842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 </a:t>
            </a:r>
            <a:r>
              <a:rPr lang="en-US" altLang="zh-CN" dirty="0" smtClean="0"/>
              <a:t>AT+EXIT</a:t>
            </a:r>
            <a:r>
              <a:rPr lang="zh-CN" altLang="en-US" dirty="0" smtClean="0"/>
              <a:t> 退出</a:t>
            </a:r>
            <a:r>
              <a:rPr lang="en-US" altLang="zh-CN" dirty="0" smtClean="0"/>
              <a:t>AT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9941" y="6429228"/>
            <a:ext cx="22621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不要关闭串口监视器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81167" y="2614560"/>
            <a:ext cx="35189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 点击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按钮或按回车键发送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91082" y="3035356"/>
            <a:ext cx="25571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⑤ 蓝牙控制器返回应答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41234" y="4143932"/>
            <a:ext cx="409947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① 设置为行结束符为换行加回车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line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即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Carriage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即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‘\r’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4953000" cy="4525963"/>
          </a:xfrm>
        </p:spPr>
        <p:txBody>
          <a:bodyPr/>
          <a:lstStyle/>
          <a:p>
            <a:r>
              <a:rPr lang="zh-CN" altLang="en-US" sz="2000" dirty="0" smtClean="0"/>
              <a:t>点击 </a:t>
            </a:r>
            <a:r>
              <a:rPr lang="en-US" altLang="zh-CN" sz="2000" dirty="0" smtClean="0"/>
              <a:t>“Scan” </a:t>
            </a:r>
            <a:r>
              <a:rPr lang="zh-CN" altLang="en-US" sz="2000" dirty="0"/>
              <a:t>按钮（①） 开始搜索</a:t>
            </a:r>
            <a:r>
              <a:rPr lang="zh-CN" altLang="en-US" sz="2000" dirty="0" smtClean="0"/>
              <a:t>设备，找到</a:t>
            </a:r>
            <a:r>
              <a:rPr lang="en-US" altLang="zh-CN" sz="2000" dirty="0" smtClean="0">
                <a:solidFill>
                  <a:srgbClr val="C00000"/>
                </a:solidFill>
              </a:rPr>
              <a:t>MAC</a:t>
            </a:r>
            <a:r>
              <a:rPr lang="zh-CN" altLang="en-US" sz="2000" dirty="0" smtClean="0">
                <a:solidFill>
                  <a:srgbClr val="C00000"/>
                </a:solidFill>
              </a:rPr>
              <a:t>地址</a:t>
            </a:r>
            <a:r>
              <a:rPr lang="zh-CN" altLang="en-US" sz="2000" dirty="0" smtClean="0"/>
              <a:t>相符的设备并选定；</a:t>
            </a:r>
            <a:endParaRPr lang="zh-CN" altLang="en-US" sz="2000" dirty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注意</a:t>
            </a:r>
            <a:r>
              <a:rPr lang="zh-CN" altLang="en-US" sz="1800" dirty="0" smtClean="0"/>
              <a:t>：不能</a:t>
            </a:r>
            <a:r>
              <a:rPr lang="zh-CN" altLang="en-US" sz="1800" dirty="0"/>
              <a:t>用手机自带的蓝牙搜索。</a:t>
            </a:r>
          </a:p>
          <a:p>
            <a:r>
              <a:rPr lang="zh-CN" altLang="en-US" sz="2000" dirty="0" smtClean="0"/>
              <a:t>连接</a:t>
            </a:r>
            <a:r>
              <a:rPr lang="zh-CN" altLang="en-US" sz="2000" dirty="0"/>
              <a:t>了之后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scan</a:t>
            </a:r>
            <a:r>
              <a:rPr lang="zh-CN" altLang="en-US" sz="2000" dirty="0" smtClean="0"/>
              <a:t>按钮的提示信息变为</a:t>
            </a:r>
            <a:r>
              <a:rPr lang="en-US" altLang="zh-CN" sz="2000" dirty="0" smtClean="0"/>
              <a:t>connected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在输入框</a:t>
            </a:r>
            <a:r>
              <a:rPr lang="en-US" altLang="zh-CN" sz="2000" dirty="0"/>
              <a:t>(③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中输入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个字符（</a:t>
            </a:r>
            <a:r>
              <a:rPr lang="en-US" altLang="zh-CN" sz="2000" dirty="0" err="1" smtClean="0"/>
              <a:t>a,s,d,w</a:t>
            </a:r>
            <a:r>
              <a:rPr lang="zh-CN" altLang="en-US" sz="2000" dirty="0" smtClean="0"/>
              <a:t>中选）</a:t>
            </a:r>
            <a:endParaRPr lang="en-US" altLang="zh-CN" sz="2000" dirty="0" smtClean="0"/>
          </a:p>
          <a:p>
            <a:r>
              <a:rPr lang="zh-CN" altLang="en-US" sz="2000" dirty="0" smtClean="0"/>
              <a:t>点击 </a:t>
            </a:r>
            <a:r>
              <a:rPr lang="en-US" altLang="zh-CN" sz="2000" dirty="0"/>
              <a:t>"Send Data" </a:t>
            </a:r>
            <a:r>
              <a:rPr lang="zh-CN" altLang="en-US" sz="2000" dirty="0"/>
              <a:t>按钮（②）发送输入框</a:t>
            </a:r>
            <a:r>
              <a:rPr lang="en-US" altLang="zh-CN" sz="2000" dirty="0"/>
              <a:t>(③)</a:t>
            </a:r>
            <a:r>
              <a:rPr lang="zh-CN" altLang="en-US" sz="2000" dirty="0"/>
              <a:t>中的数据给</a:t>
            </a:r>
            <a:r>
              <a:rPr lang="en-US" altLang="zh-CN" sz="2000" dirty="0"/>
              <a:t>BLUNO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 smtClean="0"/>
              <a:t>小车会根据输入的字符进行相应动作。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810000" y="6308725"/>
            <a:ext cx="29546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通过手机实现小车行进控制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24384" y="5360576"/>
            <a:ext cx="5715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https://raw.githubusercontent.com/DFRobot/BlunoBasicDemo/master/Android/BlunoBasicDemo.apk</a:t>
            </a:r>
            <a:endParaRPr lang="zh-CN" altLang="en-US" dirty="0"/>
          </a:p>
        </p:txBody>
      </p:sp>
      <p:pic>
        <p:nvPicPr>
          <p:cNvPr id="7" name="图片 6" descr="C:\Users\steven\Documents\Tencent Files\85932243\Image\C2C\1818CD2BE931A2ADED85D9A8E5D4689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35" y="2534774"/>
            <a:ext cx="1711960" cy="342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steven\Documents\Tencent Files\85932243\Image\C2C\AC6A94F1630268696BF800E6EFF6A3C5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709" y="2534774"/>
            <a:ext cx="1706880" cy="341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http://wiki.dfrobot.com.cn/images/thumb/b/be/Bluno_android_simple_demo.png/250px-Bluno_android_simple_dem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77"/>
          <a:stretch/>
        </p:blipFill>
        <p:spPr bwMode="auto">
          <a:xfrm>
            <a:off x="6773107" y="29975"/>
            <a:ext cx="2381250" cy="23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zh-CN" altLang="en-US" sz="4050" dirty="0" smtClean="0">
                <a:sym typeface="+mn-ea"/>
              </a:rPr>
              <a:t>迷宫</a:t>
            </a:r>
            <a:endParaRPr lang="zh-CN" altLang="en-US" sz="4050" dirty="0">
              <a:sym typeface="+mn-ea"/>
            </a:endParaRPr>
          </a:p>
        </p:txBody>
      </p:sp>
      <p:pic>
        <p:nvPicPr>
          <p:cNvPr id="5" name="Picture 2" descr="D:\Program Files\Microsoft Office\MEDIA\CAGCAT10\j02127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9" y="3291147"/>
            <a:ext cx="813359" cy="1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315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找到线</a:t>
            </a:r>
            <a:endParaRPr lang="en-US" altLang="zh-CN" dirty="0" smtClean="0"/>
          </a:p>
          <a:p>
            <a:r>
              <a:rPr lang="zh-CN" altLang="en-US" dirty="0" smtClean="0"/>
              <a:t>沿线走</a:t>
            </a:r>
            <a:endParaRPr lang="en-US" altLang="zh-CN" dirty="0" smtClean="0"/>
          </a:p>
          <a:p>
            <a:r>
              <a:rPr lang="zh-CN" altLang="en-US" dirty="0" smtClean="0"/>
              <a:t>处理：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有左分支，左转进入</a:t>
            </a:r>
            <a:endParaRPr lang="zh-CN" altLang="en-US" dirty="0"/>
          </a:p>
          <a:p>
            <a:pPr lvl="1"/>
            <a:r>
              <a:rPr lang="zh-CN" altLang="en-US" dirty="0" smtClean="0"/>
              <a:t>有前分支，前进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有右分支，右转</a:t>
            </a:r>
            <a:r>
              <a:rPr lang="zh-CN" altLang="en-US" dirty="0"/>
              <a:t>进入</a:t>
            </a:r>
          </a:p>
          <a:p>
            <a:pPr lvl="1"/>
            <a:r>
              <a:rPr lang="zh-CN" altLang="en-US" dirty="0" smtClean="0"/>
              <a:t>都没有，掉头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7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447800" y="2604370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48000" y="2590800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596008" y="2438400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62200" y="2590800"/>
            <a:ext cx="762000" cy="4175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93920" y="1943100"/>
            <a:ext cx="0" cy="647700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29400" y="2604370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29400" y="2109070"/>
            <a:ext cx="0" cy="647700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79926" y="2752595"/>
            <a:ext cx="762000" cy="4175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390390" y="4382957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320452" y="4395483"/>
            <a:ext cx="902917" cy="4175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048000" y="4394385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438400" y="4382957"/>
            <a:ext cx="1417528" cy="11428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596008" y="4446468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538596" y="4408890"/>
            <a:ext cx="902917" cy="4175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93920" y="3798768"/>
            <a:ext cx="0" cy="647700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29400" y="4464958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6019800" y="4453530"/>
            <a:ext cx="1417528" cy="11428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41926" y="3817258"/>
            <a:ext cx="0" cy="647700"/>
          </a:xfrm>
          <a:prstGeom prst="line">
            <a:avLst/>
          </a:prstGeom>
          <a:ln w="152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81100" y="4572000"/>
            <a:ext cx="6629400" cy="1357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667000" y="3518770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91000" y="4572000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38800" y="2286000"/>
            <a:ext cx="0" cy="22860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640904" y="3505200"/>
            <a:ext cx="990600" cy="1357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汇总连接 11"/>
          <p:cNvSpPr/>
          <p:nvPr/>
        </p:nvSpPr>
        <p:spPr>
          <a:xfrm>
            <a:off x="976227" y="4412053"/>
            <a:ext cx="333548" cy="319894"/>
          </a:xfrm>
          <a:prstGeom prst="flowChartSummingJunc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六角星 12"/>
          <p:cNvSpPr/>
          <p:nvPr/>
        </p:nvSpPr>
        <p:spPr>
          <a:xfrm>
            <a:off x="5486400" y="1981200"/>
            <a:ext cx="304800" cy="371138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184917" y="4457700"/>
            <a:ext cx="366625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1143001" y="4191000"/>
            <a:ext cx="225228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1863529" y="4471270"/>
            <a:ext cx="366625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2561574" y="4221553"/>
            <a:ext cx="225228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561574" y="3633070"/>
            <a:ext cx="225228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左箭头 19"/>
          <p:cNvSpPr/>
          <p:nvPr/>
        </p:nvSpPr>
        <p:spPr>
          <a:xfrm>
            <a:off x="2303264" y="3852819"/>
            <a:ext cx="422473" cy="21161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2547201" y="3198214"/>
            <a:ext cx="225228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2288891" y="3415029"/>
            <a:ext cx="422473" cy="2145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678487" y="3416736"/>
            <a:ext cx="366625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1794072" y="4205818"/>
            <a:ext cx="225228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5" name="上箭头 24"/>
          <p:cNvSpPr/>
          <p:nvPr/>
        </p:nvSpPr>
        <p:spPr>
          <a:xfrm>
            <a:off x="3480168" y="3185985"/>
            <a:ext cx="225228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3221858" y="3402800"/>
            <a:ext cx="422473" cy="2145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3611454" y="3404507"/>
            <a:ext cx="366625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3445055" y="3465116"/>
            <a:ext cx="266636" cy="371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81100" y="4572000"/>
            <a:ext cx="6629400" cy="1357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675226" y="3518770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91000" y="4572000"/>
            <a:ext cx="0" cy="10668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38800" y="2286000"/>
            <a:ext cx="0" cy="228600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640904" y="3505200"/>
            <a:ext cx="990600" cy="13570"/>
          </a:xfrm>
          <a:prstGeom prst="line">
            <a:avLst/>
          </a:prstGeom>
          <a:ln w="152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汇总连接 11"/>
          <p:cNvSpPr/>
          <p:nvPr/>
        </p:nvSpPr>
        <p:spPr>
          <a:xfrm>
            <a:off x="976227" y="4412053"/>
            <a:ext cx="333548" cy="319894"/>
          </a:xfrm>
          <a:prstGeom prst="flowChartSummingJunc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六角星 12"/>
          <p:cNvSpPr/>
          <p:nvPr/>
        </p:nvSpPr>
        <p:spPr>
          <a:xfrm>
            <a:off x="5486400" y="1981200"/>
            <a:ext cx="304800" cy="371138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160088" y="4448974"/>
            <a:ext cx="366625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4078386" y="4204570"/>
            <a:ext cx="225228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5526186" y="4185475"/>
            <a:ext cx="225228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3221858" y="3402800"/>
            <a:ext cx="422473" cy="2145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2675226" y="4457700"/>
            <a:ext cx="366625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541908" y="3551385"/>
            <a:ext cx="266636" cy="371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24" grpId="0" animBg="1"/>
      <p:bldP spid="27" grpId="0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ctrTitle"/>
          </p:nvPr>
        </p:nvSpPr>
        <p:spPr>
          <a:xfrm>
            <a:off x="762000" y="4549775"/>
            <a:ext cx="7772400" cy="1470025"/>
          </a:xfrm>
        </p:spPr>
        <p:txBody>
          <a:bodyPr anchor="ctr"/>
          <a:lstStyle/>
          <a:p>
            <a:pPr defTabSz="914400"/>
            <a:r>
              <a:rPr lang="en-US" altLang="zh-CN" kern="1200" baseline="0">
                <a:latin typeface="Arial Black" panose="020B0A04020102020204" pitchFamily="34" charset="0"/>
                <a:ea typeface="PMingLiU" panose="02020500000000000000" pitchFamily="18" charset="-120"/>
              </a:rPr>
              <a:t>Thank You</a:t>
            </a:r>
            <a:r>
              <a:rPr lang="zh-CN" altLang="en-US" kern="1200" baseline="0" dirty="0">
                <a:latin typeface="Arial Black" panose="020B0A04020102020204" pitchFamily="34" charset="0"/>
                <a:ea typeface="PMingLiU" panose="02020500000000000000" pitchFamily="18" charset="-120"/>
              </a:rPr>
              <a:t>！</a:t>
            </a:r>
          </a:p>
        </p:txBody>
      </p:sp>
      <p:sp>
        <p:nvSpPr>
          <p:cNvPr id="2" name="AutoShape 2" descr="data:image/png;base64,iVBORw0KGgoAAAANSUhEUgAAAGQAAABkCAYAAABw4pVUAAAKPklEQVR4Xu1dX4gdVx3+ZubepUaIhqVmEyOSIkQDthIE9UFMkD4pgrVKoQ9BpS/1oRjaQn3JH4OgBvRBRB+ECkIt1ieJtiJN8lILpdXWmiZQRNJks22apLvee/fu3d07cubu3MydPfP7fWdmdu/d5iQsIXPPnDnn9/2+7/dn5s4GAGJU/BPHt6YIgiCZLT2W/r/omHRp2xy28dI417Vl58/vxXxmO5aek91rWZMa63lAMg40MYBkPYlFt6wH2a4lMYldm81DJYbYjC8xsApYmk3TtQ8Zwm66yqJYuucliF2bByQXL1iN9QxZzxeRIVJw0iRAYoGNtq7j2QDKsIplVHbd0ryShGtS6AHJZExFBtcAyxt5IgHRgldW1rKpMMsellHsuDzjNGYxcdCmImNjiAfkVg2Wd768bWzAWbOsKjHEA7IFAdHy/7xsVKmAmSCclU7XzgKb5Ey0ZHlABhagJYuRnaKaw7WX5drzYvtWTHpcJvhKtnFNJGyOueGVuiYBHpABLJvWOvGAcHqzDhDuNPso1xa3K0hs4HQd57oOW/BnZY+179jb74xkuRp6M+Nb7YDEWmnKQrs2jgnq2pRl52BbHXUE35rNNjRJ4AHR3GP08ypgMlfygDBWyowZCyBVWif5czVql+2QavJUtrrX4hVT32Qx1u795P3ByhAPyGht4GrUSoCkDzlonswyuw6GsNda511rdzBt6Wn2GFNtFxlV2p/Edo15tRSGto15QOw9KhoQNstiZUzy2rKeX0YypPqGjQNMjWRjkq3g1Jx3eC0PSLGbeEAKbHNbMcQW1F3lSaKoln5ulBeW3YOW3DAxskyPbCijHhA9xc0SdyyASEFPyxbYgJlXJ80zmRRXSxqkHll6rra/De+zSXUIWw2X0XgPyGh6LEqWZ0ixjG04Q9K0lw2+Wj4teb5roNUkKO842r2JfALhOl6r9l0rdastPSCjbKij0GPjkAiI5vl1xokqsckmp1JCwFbN2v7zQV/bA8vudcmKVKlrm9Fkrki+tM3YqF82y9L2IBlOWqe2Bw9IgQW2HCCu7Xd2g4yXGxtKgdBWG0iS5eq1VSpqVsLZ+ipdi/ODcpsFyMGDB2F+zJ+jR4+u8//jx48Pj6WfZ4+lH9rOZUG1tXVYJ5HGSfHK+hhQ2f6SFhiZlnhZ7XU5zwB37NixkWdrbSDZ5mRA0pxWUo+JB6Tf7yMMQxd7F441xjTGmJubw65du7YOIKxnsPrIep8rzWtByXES0bszt5CZaW31Cv3kYh1yw6bJDNDXV6/hR9cfQhNtNNBCM25je7wN3595kbFF6TEeEIvpHn73YTSjNqbCNqbWAGn0W4hW2whXzE8Pj++5VtroTG3CZlnSXM4MKdMCYLybTTfzm5nvt/DYwgk0o24CRDNsoxm30EQLDfNv3E5AwXIH6C3i0T3tQnsUsVUzNNMPq2I3UbKqTMx4mRnjIoXfWTiBqbCLKOgkUmUAMGDc+mmjEbcRri4CvQ7ipR6OfGzJupSJBaRK68RVE9huqG3ew//7CRpBD42giwY6uNbq4A8vnUY4NYW4t4LjB3cNQEIbUdxJQImXlvDIzm5lQNh9MkVukRMOE58tA0jrFKKgh3/OziGKgVcu/RUIDcEHr4NCHOPk56YSKYvQQdRfBJa7+PIHfon92769zqYuDPGA5CzwQu8ifr18Gv+evQL0Y/zj6jkEERJA7t3xefxl/y+SM051DiDuGwkzoHQRriziex/uvL8ZwqautprCldLpHEdav8W52fMJC8y70v5180UgCnH/nYfw1N7RtspPW59ElGRei9gd3I37P/h8ISB136Aayo7ySKsYX10laxyAfP0/P8d/e4M0NkKE17qvJOzo3f0nVk2skrVlAHH1ZAkkLY0ssqjpNaWNwWfnX8cTs88kQ0OEeL1/AQhCLO3/XWlAik5k+1DShbXs1MYkMahPGiBmsZ954yQQB0AU4EJ8KYnl3X2/KrTL0Rsv4Idv/g3YOY2nt38D39wxQ4HnASkwU5YhCSDnf5yAEEQhzofvIESMxU+cKjTy37uz+MIduxE9/wPEH9+L3t7vokE0KccOiPQSTI16ZaVKk7Giav+eiz9DEEUImiEurl5PwOjctf5eiTn+2Ru/wb5oGk9dXgDCEB96dw9ufnFwf0WSDBvC2nop6mUGic8AbCVALi/P46tXfo+gESTAXFi6nlQh09E2PLfzAby1uoD73v4j9m3/SPKu1ZenDyN49Rng6jQOf3QGT376U1sHEI0NYqpGpnlsm8QwLy9Z2esfuPokYJhiCsMggPlrEMi+7/bl6QeHpzRPn8PyV75kzbTSgy5ry07E9O5cEgjxfVnsxbRmYZlNS4CY+d5ceQ/fmn92ZK8z4Tb8ecfXaAXR1s1IFWsj26Ks15eefmcvpm1sIwChrS4M1NY9FkDYb1C5BkIpODLFZcqQ9LZrHQAwc9nWJsm5lpVJdrMCPumA1AGEyxwTA0gZpFlJczGIGWvWYh4BOnPmjOup1PhDhw7h7NmzI2NtQT0vtenazL+SnLEtmewCUvsPXxwwaYBkN11G69msUIpvYwGE/UpbWY/Q0umyxSVFhYL3GroaWsuQbPPlY4eWIAwZ6gEZmM7WvyvLMpsUeUDWrCLpucbesQBi+8IOK08MldnAr2U3jHHYYCpdS4tX0jo0FkjxaihZHpCBmaTWCVM3aZlXFkjxWuy3cFnW5BeveY2Ubtq8UWKcxrJ8nGDZoDFPCur54G4DZiTmeECKGSJlY3U7yxA4D8gWB4QtIJmAr9LX8iuVpKCqpZuSZDG1BLtedo1WG7kyxAMyyiibE9QOiFQkaYEzvxgNwDoKMletZ8e7JhBsXBHt63o/xAMyMHsdqbA1A/WAFBt44hiiBTFJK1kpYsZp3sh2A+pcrzSXVreIQFdpLta5wSre+L4HhDF0lUxCMyCTnrLX1641LMjIL2y6dhbYBIIqDF1ribqMdFsD4npPXTM6Y0xXry3TJmdufJVJyZlenVabSCzb1N+OIFXDEhs9IBoNhM89Q0aNw957WRdDKmBgfQKjSvxhJS0fkLXzXJ3FlpJLksWMN2um0l4PyMACmjxuGiCad7Eanx/HFnXSzSK20NLaOnUWocxcxhasZA0DvesLzGwZRB1FnQdk8Oy+8wvMPCBrhiPv1dTCECaHz9JR011JxqQb/lJcY6WQjY2sBLlW9tL1nbu9tsk04zMbk+RJy0JYg7jGRGbdWsHHgi/VY7X/gnumktUAyW+szJMrUjXsykpn2bF8o0yT+vQaHpA1S7kmJhKoVVoyHpDbDZAsVV2lgq19tPqjKKnQ6htR68l2PTuHWIfUkWVJCYFGaSa70ozJSJA2B2tMJpjTcXCjCkMtLXVJB7W52IyK6WXZGO3KVC0TtWWKG16pa0b0gIy2VTwgxKM8ZWWvFoYwOlg0RtJHTTsZnda0Xqo56pAgrUAuSho0m4qVunayi8SYsVLly2ZFrvcXNJks6/GbCcj/AcMyES4JRiJ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png;base64,iVBORw0KGgoAAAANSUhEUgAAAGQAAABkCAYAAABw4pVUAAAKPklEQVR4Xu1dX4gdVx3+ZubepUaIhqVmEyOSIkQDthIE9UFMkD4pgrVKoQ9BpS/1oRjaQn3JH4OgBvRBRB+ECkIt1ieJtiJN8lILpdXWmiZQRNJks22apLvee/fu3d07cubu3MydPfP7fWdmdu/d5iQsIXPPnDnn9/2+7/dn5s4GAGJU/BPHt6YIgiCZLT2W/r/omHRp2xy28dI417Vl58/vxXxmO5aek91rWZMa63lAMg40MYBkPYlFt6wH2a4lMYldm81DJYbYjC8xsApYmk3TtQ8Zwm66yqJYuucliF2bByQXL1iN9QxZzxeRIVJw0iRAYoGNtq7j2QDKsIplVHbd0ryShGtS6AHJZExFBtcAyxt5IgHRgldW1rKpMMsellHsuDzjNGYxcdCmImNjiAfkVg2Wd768bWzAWbOsKjHEA7IFAdHy/7xsVKmAmSCclU7XzgKb5Ey0ZHlABhagJYuRnaKaw7WX5drzYvtWTHpcJvhKtnFNJGyOueGVuiYBHpABLJvWOvGAcHqzDhDuNPso1xa3K0hs4HQd57oOW/BnZY+179jb74xkuRp6M+Nb7YDEWmnKQrs2jgnq2pRl52BbHXUE35rNNjRJ4AHR3GP08ypgMlfygDBWyowZCyBVWif5czVql+2QavJUtrrX4hVT32Qx1u795P3ByhAPyGht4GrUSoCkDzlonswyuw6GsNda511rdzBt6Wn2GFNtFxlV2p/Edo15tRSGto15QOw9KhoQNstiZUzy2rKeX0YypPqGjQNMjWRjkq3g1Jx3eC0PSLGbeEAKbHNbMcQW1F3lSaKoln5ulBeW3YOW3DAxskyPbCijHhA9xc0SdyyASEFPyxbYgJlXJ80zmRRXSxqkHll6rra/De+zSXUIWw2X0XgPyGh6LEqWZ0ixjG04Q9K0lw2+Wj4teb5roNUkKO842r2JfALhOl6r9l0rdastPSCjbKij0GPjkAiI5vl1xokqsckmp1JCwFbN2v7zQV/bA8vudcmKVKlrm9Fkrki+tM3YqF82y9L2IBlOWqe2Bw9IgQW2HCCu7Xd2g4yXGxtKgdBWG0iS5eq1VSpqVsLZ+ipdi/ODcpsFyMGDB2F+zJ+jR4+u8//jx48Pj6WfZ4+lH9rOZUG1tXVYJ5HGSfHK+hhQ2f6SFhiZlnhZ7XU5zwB37NixkWdrbSDZ5mRA0pxWUo+JB6Tf7yMMQxd7F441xjTGmJubw65du7YOIKxnsPrIep8rzWtByXES0bszt5CZaW31Cv3kYh1yw6bJDNDXV6/hR9cfQhNtNNBCM25je7wN3595kbFF6TEeEIvpHn73YTSjNqbCNqbWAGn0W4hW2whXzE8Pj++5VtroTG3CZlnSXM4MKdMCYLybTTfzm5nvt/DYwgk0o24CRDNsoxm30EQLDfNv3E5AwXIH6C3i0T3tQnsUsVUzNNMPq2I3UbKqTMx4mRnjIoXfWTiBqbCLKOgkUmUAMGDc+mmjEbcRri4CvQ7ipR6OfGzJupSJBaRK68RVE9huqG3ew//7CRpBD42giwY6uNbq4A8vnUY4NYW4t4LjB3cNQEIbUdxJQImXlvDIzm5lQNh9MkVukRMOE58tA0jrFKKgh3/OziGKgVcu/RUIDcEHr4NCHOPk56YSKYvQQdRfBJa7+PIHfon92769zqYuDPGA5CzwQu8ifr18Gv+evQL0Y/zj6jkEERJA7t3xefxl/y+SM051DiDuGwkzoHQRriziex/uvL8ZwqautprCldLpHEdav8W52fMJC8y70v5180UgCnH/nYfw1N7RtspPW59ElGRei9gd3I37P/h8ISB136Aayo7ySKsYX10laxyAfP0/P8d/e4M0NkKE17qvJOzo3f0nVk2skrVlAHH1ZAkkLY0ssqjpNaWNwWfnX8cTs88kQ0OEeL1/AQhCLO3/XWlAik5k+1DShbXs1MYkMahPGiBmsZ954yQQB0AU4EJ8KYnl3X2/KrTL0Rsv4Idv/g3YOY2nt38D39wxQ4HnASkwU5YhCSDnf5yAEEQhzofvIESMxU+cKjTy37uz+MIduxE9/wPEH9+L3t7vokE0KccOiPQSTI16ZaVKk7Giav+eiz9DEEUImiEurl5PwOjctf5eiTn+2Ru/wb5oGk9dXgDCEB96dw9ufnFwf0WSDBvC2nop6mUGic8AbCVALi/P46tXfo+gESTAXFi6nlQh09E2PLfzAby1uoD73v4j9m3/SPKu1ZenDyN49Rng6jQOf3QGT376U1sHEI0NYqpGpnlsm8QwLy9Z2esfuPokYJhiCsMggPlrEMi+7/bl6QeHpzRPn8PyV75kzbTSgy5ry07E9O5cEgjxfVnsxbRmYZlNS4CY+d5ceQ/fmn92ZK8z4Tb8ecfXaAXR1s1IFWsj26Ks15eefmcvpm1sIwChrS4M1NY9FkDYb1C5BkIpODLFZcqQ9LZrHQAwc9nWJsm5lpVJdrMCPumA1AGEyxwTA0gZpFlJczGIGWvWYh4BOnPmjOup1PhDhw7h7NmzI2NtQT0vtenazL+SnLEtmewCUvsPXxwwaYBkN11G69msUIpvYwGE/UpbWY/Q0umyxSVFhYL3GroaWsuQbPPlY4eWIAwZ6gEZmM7WvyvLMpsUeUDWrCLpucbesQBi+8IOK08MldnAr2U3jHHYYCpdS4tX0jo0FkjxaihZHpCBmaTWCVM3aZlXFkjxWuy3cFnW5BeveY2Ubtq8UWKcxrJ8nGDZoDFPCur54G4DZiTmeECKGSJlY3U7yxA4D8gWB4QtIJmAr9LX8iuVpKCqpZuSZDG1BLtedo1WG7kyxAMyyiibE9QOiFQkaYEzvxgNwDoKMletZ8e7JhBsXBHt63o/xAMyMHsdqbA1A/WAFBt44hiiBTFJK1kpYsZp3sh2A+pcrzSXVreIQFdpLta5wSre+L4HhDF0lUxCMyCTnrLX1641LMjIL2y6dhbYBIIqDF1ribqMdFsD4npPXTM6Y0xXry3TJmdufJVJyZlenVabSCzb1N+OIFXDEhs9IBoNhM89Q0aNw957WRdDKmBgfQKjSvxhJS0fkLXzXJ3FlpJLksWMN2um0l4PyMACmjxuGiCad7Eanx/HFnXSzSK20NLaOnUWocxcxhasZA0DvesLzGwZRB1FnQdk8Oy+8wvMPCBrhiPv1dTCECaHz9JR011JxqQb/lJcY6WQjY2sBLlW9tL1nbu9tsk04zMbk+RJy0JYg7jGRGbdWsHHgi/VY7X/gnumktUAyW+szJMrUjXsykpn2bF8o0yT+vQaHpA1S7kmJhKoVVoyHpDbDZAsVV2lgq19tPqjKKnQ6htR68l2PTuHWIfUkWVJCYFGaSa70ozJSJA2B2tMJpjTcXCjCkMtLXVJB7W52IyK6WXZGO3KVC0TtWWKG16pa0b0gIy2VTwgxKM8ZWWvFoYwOlg0RtJHTTsZnda0Xqo56pAgrUAuSho0m4qVunayi8SYsVLly2ZFrvcXNJks6/GbCcj/AcMyES4JRiJM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www.dfrobot.com/wiki/images/thumb/e/ef/Romeo_BLE_Pinout.png/850px-Romeo_BLE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24000"/>
            <a:ext cx="8096250" cy="51625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657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检查引脚连接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寻迹传感器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A2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A3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A4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分别接左、中、右</a:t>
            </a:r>
            <a:r>
              <a:rPr lang="zh-CN" altLang="en-US" sz="2400" dirty="0"/>
              <a:t>三个寻迹传感器</a:t>
            </a:r>
            <a:endParaRPr lang="en-US" altLang="zh-CN" sz="2400" dirty="0" smtClean="0"/>
          </a:p>
          <a:p>
            <a:r>
              <a:rPr lang="zh-CN" altLang="en-US" sz="2800" dirty="0"/>
              <a:t>避障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数字引脚</a:t>
            </a:r>
            <a:r>
              <a:rPr lang="en-US" altLang="zh-CN" sz="2400" dirty="0" smtClean="0">
                <a:solidFill>
                  <a:srgbClr val="FF0000"/>
                </a:solidFill>
              </a:rPr>
              <a:t>10</a:t>
            </a:r>
            <a:r>
              <a:rPr lang="zh-CN" altLang="en-US" sz="2400" dirty="0" smtClean="0"/>
              <a:t>，避障采样触发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数字引脚</a:t>
            </a:r>
            <a:r>
              <a:rPr lang="en-US" altLang="zh-CN" sz="2400" dirty="0" smtClean="0">
                <a:solidFill>
                  <a:srgbClr val="FF0000"/>
                </a:solidFill>
              </a:rPr>
              <a:t>13</a:t>
            </a:r>
            <a:r>
              <a:rPr lang="zh-CN" altLang="en-US" sz="2400" dirty="0" smtClean="0"/>
              <a:t>，距离信息采集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数字引脚</a:t>
            </a:r>
            <a:r>
              <a:rPr lang="en-US" altLang="zh-CN" sz="2400" dirty="0" smtClean="0">
                <a:solidFill>
                  <a:srgbClr val="FF0000"/>
                </a:solidFill>
              </a:rPr>
              <a:t>11</a:t>
            </a:r>
            <a:r>
              <a:rPr lang="zh-CN" altLang="en-US" sz="2400" dirty="0"/>
              <a:t>（</a:t>
            </a:r>
            <a:r>
              <a:rPr lang="en-US" altLang="zh-CN" sz="2400" dirty="0"/>
              <a:t>PWM</a:t>
            </a:r>
            <a:r>
              <a:rPr lang="zh-CN" altLang="en-US" sz="2400" dirty="0"/>
              <a:t>），传感器</a:t>
            </a:r>
            <a:r>
              <a:rPr lang="zh-CN" altLang="en-US" sz="2400" dirty="0" smtClean="0"/>
              <a:t>转向控制</a:t>
            </a:r>
            <a:endParaRPr lang="en-US" altLang="zh-CN" sz="2400" dirty="0" smtClean="0"/>
          </a:p>
          <a:p>
            <a:r>
              <a:rPr lang="zh-CN" altLang="en-US" sz="2800" dirty="0" smtClean="0"/>
              <a:t>按键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A7</a:t>
            </a:r>
            <a:r>
              <a:rPr lang="zh-CN" altLang="en-US" sz="2400" dirty="0" smtClean="0"/>
              <a:t> 获取</a:t>
            </a:r>
            <a:endParaRPr lang="en-US" altLang="zh-CN" sz="2400" dirty="0" smtClean="0"/>
          </a:p>
          <a:p>
            <a:r>
              <a:rPr lang="zh-CN" altLang="en-US" sz="2800" dirty="0" smtClean="0"/>
              <a:t>小车移动控制</a:t>
            </a:r>
            <a:endParaRPr lang="en-US" altLang="zh-CN" sz="2800" dirty="0" smtClean="0"/>
          </a:p>
          <a:p>
            <a:pPr lvl="1"/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73806"/>
              </p:ext>
            </p:extLst>
          </p:nvPr>
        </p:nvGraphicFramePr>
        <p:xfrm>
          <a:off x="4191000" y="4460875"/>
          <a:ext cx="4572000" cy="184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数字引脚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1" kern="0" dirty="0" smtClean="0">
                          <a:solidFill>
                            <a:srgbClr val="0000CC"/>
                          </a:solidFill>
                          <a:effectLst/>
                        </a:rPr>
                        <a:t>速度</a:t>
                      </a:r>
                      <a:r>
                        <a:rPr lang="zh-CN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PWM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电机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</a:rPr>
                        <a:t>方向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</a:rPr>
                        <a:t>控制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29200" y="274638"/>
            <a:ext cx="3910301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PWM pins </a:t>
            </a:r>
            <a:r>
              <a:rPr lang="en-US" altLang="zh-CN" sz="2000" b="1" dirty="0"/>
              <a:t>3, 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en-US" altLang="zh-CN" sz="2000" b="1" dirty="0"/>
              <a:t>, 9, 10, and 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76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Arduino</a:t>
            </a:r>
            <a:endParaRPr lang="zh-CN" altLang="en-US" sz="4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516" y="3158729"/>
            <a:ext cx="5043488" cy="1565672"/>
          </a:xfrm>
        </p:spPr>
        <p:txBody>
          <a:bodyPr/>
          <a:lstStyle/>
          <a:p>
            <a:pPr algn="ctr">
              <a:buNone/>
            </a:pPr>
            <a:r>
              <a:rPr lang="zh-CN" altLang="en-US" sz="4400" dirty="0" smtClean="0"/>
              <a:t>按键</a:t>
            </a:r>
            <a:endParaRPr lang="zh-CN" altLang="en-US" sz="4050" dirty="0">
              <a:sym typeface="+mn-ea"/>
            </a:endParaRPr>
          </a:p>
        </p:txBody>
      </p:sp>
      <p:pic>
        <p:nvPicPr>
          <p:cNvPr id="5" name="Picture 2" descr="D:\Program Files\Microsoft Office\MEDIA\CAGCAT10\j02127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9" y="3291147"/>
            <a:ext cx="813359" cy="1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43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P01P_keyPress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连接：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将下图所示开关拨到</a:t>
            </a:r>
            <a:r>
              <a:rPr lang="en-US" altLang="zh-CN" sz="2400" dirty="0" smtClean="0"/>
              <a:t>ON,</a:t>
            </a:r>
            <a:r>
              <a:rPr lang="zh-CN" altLang="en-US" sz="2400" dirty="0" smtClean="0"/>
              <a:t>连通</a:t>
            </a:r>
            <a:r>
              <a:rPr lang="en-US" altLang="zh-CN" sz="2400" dirty="0" smtClean="0">
                <a:solidFill>
                  <a:srgbClr val="FF0000"/>
                </a:solidFill>
              </a:rPr>
              <a:t>A7</a:t>
            </a:r>
            <a:r>
              <a:rPr lang="zh-CN" altLang="en-US" sz="2400" dirty="0" smtClean="0"/>
              <a:t>引脚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USB</a:t>
            </a:r>
            <a:r>
              <a:rPr lang="zh-CN" altLang="en-US" sz="2400" dirty="0" smtClean="0"/>
              <a:t>电缆连接小车和</a:t>
            </a:r>
            <a:r>
              <a:rPr lang="en-US" altLang="zh-CN" sz="2400" dirty="0" smtClean="0"/>
              <a:t>PC</a:t>
            </a:r>
          </a:p>
          <a:p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实现按键检测，通过串口输出不同字串表示不同按键被按下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2400" dirty="0"/>
          </a:p>
        </p:txBody>
      </p:sp>
      <p:pic>
        <p:nvPicPr>
          <p:cNvPr id="8" name="图片 7" descr="Button Romeo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527431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7086600" y="228600"/>
            <a:ext cx="20574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msgs</a:t>
            </a:r>
            <a:r>
              <a:rPr lang="en-US" altLang="zh-CN" dirty="0"/>
              <a:t>[5] = {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Up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Left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Down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Right ",   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Select" 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C_Powerbar Rhe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</TotalTime>
  <Words>2905</Words>
  <Application>Microsoft Office PowerPoint</Application>
  <PresentationFormat>全屏显示(4:3)</PresentationFormat>
  <Paragraphs>614</Paragraphs>
  <Slides>58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Microsoft JhengHei</vt:lpstr>
      <vt:lpstr>PMingLiU</vt:lpstr>
      <vt:lpstr>Salesforce Sans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ABC_Powerbar Rhea</vt:lpstr>
      <vt:lpstr>CPS技术与创客实践 Ch02 Arduino 平台 Part B 小车平台使用</vt:lpstr>
      <vt:lpstr>Arduino</vt:lpstr>
      <vt:lpstr>Arduino 小车</vt:lpstr>
      <vt:lpstr>概览</vt:lpstr>
      <vt:lpstr>开启开关</vt:lpstr>
      <vt:lpstr>PowerPoint 演示文稿</vt:lpstr>
      <vt:lpstr>检查引脚连接</vt:lpstr>
      <vt:lpstr>Arduino</vt:lpstr>
      <vt:lpstr>Demo P01P_keyPress</vt:lpstr>
      <vt:lpstr>按键 -- 原理图</vt:lpstr>
      <vt:lpstr>Bounce of Switches and Push buttons</vt:lpstr>
      <vt:lpstr>按键 -- 去除抖动</vt:lpstr>
      <vt:lpstr>按键 -- 按键识别</vt:lpstr>
      <vt:lpstr>Arduino</vt:lpstr>
      <vt:lpstr>连接示意图</vt:lpstr>
      <vt:lpstr>行进控制 -- 要素</vt:lpstr>
      <vt:lpstr>电机驱动 H桥</vt:lpstr>
      <vt:lpstr>输出电压与转速</vt:lpstr>
      <vt:lpstr>小车行进</vt:lpstr>
      <vt:lpstr>Demo P02P_Serialmove</vt:lpstr>
      <vt:lpstr>Code 运动控制</vt:lpstr>
      <vt:lpstr>Code 串口处理</vt:lpstr>
      <vt:lpstr>Demo P01P_keyPress</vt:lpstr>
      <vt:lpstr>Demo P03P_keymove</vt:lpstr>
      <vt:lpstr>P03P_keymove</vt:lpstr>
      <vt:lpstr>代码合并（方法一：拷贝）</vt:lpstr>
      <vt:lpstr>代码合并（方法二：函数更名）</vt:lpstr>
      <vt:lpstr>Demo P04P_keySerialmove</vt:lpstr>
      <vt:lpstr>Arduino</vt:lpstr>
      <vt:lpstr>智能灰度传感器</vt:lpstr>
      <vt:lpstr>模拟量测量</vt:lpstr>
      <vt:lpstr>数字量测量</vt:lpstr>
      <vt:lpstr>Arduino</vt:lpstr>
      <vt:lpstr>控制方式</vt:lpstr>
      <vt:lpstr>闭环循线</vt:lpstr>
      <vt:lpstr>Arduino</vt:lpstr>
      <vt:lpstr>超声波测速原理</vt:lpstr>
      <vt:lpstr>连接</vt:lpstr>
      <vt:lpstr>距离测量</vt:lpstr>
      <vt:lpstr>距离测量</vt:lpstr>
      <vt:lpstr>pulseIn()函数</vt:lpstr>
      <vt:lpstr>pulseIn()函数 </vt:lpstr>
      <vt:lpstr>使用</vt:lpstr>
      <vt:lpstr>Arduino</vt:lpstr>
      <vt:lpstr>传感器角度控制</vt:lpstr>
      <vt:lpstr>使用</vt:lpstr>
      <vt:lpstr>Arduino</vt:lpstr>
      <vt:lpstr>蓝牙小车运动控制</vt:lpstr>
      <vt:lpstr>手机程序</vt:lpstr>
      <vt:lpstr>串口操作</vt:lpstr>
      <vt:lpstr>手机程序</vt:lpstr>
      <vt:lpstr>Arduino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儿童教育</dc:title>
  <dc:subject>教育 英语</dc:subject>
  <dc:creator>Rhea</dc:creator>
  <cp:keywords>教育 英语 Powerbar Rhea</cp:keywords>
  <dc:description>www.nordridesign.cn</dc:description>
  <cp:lastModifiedBy>steven</cp:lastModifiedBy>
  <cp:revision>300</cp:revision>
  <dcterms:created xsi:type="dcterms:W3CDTF">2017-10-14T23:57:00Z</dcterms:created>
  <dcterms:modified xsi:type="dcterms:W3CDTF">2019-02-25T00:34:23Z</dcterms:modified>
  <cp:category>www.nordridesign.cn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2052-10.1.0.6207</vt:lpwstr>
  </property>
</Properties>
</file>