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1" d="100"/>
          <a:sy n="101" d="100"/>
        </p:scale>
        <p:origin x="1186"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Jeffy .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au95122104014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 P College Of Engineering, Ayikudy.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70E50A-C192-B4B4-2048-39E22533AC8C}"/>
              </a:ext>
            </a:extLst>
          </p:cNvPr>
          <p:cNvSpPr txBox="1"/>
          <p:nvPr/>
        </p:nvSpPr>
        <p:spPr>
          <a:xfrm>
            <a:off x="1020198" y="1254466"/>
            <a:ext cx="6567055" cy="2631490"/>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system architecture follows the Model-View-Controller (MVC) pattern, with Django handling the model and controller components. The models define the database schema, including user information, candidates, and votes. The views handle user requests, perform necessary operations, and render dynamic web pages. The controllers manage the flow of data between the models and views.</a:t>
            </a:r>
            <a:endParaRPr lang="en-US" sz="1500" dirty="0"/>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web application provides real-time updates on the voting results, allowing administrators to monitor the progress. The results are stored securely in a database, ensuring accuracy and reliability.</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C1FF9FA-094F-18BB-29C5-8067EBBDDA7D}"/>
              </a:ext>
            </a:extLst>
          </p:cNvPr>
          <p:cNvPicPr>
            <a:picLocks noChangeAspect="1"/>
          </p:cNvPicPr>
          <p:nvPr/>
        </p:nvPicPr>
        <p:blipFill>
          <a:blip r:embed="rId2"/>
          <a:stretch>
            <a:fillRect/>
          </a:stretch>
        </p:blipFill>
        <p:spPr>
          <a:xfrm>
            <a:off x="1027756" y="1230630"/>
            <a:ext cx="6728378" cy="324258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TextBox 2">
            <a:extLst>
              <a:ext uri="{FF2B5EF4-FFF2-40B4-BE49-F238E27FC236}">
                <a16:creationId xmlns:a16="http://schemas.microsoft.com/office/drawing/2014/main" id="{B187D8A9-8A7F-530C-CC9C-F27D76CCDB08}"/>
              </a:ext>
            </a:extLst>
          </p:cNvPr>
          <p:cNvSpPr txBox="1"/>
          <p:nvPr/>
        </p:nvSpPr>
        <p:spPr>
          <a:xfrm>
            <a:off x="1042869" y="1375379"/>
            <a:ext cx="6763538" cy="3093154"/>
          </a:xfrm>
          <a:prstGeom prst="rect">
            <a:avLst/>
          </a:prstGeom>
          <a:noFill/>
        </p:spPr>
        <p:txBody>
          <a:bodyPr wrap="square" rtlCol="0">
            <a:spAutoFit/>
          </a:bodyPr>
          <a:lstStyle/>
          <a:p>
            <a:r>
              <a:rPr lang="en-US" sz="1500" dirty="0"/>
              <a:t>1.Credibility: The "About Us" page establishes credibility by providing information about the organization's history, mission, and team members </a:t>
            </a:r>
            <a:r>
              <a:rPr lang="en-US" altLang="zh-CN" sz="1500" dirty="0"/>
              <a:t>.</a:t>
            </a:r>
          </a:p>
          <a:p>
            <a:endParaRPr lang="en-US" altLang="zh-CN" sz="1500" dirty="0"/>
          </a:p>
          <a:p>
            <a:r>
              <a:rPr lang="en-US" sz="1500" dirty="0"/>
              <a:t>2.Mission and Values: It communicates the organization's mission, values, and objectives in promoting democratic participation and decision-making.</a:t>
            </a:r>
          </a:p>
          <a:p>
            <a:endParaRPr lang="en-US" sz="1500" dirty="0"/>
          </a:p>
          <a:p>
            <a:r>
              <a:rPr lang="en-US" sz="1500" dirty="0"/>
              <a:t> 3. Community Engagement: The page showcases the organization's commitment to community engagement and empowerment through the voting process, inspiring active participation. </a:t>
            </a:r>
          </a:p>
          <a:p>
            <a:endParaRPr lang="en-US" sz="1500" dirty="0"/>
          </a:p>
          <a:p>
            <a:r>
              <a:rPr lang="en-US" sz="1500" dirty="0"/>
              <a:t>4. Contact Information: Users can easily reach out with questions, feedback, or inquiries 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TextBox 2">
            <a:extLst>
              <a:ext uri="{FF2B5EF4-FFF2-40B4-BE49-F238E27FC236}">
                <a16:creationId xmlns:a16="http://schemas.microsoft.com/office/drawing/2014/main" id="{B9F23E9D-F08A-0B3D-288B-4BCA95B20F8A}"/>
              </a:ext>
            </a:extLst>
          </p:cNvPr>
          <p:cNvSpPr txBox="1"/>
          <p:nvPr/>
        </p:nvSpPr>
        <p:spPr>
          <a:xfrm>
            <a:off x="1617203" y="1330036"/>
            <a:ext cx="2705415" cy="2631490"/>
          </a:xfrm>
          <a:prstGeom prst="rect">
            <a:avLst/>
          </a:prstGeom>
          <a:noFill/>
        </p:spPr>
        <p:txBody>
          <a:bodyPr wrap="square" rtlCol="0">
            <a:spAutoFit/>
          </a:bodyPr>
          <a:lstStyle/>
          <a:p>
            <a:endParaRPr lang="en-US" sz="1500" dirty="0"/>
          </a:p>
          <a:p>
            <a:r>
              <a:rPr lang="en-US" sz="1500" dirty="0"/>
              <a:t>1.Header Section</a:t>
            </a:r>
          </a:p>
          <a:p>
            <a:endParaRPr lang="en-US" sz="1500" dirty="0"/>
          </a:p>
          <a:p>
            <a:r>
              <a:rPr lang="en-US" sz="1500" dirty="0"/>
              <a:t>2.Introduction section </a:t>
            </a:r>
          </a:p>
          <a:p>
            <a:endParaRPr lang="en-US" sz="1500" dirty="0"/>
          </a:p>
          <a:p>
            <a:r>
              <a:rPr lang="en-US" sz="1500" dirty="0"/>
              <a:t>3.User Services</a:t>
            </a:r>
          </a:p>
          <a:p>
            <a:endParaRPr lang="en-US" sz="1500" dirty="0"/>
          </a:p>
          <a:p>
            <a:r>
              <a:rPr lang="en-US" sz="1500" dirty="0"/>
              <a:t>4.Administrator Services</a:t>
            </a:r>
          </a:p>
          <a:p>
            <a:endParaRPr lang="en-US" sz="1500" dirty="0"/>
          </a:p>
          <a:p>
            <a:endParaRPr lang="en-US" sz="1500" dirty="0"/>
          </a:p>
          <a:p>
            <a:r>
              <a:rPr lang="en-US" sz="1500" dirty="0"/>
              <a:t> </a:t>
            </a:r>
          </a:p>
        </p:txBody>
      </p:sp>
      <p:sp>
        <p:nvSpPr>
          <p:cNvPr id="4" name="TextBox 3">
            <a:extLst>
              <a:ext uri="{FF2B5EF4-FFF2-40B4-BE49-F238E27FC236}">
                <a16:creationId xmlns:a16="http://schemas.microsoft.com/office/drawing/2014/main" id="{D3C8543F-4E76-3ABE-4C8D-19DDF8B03EB5}"/>
              </a:ext>
            </a:extLst>
          </p:cNvPr>
          <p:cNvSpPr txBox="1"/>
          <p:nvPr/>
        </p:nvSpPr>
        <p:spPr>
          <a:xfrm>
            <a:off x="4934737" y="1420720"/>
            <a:ext cx="2818770" cy="2631490"/>
          </a:xfrm>
          <a:prstGeom prst="rect">
            <a:avLst/>
          </a:prstGeom>
          <a:noFill/>
        </p:spPr>
        <p:txBody>
          <a:bodyPr wrap="square" rtlCol="0">
            <a:spAutoFit/>
          </a:bodyPr>
          <a:lstStyle/>
          <a:p>
            <a:endParaRPr lang="en-US" sz="1500" dirty="0"/>
          </a:p>
          <a:p>
            <a:r>
              <a:rPr lang="en-US" sz="1500" dirty="0"/>
              <a:t>5.Organizational Services</a:t>
            </a:r>
          </a:p>
          <a:p>
            <a:endParaRPr lang="en-US" sz="1500" dirty="0"/>
          </a:p>
          <a:p>
            <a:r>
              <a:rPr lang="en-US" sz="1500" dirty="0"/>
              <a:t>6.Technical Services</a:t>
            </a:r>
          </a:p>
          <a:p>
            <a:endParaRPr lang="en-US" sz="1500" dirty="0"/>
          </a:p>
          <a:p>
            <a:r>
              <a:rPr lang="en-US" sz="1500" dirty="0"/>
              <a:t>7.Consulting Services</a:t>
            </a:r>
          </a:p>
          <a:p>
            <a:endParaRPr lang="en-US" sz="1500" dirty="0"/>
          </a:p>
          <a:p>
            <a:r>
              <a:rPr lang="en-US" sz="1500" dirty="0"/>
              <a:t>8.Call to Action Services</a:t>
            </a:r>
          </a:p>
          <a:p>
            <a:endParaRPr lang="en-US" sz="1500" dirty="0"/>
          </a:p>
          <a:p>
            <a:endParaRPr lang="en-US" sz="1500" dirty="0"/>
          </a:p>
          <a:p>
            <a:endParaRPr lang="en-US" sz="1500"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3" name="TextBox 2">
            <a:extLst>
              <a:ext uri="{FF2B5EF4-FFF2-40B4-BE49-F238E27FC236}">
                <a16:creationId xmlns:a16="http://schemas.microsoft.com/office/drawing/2014/main" id="{D2504F38-3024-6433-642E-F141DB7487CD}"/>
              </a:ext>
            </a:extLst>
          </p:cNvPr>
          <p:cNvSpPr txBox="1"/>
          <p:nvPr/>
        </p:nvSpPr>
        <p:spPr>
          <a:xfrm>
            <a:off x="1624760" y="1352707"/>
            <a:ext cx="4828939" cy="3093154"/>
          </a:xfrm>
          <a:prstGeom prst="rect">
            <a:avLst/>
          </a:prstGeom>
          <a:noFill/>
        </p:spPr>
        <p:txBody>
          <a:bodyPr wrap="square" rtlCol="0">
            <a:spAutoFit/>
          </a:bodyPr>
          <a:lstStyle/>
          <a:p>
            <a:r>
              <a:rPr lang="en-US" sz="1500" dirty="0"/>
              <a:t>Header Section </a:t>
            </a:r>
          </a:p>
          <a:p>
            <a:endParaRPr lang="en-US" sz="1500" dirty="0"/>
          </a:p>
          <a:p>
            <a:pPr marL="285750" indent="-285750">
              <a:buFont typeface="Arial" panose="020B0604020202020204" pitchFamily="34" charset="0"/>
              <a:buChar char="•"/>
            </a:pPr>
            <a:r>
              <a:rPr lang="en-US" sz="1500" dirty="0"/>
              <a:t> Introduction Section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Department Listings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Department Details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Key Personnel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Collaboration Opportunities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D8F9A13E-7ACB-2FFB-A72A-544F6A8FA5CC}"/>
              </a:ext>
            </a:extLst>
          </p:cNvPr>
          <p:cNvPicPr>
            <a:picLocks noChangeAspect="1"/>
          </p:cNvPicPr>
          <p:nvPr/>
        </p:nvPicPr>
        <p:blipFill>
          <a:blip r:embed="rId2"/>
          <a:stretch>
            <a:fillRect/>
          </a:stretch>
        </p:blipFill>
        <p:spPr>
          <a:xfrm>
            <a:off x="799970" y="1403676"/>
            <a:ext cx="7326366" cy="249204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AB8DEA74-BD2D-3F82-1632-2D928AF72103}"/>
              </a:ext>
            </a:extLst>
          </p:cNvPr>
          <p:cNvSpPr txBox="1"/>
          <p:nvPr/>
        </p:nvSpPr>
        <p:spPr>
          <a:xfrm>
            <a:off x="1042869" y="1171339"/>
            <a:ext cx="6755981" cy="3554819"/>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sz="1500" dirty="0">
              <a:solidFill>
                <a:srgbClr val="0D0D0D"/>
              </a:solidFill>
              <a:latin typeface="Söhne"/>
            </a:endParaRPr>
          </a:p>
          <a:p>
            <a:pPr marL="285750" indent="-285750">
              <a:buFont typeface="Arial" panose="020B0604020202020204" pitchFamily="34" charset="0"/>
              <a:buChar char="•"/>
            </a:pPr>
            <a:r>
              <a:rPr lang="en-US" sz="1500" b="0" i="0" dirty="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sz="1500" b="0" i="0" dirty="0">
              <a:solidFill>
                <a:srgbClr val="0D0D0D"/>
              </a:solidFill>
              <a:effectLst/>
              <a:latin typeface="Söhne"/>
            </a:endParaRPr>
          </a:p>
          <a:p>
            <a:pPr marL="285750" indent="-285750">
              <a:buFont typeface="Arial" panose="020B0604020202020204" pitchFamily="34" charset="0"/>
              <a:buChar char="•"/>
            </a:pPr>
            <a:r>
              <a:rPr lang="en-US" sz="1500" b="0" i="0" dirty="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sz="1500" b="0" i="0" dirty="0">
              <a:solidFill>
                <a:srgbClr val="0D0D0D"/>
              </a:solidFill>
              <a:effectLst/>
              <a:latin typeface="Söhne"/>
            </a:endParaRPr>
          </a:p>
          <a:p>
            <a:pPr marL="285750" indent="-285750">
              <a:buFont typeface="Arial" panose="020B0604020202020204" pitchFamily="34" charset="0"/>
              <a:buChar char="•"/>
            </a:pPr>
            <a:r>
              <a:rPr lang="en-US" sz="1500" b="0" i="0" dirty="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sz="15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DB9FBD-8500-1804-C29D-99A231CCF934}"/>
              </a:ext>
            </a:extLst>
          </p:cNvPr>
          <p:cNvSpPr txBox="1"/>
          <p:nvPr/>
        </p:nvSpPr>
        <p:spPr>
          <a:xfrm>
            <a:off x="944628" y="1209124"/>
            <a:ext cx="6491484" cy="2400657"/>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Voting Web Application using Django offers an efficient and user-friendly platform for conducting voting processes.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By leveraging Django's robust features and incorporating modern frontend technologies, the application streamlines the voting process, enhances security, and provides real-time results.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This project demonstrates the potential of web-based solutions in revolutionizing traditional voting systems.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B46EE5-5A9D-6C7D-976E-7219BF8C7EEC}"/>
              </a:ext>
            </a:extLst>
          </p:cNvPr>
          <p:cNvSpPr txBox="1"/>
          <p:nvPr/>
        </p:nvSpPr>
        <p:spPr>
          <a:xfrm>
            <a:off x="974856" y="1216681"/>
            <a:ext cx="6876893" cy="2631490"/>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Voting Web Application using Django is a project aimed at developing a robust and user-friendly web application that facilitates the voting process. </a:t>
            </a:r>
          </a:p>
          <a:p>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application leverages Django, a powerful Python-based web framework, to handle the backend operations, and utilizes HTML, CSS, JavaScript, and Bootstrap for creating an intuitive and visually appealing frontend.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project aims to streamline the voting process, enhance security, and provide real-time results.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CB25A8-A571-EC40-EF64-0B30690AFF3D}"/>
              </a:ext>
            </a:extLst>
          </p:cNvPr>
          <p:cNvSpPr txBox="1"/>
          <p:nvPr/>
        </p:nvSpPr>
        <p:spPr>
          <a:xfrm>
            <a:off x="1057984" y="1277137"/>
            <a:ext cx="6506599" cy="2400657"/>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Traditional voting methods often suffer from various challenges, such as long queues, logistical issues, and potential inaccuracies.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Additionally, managing and counting votes manually can be time-consuming and error-prone.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objective of this project is to address these issues by developing an efficient and secure web application for conducting voting processes.</a:t>
            </a:r>
            <a:endParaRPr lang="en-US" sz="1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046FB8-6A3E-52C5-3587-7F729348C169}"/>
              </a:ext>
            </a:extLst>
          </p:cNvPr>
          <p:cNvSpPr txBox="1"/>
          <p:nvPr/>
        </p:nvSpPr>
        <p:spPr>
          <a:xfrm>
            <a:off x="1224238" y="1307365"/>
            <a:ext cx="6264774" cy="2169825"/>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voting web application allows users to register, log in, and cast their votes for different candidates or propositions.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application provides a simple and intuitive user interface, making it easy for voters to navigate through the voting process.</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 The system ensures that each user can cast only one vote and maintains the secrecy and integrity of the voting process.</a:t>
            </a:r>
            <a:endParaRPr lang="en-US" sz="15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0FBCDDB-FAD0-2CBA-0526-4BC727E7417B}"/>
              </a:ext>
            </a:extLst>
          </p:cNvPr>
          <p:cNvSpPr txBox="1"/>
          <p:nvPr/>
        </p:nvSpPr>
        <p:spPr>
          <a:xfrm>
            <a:off x="1258243" y="1290636"/>
            <a:ext cx="6366795" cy="2862322"/>
          </a:xfrm>
          <a:prstGeom prst="rect">
            <a:avLst/>
          </a:prstGeom>
          <a:noFill/>
        </p:spPr>
        <p:txBody>
          <a:bodyPr wrap="square" rtlCol="0">
            <a:spAutoFit/>
          </a:bodyPr>
          <a:lstStyle/>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The proposed solution is to develop a web application using Django, a high-level Python web framework known for its simplicity and versatility.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Django provides a robust backend infrastructure, including user authentication, database management, and request handling. </a:t>
            </a:r>
          </a:p>
          <a:p>
            <a:pPr marL="285750" indent="-285750">
              <a:buFont typeface="Arial" panose="020B0604020202020204" pitchFamily="34" charset="0"/>
              <a:buChar char="•"/>
            </a:pPr>
            <a:endParaRPr lang="en-US" sz="1500" dirty="0">
              <a:ea typeface="+mn-lt"/>
              <a:cs typeface="+mn-lt"/>
            </a:endParaRPr>
          </a:p>
          <a:p>
            <a:pPr marL="285750" indent="-285750">
              <a:buFont typeface="Arial" panose="020B0604020202020204" pitchFamily="34" charset="0"/>
              <a:buChar char="•"/>
            </a:pPr>
            <a:r>
              <a:rPr lang="en-US" sz="1500" dirty="0">
                <a:ea typeface="+mn-lt"/>
                <a:cs typeface="+mn-lt"/>
              </a:rPr>
              <a:t>HTML, CSS, JavaScript, and Bootstrap are utilized to design an attractive and responsive frontend, ensuring a seamless user experience.</a:t>
            </a: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6ACAEF-19BF-799F-D6A9-4AC205E4DFAA}"/>
              </a:ext>
            </a:extLst>
          </p:cNvPr>
          <p:cNvSpPr txBox="1"/>
          <p:nvPr/>
        </p:nvSpPr>
        <p:spPr>
          <a:xfrm>
            <a:off x="-287166" y="752832"/>
            <a:ext cx="2221766" cy="416011"/>
          </a:xfrm>
          <a:prstGeom prst="rect">
            <a:avLst/>
          </a:prstGeom>
          <a:noFill/>
        </p:spPr>
        <p:txBody>
          <a:bodyPr wrap="square" rtlCol="0">
            <a:spAutoFit/>
          </a:bodyPr>
          <a:lstStyle/>
          <a:p>
            <a:pPr marL="457200" lvl="1" algn="l">
              <a:lnSpc>
                <a:spcPct val="150000"/>
              </a:lnSpc>
            </a:pPr>
            <a:r>
              <a:rPr lang="en-US" altLang="zh-CN" sz="1600" b="1" dirty="0">
                <a:solidFill>
                  <a:srgbClr val="213163"/>
                </a:solidFill>
                <a:latin typeface="+mj-lt"/>
                <a:cs typeface="Times New Roman" panose="02020603050405020304" pitchFamily="18" charset="0"/>
              </a:rPr>
              <a:t>Advantages</a:t>
            </a:r>
          </a:p>
        </p:txBody>
      </p:sp>
      <p:sp>
        <p:nvSpPr>
          <p:cNvPr id="6" name="TextBox 5">
            <a:extLst>
              <a:ext uri="{FF2B5EF4-FFF2-40B4-BE49-F238E27FC236}">
                <a16:creationId xmlns:a16="http://schemas.microsoft.com/office/drawing/2014/main" id="{46D13A75-6B7A-4F21-07F5-87DEF7016950}"/>
              </a:ext>
            </a:extLst>
          </p:cNvPr>
          <p:cNvSpPr txBox="1"/>
          <p:nvPr/>
        </p:nvSpPr>
        <p:spPr>
          <a:xfrm>
            <a:off x="1103326" y="1168843"/>
            <a:ext cx="6136304"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a:t>Django for web applications offers rapid development, scalability, strong security features, an supportive community, versatile capabilities, an ORM for data base interactions, built-in admin interface, reusable components, SEO-friendliness, and a mature, stable frame work.</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web applications is its extensive built-in features and batteries-included approach, which reduces the need for external dependencies and simplifies development by providing all the essential tools within the frame work itself.</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Django is versatile and can be used to build a wide range of web applications, from simple blogs to complex e-commerce platforms, including voting systems.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783FE7-1833-899D-F4CB-D259D5993543}"/>
              </a:ext>
            </a:extLst>
          </p:cNvPr>
          <p:cNvSpPr txBox="1"/>
          <p:nvPr/>
        </p:nvSpPr>
        <p:spPr>
          <a:xfrm>
            <a:off x="241824" y="752832"/>
            <a:ext cx="1836357" cy="338554"/>
          </a:xfrm>
          <a:prstGeom prst="rect">
            <a:avLst/>
          </a:prstGeom>
          <a:noFill/>
        </p:spPr>
        <p:txBody>
          <a:bodyPr wrap="square" rtlCol="0">
            <a:spAutoFit/>
          </a:bodyPr>
          <a:lstStyle/>
          <a:p>
            <a:r>
              <a:rPr lang="en-US" sz="1600" b="1" dirty="0">
                <a:solidFill>
                  <a:srgbClr val="213163"/>
                </a:solidFill>
                <a:latin typeface="+mj-lt"/>
              </a:rPr>
              <a:t>Disadvantages</a:t>
            </a:r>
          </a:p>
        </p:txBody>
      </p:sp>
      <p:sp>
        <p:nvSpPr>
          <p:cNvPr id="6" name="TextBox 5">
            <a:extLst>
              <a:ext uri="{FF2B5EF4-FFF2-40B4-BE49-F238E27FC236}">
                <a16:creationId xmlns:a16="http://schemas.microsoft.com/office/drawing/2014/main" id="{CC6D52B9-31F1-8D10-405B-84AB78EE87DD}"/>
              </a:ext>
            </a:extLst>
          </p:cNvPr>
          <p:cNvSpPr txBox="1"/>
          <p:nvPr/>
        </p:nvSpPr>
        <p:spPr>
          <a:xfrm>
            <a:off x="1216680" y="1277136"/>
            <a:ext cx="6113633" cy="2862322"/>
          </a:xfrm>
          <a:prstGeom prst="rect">
            <a:avLst/>
          </a:prstGeom>
          <a:noFill/>
        </p:spPr>
        <p:txBody>
          <a:bodyPr wrap="square" rtlCol="0">
            <a:spAutoFit/>
          </a:bodyPr>
          <a:lstStyle/>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For a voting web application, one disadvantage of using Django could be the need for real-time updates or live data synchronization, which might require additional configuration or third-party tools as Django is primarily designed for request-response model rather than real-time data handling.</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Voting web application is the potential for scalability challenges, especially if the application experiences sudden spikes in traffic during voting periods. Managing and scaling the application to handle increased load may require additional resources and expertise.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186</TotalTime>
  <Words>972</Words>
  <Application>Microsoft Office PowerPoint</Application>
  <PresentationFormat>On-screen Show (16:9)</PresentationFormat>
  <Paragraphs>123</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Jeffy Jeffy</cp:lastModifiedBy>
  <cp:revision>9</cp:revision>
  <dcterms:modified xsi:type="dcterms:W3CDTF">2024-04-26T13:57:24Z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