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3004800" cy="9753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2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2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376812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06920" y="2282040"/>
            <a:ext cx="376812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564040" y="2282040"/>
            <a:ext cx="376812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376812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606920" y="5236560"/>
            <a:ext cx="376812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564040" y="5236560"/>
            <a:ext cx="376812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240" cy="5655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240" cy="565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240" cy="7547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240" cy="5655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2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2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2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376812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06920" y="2282040"/>
            <a:ext cx="376812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564040" y="2282040"/>
            <a:ext cx="376812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376812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606920" y="5236560"/>
            <a:ext cx="376812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564040" y="5236560"/>
            <a:ext cx="376812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240" cy="565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240" cy="7547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2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571320" y="1968480"/>
            <a:ext cx="11868120" cy="360"/>
          </a:xfrm>
          <a:prstGeom prst="line">
            <a:avLst/>
          </a:prstGeom>
          <a:ln w="12600">
            <a:solidFill>
              <a:srgbClr val="9a9a9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571320" y="4749480"/>
            <a:ext cx="11868120" cy="360"/>
          </a:xfrm>
          <a:prstGeom prst="line">
            <a:avLst/>
          </a:prstGeom>
          <a:ln w="12600">
            <a:solidFill>
              <a:srgbClr val="9a9a9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E" sz="1800" spc="-1" strike="noStrike">
                <a:latin typeface="Arial"/>
              </a:rPr>
              <a:t>Click to edit the title text format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71320" y="1968480"/>
            <a:ext cx="11868120" cy="360"/>
          </a:xfrm>
          <a:prstGeom prst="line">
            <a:avLst/>
          </a:prstGeom>
          <a:ln w="12600">
            <a:solidFill>
              <a:srgbClr val="9a9a9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E" sz="1800" spc="-1" strike="noStrike">
                <a:latin typeface="Arial"/>
              </a:rPr>
              <a:t>Click to edit the title text format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240" cy="565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Click to edit the outline text format</a:t>
            </a:r>
            <a:endParaRPr b="0" lang="en-I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800" spc="-1" strike="noStrike">
                <a:latin typeface="Arial"/>
              </a:rPr>
              <a:t>Second Outline Level</a:t>
            </a:r>
            <a:endParaRPr b="0" lang="en-I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Third Outline Level</a:t>
            </a:r>
            <a:endParaRPr b="0" lang="en-I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800" spc="-1" strike="noStrike">
                <a:latin typeface="Arial"/>
              </a:rPr>
              <a:t>Fourth Outline Level</a:t>
            </a:r>
            <a:endParaRPr b="0" lang="en-I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Fifth Outline Level</a:t>
            </a:r>
            <a:endParaRPr b="0" lang="en-I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Sixth Outline Level</a:t>
            </a:r>
            <a:endParaRPr b="0" lang="en-I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Seventh Outline Level</a:t>
            </a:r>
            <a:endParaRPr b="0" lang="en-I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71680" y="330120"/>
            <a:ext cx="11860920" cy="1396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/>
          <a:p>
            <a:pPr>
              <a:lnSpc>
                <a:spcPct val="100000"/>
              </a:lnSpc>
            </a:pPr>
            <a:r>
              <a:rPr b="0" lang="en-IE" sz="4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Assignment 2 – Pacemaker V2.0</a:t>
            </a:r>
            <a:endParaRPr b="0" lang="en-IE" sz="42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71680" y="2222640"/>
            <a:ext cx="11860920" cy="6666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marL="457200" indent="-456480">
              <a:lnSpc>
                <a:spcPct val="100000"/>
              </a:lnSpc>
              <a:spcBef>
                <a:spcPts val="4201"/>
              </a:spcBef>
              <a:buClr>
                <a:srgbClr val="747474"/>
              </a:buClr>
              <a:buSzPct val="75000"/>
              <a:buFont typeface="Helvetica Neue"/>
              <a:buChar char="•"/>
            </a:pPr>
            <a:r>
              <a:rPr b="0" lang="en-IE" sz="3600" spc="-1" strike="noStrike">
                <a:solidFill>
                  <a:srgbClr val="747474"/>
                </a:solidFill>
                <a:latin typeface="Helvetica Neue Light"/>
                <a:ea typeface="Helvetica Neue Light"/>
              </a:rPr>
              <a:t>JEFFY ABRAHAM, abraham_jeffy@yahoo.com</a:t>
            </a:r>
            <a:endParaRPr b="0" lang="en-IE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285840" y="10440"/>
            <a:ext cx="7057440" cy="1197720"/>
          </a:xfrm>
          <a:prstGeom prst="rect">
            <a:avLst/>
          </a:prstGeom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Code Coverage Screen Shot / Report</a:t>
            </a:r>
            <a:endParaRPr b="0" lang="en-IE" sz="36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418400" y="1473840"/>
            <a:ext cx="10423440" cy="464580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2448000" y="6408000"/>
            <a:ext cx="8625240" cy="295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926800" y="246960"/>
            <a:ext cx="6617520" cy="64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IE" sz="3600" spc="-1" strike="noStrike" u="sng">
                <a:solidFill>
                  <a:srgbClr val="000000"/>
                </a:solidFill>
                <a:uFillTx/>
                <a:latin typeface="Helvetica Neue"/>
                <a:ea typeface="Helvetica Neue"/>
              </a:rPr>
              <a:t>Assignment : Pacemaker 2.0</a:t>
            </a:r>
            <a:endParaRPr b="0" lang="en-IE" sz="36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73000" y="1721520"/>
            <a:ext cx="10724400" cy="6684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457200" indent="-456480">
              <a:lnSpc>
                <a:spcPct val="100000"/>
              </a:lnSpc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b="0" lang="en-IE" sz="5400" spc="-1" strike="noStrike" u="sng">
                <a:solidFill>
                  <a:srgbClr val="000000"/>
                </a:solidFill>
                <a:uFillTx/>
                <a:latin typeface="Helvetica Neue Light"/>
                <a:ea typeface="Helvetica Neue Light"/>
              </a:rPr>
              <a:t>Commands/Features</a:t>
            </a:r>
            <a:endParaRPr b="0" lang="en-IE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5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b="0" lang="en-IE" sz="5400" spc="-1" strike="noStrike" u="sng">
                <a:solidFill>
                  <a:srgbClr val="000000"/>
                </a:solidFill>
                <a:uFillTx/>
                <a:latin typeface="Helvetica Neue Light"/>
                <a:ea typeface="Helvetica Neue Light"/>
              </a:rPr>
              <a:t>Test Driven Development Practices</a:t>
            </a:r>
            <a:endParaRPr b="0" lang="en-IE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5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ff0000"/>
              </a:buClr>
              <a:buSzPct val="75000"/>
              <a:buFont typeface="Helvetica Neue"/>
              <a:buChar char="•"/>
            </a:pPr>
            <a:r>
              <a:rPr b="0" lang="en-IE" sz="5400" spc="-1" strike="noStrike" u="sng">
                <a:solidFill>
                  <a:srgbClr val="ff0000"/>
                </a:solidFill>
                <a:uFillTx/>
                <a:latin typeface="Helvetica Neue Light"/>
                <a:ea typeface="Helvetica Neue Light"/>
              </a:rPr>
              <a:t>Build &amp; Deployment</a:t>
            </a:r>
            <a:endParaRPr b="0" lang="en-IE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5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b="0" lang="en-IE" sz="5400" spc="-1" strike="noStrike" u="sng">
                <a:solidFill>
                  <a:srgbClr val="000000"/>
                </a:solidFill>
                <a:uFillTx/>
                <a:latin typeface="Helvetica Neue Light"/>
                <a:ea typeface="Helvetica Neue Light"/>
              </a:rPr>
              <a:t>Language Features</a:t>
            </a:r>
            <a:endParaRPr b="0" lang="en-IE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Table 1"/>
          <p:cNvGraphicFramePr/>
          <p:nvPr/>
        </p:nvGraphicFramePr>
        <p:xfrm>
          <a:off x="209520" y="847800"/>
          <a:ext cx="12616560" cy="7223760"/>
        </p:xfrm>
        <a:graphic>
          <a:graphicData uri="http://schemas.openxmlformats.org/drawingml/2006/table">
            <a:tbl>
              <a:tblPr/>
              <a:tblGrid>
                <a:gridCol w="2000160"/>
                <a:gridCol w="3476520"/>
                <a:gridCol w="3457440"/>
                <a:gridCol w="3682800"/>
              </a:tblGrid>
              <a:tr h="1531080">
                <a:tc gridSpan="2"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E" sz="4000" spc="-1" strike="noStrike">
                          <a:solidFill>
                            <a:srgbClr val="ff0000"/>
                          </a:solidFill>
                          <a:latin typeface="Helvetica Neue Light"/>
                          <a:ea typeface="Helvetica Neue Light"/>
                        </a:rPr>
                        <a:t>Build and Deployment</a:t>
                      </a:r>
                      <a:endParaRPr b="0" lang="en-IE" sz="40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6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Status</a:t>
                      </a:r>
                      <a:endParaRPr b="0" lang="en-IE" sz="26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600" spc="-1" strike="noStrike">
                          <a:solidFill>
                            <a:srgbClr val="444444"/>
                          </a:solidFill>
                          <a:latin typeface="Helvetica Neue Light"/>
                          <a:ea typeface="Helvetica Neue Light"/>
                        </a:rPr>
                        <a:t>URLs (where appropriate)</a:t>
                      </a:r>
                      <a:endParaRPr b="0" lang="en-IE" sz="26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</a:tr>
              <a:tr h="711720"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Starter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Eclipse project archive</a:t>
                      </a:r>
                      <a:endParaRPr b="0" lang="en-IE" sz="2400" spc="-1" strike="noStrike">
                        <a:latin typeface="Arial"/>
                      </a:endParaRPr>
                    </a:p>
                    <a:p>
                      <a:pPr marL="457200" indent="-456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75000"/>
                        <a:buFont typeface="Helvetica Neue"/>
                        <a:buChar char="-"/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pacemaker-console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11720"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Baseline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github repo</a:t>
                      </a:r>
                      <a:endParaRPr b="0" lang="en-IE" sz="2400" spc="-1" strike="noStrike">
                        <a:latin typeface="Arial"/>
                      </a:endParaRPr>
                    </a:p>
                    <a:p>
                      <a:pPr marL="457200" indent="-456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75000"/>
                        <a:buFont typeface="Helvetica Neue"/>
                        <a:buChar char="-"/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pacemaker-console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Arial"/>
                        </a:rPr>
                        <a:t>SUCCESS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0760" r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Arial"/>
                        </a:rPr>
                        <a:t>https://github.com/JeffyAbraham/pacemaker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016640"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Good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maven github repos:</a:t>
                      </a:r>
                      <a:endParaRPr b="0" lang="en-IE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- pacemaker-service</a:t>
                      </a:r>
                      <a:endParaRPr b="0" lang="en-IE" sz="2400" spc="-1" strike="noStrike">
                        <a:latin typeface="Arial"/>
                      </a:endParaRPr>
                    </a:p>
                    <a:p>
                      <a:pPr marL="457200" indent="-456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75000"/>
                        <a:buFont typeface="Helvetica Neue"/>
                        <a:buChar char="-"/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pacemaker-console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26480"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Excellent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pacemaker-service provides REST API</a:t>
                      </a:r>
                      <a:endParaRPr b="0" lang="en-IE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pacemaker-console access API (over http)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26480"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Outstanding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pacemaker-service deployed to cloud</a:t>
                      </a:r>
                      <a:endParaRPr b="0" lang="en-IE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pacemaker-client access cloud service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Arial"/>
                        </a:rPr>
                        <a:t>SUCCESS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0760" r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Arial"/>
                        </a:rPr>
                        <a:t>https://agile-retreat-72617.herokuapp.com/USERS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926800" y="246960"/>
            <a:ext cx="6617520" cy="64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IE" sz="3600" spc="-1" strike="noStrike" u="sng">
                <a:solidFill>
                  <a:srgbClr val="000000"/>
                </a:solidFill>
                <a:uFillTx/>
                <a:latin typeface="Helvetica Neue"/>
                <a:ea typeface="Helvetica Neue"/>
              </a:rPr>
              <a:t>Assignment : Pacemaker 2.0</a:t>
            </a:r>
            <a:endParaRPr b="0" lang="en-IE" sz="36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73000" y="1721520"/>
            <a:ext cx="10724400" cy="6684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457200" indent="-456480">
              <a:lnSpc>
                <a:spcPct val="100000"/>
              </a:lnSpc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b="0" lang="en-IE" sz="5400" spc="-1" strike="noStrike" u="sng">
                <a:solidFill>
                  <a:srgbClr val="000000"/>
                </a:solidFill>
                <a:uFillTx/>
                <a:latin typeface="Helvetica Neue Light"/>
                <a:ea typeface="Helvetica Neue Light"/>
              </a:rPr>
              <a:t>Commands/Features</a:t>
            </a:r>
            <a:endParaRPr b="0" lang="en-IE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5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b="0" lang="en-IE" sz="5400" spc="-1" strike="noStrike" u="sng">
                <a:solidFill>
                  <a:srgbClr val="000000"/>
                </a:solidFill>
                <a:uFillTx/>
                <a:latin typeface="Helvetica Neue Light"/>
                <a:ea typeface="Helvetica Neue Light"/>
              </a:rPr>
              <a:t>Test Driven Development Practices</a:t>
            </a:r>
            <a:endParaRPr b="0" lang="en-IE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5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b="0" lang="en-IE" sz="5400" spc="-1" strike="noStrike" u="sng">
                <a:solidFill>
                  <a:srgbClr val="000000"/>
                </a:solidFill>
                <a:uFillTx/>
                <a:latin typeface="Helvetica Neue Light"/>
                <a:ea typeface="Helvetica Neue Light"/>
              </a:rPr>
              <a:t>Build &amp; Deployment</a:t>
            </a:r>
            <a:endParaRPr b="0" lang="en-IE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5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ff0000"/>
              </a:buClr>
              <a:buSzPct val="75000"/>
              <a:buFont typeface="Helvetica Neue"/>
              <a:buChar char="•"/>
            </a:pPr>
            <a:r>
              <a:rPr b="0" lang="en-IE" sz="5400" spc="-1" strike="noStrike" u="sng">
                <a:solidFill>
                  <a:srgbClr val="ff0000"/>
                </a:solidFill>
                <a:uFillTx/>
                <a:latin typeface="Helvetica Neue Light"/>
                <a:ea typeface="Helvetica Neue Light"/>
              </a:rPr>
              <a:t>Language Features</a:t>
            </a:r>
            <a:endParaRPr b="0" lang="en-IE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Table 1"/>
          <p:cNvGraphicFramePr/>
          <p:nvPr/>
        </p:nvGraphicFramePr>
        <p:xfrm>
          <a:off x="209520" y="847800"/>
          <a:ext cx="12200760" cy="8343000"/>
        </p:xfrm>
        <a:graphic>
          <a:graphicData uri="http://schemas.openxmlformats.org/drawingml/2006/table">
            <a:tbl>
              <a:tblPr/>
              <a:tblGrid>
                <a:gridCol w="2731680"/>
                <a:gridCol w="4747680"/>
                <a:gridCol w="4721760"/>
              </a:tblGrid>
              <a:tr h="839160">
                <a:tc gridSpan="2"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E" sz="4000" spc="-1" strike="noStrike">
                          <a:solidFill>
                            <a:srgbClr val="ff0000"/>
                          </a:solidFill>
                          <a:latin typeface="Helvetica Neue Light"/>
                          <a:ea typeface="Helvetica Neue Light"/>
                        </a:rPr>
                        <a:t>Language Features</a:t>
                      </a:r>
                      <a:endParaRPr b="0" lang="en-IE" sz="40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6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Approach adopted (brief)</a:t>
                      </a:r>
                      <a:endParaRPr b="0" lang="en-IE" sz="26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</a:tr>
              <a:tr h="587880"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Starter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Java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600" spc="-1" strike="noStrike">
                          <a:solidFill>
                            <a:srgbClr val="444444"/>
                          </a:solidFill>
                          <a:latin typeface="Helvetica Neue Light"/>
                          <a:ea typeface="Helvetica Neue Light"/>
                        </a:rPr>
                        <a:t>n/a</a:t>
                      </a:r>
                      <a:endParaRPr b="0" lang="en-IE" sz="26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576720"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Baseline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Java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600" spc="-1" strike="noStrike">
                          <a:solidFill>
                            <a:srgbClr val="444444"/>
                          </a:solidFill>
                          <a:latin typeface="Helvetica Neue Light"/>
                          <a:ea typeface="Helvetica Neue Light"/>
                        </a:rPr>
                        <a:t>n/a</a:t>
                      </a:r>
                      <a:endParaRPr b="0" lang="en-IE" sz="26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2013840"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Good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Java with Lamdbas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Arial"/>
                        </a:rPr>
                        <a:t>LAMBDAS HAS BEEN USED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155320"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Excellent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Java with Streams OR Kotlin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Arial"/>
                        </a:rPr>
                        <a:t>STREAMS HAS BEEN USED TO LIST FRIENDS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170440"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Outstanding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Kotlin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457280" y="3000240"/>
            <a:ext cx="9902160" cy="2204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i="1" lang="en-IE" sz="13800" spc="-1" strike="noStrike" u="sng">
                <a:solidFill>
                  <a:srgbClr val="000000"/>
                </a:solidFill>
                <a:uFillTx/>
                <a:latin typeface="Helvetica Neue Light"/>
                <a:ea typeface="Helvetica Neue Light"/>
              </a:rPr>
              <a:t>Demo</a:t>
            </a:r>
            <a:endParaRPr b="0" lang="en-IE" sz="13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926800" y="246960"/>
            <a:ext cx="6617520" cy="64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IE" sz="3600" spc="-1" strike="noStrike" u="sng">
                <a:solidFill>
                  <a:srgbClr val="000000"/>
                </a:solidFill>
                <a:uFillTx/>
                <a:latin typeface="Helvetica Neue"/>
                <a:ea typeface="Helvetica Neue"/>
              </a:rPr>
              <a:t>Assignment : Pacemaker 2.0</a:t>
            </a:r>
            <a:endParaRPr b="0" lang="en-IE" sz="36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873000" y="1721520"/>
            <a:ext cx="10724400" cy="6684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457200" indent="-456480">
              <a:lnSpc>
                <a:spcPct val="100000"/>
              </a:lnSpc>
              <a:buClr>
                <a:srgbClr val="ff0000"/>
              </a:buClr>
              <a:buSzPct val="75000"/>
              <a:buFont typeface="Helvetica Neue"/>
              <a:buChar char="•"/>
            </a:pPr>
            <a:r>
              <a:rPr b="0" lang="en-IE" sz="5400" spc="-1" strike="noStrike" u="sng">
                <a:solidFill>
                  <a:srgbClr val="ff0000"/>
                </a:solidFill>
                <a:uFillTx/>
                <a:latin typeface="Helvetica Neue Light"/>
                <a:ea typeface="Helvetica Neue Light"/>
              </a:rPr>
              <a:t>Commands/Features</a:t>
            </a:r>
            <a:endParaRPr b="0" lang="en-IE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5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b="0" lang="en-IE" sz="5400" spc="-1" strike="noStrike" u="sng">
                <a:solidFill>
                  <a:srgbClr val="000000"/>
                </a:solidFill>
                <a:uFillTx/>
                <a:latin typeface="Helvetica Neue Light"/>
                <a:ea typeface="Helvetica Neue Light"/>
              </a:rPr>
              <a:t>Test Driven Development Practices</a:t>
            </a:r>
            <a:endParaRPr b="0" lang="en-IE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5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b="0" lang="en-IE" sz="5400" spc="-1" strike="noStrike" u="sng">
                <a:solidFill>
                  <a:srgbClr val="000000"/>
                </a:solidFill>
                <a:uFillTx/>
                <a:latin typeface="Helvetica Neue Light"/>
                <a:ea typeface="Helvetica Neue Light"/>
              </a:rPr>
              <a:t>Build &amp; Deployment</a:t>
            </a:r>
            <a:endParaRPr b="0" lang="en-IE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5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b="0" lang="en-IE" sz="5400" spc="-1" strike="noStrike" u="sng">
                <a:solidFill>
                  <a:srgbClr val="000000"/>
                </a:solidFill>
                <a:uFillTx/>
                <a:latin typeface="Helvetica Neue Light"/>
                <a:ea typeface="Helvetica Neue Light"/>
              </a:rPr>
              <a:t>Language Features</a:t>
            </a:r>
            <a:endParaRPr b="0" lang="en-IE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Table 1"/>
          <p:cNvGraphicFramePr/>
          <p:nvPr/>
        </p:nvGraphicFramePr>
        <p:xfrm>
          <a:off x="209520" y="847800"/>
          <a:ext cx="7066800" cy="7614720"/>
        </p:xfrm>
        <a:graphic>
          <a:graphicData uri="http://schemas.openxmlformats.org/drawingml/2006/table">
            <a:tbl>
              <a:tblPr/>
              <a:tblGrid>
                <a:gridCol w="4266360"/>
                <a:gridCol w="2800800"/>
              </a:tblGrid>
              <a:tr h="1531080">
                <a:tc gridSpan="2"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E" sz="4000" spc="-1" strike="noStrike">
                          <a:solidFill>
                            <a:srgbClr val="ff0000"/>
                          </a:solidFill>
                          <a:latin typeface="Helvetica Neue Light"/>
                          <a:ea typeface="Helvetica Neue Light"/>
                        </a:rPr>
                        <a:t>Commands / Features (Starter)</a:t>
                      </a:r>
                      <a:endParaRPr b="0" lang="en-IE" sz="40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973080"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List Users: List all users emails, first and last names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gu  get-users ()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</a:tr>
              <a:tr h="1321560"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Register: Create an account for a new user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ru  register-user (first name, last name, email, password)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</a:tr>
              <a:tr h="772560"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Login: Log in a registered user in to pacemaker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lu  login-user  (email, password)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</a:tr>
              <a:tr h="703080"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Logout: Logout current user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l logout  ()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</a:tr>
              <a:tr h="1119960"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Add activity: create and add an activity for the logged in user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aa  add-activity  (type, location, distance)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</a:tr>
              <a:tr h="1193760"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List Activities: List all activities for logged in user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la  list-activities ()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</a:tr>
            </a:tbl>
          </a:graphicData>
        </a:graphic>
      </p:graphicFrame>
      <p:sp>
        <p:nvSpPr>
          <p:cNvPr id="84" name="CustomShape 2"/>
          <p:cNvSpPr/>
          <p:nvPr/>
        </p:nvSpPr>
        <p:spPr>
          <a:xfrm>
            <a:off x="8366400" y="3606120"/>
            <a:ext cx="3596040" cy="2039040"/>
          </a:xfrm>
          <a:prstGeom prst="rect">
            <a:avLst/>
          </a:prstGeom>
          <a:ln>
            <a:solidFill>
              <a:srgbClr val="5e6079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E" sz="3200" spc="-1" strike="noStrike">
                <a:solidFill>
                  <a:srgbClr val="444444"/>
                </a:solidFill>
                <a:latin typeface="Helvetica Neue Light"/>
                <a:ea typeface="Helvetica Neue Light"/>
              </a:rPr>
              <a:t>Starter Commands Provided in </a:t>
            </a:r>
            <a:endParaRPr b="0" lang="en-IE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E" sz="3200" spc="-1" strike="noStrike">
                <a:solidFill>
                  <a:srgbClr val="444444"/>
                </a:solidFill>
                <a:latin typeface="Helvetica Neue Light"/>
                <a:ea typeface="Helvetica Neue Light"/>
              </a:rPr>
              <a:t>Lab Solutions</a:t>
            </a:r>
            <a:endParaRPr b="0" lang="en-I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Table 1"/>
          <p:cNvGraphicFramePr/>
          <p:nvPr/>
        </p:nvGraphicFramePr>
        <p:xfrm>
          <a:off x="176760" y="379800"/>
          <a:ext cx="12616560" cy="9119880"/>
        </p:xfrm>
        <a:graphic>
          <a:graphicData uri="http://schemas.openxmlformats.org/drawingml/2006/table">
            <a:tbl>
              <a:tblPr/>
              <a:tblGrid>
                <a:gridCol w="4266360"/>
                <a:gridCol w="2800800"/>
                <a:gridCol w="2943000"/>
                <a:gridCol w="2606760"/>
              </a:tblGrid>
              <a:tr h="1531080">
                <a:tc gridSpan="2"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E" sz="4000" spc="-1" strike="noStrike">
                          <a:solidFill>
                            <a:srgbClr val="ff0000"/>
                          </a:solidFill>
                          <a:latin typeface="Helvetica Neue Light"/>
                          <a:ea typeface="Helvetica Neue Light"/>
                        </a:rPr>
                        <a:t>Commands / Features (Baseline)</a:t>
                      </a:r>
                      <a:endParaRPr b="0" lang="en-IE" sz="40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E" sz="26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Attempted?</a:t>
                      </a:r>
                      <a:endParaRPr b="0" lang="en-IE" sz="26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E" sz="26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Status</a:t>
                      </a:r>
                      <a:endParaRPr b="0" lang="en-IE" sz="26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</a:tr>
              <a:tr h="1331640"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List Activity Location: List all locations for a specific activity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444444"/>
                          </a:solidFill>
                          <a:latin typeface="Helvetica Neue Light"/>
                          <a:ea typeface="Helvetica Neue Light"/>
                        </a:rPr>
                        <a:t>lal list-activity-locations (activity-id)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2200" spc="-1" strike="noStrike">
                          <a:latin typeface="Arial"/>
                        </a:rPr>
                        <a:t>YES</a:t>
                      </a:r>
                      <a:endParaRPr b="0" lang="en-IE" sz="2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0760" r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latin typeface="Arial"/>
                        </a:rPr>
                        <a:t>SUCCESS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13240"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Follow Friend: Follow a specific friend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444444"/>
                          </a:solidFill>
                          <a:latin typeface="Helvetica Neue Light"/>
                          <a:ea typeface="Helvetica Neue Light"/>
                        </a:rPr>
                        <a:t>f follow  (email)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Arial"/>
                        </a:rPr>
                        <a:t>YES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0760" r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Arial"/>
                        </a:rPr>
                        <a:t>SUCCESS 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296000"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List Friends: List all of the friends of the logged in user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444444"/>
                          </a:solidFill>
                          <a:latin typeface="Helvetica Neue Light"/>
                          <a:ea typeface="Helvetica Neue Light"/>
                        </a:rPr>
                        <a:t>lf  list-friends  ()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Arial"/>
                        </a:rPr>
                        <a:t>YES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0760" r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Arial"/>
                        </a:rPr>
                        <a:t>SUCCESS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383120"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Friend Activity Report: List all activities of specific friend, sorted alphabetically by type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444444"/>
                          </a:solidFill>
                          <a:latin typeface="Helvetica Neue Light"/>
                          <a:ea typeface="Helvetica Neue Light"/>
                        </a:rPr>
                        <a:t>far friend-activity-report  (email)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Arial"/>
                        </a:rPr>
                        <a:t>YES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0760" r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Arial"/>
                        </a:rPr>
                        <a:t>SUCCESS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383120"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Add location: Append location to an activity"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444444"/>
                          </a:solidFill>
                          <a:latin typeface="Helvetica Neue Light"/>
                          <a:ea typeface="Helvetica Neue Light"/>
                        </a:rPr>
                        <a:t>al  add-location  (activity-id, lat, lng)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 gridSpan="2"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IE" sz="2600" spc="-1" strike="noStrike">
                          <a:solidFill>
                            <a:srgbClr val="444444"/>
                          </a:solidFill>
                          <a:latin typeface="Helvetica Neue Light"/>
                          <a:ea typeface="Helvetica Neue Light"/>
                        </a:rPr>
                        <a:t>Provided in Lab Solutions</a:t>
                      </a:r>
                      <a:endParaRPr b="0" lang="en-IE" sz="26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1382040"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ActivityReport: List all activities for logged in user, sorted alphabetically by type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444444"/>
                          </a:solidFill>
                          <a:latin typeface="Helvetica Neue Light"/>
                          <a:ea typeface="Helvetica Neue Light"/>
                        </a:rPr>
                        <a:t>ar  activity-report ()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 gridSpan="2"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IE" sz="2600" spc="-1" strike="noStrike">
                          <a:solidFill>
                            <a:srgbClr val="444444"/>
                          </a:solidFill>
                          <a:latin typeface="Helvetica Neue Light"/>
                          <a:ea typeface="Helvetica Neue Light"/>
                        </a:rPr>
                        <a:t>Provided in Lab Solutions</a:t>
                      </a:r>
                      <a:endParaRPr b="0" lang="en-IE" sz="26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Table 1"/>
          <p:cNvGraphicFramePr/>
          <p:nvPr/>
        </p:nvGraphicFramePr>
        <p:xfrm>
          <a:off x="209520" y="847800"/>
          <a:ext cx="12616560" cy="7630560"/>
        </p:xfrm>
        <a:graphic>
          <a:graphicData uri="http://schemas.openxmlformats.org/drawingml/2006/table">
            <a:tbl>
              <a:tblPr/>
              <a:tblGrid>
                <a:gridCol w="4266360"/>
                <a:gridCol w="2800800"/>
                <a:gridCol w="2943000"/>
                <a:gridCol w="2606760"/>
              </a:tblGrid>
              <a:tr h="1531080">
                <a:tc gridSpan="2"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E" sz="4000" spc="-1" strike="noStrike">
                          <a:solidFill>
                            <a:srgbClr val="ff0000"/>
                          </a:solidFill>
                          <a:latin typeface="Helvetica Neue Light"/>
                          <a:ea typeface="Helvetica Neue Light"/>
                        </a:rPr>
                        <a:t>Commands / Features (Good)</a:t>
                      </a:r>
                      <a:endParaRPr b="0" lang="en-IE" sz="40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E" sz="26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Attempted?</a:t>
                      </a:r>
                      <a:endParaRPr b="0" lang="en-IE" sz="26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E" sz="26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Status</a:t>
                      </a:r>
                      <a:endParaRPr b="0" lang="en-IE" sz="26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</a:tr>
              <a:tr h="1321560"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Activity Report: List all activities for logged in user by type. Sorted longest to shortest distance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444444"/>
                          </a:solidFill>
                          <a:latin typeface="Helvetica Neue Light"/>
                          <a:ea typeface="Helvetica Neue Light"/>
                        </a:rPr>
                        <a:t>ar  activity-report (byType: type)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Arial"/>
                        </a:rPr>
                        <a:t>YES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0760" r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Arial"/>
                        </a:rPr>
                        <a:t>SUCCESS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11720"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Unfollow Friends: Stop following a friend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444444"/>
                          </a:solidFill>
                          <a:latin typeface="Helvetica Neue Light"/>
                          <a:ea typeface="Helvetica Neue Light"/>
                        </a:rPr>
                        <a:t>uf  unfollow-friend ()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Arial"/>
                        </a:rPr>
                        <a:t>YES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0760" r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Arial"/>
                        </a:rPr>
                        <a:t>Partially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11720"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Message Friend: send a message to a friend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444444"/>
                          </a:solidFill>
                          <a:latin typeface="Helvetica Neue Light"/>
                          <a:ea typeface="Helvetica Neue Light"/>
                        </a:rPr>
                        <a:t>mf  message-friend  (email, message)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Arial"/>
                        </a:rPr>
                        <a:t>YES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016640"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List Messages: List all messages for the logged in user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444444"/>
                          </a:solidFill>
                          <a:latin typeface="Helvetica Neue Light"/>
                          <a:ea typeface="Helvetica Neue Light"/>
                        </a:rPr>
                        <a:t>lm  list-messages ()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Arial"/>
                        </a:rPr>
                        <a:t>YES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0760" r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Arial"/>
                        </a:rPr>
                        <a:t>SUCCESS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321560"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Distance Leader Board: list summary distances of all friends, sorted longest to shortest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444444"/>
                          </a:solidFill>
                          <a:latin typeface="Helvetica Neue Light"/>
                          <a:ea typeface="Helvetica Neue Light"/>
                        </a:rPr>
                        <a:t>dlb distance-leader-board ()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Arial"/>
                        </a:rPr>
                        <a:t>---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016640"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Friend Activity Report: List all activities of specific friend, sorted alphabetically by type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444444"/>
                          </a:solidFill>
                          <a:latin typeface="Helvetica Neue Light"/>
                          <a:ea typeface="Helvetica Neue Light"/>
                        </a:rPr>
                        <a:t>ar  activity-report (byType: type)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Table 1"/>
          <p:cNvGraphicFramePr/>
          <p:nvPr/>
        </p:nvGraphicFramePr>
        <p:xfrm>
          <a:off x="209520" y="847800"/>
          <a:ext cx="12616560" cy="4885560"/>
        </p:xfrm>
        <a:graphic>
          <a:graphicData uri="http://schemas.openxmlformats.org/drawingml/2006/table">
            <a:tbl>
              <a:tblPr/>
              <a:tblGrid>
                <a:gridCol w="4266360"/>
                <a:gridCol w="2800800"/>
                <a:gridCol w="2943000"/>
                <a:gridCol w="2606760"/>
              </a:tblGrid>
              <a:tr h="1531080">
                <a:tc gridSpan="2"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E" sz="4000" spc="-1" strike="noStrike">
                          <a:solidFill>
                            <a:srgbClr val="ff0000"/>
                          </a:solidFill>
                          <a:latin typeface="Helvetica Neue Light"/>
                          <a:ea typeface="Helvetica Neue Light"/>
                        </a:rPr>
                        <a:t>Commands / Features (Excellent)</a:t>
                      </a:r>
                      <a:endParaRPr b="0" lang="en-IE" sz="40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E" sz="26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Attempted?</a:t>
                      </a:r>
                      <a:endParaRPr b="0" lang="en-IE" sz="26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E" sz="26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Status</a:t>
                      </a:r>
                      <a:endParaRPr b="0" lang="en-IE" sz="26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</a:tr>
              <a:tr h="1626480"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Distance Leader Board: distance leader board refined by type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444444"/>
                          </a:solidFill>
                          <a:latin typeface="Helvetica Neue Light"/>
                          <a:ea typeface="Helvetica Neue Light"/>
                        </a:rPr>
                        <a:t>dlbbt distance-leader-board-by-type (byType: type)</a:t>
                      </a:r>
                      <a:endParaRPr b="0" lang="en-IE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11720"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Message All Friends: send a message to all friends"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444444"/>
                          </a:solidFill>
                          <a:latin typeface="Helvetica Neue Light"/>
                          <a:ea typeface="Helvetica Neue Light"/>
                        </a:rPr>
                        <a:t>maf message-all-friends (message)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016640"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Location Leader Board: list sorted summary distances of all friends in named location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444444"/>
                          </a:solidFill>
                          <a:latin typeface="Helvetica Neue Light"/>
                          <a:ea typeface="Helvetica Neue Light"/>
                        </a:rPr>
                        <a:t>llb location-leader-board (location)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Table 1"/>
          <p:cNvGraphicFramePr/>
          <p:nvPr/>
        </p:nvGraphicFramePr>
        <p:xfrm>
          <a:off x="209520" y="847800"/>
          <a:ext cx="12616560" cy="2066760"/>
        </p:xfrm>
        <a:graphic>
          <a:graphicData uri="http://schemas.openxmlformats.org/drawingml/2006/table">
            <a:tbl>
              <a:tblPr/>
              <a:tblGrid>
                <a:gridCol w="3076560"/>
                <a:gridCol w="3990960"/>
                <a:gridCol w="2943000"/>
                <a:gridCol w="2606400"/>
              </a:tblGrid>
              <a:tr h="839160">
                <a:tc gridSpan="2"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E" sz="4000" spc="-1" strike="noStrike">
                          <a:solidFill>
                            <a:srgbClr val="ff0000"/>
                          </a:solidFill>
                          <a:latin typeface="Helvetica Neue Light"/>
                          <a:ea typeface="Helvetica Neue Light"/>
                        </a:rPr>
                        <a:t>Commands / Features (Outstanding)</a:t>
                      </a:r>
                      <a:endParaRPr b="0" lang="en-IE" sz="40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E" sz="26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Attempted?</a:t>
                      </a:r>
                      <a:endParaRPr b="0" lang="en-IE" sz="26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E" sz="26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Status</a:t>
                      </a:r>
                      <a:endParaRPr b="0" lang="en-IE" sz="26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</a:tr>
              <a:tr h="1227960"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pacemaker-service deployed to cloud </a:t>
                      </a:r>
                      <a:endParaRPr b="0" lang="en-IE" sz="2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IE" sz="2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pacemaker-client access cloud service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Admin Account Define commands to administer service, to include:</a:t>
                      </a:r>
                      <a:endParaRPr b="0" lang="en-IE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 </a:t>
                      </a:r>
                      <a:endParaRPr b="0" lang="en-IE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2400" spc="-1" strike="noStrike">
                        <a:latin typeface="Arial"/>
                      </a:endParaRPr>
                    </a:p>
                    <a:p>
                      <a:pPr marL="343080" indent="-3423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remove users </a:t>
                      </a:r>
                      <a:endParaRPr b="0" lang="en-IE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2400" spc="-1" strike="noStrike">
                        <a:latin typeface="Arial"/>
                      </a:endParaRPr>
                    </a:p>
                    <a:p>
                      <a:pPr marL="343080" indent="-3423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disable/enable users </a:t>
                      </a:r>
                      <a:endParaRPr b="0" lang="en-IE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2400" spc="-1" strike="noStrike">
                        <a:latin typeface="Arial"/>
                      </a:endParaRPr>
                    </a:p>
                    <a:p>
                      <a:pPr marL="343080" indent="-3423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report user stats (nmr logins, average number of activities etc...) </a:t>
                      </a:r>
                      <a:endParaRPr b="0" lang="en-IE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926800" y="246960"/>
            <a:ext cx="6617520" cy="64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IE" sz="3600" spc="-1" strike="noStrike" u="sng">
                <a:solidFill>
                  <a:srgbClr val="000000"/>
                </a:solidFill>
                <a:uFillTx/>
                <a:latin typeface="Helvetica Neue"/>
                <a:ea typeface="Helvetica Neue"/>
              </a:rPr>
              <a:t>Assignment : Pacemaker 2.0</a:t>
            </a:r>
            <a:endParaRPr b="0" lang="en-IE" sz="36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73000" y="1721520"/>
            <a:ext cx="10724400" cy="6684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457200" indent="-456480">
              <a:lnSpc>
                <a:spcPct val="100000"/>
              </a:lnSpc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b="0" lang="en-IE" sz="5400" spc="-1" strike="noStrike" u="sng">
                <a:solidFill>
                  <a:srgbClr val="000000"/>
                </a:solidFill>
                <a:uFillTx/>
                <a:latin typeface="Helvetica Neue Light"/>
                <a:ea typeface="Helvetica Neue Light"/>
              </a:rPr>
              <a:t>Commands/Features</a:t>
            </a:r>
            <a:endParaRPr b="0" lang="en-IE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5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ff0000"/>
              </a:buClr>
              <a:buSzPct val="75000"/>
              <a:buFont typeface="Helvetica Neue"/>
              <a:buChar char="•"/>
            </a:pPr>
            <a:r>
              <a:rPr b="0" lang="en-IE" sz="5400" spc="-1" strike="noStrike" u="sng">
                <a:solidFill>
                  <a:srgbClr val="ff0000"/>
                </a:solidFill>
                <a:uFillTx/>
                <a:latin typeface="Helvetica Neue Light"/>
                <a:ea typeface="Helvetica Neue Light"/>
              </a:rPr>
              <a:t>Test Driven Development Practices</a:t>
            </a:r>
            <a:endParaRPr b="0" lang="en-IE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5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b="0" lang="en-IE" sz="5400" spc="-1" strike="noStrike" u="sng">
                <a:solidFill>
                  <a:srgbClr val="000000"/>
                </a:solidFill>
                <a:uFillTx/>
                <a:latin typeface="Helvetica Neue Light"/>
                <a:ea typeface="Helvetica Neue Light"/>
              </a:rPr>
              <a:t>Build &amp; Deployment</a:t>
            </a:r>
            <a:endParaRPr b="0" lang="en-IE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5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b="0" lang="en-IE" sz="5400" spc="-1" strike="noStrike" u="sng">
                <a:solidFill>
                  <a:srgbClr val="000000"/>
                </a:solidFill>
                <a:uFillTx/>
                <a:latin typeface="Helvetica Neue Light"/>
                <a:ea typeface="Helvetica Neue Light"/>
              </a:rPr>
              <a:t>Language Features</a:t>
            </a:r>
            <a:endParaRPr b="0" lang="en-IE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Table 1"/>
          <p:cNvGraphicFramePr/>
          <p:nvPr/>
        </p:nvGraphicFramePr>
        <p:xfrm>
          <a:off x="657360" y="657360"/>
          <a:ext cx="4590360" cy="3191040"/>
        </p:xfrm>
        <a:graphic>
          <a:graphicData uri="http://schemas.openxmlformats.org/drawingml/2006/table">
            <a:tbl>
              <a:tblPr/>
              <a:tblGrid>
                <a:gridCol w="1676520"/>
                <a:gridCol w="2914200"/>
              </a:tblGrid>
              <a:tr h="816480">
                <a:tc gridSpan="2"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E" sz="4000" spc="-1" strike="noStrike">
                          <a:solidFill>
                            <a:srgbClr val="ff0000"/>
                          </a:solidFill>
                          <a:latin typeface="Helvetica Neue Light"/>
                          <a:ea typeface="Helvetica Neue Light"/>
                        </a:rPr>
                        <a:t>TDD Practices</a:t>
                      </a:r>
                      <a:endParaRPr b="0" lang="en-IE" sz="40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15800"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Starter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30% Coverage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</a:tr>
              <a:tr h="415800"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Baseline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40% Coverage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</a:tr>
              <a:tr h="415800"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Good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50% Coverage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</a:tr>
              <a:tr h="415800"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Excellent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65% (with Mocking)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</a:tr>
              <a:tr h="711720"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Outstanding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  <a:tc>
                  <a:txBody>
                    <a:bodyPr lIns="50760" r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E" sz="24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80% (with Mocking)</a:t>
                      </a:r>
                      <a:endParaRPr b="0" lang="en-IE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0ece7"/>
                    </a:solidFill>
                  </a:tcPr>
                </a:tc>
              </a:tr>
            </a:tbl>
          </a:graphicData>
        </a:graphic>
      </p:graphicFrame>
      <p:sp>
        <p:nvSpPr>
          <p:cNvPr id="92" name="CustomShape 2"/>
          <p:cNvSpPr/>
          <p:nvPr/>
        </p:nvSpPr>
        <p:spPr>
          <a:xfrm>
            <a:off x="5952960" y="1531440"/>
            <a:ext cx="6104880" cy="650520"/>
          </a:xfrm>
          <a:prstGeom prst="rect">
            <a:avLst/>
          </a:prstGeom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IE" sz="3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Code Coverage Achieved: xx%</a:t>
            </a:r>
            <a:endParaRPr b="0" lang="en-IE" sz="36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228600" y="4549680"/>
            <a:ext cx="12400920" cy="4491000"/>
          </a:xfrm>
          <a:prstGeom prst="rect">
            <a:avLst/>
          </a:prstGeom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Mocking Approach Adopted: </a:t>
            </a:r>
            <a:endParaRPr b="0" lang="en-IE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Application>LibreOffice/6.1.3.2$Windows_X86_64 LibreOffice_project/86daf60bf00efa86ad547e59e09d6bb77c699acb</Application>
  <Words>645</Words>
  <Paragraphs>163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en-IE</dc:language>
  <cp:lastModifiedBy/>
  <dcterms:modified xsi:type="dcterms:W3CDTF">2019-01-04T09:45:53Z</dcterms:modified>
  <cp:revision>13</cp:revision>
  <dc:subject/>
  <dc:title>Assignment 2 – Pacemaker V2.0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