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60" r:id="rId3"/>
    <p:sldId id="1919" r:id="rId4"/>
    <p:sldId id="1836" r:id="rId5"/>
    <p:sldId id="1839" r:id="rId6"/>
    <p:sldId id="1838" r:id="rId7"/>
    <p:sldId id="1920" r:id="rId8"/>
    <p:sldId id="1848" r:id="rId9"/>
    <p:sldId id="1921" r:id="rId10"/>
    <p:sldId id="1849" r:id="rId11"/>
    <p:sldId id="1851" r:id="rId12"/>
    <p:sldId id="1855" r:id="rId13"/>
    <p:sldId id="1922" r:id="rId14"/>
    <p:sldId id="1929" r:id="rId15"/>
    <p:sldId id="1867" r:id="rId16"/>
    <p:sldId id="1865" r:id="rId17"/>
    <p:sldId id="1852" r:id="rId18"/>
    <p:sldId id="1871" r:id="rId19"/>
    <p:sldId id="1923" r:id="rId20"/>
    <p:sldId id="1876" r:id="rId21"/>
    <p:sldId id="1925" r:id="rId22"/>
    <p:sldId id="1915" r:id="rId23"/>
    <p:sldId id="1930" r:id="rId24"/>
    <p:sldId id="1931" r:id="rId25"/>
    <p:sldId id="1917" r:id="rId26"/>
    <p:sldId id="1918" r:id="rId27"/>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言" id="{FC3C41D1-4318-48CD-A6DF-6908E3E6E730}">
          <p14:sldIdLst>
            <p14:sldId id="257"/>
            <p14:sldId id="260"/>
            <p14:sldId id="1919"/>
            <p14:sldId id="1836"/>
            <p14:sldId id="1839"/>
            <p14:sldId id="1838"/>
            <p14:sldId id="1920"/>
            <p14:sldId id="1848"/>
          </p14:sldIdLst>
        </p14:section>
        <p14:section name="BiBlue" id="{9F6EF704-3CB8-4438-9201-D9A1D8BE0CE9}">
          <p14:sldIdLst>
            <p14:sldId id="1921"/>
            <p14:sldId id="1849"/>
            <p14:sldId id="1851"/>
            <p14:sldId id="1855"/>
          </p14:sldIdLst>
        </p14:section>
        <p14:section name="EffBlue" id="{8F4898BD-0D47-4555-8368-29707E4416BB}">
          <p14:sldIdLst>
            <p14:sldId id="1922"/>
            <p14:sldId id="1929"/>
            <p14:sldId id="1867"/>
            <p14:sldId id="1865"/>
            <p14:sldId id="1852"/>
            <p14:sldId id="1871"/>
          </p14:sldIdLst>
        </p14:section>
        <p14:section name="DanBlue" id="{ADC30653-2E53-4889-A462-5F11508BABB9}">
          <p14:sldIdLst>
            <p14:sldId id="1923"/>
            <p14:sldId id="1876"/>
          </p14:sldIdLst>
        </p14:section>
        <p14:section name="总结与展望" id="{9C4F1436-B60C-4DFA-B805-0467FA1E6935}">
          <p14:sldIdLst>
            <p14:sldId id="1925"/>
            <p14:sldId id="1915"/>
            <p14:sldId id="1930"/>
            <p14:sldId id="1931"/>
          </p14:sldIdLst>
        </p14:section>
        <p14:section name="取得成果" id="{D1C93B03-0951-4DBE-8F19-DB0FF3070B21}">
          <p14:sldIdLst>
            <p14:sldId id="1917"/>
            <p14:sldId id="1918"/>
          </p14:sldIdLst>
        </p14:section>
      </p14:sectionLst>
    </p:ext>
    <p:ext uri="{EFAFB233-063F-42B5-8137-9DF3F51BA10A}">
      <p15:sldGuideLst xmlns:p15="http://schemas.microsoft.com/office/powerpoint/2012/main">
        <p15:guide id="1" orient="horz" pos="663" userDrawn="1">
          <p15:clr>
            <a:srgbClr val="A4A3A4"/>
          </p15:clr>
        </p15:guide>
        <p15:guide id="2" pos="5465" userDrawn="1">
          <p15:clr>
            <a:srgbClr val="A4A3A4"/>
          </p15:clr>
        </p15:guide>
        <p15:guide id="3" orient="horz" pos="2069" userDrawn="1">
          <p15:clr>
            <a:srgbClr val="A4A3A4"/>
          </p15:clr>
        </p15:guide>
        <p15:guide id="4"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mr" initials="jm" lastIdx="1" clrIdx="0">
    <p:extLst>
      <p:ext uri="{19B8F6BF-5375-455C-9EA6-DF929625EA0E}">
        <p15:presenceInfo xmlns:p15="http://schemas.microsoft.com/office/powerpoint/2012/main" userId="S::mrjiang@mail.ustc.edu.cn::f6801e22-6e2c-45d3-aee0-c2f2896887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007"/>
    <a:srgbClr val="E70014"/>
    <a:srgbClr val="ED7D31"/>
    <a:srgbClr val="000066"/>
    <a:srgbClr val="9BBBE0"/>
    <a:srgbClr val="F9E28C"/>
    <a:srgbClr val="FDE28B"/>
    <a:srgbClr val="D6BC66"/>
    <a:srgbClr val="FFE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60933" autoAdjust="0"/>
  </p:normalViewPr>
  <p:slideViewPr>
    <p:cSldViewPr snapToGrid="0">
      <p:cViewPr>
        <p:scale>
          <a:sx n="75" d="100"/>
          <a:sy n="75" d="100"/>
        </p:scale>
        <p:origin x="2244" y="52"/>
      </p:cViewPr>
      <p:guideLst>
        <p:guide orient="horz" pos="663"/>
        <p:guide pos="5465"/>
        <p:guide orient="horz" pos="2069"/>
        <p:guide pos="295"/>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FD757DA-7DA9-481D-99DB-C042D3488A15}"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8F4A1898-F2C5-4BFA-8543-03C0C3CB3C4A}" type="slidenum">
              <a:rPr lang="zh-CN" altLang="en-US" smtClean="0"/>
              <a:t>‹#›</a:t>
            </a:fld>
            <a:endParaRPr lang="zh-CN" altLang="en-US"/>
          </a:p>
        </p:txBody>
      </p:sp>
    </p:spTree>
    <p:extLst>
      <p:ext uri="{BB962C8B-B14F-4D97-AF65-F5344CB8AC3E}">
        <p14:creationId xmlns:p14="http://schemas.microsoft.com/office/powerpoint/2010/main" val="416450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2AB438-41B9-49C0-B74E-B0FEDCD9BDD4}" type="slidenum">
              <a:rPr lang="en-US" altLang="zh-CN"/>
              <a:pPr eaLnBrk="1" hangingPunct="1"/>
              <a:t>1</a:t>
            </a:fld>
            <a:endParaRPr lang="en-US" altLang="zh-CN"/>
          </a:p>
        </p:txBody>
      </p:sp>
      <p:sp>
        <p:nvSpPr>
          <p:cNvPr id="39939"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2D9AC1F-5C66-4DE3-B806-522B0805A78C}" type="slidenum">
              <a:rPr lang="zh-CN" altLang="en-US" sz="1300">
                <a:latin typeface="Calibri" panose="020F0502020204030204" pitchFamily="34" charset="0"/>
              </a:rPr>
              <a:pPr algn="r" eaLnBrk="1" hangingPunct="1"/>
              <a:t>1</a:t>
            </a:fld>
            <a:endParaRPr lang="en-US" altLang="zh-CN" sz="1300">
              <a:latin typeface="Calibri" panose="020F0502020204030204" pitchFamily="34" charset="0"/>
            </a:endParaRPr>
          </a:p>
        </p:txBody>
      </p:sp>
      <p:sp>
        <p:nvSpPr>
          <p:cNvPr id="39940" name="Rectangle 2"/>
          <p:cNvSpPr>
            <a:spLocks noGrp="1" noRot="1" noChangeAspect="1" noChangeArrowheads="1" noTextEdit="1"/>
          </p:cNvSpPr>
          <p:nvPr>
            <p:ph type="sldImg"/>
          </p:nvPr>
        </p:nvSpPr>
        <p:spPr>
          <a:xfrm>
            <a:off x="1247775" y="1279525"/>
            <a:ext cx="4603750" cy="3454400"/>
          </a:xfrm>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dirty="0"/>
          </a:p>
        </p:txBody>
      </p:sp>
    </p:spTree>
    <p:extLst>
      <p:ext uri="{BB962C8B-B14F-4D97-AF65-F5344CB8AC3E}">
        <p14:creationId xmlns:p14="http://schemas.microsoft.com/office/powerpoint/2010/main" val="200079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基于</a:t>
            </a:r>
            <a:r>
              <a:rPr lang="en-US" altLang="zh-CN" dirty="0"/>
              <a:t>GPU</a:t>
            </a:r>
            <a:r>
              <a:rPr lang="zh-CN" altLang="en-US" dirty="0"/>
              <a:t>的环境模拟可以克服基于</a:t>
            </a:r>
            <a:r>
              <a:rPr lang="en-US" altLang="zh-CN" dirty="0"/>
              <a:t>CPU</a:t>
            </a:r>
            <a:r>
              <a:rPr lang="zh-CN" altLang="en-US" dirty="0"/>
              <a:t>的仿真器的局限性。</a:t>
            </a:r>
            <a:r>
              <a:rPr lang="en-US" altLang="zh-CN" dirty="0" err="1"/>
              <a:t>CuLE</a:t>
            </a:r>
            <a:r>
              <a:rPr lang="zh-CN" altLang="en-US" dirty="0"/>
              <a:t>（</a:t>
            </a:r>
            <a:r>
              <a:rPr lang="en-US" altLang="zh-CN" dirty="0"/>
              <a:t>CUDA</a:t>
            </a:r>
            <a:r>
              <a:rPr lang="zh-CN" altLang="en-US" dirty="0"/>
              <a:t>学习环境）是</a:t>
            </a:r>
            <a:r>
              <a:rPr lang="en-US" altLang="zh-CN" dirty="0"/>
              <a:t>Atari</a:t>
            </a:r>
            <a:r>
              <a:rPr lang="zh-CN" altLang="en-US" dirty="0"/>
              <a:t>学习环境（</a:t>
            </a:r>
            <a:r>
              <a:rPr lang="en-US" altLang="zh-CN" dirty="0"/>
              <a:t>ALE</a:t>
            </a:r>
            <a:r>
              <a:rPr lang="zh-CN" altLang="en-US" dirty="0"/>
              <a:t>）的</a:t>
            </a:r>
            <a:r>
              <a:rPr lang="en-US" altLang="zh-CN" dirty="0"/>
              <a:t>CUDA</a:t>
            </a:r>
            <a:r>
              <a:rPr lang="zh-CN" altLang="en-US" dirty="0"/>
              <a:t>版本，是一个典型的</a:t>
            </a:r>
            <a:r>
              <a:rPr lang="en-US" altLang="zh-CN" dirty="0"/>
              <a:t>GPU</a:t>
            </a:r>
            <a:r>
              <a:rPr lang="zh-CN" altLang="en-US" dirty="0"/>
              <a:t>加速</a:t>
            </a:r>
            <a:r>
              <a:rPr lang="en-US" altLang="zh-CN" dirty="0"/>
              <a:t>RL</a:t>
            </a:r>
            <a:r>
              <a:rPr lang="zh-CN" altLang="en-US" dirty="0"/>
              <a:t>库，通过</a:t>
            </a:r>
            <a:r>
              <a:rPr lang="en-US" altLang="zh-CN" dirty="0"/>
              <a:t>GPU</a:t>
            </a:r>
            <a:r>
              <a:rPr lang="zh-CN" altLang="en-US" dirty="0"/>
              <a:t>并行化技术提高了环境模拟的效率。</a:t>
            </a:r>
            <a:r>
              <a:rPr lang="en-US" altLang="zh-CN" dirty="0" err="1"/>
              <a:t>CuLE</a:t>
            </a:r>
            <a:r>
              <a:rPr lang="zh-CN" altLang="en-US" dirty="0"/>
              <a:t>能够在单个</a:t>
            </a:r>
            <a:r>
              <a:rPr lang="en-US" altLang="zh-CN" dirty="0"/>
              <a:t>GPU</a:t>
            </a:r>
            <a:r>
              <a:rPr lang="zh-CN" altLang="en-US" dirty="0"/>
              <a:t>上同时运行数千个</a:t>
            </a:r>
            <a:r>
              <a:rPr lang="en-US" altLang="zh-CN" dirty="0"/>
              <a:t>Atari 2600</a:t>
            </a:r>
            <a:r>
              <a:rPr lang="zh-CN" altLang="en-US" dirty="0"/>
              <a:t>游戏环境，达到</a:t>
            </a:r>
            <a:r>
              <a:rPr lang="en-US" altLang="zh-CN" dirty="0"/>
              <a:t>41K</a:t>
            </a:r>
            <a:r>
              <a:rPr lang="zh-CN" altLang="en-US" dirty="0"/>
              <a:t>到</a:t>
            </a:r>
            <a:r>
              <a:rPr lang="en-US" altLang="zh-CN" dirty="0"/>
              <a:t>155K</a:t>
            </a:r>
            <a:r>
              <a:rPr lang="zh-CN" altLang="en-US" dirty="0"/>
              <a:t>帧每秒（</a:t>
            </a:r>
            <a:r>
              <a:rPr lang="en-US" altLang="zh-CN" dirty="0"/>
              <a:t>FPS</a:t>
            </a:r>
            <a:r>
              <a:rPr lang="zh-CN" altLang="en-US" dirty="0"/>
              <a:t>）的生成率。这一性能相比之下，基于</a:t>
            </a:r>
            <a:r>
              <a:rPr lang="en-US" altLang="zh-CN" dirty="0"/>
              <a:t>CPU</a:t>
            </a:r>
            <a:r>
              <a:rPr lang="zh-CN" altLang="en-US" dirty="0"/>
              <a:t>的仿真器通常在相同数量的环境下的最大帧率约为</a:t>
            </a:r>
            <a:r>
              <a:rPr lang="en-US" altLang="zh-CN" dirty="0"/>
              <a:t>12.5K</a:t>
            </a:r>
            <a:r>
              <a:rPr lang="zh-CN" altLang="en-US" dirty="0"/>
              <a:t>到</a:t>
            </a:r>
            <a:r>
              <a:rPr lang="en-US" altLang="zh-CN" dirty="0"/>
              <a:t>19.8K FPS</a:t>
            </a:r>
            <a:r>
              <a:rPr lang="zh-CN" altLang="en-US" dirty="0"/>
              <a:t>。此外，</a:t>
            </a:r>
            <a:r>
              <a:rPr lang="en-US" altLang="zh-CN" dirty="0" err="1"/>
              <a:t>CuLE</a:t>
            </a:r>
            <a:r>
              <a:rPr lang="zh-CN" altLang="en-US" dirty="0"/>
              <a:t>能够有效扩展至多个</a:t>
            </a:r>
            <a:r>
              <a:rPr lang="en-US" altLang="zh-CN" dirty="0"/>
              <a:t>GPU</a:t>
            </a:r>
            <a:r>
              <a:rPr lang="zh-CN" altLang="en-US" dirty="0"/>
              <a:t>，四个</a:t>
            </a:r>
            <a:r>
              <a:rPr lang="en-US" altLang="zh-CN" dirty="0"/>
              <a:t>GPU</a:t>
            </a:r>
            <a:r>
              <a:rPr lang="zh-CN" altLang="en-US" dirty="0"/>
              <a:t>的吞吐量可达到</a:t>
            </a:r>
            <a:r>
              <a:rPr lang="en-US" altLang="zh-CN" dirty="0"/>
              <a:t>187K FPS</a:t>
            </a:r>
            <a:r>
              <a:rPr lang="zh-CN" altLang="en-US" dirty="0"/>
              <a:t>。这些能力使得</a:t>
            </a:r>
            <a:r>
              <a:rPr lang="en-US" altLang="zh-CN" dirty="0" err="1"/>
              <a:t>CuLE</a:t>
            </a:r>
            <a:r>
              <a:rPr lang="zh-CN" altLang="en-US" dirty="0"/>
              <a:t>能够显著减少</a:t>
            </a:r>
            <a:r>
              <a:rPr lang="en-US" altLang="zh-CN" dirty="0"/>
              <a:t>DRL</a:t>
            </a:r>
            <a:r>
              <a:rPr lang="zh-CN" altLang="en-US" dirty="0"/>
              <a:t>算法如</a:t>
            </a:r>
            <a:r>
              <a:rPr lang="en-US" altLang="zh-CN" dirty="0"/>
              <a:t>A2C+V-trace</a:t>
            </a:r>
            <a:r>
              <a:rPr lang="zh-CN" altLang="en-US" dirty="0"/>
              <a:t>的实际训练时间，得益于</a:t>
            </a:r>
            <a:r>
              <a:rPr lang="en-US" altLang="zh-CN" dirty="0"/>
              <a:t>GPU</a:t>
            </a:r>
            <a:r>
              <a:rPr lang="zh-CN" altLang="en-US" dirty="0"/>
              <a:t>加速所带来的高吞吐量和快速数据生成。</a:t>
            </a:r>
          </a:p>
          <a:p>
            <a:r>
              <a:rPr lang="en-US" altLang="zh-CN" dirty="0" err="1"/>
              <a:t>WarpDrive</a:t>
            </a:r>
            <a:r>
              <a:rPr lang="zh-CN" altLang="en-US" dirty="0"/>
              <a:t>通过在单个</a:t>
            </a:r>
            <a:r>
              <a:rPr lang="en-US" altLang="zh-CN" dirty="0"/>
              <a:t>GPU</a:t>
            </a:r>
            <a:r>
              <a:rPr lang="zh-CN" altLang="en-US" dirty="0"/>
              <a:t>上独占执行整个</a:t>
            </a:r>
            <a:r>
              <a:rPr lang="en-US" altLang="zh-CN" dirty="0"/>
              <a:t>RL</a:t>
            </a:r>
            <a:r>
              <a:rPr lang="zh-CN" altLang="en-US" dirty="0"/>
              <a:t>管道，包括模拟和训练，扩展了这一方法。这种集成消除了</a:t>
            </a:r>
            <a:r>
              <a:rPr lang="en-US" altLang="zh-CN" dirty="0"/>
              <a:t>CPU-GPU</a:t>
            </a:r>
            <a:r>
              <a:rPr lang="zh-CN" altLang="en-US" dirty="0"/>
              <a:t>通信相关的开销，并最大化了</a:t>
            </a:r>
            <a:r>
              <a:rPr lang="en-US" altLang="zh-CN" dirty="0"/>
              <a:t>GPU</a:t>
            </a:r>
            <a:r>
              <a:rPr lang="zh-CN" altLang="en-US" dirty="0"/>
              <a:t>的利用率。在多代理标签仿真中，</a:t>
            </a:r>
            <a:r>
              <a:rPr lang="en-US" altLang="zh-CN" dirty="0" err="1"/>
              <a:t>WarpDrive</a:t>
            </a:r>
            <a:r>
              <a:rPr lang="zh-CN" altLang="en-US" dirty="0"/>
              <a:t>能够达到每秒</a:t>
            </a:r>
            <a:r>
              <a:rPr lang="en-US" altLang="zh-CN" dirty="0"/>
              <a:t>290</a:t>
            </a:r>
            <a:r>
              <a:rPr lang="zh-CN" altLang="en-US" dirty="0"/>
              <a:t>万个环境步骤，比传统的基于</a:t>
            </a:r>
            <a:r>
              <a:rPr lang="en-US" altLang="zh-CN" dirty="0"/>
              <a:t>CPU</a:t>
            </a:r>
            <a:r>
              <a:rPr lang="zh-CN" altLang="en-US" dirty="0"/>
              <a:t>的实现提高了</a:t>
            </a:r>
            <a:r>
              <a:rPr lang="en-US" altLang="zh-CN" dirty="0"/>
              <a:t>100</a:t>
            </a:r>
            <a:r>
              <a:rPr lang="zh-CN" altLang="en-US" dirty="0"/>
              <a:t>倍。这样的性能通过利用</a:t>
            </a:r>
            <a:r>
              <a:rPr lang="en-US" altLang="zh-CN" dirty="0"/>
              <a:t>GPU</a:t>
            </a:r>
            <a:r>
              <a:rPr lang="zh-CN" altLang="en-US" dirty="0"/>
              <a:t>的并行性，使数千个</a:t>
            </a:r>
            <a:r>
              <a:rPr lang="en-US" altLang="zh-CN" dirty="0"/>
              <a:t>agent</a:t>
            </a:r>
            <a:r>
              <a:rPr lang="zh-CN" altLang="en-US" dirty="0"/>
              <a:t>同时运行，从而显著加速数据生成过程，并实现更快的策略更新。</a:t>
            </a:r>
            <a:endParaRPr lang="en-US" altLang="zh-CN" dirty="0"/>
          </a:p>
          <a:p>
            <a:endParaRPr lang="en-US" altLang="zh-CN" dirty="0"/>
          </a:p>
          <a:p>
            <a:r>
              <a:rPr lang="zh-CN" altLang="en-US" dirty="0"/>
              <a:t>基于</a:t>
            </a:r>
            <a:r>
              <a:rPr lang="en-US" altLang="zh-CN" dirty="0"/>
              <a:t>GPU</a:t>
            </a:r>
            <a:r>
              <a:rPr lang="zh-CN" altLang="en-US" dirty="0"/>
              <a:t>的技术展示了利用通用硬件进行</a:t>
            </a:r>
            <a:r>
              <a:rPr lang="en-US" altLang="zh-CN" dirty="0"/>
              <a:t>RL</a:t>
            </a:r>
            <a:r>
              <a:rPr lang="zh-CN" altLang="en-US" dirty="0"/>
              <a:t>环境模拟的有效性。通过充分利用</a:t>
            </a:r>
            <a:r>
              <a:rPr lang="en-US" altLang="zh-CN" dirty="0"/>
              <a:t>GPU</a:t>
            </a:r>
            <a:r>
              <a:rPr lang="zh-CN" altLang="en-US" dirty="0"/>
              <a:t>的并行处理能力，这些方法显著提高了吞吐量、可扩展性和训练效率，从而减少了</a:t>
            </a:r>
            <a:r>
              <a:rPr lang="en-US" altLang="zh-CN" dirty="0"/>
              <a:t>RL</a:t>
            </a:r>
            <a:r>
              <a:rPr lang="zh-CN" altLang="en-US" dirty="0"/>
              <a:t>训练所需的时间和计算资源。</a:t>
            </a:r>
          </a:p>
          <a:p>
            <a:pPr>
              <a:spcBef>
                <a:spcPct val="0"/>
              </a:spcBef>
            </a:pPr>
            <a:endParaRPr lang="en-US" altLang="zh-CN" dirty="0"/>
          </a:p>
        </p:txBody>
      </p:sp>
    </p:spTree>
    <p:extLst>
      <p:ext uri="{BB962C8B-B14F-4D97-AF65-F5344CB8AC3E}">
        <p14:creationId xmlns:p14="http://schemas.microsoft.com/office/powerpoint/2010/main" val="331405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t>GUNREAL</a:t>
            </a:r>
            <a:r>
              <a:rPr lang="zh-CN" altLang="en-US" dirty="0"/>
              <a:t>是另一种通过将</a:t>
            </a:r>
            <a:r>
              <a:rPr lang="en-US" altLang="zh-CN" dirty="0"/>
              <a:t>GPU</a:t>
            </a:r>
            <a:r>
              <a:rPr lang="zh-CN" altLang="en-US" dirty="0"/>
              <a:t>优化架构与辅助学习任务相结合来加速策略训练的方法。</a:t>
            </a:r>
            <a:r>
              <a:rPr lang="en-US" altLang="zh-CN" dirty="0"/>
              <a:t>GUNREAL</a:t>
            </a:r>
            <a:r>
              <a:rPr lang="zh-CN" altLang="en-US" dirty="0"/>
              <a:t>将像素控制和奖励预测等辅助任务与主要学习目标相结合，以提高收敛速度。该框架的训练速度比传统的基于</a:t>
            </a:r>
            <a:r>
              <a:rPr lang="en-US" altLang="zh-CN" dirty="0"/>
              <a:t>CPU</a:t>
            </a:r>
            <a:r>
              <a:rPr lang="zh-CN" altLang="en-US" dirty="0"/>
              <a:t>的</a:t>
            </a:r>
            <a:r>
              <a:rPr lang="en-US" altLang="zh-CN" dirty="0"/>
              <a:t>RL</a:t>
            </a:r>
            <a:r>
              <a:rPr lang="zh-CN" altLang="en-US" dirty="0"/>
              <a:t>框架快</a:t>
            </a:r>
            <a:r>
              <a:rPr lang="en-US" altLang="zh-CN" dirty="0"/>
              <a:t>3.8</a:t>
            </a:r>
            <a:r>
              <a:rPr lang="zh-CN" altLang="en-US" dirty="0"/>
              <a:t>到</a:t>
            </a:r>
            <a:r>
              <a:rPr lang="en-US" altLang="zh-CN" dirty="0"/>
              <a:t>9.5</a:t>
            </a:r>
            <a:r>
              <a:rPr lang="zh-CN" altLang="en-US" dirty="0"/>
              <a:t>倍，相比于</a:t>
            </a:r>
            <a:r>
              <a:rPr lang="en-US" altLang="zh-CN" dirty="0"/>
              <a:t>GA3C</a:t>
            </a:r>
            <a:r>
              <a:rPr lang="zh-CN" altLang="en-US" dirty="0"/>
              <a:t>训练效率提高了</a:t>
            </a:r>
            <a:r>
              <a:rPr lang="en-US" altLang="zh-CN" dirty="0"/>
              <a:t>73%</a:t>
            </a:r>
            <a:r>
              <a:rPr lang="zh-CN" altLang="en-US" dirty="0"/>
              <a:t>。这一进展通过向</a:t>
            </a:r>
            <a:r>
              <a:rPr lang="en-US" altLang="zh-CN" dirty="0"/>
              <a:t>GPU</a:t>
            </a:r>
            <a:r>
              <a:rPr lang="zh-CN" altLang="en-US" dirty="0"/>
              <a:t>发送更大批次的数据并利用并发模拟来实现，从而改善了</a:t>
            </a:r>
            <a:r>
              <a:rPr lang="en-US" altLang="zh-CN" dirty="0"/>
              <a:t>GPU</a:t>
            </a:r>
            <a:r>
              <a:rPr lang="zh-CN" altLang="en-US" dirty="0"/>
              <a:t>的利用率并减少了策略训练时间。</a:t>
            </a:r>
            <a:endParaRPr lang="en-US" altLang="zh-CN" dirty="0"/>
          </a:p>
        </p:txBody>
      </p:sp>
    </p:spTree>
    <p:extLst>
      <p:ext uri="{BB962C8B-B14F-4D97-AF65-F5344CB8AC3E}">
        <p14:creationId xmlns:p14="http://schemas.microsoft.com/office/powerpoint/2010/main" val="893782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通过利用 </a:t>
            </a:r>
            <a:r>
              <a:rPr lang="en-US" altLang="zh-CN" dirty="0"/>
              <a:t>GPU </a:t>
            </a:r>
            <a:r>
              <a:rPr lang="zh-CN" altLang="en-US" dirty="0"/>
              <a:t>并行性、采用有效的批处理策略以及优化资源分配，现代强化学习框架在训练效率上取得了显著提升。这些进步凸显了硬件加速在实现可扩展且高效的强化学习训练中的重要性，尤其是在模型和数据集日益复杂的情况下。</a:t>
            </a:r>
            <a:endParaRPr lang="en-US" altLang="zh-CN" dirty="0"/>
          </a:p>
        </p:txBody>
      </p:sp>
    </p:spTree>
    <p:extLst>
      <p:ext uri="{BB962C8B-B14F-4D97-AF65-F5344CB8AC3E}">
        <p14:creationId xmlns:p14="http://schemas.microsoft.com/office/powerpoint/2010/main" val="319992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13</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13</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223173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高维计算（</a:t>
            </a:r>
            <a:r>
              <a:rPr lang="en-US" altLang="zh-CN" dirty="0"/>
              <a:t>HDC</a:t>
            </a:r>
            <a:r>
              <a:rPr lang="zh-CN" altLang="en-US" dirty="0"/>
              <a:t>）用于处理强化学习中的复杂问题，通过在高维空间中表示数据来实现。利用高维向量管理基于策略的学习，提高了对广泛状态空间的高效处理。</a:t>
            </a:r>
            <a:endParaRPr lang="en-US" altLang="zh-CN" dirty="0"/>
          </a:p>
          <a:p>
            <a:pPr>
              <a:spcBef>
                <a:spcPct val="0"/>
              </a:spcBef>
            </a:pPr>
            <a:endParaRPr lang="en-US" altLang="zh-CN" dirty="0"/>
          </a:p>
          <a:p>
            <a:pPr>
              <a:spcBef>
                <a:spcPct val="0"/>
              </a:spcBef>
            </a:pPr>
            <a:r>
              <a:rPr lang="zh-CN" altLang="en-US" dirty="0"/>
              <a:t>如图所示，高维策略梯度（</a:t>
            </a:r>
            <a:r>
              <a:rPr lang="en-US" altLang="zh-CN" dirty="0"/>
              <a:t>HDPG</a:t>
            </a:r>
            <a:r>
              <a:rPr lang="zh-CN" altLang="en-US" dirty="0"/>
              <a:t>）架构中，行为者</a:t>
            </a:r>
            <a:r>
              <a:rPr lang="en-US" altLang="zh-CN" dirty="0"/>
              <a:t>Actor</a:t>
            </a:r>
            <a:r>
              <a:rPr lang="zh-CN" altLang="en-US" dirty="0"/>
              <a:t>和评论者</a:t>
            </a:r>
            <a:r>
              <a:rPr lang="en-US" altLang="zh-CN" dirty="0"/>
              <a:t>Critic</a:t>
            </a:r>
            <a:r>
              <a:rPr lang="zh-CN" altLang="en-US" dirty="0"/>
              <a:t>模型在高维向量上操作，在复杂环境中实现高效的学习和决策。</a:t>
            </a:r>
            <a:r>
              <a:rPr lang="en-US" altLang="zh-CN" dirty="0"/>
              <a:t>Actor</a:t>
            </a:r>
            <a:r>
              <a:rPr lang="zh-CN" altLang="en-US" dirty="0"/>
              <a:t>模型使用非线性编码</a:t>
            </a:r>
            <a:r>
              <a:rPr lang="en-US" altLang="zh-CN" dirty="0"/>
              <a:t>(Non-linear Encoding)</a:t>
            </a:r>
            <a:r>
              <a:rPr lang="zh-CN" altLang="en-US" dirty="0"/>
              <a:t>将观察到的状态映射到高维空间，而</a:t>
            </a:r>
            <a:r>
              <a:rPr lang="en-US" altLang="zh-CN" dirty="0"/>
              <a:t>Critic</a:t>
            </a:r>
            <a:r>
              <a:rPr lang="zh-CN" altLang="en-US" dirty="0"/>
              <a:t>模型则使用指数编码</a:t>
            </a:r>
            <a:r>
              <a:rPr lang="en-US" altLang="zh-CN" dirty="0"/>
              <a:t>(Exponential Encoding)</a:t>
            </a:r>
            <a:r>
              <a:rPr lang="zh-CN" altLang="en-US" dirty="0"/>
              <a:t>来估计状态值</a:t>
            </a:r>
            <a:r>
              <a:rPr lang="en-US" altLang="zh-CN" dirty="0"/>
              <a:t>(State Value)</a:t>
            </a:r>
            <a:r>
              <a:rPr lang="zh-CN" altLang="en-US" dirty="0"/>
              <a:t>。动作分布</a:t>
            </a:r>
            <a:r>
              <a:rPr lang="en-US" altLang="zh-CN" dirty="0"/>
              <a:t>(Actor Distribution)</a:t>
            </a:r>
            <a:r>
              <a:rPr lang="zh-CN" altLang="en-US" dirty="0"/>
              <a:t>被建模为高斯分布，均值和方差参数由行为者</a:t>
            </a:r>
            <a:r>
              <a:rPr lang="en-US" altLang="zh-CN" dirty="0"/>
              <a:t>Actor</a:t>
            </a:r>
            <a:r>
              <a:rPr lang="zh-CN" altLang="en-US" dirty="0"/>
              <a:t>学习</a:t>
            </a:r>
            <a:endParaRPr lang="en-US" altLang="zh-CN" dirty="0"/>
          </a:p>
          <a:p>
            <a:pPr>
              <a:spcBef>
                <a:spcPct val="0"/>
              </a:spcBef>
            </a:pPr>
            <a:endParaRPr lang="en-US" altLang="zh-CN" dirty="0"/>
          </a:p>
          <a:p>
            <a:pPr>
              <a:spcBef>
                <a:spcPct val="0"/>
              </a:spcBef>
            </a:pPr>
            <a:endParaRPr lang="en-US" altLang="zh-CN" dirty="0"/>
          </a:p>
        </p:txBody>
      </p:sp>
    </p:spTree>
    <p:extLst>
      <p:ext uri="{BB962C8B-B14F-4D97-AF65-F5344CB8AC3E}">
        <p14:creationId xmlns:p14="http://schemas.microsoft.com/office/powerpoint/2010/main" val="374233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左图展示了使用</a:t>
            </a:r>
            <a:r>
              <a:rPr lang="en-US" altLang="zh-CN" dirty="0"/>
              <a:t>HDPG</a:t>
            </a:r>
            <a:r>
              <a:rPr lang="zh-CN" altLang="en-US" dirty="0"/>
              <a:t>算法相比于</a:t>
            </a:r>
            <a:r>
              <a:rPr lang="en-US" altLang="zh-CN" dirty="0"/>
              <a:t>PPO</a:t>
            </a:r>
            <a:r>
              <a:rPr lang="zh-CN" altLang="en-US" dirty="0"/>
              <a:t>，分别在</a:t>
            </a:r>
            <a:r>
              <a:rPr lang="en-US" altLang="zh-CN" dirty="0"/>
              <a:t>CPU</a:t>
            </a:r>
            <a:r>
              <a:rPr lang="zh-CN" altLang="en-US" dirty="0"/>
              <a:t>和</a:t>
            </a:r>
            <a:r>
              <a:rPr lang="en-US" altLang="zh-CN" dirty="0"/>
              <a:t>FPGA</a:t>
            </a:r>
            <a:r>
              <a:rPr lang="zh-CN" altLang="en-US" dirty="0"/>
              <a:t>上运行所取得的加速效果。右图展示的则是获得的能效提升。</a:t>
            </a:r>
            <a:r>
              <a:rPr lang="en-US" altLang="zh-CN" dirty="0"/>
              <a:t>HDPG</a:t>
            </a:r>
            <a:r>
              <a:rPr lang="zh-CN" altLang="en-US" dirty="0"/>
              <a:t>在速度和能效方面相比于</a:t>
            </a:r>
            <a:r>
              <a:rPr lang="en-US" altLang="zh-CN" dirty="0"/>
              <a:t>PPO</a:t>
            </a:r>
            <a:r>
              <a:rPr lang="zh-CN" altLang="en-US" dirty="0"/>
              <a:t>均表现出显著改善，尤其是在</a:t>
            </a:r>
            <a:r>
              <a:rPr lang="en-US" altLang="zh-CN" dirty="0"/>
              <a:t>FPGA</a:t>
            </a:r>
            <a:r>
              <a:rPr lang="zh-CN" altLang="en-US" dirty="0"/>
              <a:t>上运行。</a:t>
            </a:r>
            <a:endParaRPr lang="en-US" altLang="zh-CN" dirty="0"/>
          </a:p>
        </p:txBody>
      </p:sp>
    </p:spTree>
    <p:extLst>
      <p:ext uri="{BB962C8B-B14F-4D97-AF65-F5344CB8AC3E}">
        <p14:creationId xmlns:p14="http://schemas.microsoft.com/office/powerpoint/2010/main" val="328265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然而，随着环境复杂性的增加，</a:t>
            </a:r>
            <a:r>
              <a:rPr lang="en-US" altLang="zh-CN" dirty="0"/>
              <a:t>HDC</a:t>
            </a:r>
            <a:r>
              <a:rPr lang="zh-CN" altLang="en-US" dirty="0"/>
              <a:t>可能会出现可扩展性问题。</a:t>
            </a:r>
            <a:endParaRPr lang="en-US" altLang="zh-CN" dirty="0"/>
          </a:p>
          <a:p>
            <a:pPr>
              <a:spcBef>
                <a:spcPct val="0"/>
              </a:spcBef>
            </a:pPr>
            <a:endParaRPr lang="en-US" altLang="zh-CN" dirty="0"/>
          </a:p>
          <a:p>
            <a:pPr>
              <a:spcBef>
                <a:spcPct val="0"/>
              </a:spcBef>
            </a:pPr>
            <a:r>
              <a:rPr lang="en-US" altLang="zh-CN" dirty="0"/>
              <a:t>Chen</a:t>
            </a:r>
            <a:r>
              <a:rPr lang="zh-CN" altLang="en-US" dirty="0"/>
              <a:t>等人提出了一种可重构硬件解决方案，旨在支持高维计算（</a:t>
            </a:r>
            <a:r>
              <a:rPr lang="en-US" altLang="zh-CN" dirty="0"/>
              <a:t>HDC</a:t>
            </a:r>
            <a:r>
              <a:rPr lang="zh-CN" altLang="en-US" dirty="0"/>
              <a:t>），提高在学习动态行为中的适应性和可扩展性</a:t>
            </a:r>
            <a:endParaRPr lang="en-US" altLang="zh-CN" dirty="0"/>
          </a:p>
          <a:p>
            <a:pPr>
              <a:spcBef>
                <a:spcPct val="0"/>
              </a:spcBef>
            </a:pPr>
            <a:endParaRPr lang="en-US" altLang="zh-CN" dirty="0"/>
          </a:p>
          <a:p>
            <a:pPr>
              <a:spcBef>
                <a:spcPct val="0"/>
              </a:spcBef>
            </a:pPr>
            <a:r>
              <a:rPr lang="zh-CN" altLang="en-US" dirty="0"/>
              <a:t>这是</a:t>
            </a:r>
            <a:r>
              <a:rPr lang="en-US" altLang="zh-CN" dirty="0"/>
              <a:t>CPU-FPGA</a:t>
            </a:r>
            <a:r>
              <a:rPr lang="zh-CN" altLang="en-US" dirty="0"/>
              <a:t>平台上的</a:t>
            </a:r>
            <a:r>
              <a:rPr lang="en-US" altLang="zh-CN" dirty="0"/>
              <a:t>HDQL</a:t>
            </a:r>
            <a:r>
              <a:rPr lang="zh-CN" altLang="en-US" dirty="0"/>
              <a:t>加速图，图中展示了数据流和处理步骤：</a:t>
            </a:r>
            <a:r>
              <a:rPr lang="en-US" altLang="zh-CN" dirty="0"/>
              <a:t>(a) </a:t>
            </a:r>
            <a:r>
              <a:rPr lang="zh-CN" altLang="en-US" dirty="0"/>
              <a:t>与</a:t>
            </a:r>
            <a:r>
              <a:rPr lang="en-US" altLang="zh-CN" dirty="0"/>
              <a:t>OpenAI Gym</a:t>
            </a:r>
            <a:r>
              <a:rPr lang="zh-CN" altLang="en-US" dirty="0"/>
              <a:t>环境进行交互并将结果存储在重放缓冲区中，</a:t>
            </a:r>
            <a:r>
              <a:rPr lang="en-US" altLang="zh-CN" dirty="0"/>
              <a:t>(b) </a:t>
            </a:r>
            <a:r>
              <a:rPr lang="zh-CN" altLang="en-US" dirty="0"/>
              <a:t>将状态和奖励数据传输到</a:t>
            </a:r>
            <a:r>
              <a:rPr lang="en-US" altLang="zh-CN" dirty="0"/>
              <a:t>FPGA</a:t>
            </a:r>
            <a:r>
              <a:rPr lang="zh-CN" altLang="en-US" dirty="0"/>
              <a:t>上的高带宽内存（</a:t>
            </a:r>
            <a:r>
              <a:rPr lang="en-US" altLang="zh-CN" dirty="0"/>
              <a:t>HBM</a:t>
            </a:r>
            <a:r>
              <a:rPr lang="zh-CN" altLang="en-US" dirty="0"/>
              <a:t>），</a:t>
            </a:r>
            <a:r>
              <a:rPr lang="en-US" altLang="zh-CN" dirty="0"/>
              <a:t>(c) </a:t>
            </a:r>
            <a:r>
              <a:rPr lang="zh-CN" altLang="en-US" dirty="0"/>
              <a:t>对状态数据进行编码，</a:t>
            </a:r>
            <a:r>
              <a:rPr lang="en-US" altLang="zh-CN" dirty="0"/>
              <a:t>(d) </a:t>
            </a:r>
            <a:r>
              <a:rPr lang="zh-CN" altLang="en-US" dirty="0"/>
              <a:t>执行回归以获取价值估计，</a:t>
            </a:r>
            <a:r>
              <a:rPr lang="en-US" altLang="zh-CN" dirty="0"/>
              <a:t>(e) </a:t>
            </a:r>
            <a:r>
              <a:rPr lang="zh-CN" altLang="en-US" dirty="0"/>
              <a:t>更新价值估计并将其缓存，以及</a:t>
            </a:r>
            <a:r>
              <a:rPr lang="en-US" altLang="zh-CN" dirty="0"/>
              <a:t>(f) </a:t>
            </a:r>
            <a:r>
              <a:rPr lang="zh-CN" altLang="en-US" dirty="0"/>
              <a:t>通过</a:t>
            </a:r>
            <a:r>
              <a:rPr lang="en-US" altLang="zh-CN" dirty="0"/>
              <a:t>PCIe</a:t>
            </a:r>
            <a:r>
              <a:rPr lang="zh-CN" altLang="en-US" dirty="0"/>
              <a:t>将更新后的值传回主机</a:t>
            </a:r>
            <a:r>
              <a:rPr lang="en-US" altLang="zh-CN" dirty="0"/>
              <a:t>CPU</a:t>
            </a:r>
            <a:r>
              <a:rPr lang="zh-CN" altLang="en-US" dirty="0"/>
              <a:t>。</a:t>
            </a:r>
            <a:endParaRPr lang="en-US" altLang="zh-CN" dirty="0"/>
          </a:p>
        </p:txBody>
      </p:sp>
    </p:spTree>
    <p:extLst>
      <p:ext uri="{BB962C8B-B14F-4D97-AF65-F5344CB8AC3E}">
        <p14:creationId xmlns:p14="http://schemas.microsoft.com/office/powerpoint/2010/main" val="1657704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这张图展示了多个</a:t>
            </a:r>
            <a:r>
              <a:rPr lang="en-US" altLang="zh-CN" dirty="0"/>
              <a:t>agent</a:t>
            </a:r>
            <a:r>
              <a:rPr lang="zh-CN" altLang="en-US" dirty="0"/>
              <a:t>的分布式异构 </a:t>
            </a:r>
            <a:r>
              <a:rPr lang="en-US" altLang="zh-CN" dirty="0"/>
              <a:t>CPU-FPGA </a:t>
            </a:r>
            <a:r>
              <a:rPr lang="zh-CN" altLang="en-US" dirty="0"/>
              <a:t>平台的顶层架构。</a:t>
            </a:r>
            <a:endParaRPr lang="en-US" altLang="zh-CN" dirty="0"/>
          </a:p>
          <a:p>
            <a:pPr>
              <a:spcBef>
                <a:spcPct val="0"/>
              </a:spcBef>
            </a:pPr>
            <a:r>
              <a:rPr lang="en-US" altLang="zh-CN" dirty="0"/>
              <a:t>(a) </a:t>
            </a:r>
            <a:r>
              <a:rPr lang="zh-CN" altLang="en-US" dirty="0"/>
              <a:t>每个</a:t>
            </a:r>
            <a:r>
              <a:rPr lang="en-US" altLang="zh-CN" dirty="0"/>
              <a:t>agent</a:t>
            </a:r>
            <a:r>
              <a:rPr lang="zh-CN" altLang="en-US" dirty="0"/>
              <a:t>都有自己的高带宽内存（</a:t>
            </a:r>
            <a:r>
              <a:rPr lang="en-US" altLang="zh-CN" dirty="0"/>
              <a:t>HBM</a:t>
            </a:r>
            <a:r>
              <a:rPr lang="zh-CN" altLang="en-US" dirty="0"/>
              <a:t>）通道和两个伪通道（</a:t>
            </a:r>
            <a:r>
              <a:rPr lang="en-US" altLang="zh-CN" dirty="0"/>
              <a:t>PS</a:t>
            </a:r>
            <a:r>
              <a:rPr lang="zh-CN" altLang="en-US" dirty="0"/>
              <a:t>）。主机</a:t>
            </a:r>
            <a:r>
              <a:rPr lang="en-US" altLang="zh-CN" dirty="0"/>
              <a:t>CPU</a:t>
            </a:r>
            <a:r>
              <a:rPr lang="zh-CN" altLang="en-US" dirty="0"/>
              <a:t>将训练批次或推理状态复制到</a:t>
            </a:r>
            <a:r>
              <a:rPr lang="en-US" altLang="zh-CN" dirty="0"/>
              <a:t>HBM PS0</a:t>
            </a:r>
            <a:r>
              <a:rPr lang="zh-CN" altLang="en-US" dirty="0"/>
              <a:t>，每个</a:t>
            </a:r>
            <a:r>
              <a:rPr lang="en-US" altLang="zh-CN" dirty="0"/>
              <a:t>agent</a:t>
            </a:r>
            <a:r>
              <a:rPr lang="zh-CN" altLang="en-US" dirty="0"/>
              <a:t>从</a:t>
            </a:r>
            <a:r>
              <a:rPr lang="en-US" altLang="zh-CN" dirty="0"/>
              <a:t>PC0</a:t>
            </a:r>
            <a:r>
              <a:rPr lang="zh-CN" altLang="en-US" dirty="0"/>
              <a:t>读取这些元组。在推理过程中，每个</a:t>
            </a:r>
            <a:r>
              <a:rPr lang="en-US" altLang="zh-CN" dirty="0"/>
              <a:t>agent</a:t>
            </a:r>
            <a:r>
              <a:rPr lang="zh-CN" altLang="en-US" dirty="0"/>
              <a:t>将动作索引传回主机</a:t>
            </a:r>
            <a:r>
              <a:rPr lang="en-US" altLang="zh-CN" dirty="0"/>
              <a:t>CPU</a:t>
            </a:r>
            <a:r>
              <a:rPr lang="zh-CN" altLang="en-US" dirty="0"/>
              <a:t>。</a:t>
            </a:r>
            <a:r>
              <a:rPr lang="en-US" altLang="zh-CN" dirty="0"/>
              <a:t>(b) </a:t>
            </a:r>
            <a:r>
              <a:rPr lang="zh-CN" altLang="en-US" dirty="0"/>
              <a:t>重放缓冲区，显示状态、动作、奖励和下一个状态的存储。</a:t>
            </a:r>
            <a:r>
              <a:rPr lang="en-US" altLang="zh-CN" dirty="0"/>
              <a:t>(c) </a:t>
            </a:r>
            <a:r>
              <a:rPr lang="zh-CN" altLang="en-US" dirty="0"/>
              <a:t>每个</a:t>
            </a:r>
            <a:r>
              <a:rPr lang="en-US" altLang="zh-CN" dirty="0"/>
              <a:t>agent</a:t>
            </a:r>
            <a:r>
              <a:rPr lang="zh-CN" altLang="en-US" dirty="0"/>
              <a:t>的详细内部架构，包括编码</a:t>
            </a:r>
            <a:r>
              <a:rPr lang="en-US" altLang="zh-CN" dirty="0"/>
              <a:t>(Encoding)</a:t>
            </a:r>
            <a:r>
              <a:rPr lang="zh-CN" altLang="en-US" dirty="0"/>
              <a:t>、回归和更新层。每个</a:t>
            </a:r>
            <a:r>
              <a:rPr lang="en-US" altLang="zh-CN" dirty="0"/>
              <a:t>agent</a:t>
            </a:r>
            <a:r>
              <a:rPr lang="zh-CN" altLang="en-US" dirty="0"/>
              <a:t>都有自己的更新缓存（分片</a:t>
            </a:r>
            <a:r>
              <a:rPr lang="en-US" altLang="zh-CN" dirty="0"/>
              <a:t>,shard</a:t>
            </a:r>
            <a:r>
              <a:rPr lang="zh-CN" altLang="en-US" dirty="0"/>
              <a:t>）用于存储当前动作超向量的更新。</a:t>
            </a:r>
            <a:r>
              <a:rPr lang="en-US" altLang="zh-CN" dirty="0" err="1"/>
              <a:t>AllReduce</a:t>
            </a:r>
            <a:r>
              <a:rPr lang="zh-CN" altLang="en-US" dirty="0"/>
              <a:t>操作确保在训练阶段后目标模型</a:t>
            </a:r>
            <a:r>
              <a:rPr lang="en-US" altLang="zh-CN" dirty="0"/>
              <a:t>Q’</a:t>
            </a:r>
            <a:r>
              <a:rPr lang="zh-CN" altLang="en-US" dirty="0"/>
              <a:t>在各</a:t>
            </a:r>
            <a:r>
              <a:rPr lang="en-US" altLang="zh-CN" dirty="0"/>
              <a:t>agent</a:t>
            </a:r>
            <a:r>
              <a:rPr lang="zh-CN" altLang="en-US" dirty="0"/>
              <a:t>之间的同步。尽管该方法强调硬件灵活性，但仍需要在现实场景中进行严格测试，以验证其在不同应用中的有效性。</a:t>
            </a:r>
            <a:endParaRPr lang="en-US" altLang="zh-CN" dirty="0"/>
          </a:p>
        </p:txBody>
      </p:sp>
    </p:spTree>
    <p:extLst>
      <p:ext uri="{BB962C8B-B14F-4D97-AF65-F5344CB8AC3E}">
        <p14:creationId xmlns:p14="http://schemas.microsoft.com/office/powerpoint/2010/main" val="841731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一种基于</a:t>
            </a:r>
            <a:r>
              <a:rPr lang="en-US" altLang="zh-CN" dirty="0"/>
              <a:t>STDP</a:t>
            </a:r>
            <a:r>
              <a:rPr lang="zh-CN" altLang="en-US" dirty="0"/>
              <a:t>学习规则（</a:t>
            </a:r>
            <a:r>
              <a:rPr lang="en-US" altLang="zh-CN" dirty="0"/>
              <a:t>Spike-Timing-Dependent Plasticity</a:t>
            </a:r>
            <a:r>
              <a:rPr lang="zh-CN" altLang="en-US" dirty="0"/>
              <a:t>，尖峰时序依赖可塑性）的硬件架构，适用于</a:t>
            </a:r>
            <a:r>
              <a:rPr lang="en-US" altLang="zh-CN" dirty="0"/>
              <a:t>Actor-Critic</a:t>
            </a:r>
            <a:r>
              <a:rPr lang="zh-CN" altLang="en-US" dirty="0"/>
              <a:t>强化学习。</a:t>
            </a:r>
            <a:r>
              <a:rPr lang="en-US" altLang="zh-CN" dirty="0"/>
              <a:t>Actor</a:t>
            </a:r>
            <a:r>
              <a:rPr lang="zh-CN" altLang="en-US" dirty="0"/>
              <a:t>和</a:t>
            </a:r>
            <a:r>
              <a:rPr lang="en-US" altLang="zh-CN" dirty="0"/>
              <a:t>Critic</a:t>
            </a:r>
            <a:r>
              <a:rPr lang="zh-CN" altLang="en-US" dirty="0"/>
              <a:t>是两个具有相同输入的尖峰神经网络（</a:t>
            </a:r>
            <a:r>
              <a:rPr lang="en-US" altLang="zh-CN" dirty="0"/>
              <a:t>SNNs</a:t>
            </a:r>
            <a:r>
              <a:rPr lang="zh-CN" altLang="en-US" dirty="0"/>
              <a:t>）。内存</a:t>
            </a:r>
            <a:r>
              <a:rPr lang="en-US" altLang="zh-CN" dirty="0"/>
              <a:t>A</a:t>
            </a:r>
            <a:r>
              <a:rPr lang="zh-CN" altLang="en-US" dirty="0"/>
              <a:t>和内存</a:t>
            </a:r>
            <a:r>
              <a:rPr lang="en-US" altLang="zh-CN" dirty="0"/>
              <a:t>B</a:t>
            </a:r>
            <a:r>
              <a:rPr lang="zh-CN" altLang="en-US" dirty="0"/>
              <a:t>根据它们被访问的频率进行划分。内存</a:t>
            </a:r>
            <a:r>
              <a:rPr lang="en-US" altLang="zh-CN" dirty="0"/>
              <a:t>A</a:t>
            </a:r>
            <a:r>
              <a:rPr lang="zh-CN" altLang="en-US" dirty="0"/>
              <a:t>存储突触权重和逐时钟级别的尖峰时序信息，可以在每个时钟周期进行读写。内存</a:t>
            </a:r>
            <a:r>
              <a:rPr lang="en-US" altLang="zh-CN" dirty="0"/>
              <a:t>B</a:t>
            </a:r>
            <a:r>
              <a:rPr lang="zh-CN" altLang="en-US" dirty="0"/>
              <a:t>存储经过降采样的尖峰时序信息，其被访问的概率远低于内存</a:t>
            </a:r>
            <a:r>
              <a:rPr lang="en-US" altLang="zh-CN" dirty="0"/>
              <a:t>A</a:t>
            </a:r>
            <a:r>
              <a:rPr lang="zh-CN" altLang="en-US" dirty="0"/>
              <a:t>。</a:t>
            </a:r>
            <a:endParaRPr lang="en-US" altLang="zh-CN" dirty="0"/>
          </a:p>
        </p:txBody>
      </p:sp>
    </p:spTree>
    <p:extLst>
      <p:ext uri="{BB962C8B-B14F-4D97-AF65-F5344CB8AC3E}">
        <p14:creationId xmlns:p14="http://schemas.microsoft.com/office/powerpoint/2010/main" val="73107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19</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19</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158208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2</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2</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solidFill>
                  <a:schemeClr val="accent2"/>
                </a:solidFill>
                <a:latin typeface="宋体" panose="02010600030101010101" pitchFamily="2" charset="-122"/>
              </a:rPr>
              <a:t>我的汇报分为</a:t>
            </a:r>
            <a:r>
              <a:rPr lang="en-US" altLang="zh-CN" dirty="0">
                <a:solidFill>
                  <a:schemeClr val="accent2"/>
                </a:solidFill>
                <a:latin typeface="宋体" panose="02010600030101010101" pitchFamily="2" charset="-122"/>
              </a:rPr>
              <a:t>4</a:t>
            </a:r>
            <a:r>
              <a:rPr lang="zh-CN" altLang="en-US" dirty="0">
                <a:solidFill>
                  <a:schemeClr val="accent2"/>
                </a:solidFill>
                <a:latin typeface="宋体" panose="02010600030101010101" pitchFamily="2" charset="-122"/>
              </a:rPr>
              <a:t>个部分</a:t>
            </a: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1124583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量化在强化学习（</a:t>
            </a:r>
            <a:r>
              <a:rPr lang="en-US" altLang="zh-CN" dirty="0"/>
              <a:t>RL</a:t>
            </a:r>
            <a:r>
              <a:rPr lang="zh-CN" altLang="en-US" dirty="0"/>
              <a:t>）训练和推理过程中降低了数据的精度，从而减少了计算复杂度和功耗。各种研究提出了量化技术，以优化不同硬件平台上的性能。</a:t>
            </a:r>
            <a:endParaRPr lang="en-US" altLang="zh-CN" dirty="0"/>
          </a:p>
          <a:p>
            <a:pPr>
              <a:spcBef>
                <a:spcPct val="0"/>
              </a:spcBef>
            </a:pPr>
            <a:r>
              <a:rPr lang="en-US" altLang="zh-CN" dirty="0"/>
              <a:t>Krishnan</a:t>
            </a:r>
            <a:r>
              <a:rPr lang="zh-CN" altLang="en-US" dirty="0"/>
              <a:t>等人通过引入一种新颖的</a:t>
            </a:r>
            <a:r>
              <a:rPr lang="en-US" altLang="zh-CN" dirty="0"/>
              <a:t>RL</a:t>
            </a:r>
            <a:r>
              <a:rPr lang="zh-CN" altLang="en-US" dirty="0"/>
              <a:t>训练范式，利用</a:t>
            </a:r>
            <a:r>
              <a:rPr lang="en-US" altLang="zh-CN" dirty="0"/>
              <a:t>8</a:t>
            </a:r>
            <a:r>
              <a:rPr lang="zh-CN" altLang="en-US" dirty="0"/>
              <a:t>位量化</a:t>
            </a:r>
            <a:r>
              <a:rPr lang="en-US" altLang="zh-CN" dirty="0"/>
              <a:t>Actor</a:t>
            </a:r>
            <a:r>
              <a:rPr lang="zh-CN" altLang="en-US" dirty="0"/>
              <a:t>来加速数据收集，而不影响学习收敛性，从而解决了</a:t>
            </a:r>
            <a:r>
              <a:rPr lang="en-US" altLang="zh-CN" dirty="0"/>
              <a:t>RL</a:t>
            </a:r>
            <a:r>
              <a:rPr lang="zh-CN" altLang="en-US" dirty="0"/>
              <a:t>的高计算和能量需求。这种方法在</a:t>
            </a:r>
            <a:r>
              <a:rPr lang="en-US" altLang="zh-CN" dirty="0"/>
              <a:t>Actor</a:t>
            </a:r>
            <a:r>
              <a:rPr lang="zh-CN" altLang="en-US" dirty="0"/>
              <a:t>策略推理和策略广播中集成了量化，保持了学习者的全精度，以确保学习准确性。与全精度训练相比，它在训练中实现了</a:t>
            </a:r>
            <a:r>
              <a:rPr lang="en-US" altLang="zh-CN" dirty="0"/>
              <a:t>1.5</a:t>
            </a:r>
            <a:r>
              <a:rPr lang="zh-CN" altLang="en-US" dirty="0"/>
              <a:t>倍到</a:t>
            </a:r>
            <a:r>
              <a:rPr lang="en-US" altLang="zh-CN" dirty="0"/>
              <a:t>5.41</a:t>
            </a:r>
            <a:r>
              <a:rPr lang="zh-CN" altLang="en-US" dirty="0"/>
              <a:t>倍的加速，并减少了</a:t>
            </a:r>
            <a:r>
              <a:rPr lang="en-US" altLang="zh-CN" dirty="0"/>
              <a:t>1.9</a:t>
            </a:r>
            <a:r>
              <a:rPr lang="zh-CN" altLang="en-US" dirty="0"/>
              <a:t>倍到</a:t>
            </a:r>
            <a:r>
              <a:rPr lang="en-US" altLang="zh-CN" dirty="0"/>
              <a:t>3.76</a:t>
            </a:r>
            <a:r>
              <a:rPr lang="zh-CN" altLang="en-US" dirty="0"/>
              <a:t>倍的碳排放。相比之下，</a:t>
            </a:r>
            <a:r>
              <a:rPr lang="en-US" altLang="zh-CN" dirty="0"/>
              <a:t>Yang</a:t>
            </a:r>
            <a:r>
              <a:rPr lang="zh-CN" altLang="en-US" dirty="0"/>
              <a:t>等人采用定点数据类型和算术单元进行训练和推理，在一定训练周期后将定点数据的精度减少一半，同时不失去准确性。该方法在</a:t>
            </a:r>
            <a:r>
              <a:rPr lang="en-US" altLang="zh-CN" dirty="0"/>
              <a:t>FPGA</a:t>
            </a:r>
            <a:r>
              <a:rPr lang="zh-CN" altLang="en-US" dirty="0"/>
              <a:t>加速器上实现，展示了</a:t>
            </a:r>
            <a:r>
              <a:rPr lang="en-US" altLang="zh-CN" dirty="0"/>
              <a:t>25293.3</a:t>
            </a:r>
            <a:r>
              <a:rPr lang="zh-CN" altLang="en-US" dirty="0"/>
              <a:t>次推理每秒的训练吞吐量，比</a:t>
            </a:r>
            <a:r>
              <a:rPr lang="en-US" altLang="zh-CN" dirty="0"/>
              <a:t>CPU-GPU</a:t>
            </a:r>
            <a:r>
              <a:rPr lang="zh-CN" altLang="en-US" dirty="0"/>
              <a:t>平台高</a:t>
            </a:r>
            <a:r>
              <a:rPr lang="en-US" altLang="zh-CN" dirty="0"/>
              <a:t>2.7</a:t>
            </a:r>
            <a:r>
              <a:rPr lang="zh-CN" altLang="en-US" dirty="0"/>
              <a:t>倍，能效为</a:t>
            </a:r>
            <a:r>
              <a:rPr lang="en-US" altLang="zh-CN" dirty="0"/>
              <a:t>2638.0 IPS/W</a:t>
            </a:r>
            <a:r>
              <a:rPr lang="zh-CN" altLang="en-US" dirty="0"/>
              <a:t>，比</a:t>
            </a:r>
            <a:r>
              <a:rPr lang="en-US" altLang="zh-CN" dirty="0"/>
              <a:t>GPU</a:t>
            </a:r>
            <a:r>
              <a:rPr lang="zh-CN" altLang="en-US" dirty="0"/>
              <a:t>高出</a:t>
            </a:r>
            <a:r>
              <a:rPr lang="en-US" altLang="zh-CN" dirty="0"/>
              <a:t>15.4</a:t>
            </a:r>
            <a:r>
              <a:rPr lang="zh-CN" altLang="en-US" dirty="0"/>
              <a:t>倍。</a:t>
            </a:r>
            <a:r>
              <a:rPr lang="en-US" altLang="zh-CN" dirty="0"/>
              <a:t>Manjunath</a:t>
            </a:r>
            <a:r>
              <a:rPr lang="zh-CN" altLang="en-US" dirty="0"/>
              <a:t>等人解决了卷积自编码器（</a:t>
            </a:r>
            <a:r>
              <a:rPr lang="en-US" altLang="zh-CN" dirty="0"/>
              <a:t>AEs</a:t>
            </a:r>
            <a:r>
              <a:rPr lang="zh-CN" altLang="en-US" dirty="0"/>
              <a:t>）在</a:t>
            </a:r>
            <a:r>
              <a:rPr lang="en-US" altLang="zh-CN" dirty="0"/>
              <a:t>RL</a:t>
            </a:r>
            <a:r>
              <a:rPr lang="zh-CN" altLang="en-US" dirty="0"/>
              <a:t>代理中引入的高计算和内存复杂性。通过以全精度训练自编码器，然后利用二元神经网络（</a:t>
            </a:r>
            <a:r>
              <a:rPr lang="en-US" altLang="zh-CN" dirty="0"/>
              <a:t>BNNs</a:t>
            </a:r>
            <a:r>
              <a:rPr lang="zh-CN" altLang="en-US" dirty="0"/>
              <a:t>）和三元神经网络（</a:t>
            </a:r>
            <a:r>
              <a:rPr lang="en-US" altLang="zh-CN" dirty="0"/>
              <a:t>TNNs</a:t>
            </a:r>
            <a:r>
              <a:rPr lang="zh-CN" altLang="en-US" dirty="0"/>
              <a:t>）降低模型复杂性，该方法实现了显著的模型尺寸缩减。在</a:t>
            </a:r>
            <a:r>
              <a:rPr lang="en-US" altLang="zh-CN" dirty="0"/>
              <a:t>Artix-7 FPGA</a:t>
            </a:r>
            <a:r>
              <a:rPr lang="zh-CN" altLang="en-US" dirty="0"/>
              <a:t>上实现的</a:t>
            </a:r>
            <a:r>
              <a:rPr lang="en-US" altLang="zh-CN" dirty="0"/>
              <a:t>TNN</a:t>
            </a:r>
            <a:r>
              <a:rPr lang="zh-CN" altLang="en-US" dirty="0"/>
              <a:t>自编码器满足</a:t>
            </a:r>
            <a:r>
              <a:rPr lang="en-US" altLang="zh-CN" dirty="0"/>
              <a:t>30 FPS</a:t>
            </a:r>
            <a:r>
              <a:rPr lang="zh-CN" altLang="en-US" dirty="0"/>
              <a:t>的吞吐量要求，能耗为</a:t>
            </a:r>
            <a:r>
              <a:rPr lang="en-US" altLang="zh-CN" dirty="0"/>
              <a:t>250μJ</a:t>
            </a:r>
            <a:r>
              <a:rPr lang="zh-CN" altLang="en-US" dirty="0"/>
              <a:t>，效率超过</a:t>
            </a:r>
            <a:r>
              <a:rPr lang="en-US" altLang="zh-CN" dirty="0"/>
              <a:t>1 TOP/J</a:t>
            </a:r>
            <a:r>
              <a:rPr lang="zh-CN" altLang="en-US" dirty="0"/>
              <a:t>。在</a:t>
            </a:r>
            <a:r>
              <a:rPr lang="en-US" altLang="zh-CN" dirty="0"/>
              <a:t>ASIC</a:t>
            </a:r>
            <a:r>
              <a:rPr lang="zh-CN" altLang="en-US" dirty="0"/>
              <a:t>实现中，功耗降至</a:t>
            </a:r>
            <a:r>
              <a:rPr lang="en-US" altLang="zh-CN" dirty="0"/>
              <a:t>3.9μJ</a:t>
            </a:r>
            <a:r>
              <a:rPr lang="zh-CN" altLang="en-US" dirty="0"/>
              <a:t>，最大吞吐量为</a:t>
            </a:r>
            <a:r>
              <a:rPr lang="en-US" altLang="zh-CN" dirty="0"/>
              <a:t>1250 FPS</a:t>
            </a:r>
            <a:r>
              <a:rPr lang="zh-CN" altLang="en-US" dirty="0"/>
              <a:t>。与此同时，</a:t>
            </a:r>
            <a:r>
              <a:rPr lang="en-US" altLang="zh-CN" dirty="0"/>
              <a:t>Leal</a:t>
            </a:r>
            <a:r>
              <a:rPr lang="zh-CN" altLang="en-US" dirty="0"/>
              <a:t>等人提出在推理阶段使用</a:t>
            </a:r>
            <a:r>
              <a:rPr lang="en-US" altLang="zh-CN" dirty="0"/>
              <a:t>FPGA</a:t>
            </a:r>
            <a:r>
              <a:rPr lang="zh-CN" altLang="en-US" dirty="0"/>
              <a:t>硬件加速器为</a:t>
            </a:r>
            <a:r>
              <a:rPr lang="en-US" altLang="zh-CN" dirty="0"/>
              <a:t>RL</a:t>
            </a:r>
            <a:r>
              <a:rPr lang="zh-CN" altLang="en-US" dirty="0"/>
              <a:t>代理服务，通过机器人操作系统</a:t>
            </a:r>
            <a:r>
              <a:rPr lang="en-US" altLang="zh-CN" dirty="0"/>
              <a:t>2</a:t>
            </a:r>
            <a:r>
              <a:rPr lang="zh-CN" altLang="en-US" dirty="0"/>
              <a:t>（</a:t>
            </a:r>
            <a:r>
              <a:rPr lang="en-US" altLang="zh-CN" dirty="0"/>
              <a:t>ROS2</a:t>
            </a:r>
            <a:r>
              <a:rPr lang="zh-CN" altLang="en-US" dirty="0"/>
              <a:t>）与机器人系统集成。在三个</a:t>
            </a:r>
            <a:r>
              <a:rPr lang="en-US" altLang="zh-CN" dirty="0"/>
              <a:t>OpenAI Gym</a:t>
            </a:r>
            <a:r>
              <a:rPr lang="zh-CN" altLang="en-US" dirty="0"/>
              <a:t>环境中评估后，</a:t>
            </a:r>
            <a:r>
              <a:rPr lang="en-US" altLang="zh-CN" dirty="0"/>
              <a:t>FPGA</a:t>
            </a:r>
            <a:r>
              <a:rPr lang="zh-CN" altLang="en-US" dirty="0"/>
              <a:t>加速器提供了高达</a:t>
            </a:r>
            <a:r>
              <a:rPr lang="en-US" altLang="zh-CN" dirty="0"/>
              <a:t>3.69</a:t>
            </a:r>
            <a:r>
              <a:rPr lang="zh-CN" altLang="en-US" dirty="0"/>
              <a:t>倍的加速和高达</a:t>
            </a:r>
            <a:r>
              <a:rPr lang="en-US" altLang="zh-CN" dirty="0"/>
              <a:t>52.7</a:t>
            </a:r>
            <a:r>
              <a:rPr lang="zh-CN" altLang="en-US" dirty="0"/>
              <a:t>倍的每瓦性能提升。</a:t>
            </a:r>
            <a:r>
              <a:rPr lang="en-US" altLang="zh-CN" dirty="0"/>
              <a:t>fp16</a:t>
            </a:r>
            <a:r>
              <a:rPr lang="zh-CN" altLang="en-US" dirty="0"/>
              <a:t>全量化设计提供了最高的每瓦性能提升。</a:t>
            </a:r>
            <a:endParaRPr lang="en-US" altLang="zh-CN" dirty="0"/>
          </a:p>
          <a:p>
            <a:pPr>
              <a:spcBef>
                <a:spcPct val="0"/>
              </a:spcBef>
            </a:pPr>
            <a:endParaRPr lang="en-US" altLang="zh-CN" dirty="0"/>
          </a:p>
          <a:p>
            <a:pPr>
              <a:spcBef>
                <a:spcPct val="0"/>
              </a:spcBef>
            </a:pPr>
            <a:r>
              <a:rPr lang="zh-CN" altLang="en-US" dirty="0"/>
              <a:t>尽管他们的</a:t>
            </a:r>
            <a:r>
              <a:rPr lang="en-US" altLang="zh-CN" dirty="0" err="1"/>
              <a:t>ActorQ</a:t>
            </a:r>
            <a:r>
              <a:rPr lang="zh-CN" altLang="en-US" dirty="0"/>
              <a:t>系统显著降低了计算和通信成本，但</a:t>
            </a:r>
            <a:r>
              <a:rPr lang="en-US" altLang="zh-CN" dirty="0"/>
              <a:t>RL</a:t>
            </a:r>
            <a:r>
              <a:rPr lang="zh-CN" altLang="en-US" dirty="0"/>
              <a:t>环境和算法的复杂性可能会影响量化收益的普遍性，硬件依赖性也可能限制实际应用。</a:t>
            </a:r>
            <a:r>
              <a:rPr lang="en-US" altLang="zh-CN" dirty="0"/>
              <a:t>Yang</a:t>
            </a:r>
            <a:r>
              <a:rPr lang="zh-CN" altLang="en-US" dirty="0"/>
              <a:t>等人强调，尽管他们的定点方法效率高，但在降低精度的早期训练阶段可能面临保持准确性的挑战。</a:t>
            </a:r>
            <a:r>
              <a:rPr lang="en-US" altLang="zh-CN" dirty="0"/>
              <a:t>Manjunath</a:t>
            </a:r>
            <a:r>
              <a:rPr lang="zh-CN" altLang="en-US" dirty="0"/>
              <a:t>等人观察到，尽管他们使用</a:t>
            </a:r>
            <a:r>
              <a:rPr lang="en-US" altLang="zh-CN" dirty="0"/>
              <a:t>TNN</a:t>
            </a:r>
            <a:r>
              <a:rPr lang="zh-CN" altLang="en-US" dirty="0"/>
              <a:t>的方法实现了显著的模型尺寸缩减，但在更复杂的</a:t>
            </a:r>
            <a:r>
              <a:rPr lang="en-US" altLang="zh-CN" dirty="0"/>
              <a:t>RL</a:t>
            </a:r>
            <a:r>
              <a:rPr lang="zh-CN" altLang="en-US" dirty="0"/>
              <a:t>任务中，准确性存在权衡。此外，</a:t>
            </a:r>
            <a:r>
              <a:rPr lang="en-US" altLang="zh-CN" dirty="0"/>
              <a:t>Leal</a:t>
            </a:r>
            <a:r>
              <a:rPr lang="zh-CN" altLang="en-US" dirty="0"/>
              <a:t>等人指出，通过</a:t>
            </a:r>
            <a:r>
              <a:rPr lang="en-US" altLang="zh-CN" dirty="0"/>
              <a:t>ROS2</a:t>
            </a:r>
            <a:r>
              <a:rPr lang="zh-CN" altLang="en-US" dirty="0"/>
              <a:t>将</a:t>
            </a:r>
            <a:r>
              <a:rPr lang="en-US" altLang="zh-CN" dirty="0"/>
              <a:t>FPGA</a:t>
            </a:r>
            <a:r>
              <a:rPr lang="zh-CN" altLang="en-US" dirty="0"/>
              <a:t>加速器与机器人系统集成需要专业知识，可能在实施和可扩展性方面面临挑战。</a:t>
            </a:r>
            <a:endParaRPr lang="en-US" altLang="zh-CN" dirty="0"/>
          </a:p>
          <a:p>
            <a:pPr>
              <a:spcBef>
                <a:spcPct val="0"/>
              </a:spcBef>
            </a:pPr>
            <a:endParaRPr lang="en-US" altLang="zh-CN" dirty="0"/>
          </a:p>
          <a:p>
            <a:pPr>
              <a:spcBef>
                <a:spcPct val="0"/>
              </a:spcBef>
            </a:pPr>
            <a:r>
              <a:rPr lang="zh-CN" altLang="en-US" dirty="0"/>
              <a:t>这些研究所示，量化技术在通过降低数据精度方面显著提高了训练速度和能效。然而，要充分利用其优势，未来的研究应集中于确保在多样化</a:t>
            </a:r>
            <a:r>
              <a:rPr lang="en-US" altLang="zh-CN" dirty="0"/>
              <a:t>RL</a:t>
            </a:r>
            <a:r>
              <a:rPr lang="zh-CN" altLang="en-US" dirty="0"/>
              <a:t>环境中的鲁棒性和准确性，并开发更通用和可扩展的解决方案</a:t>
            </a:r>
            <a:r>
              <a:rPr lang="en-US" altLang="zh-CN" dirty="0"/>
              <a:t>.</a:t>
            </a:r>
          </a:p>
        </p:txBody>
      </p:sp>
    </p:spTree>
    <p:extLst>
      <p:ext uri="{BB962C8B-B14F-4D97-AF65-F5344CB8AC3E}">
        <p14:creationId xmlns:p14="http://schemas.microsoft.com/office/powerpoint/2010/main" val="3659363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21</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21</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243137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1200" dirty="0"/>
              <a:t>然而，将 </a:t>
            </a:r>
            <a:r>
              <a:rPr lang="en-US" altLang="zh-CN" sz="1200" dirty="0"/>
              <a:t>NPU </a:t>
            </a:r>
            <a:r>
              <a:rPr lang="zh-CN" altLang="en-US" sz="1200" dirty="0"/>
              <a:t>集成到 </a:t>
            </a:r>
            <a:r>
              <a:rPr lang="en-US" altLang="zh-CN" sz="1200" dirty="0"/>
              <a:t>RL </a:t>
            </a:r>
            <a:r>
              <a:rPr lang="zh-CN" altLang="en-US" sz="1200" dirty="0"/>
              <a:t>硬件架构中需要仔细考虑其与其他组件（如 </a:t>
            </a:r>
            <a:r>
              <a:rPr lang="en-US" altLang="zh-CN" sz="1200" dirty="0"/>
              <a:t>CPU </a:t>
            </a:r>
            <a:r>
              <a:rPr lang="zh-CN" altLang="en-US" sz="1200" dirty="0"/>
              <a:t>和 </a:t>
            </a:r>
            <a:r>
              <a:rPr lang="en-US" altLang="zh-CN" sz="1200" dirty="0"/>
              <a:t>GPU</a:t>
            </a:r>
            <a:r>
              <a:rPr lang="zh-CN" altLang="en-US" sz="1200" dirty="0"/>
              <a:t>）的接口，以避免性能瓶颈。随着 </a:t>
            </a:r>
            <a:r>
              <a:rPr lang="en-US" altLang="zh-CN" sz="1200" dirty="0"/>
              <a:t>NPU </a:t>
            </a:r>
            <a:r>
              <a:rPr lang="zh-CN" altLang="en-US" sz="1200" dirty="0"/>
              <a:t>的不断发展，其在 </a:t>
            </a:r>
            <a:r>
              <a:rPr lang="en-US" altLang="zh-CN" sz="1200" dirty="0"/>
              <a:t>RL </a:t>
            </a:r>
            <a:r>
              <a:rPr lang="zh-CN" altLang="en-US" sz="1200" dirty="0"/>
              <a:t>系统中的应用将变得更加可行，带来显著的性能和效率提升</a:t>
            </a:r>
            <a:endParaRPr lang="en-US" altLang="zh-CN" dirty="0"/>
          </a:p>
        </p:txBody>
      </p:sp>
    </p:spTree>
    <p:extLst>
      <p:ext uri="{BB962C8B-B14F-4D97-AF65-F5344CB8AC3E}">
        <p14:creationId xmlns:p14="http://schemas.microsoft.com/office/powerpoint/2010/main" val="2173675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C9A4-5F2A-11CB-E4F0-4EAF4E5B1B09}"/>
            </a:ext>
          </a:extLst>
        </p:cNvPr>
        <p:cNvGrpSpPr/>
        <p:nvPr/>
      </p:nvGrpSpPr>
      <p:grpSpPr>
        <a:xfrm>
          <a:off x="0" y="0"/>
          <a:ext cx="0" cy="0"/>
          <a:chOff x="0" y="0"/>
          <a:chExt cx="0" cy="0"/>
        </a:xfrm>
      </p:grpSpPr>
      <p:sp>
        <p:nvSpPr>
          <p:cNvPr id="51202" name="Rectangle 7">
            <a:extLst>
              <a:ext uri="{FF2B5EF4-FFF2-40B4-BE49-F238E27FC236}">
                <a16:creationId xmlns:a16="http://schemas.microsoft.com/office/drawing/2014/main" id="{EE10529C-91D8-91B5-C50B-4DB9CBCD06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a:extLst>
              <a:ext uri="{FF2B5EF4-FFF2-40B4-BE49-F238E27FC236}">
                <a16:creationId xmlns:a16="http://schemas.microsoft.com/office/drawing/2014/main" id="{21F76B7D-2A5B-0EDF-E01F-D43643BCE22E}"/>
              </a:ext>
            </a:extLst>
          </p:cNvPr>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a:extLst>
              <a:ext uri="{FF2B5EF4-FFF2-40B4-BE49-F238E27FC236}">
                <a16:creationId xmlns:a16="http://schemas.microsoft.com/office/drawing/2014/main" id="{AFBDC6D7-CD59-5C42-39B4-B2CDFF4DBFE8}"/>
              </a:ext>
            </a:extLst>
          </p:cNvPr>
          <p:cNvSpPr>
            <a:spLocks noGrp="1" noRot="1" noChangeAspect="1" noChangeArrowheads="1" noTextEdit="1"/>
          </p:cNvSpPr>
          <p:nvPr>
            <p:ph type="sldImg"/>
          </p:nvPr>
        </p:nvSpPr>
        <p:spPr>
          <a:xfrm>
            <a:off x="1247775" y="1279525"/>
            <a:ext cx="4603750" cy="3454400"/>
          </a:xfrm>
          <a:ln/>
        </p:spPr>
      </p:sp>
      <p:sp>
        <p:nvSpPr>
          <p:cNvPr id="51205" name="Rectangle 3">
            <a:extLst>
              <a:ext uri="{FF2B5EF4-FFF2-40B4-BE49-F238E27FC236}">
                <a16:creationId xmlns:a16="http://schemas.microsoft.com/office/drawing/2014/main" id="{4ADD5B38-22C0-C2E8-140B-205AEDEC27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1200" dirty="0"/>
              <a:t>然而，</a:t>
            </a:r>
            <a:r>
              <a:rPr lang="en-US" altLang="zh-CN" sz="1200" dirty="0"/>
              <a:t>RL </a:t>
            </a:r>
            <a:r>
              <a:rPr lang="zh-CN" altLang="en-US" sz="1200" dirty="0"/>
              <a:t>工作负载并非完全并行化。复杂的环境交互和决策的固有顺序性会降低矢量处理器的效率。</a:t>
            </a:r>
            <a:r>
              <a:rPr lang="en-US" altLang="zh-CN" sz="1200" dirty="0"/>
              <a:t>RL </a:t>
            </a:r>
            <a:r>
              <a:rPr lang="zh-CN" altLang="en-US" sz="1200" dirty="0"/>
              <a:t>算法通常涉及并行和顺序任务的混合，如策略更新和动作选择，这可能引发效率低下的问题。此外，经验回放中的不规则内存访问模式（如从内存中随机抽取样本）也带来了额外的挑战。矢量处理器通常优化用于基于步长的、连续的内存操作，当访问非连续内存位置时，可能会增加延迟，从而降低吞吐量。</a:t>
            </a:r>
            <a:br>
              <a:rPr lang="zh-CN" altLang="en-US" sz="1200" dirty="0"/>
            </a:br>
            <a:r>
              <a:rPr lang="zh-CN" altLang="en-US" sz="1200" dirty="0"/>
              <a:t>尽管如此，矢量处理器在某些能够充分利用并行性的 </a:t>
            </a:r>
            <a:r>
              <a:rPr lang="en-US" altLang="zh-CN" sz="1200" dirty="0"/>
              <a:t>RL </a:t>
            </a:r>
            <a:r>
              <a:rPr lang="zh-CN" altLang="en-US" sz="1200" dirty="0"/>
              <a:t>任务中仍然是强大的工具。解决与内存访问和顺序操作相关的局限性将是充分发挥其在 </a:t>
            </a:r>
            <a:r>
              <a:rPr lang="en-US" altLang="zh-CN" sz="1200" dirty="0"/>
              <a:t>RL </a:t>
            </a:r>
            <a:r>
              <a:rPr lang="zh-CN" altLang="en-US" sz="1200" dirty="0"/>
              <a:t>中潜力的关键。</a:t>
            </a:r>
            <a:endParaRPr lang="en-US" altLang="zh-CN" dirty="0"/>
          </a:p>
        </p:txBody>
      </p:sp>
    </p:spTree>
    <p:extLst>
      <p:ext uri="{BB962C8B-B14F-4D97-AF65-F5344CB8AC3E}">
        <p14:creationId xmlns:p14="http://schemas.microsoft.com/office/powerpoint/2010/main" val="117189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78A67-40B9-698C-1E30-FF24FF6627B1}"/>
            </a:ext>
          </a:extLst>
        </p:cNvPr>
        <p:cNvGrpSpPr/>
        <p:nvPr/>
      </p:nvGrpSpPr>
      <p:grpSpPr>
        <a:xfrm>
          <a:off x="0" y="0"/>
          <a:ext cx="0" cy="0"/>
          <a:chOff x="0" y="0"/>
          <a:chExt cx="0" cy="0"/>
        </a:xfrm>
      </p:grpSpPr>
      <p:sp>
        <p:nvSpPr>
          <p:cNvPr id="51202" name="Rectangle 7">
            <a:extLst>
              <a:ext uri="{FF2B5EF4-FFF2-40B4-BE49-F238E27FC236}">
                <a16:creationId xmlns:a16="http://schemas.microsoft.com/office/drawing/2014/main" id="{78D80E9E-3F7C-CA25-963E-1B427BD45E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a:extLst>
              <a:ext uri="{FF2B5EF4-FFF2-40B4-BE49-F238E27FC236}">
                <a16:creationId xmlns:a16="http://schemas.microsoft.com/office/drawing/2014/main" id="{3F530351-49C5-E594-5357-BF9E7EAC71F1}"/>
              </a:ext>
            </a:extLst>
          </p:cNvPr>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a:extLst>
              <a:ext uri="{FF2B5EF4-FFF2-40B4-BE49-F238E27FC236}">
                <a16:creationId xmlns:a16="http://schemas.microsoft.com/office/drawing/2014/main" id="{1D5EE183-D3B0-84C7-F715-C53BBF88CF9E}"/>
              </a:ext>
            </a:extLst>
          </p:cNvPr>
          <p:cNvSpPr>
            <a:spLocks noGrp="1" noRot="1" noChangeAspect="1" noChangeArrowheads="1" noTextEdit="1"/>
          </p:cNvSpPr>
          <p:nvPr>
            <p:ph type="sldImg"/>
          </p:nvPr>
        </p:nvSpPr>
        <p:spPr>
          <a:xfrm>
            <a:off x="1247775" y="1279525"/>
            <a:ext cx="4603750" cy="3454400"/>
          </a:xfrm>
          <a:ln/>
        </p:spPr>
      </p:sp>
      <p:sp>
        <p:nvSpPr>
          <p:cNvPr id="51205" name="Rectangle 3">
            <a:extLst>
              <a:ext uri="{FF2B5EF4-FFF2-40B4-BE49-F238E27FC236}">
                <a16:creationId xmlns:a16="http://schemas.microsoft.com/office/drawing/2014/main" id="{1DF6C46A-EBF9-4256-B0F4-C45AE2397E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堆叠存储立方体 </a:t>
            </a:r>
            <a:r>
              <a:rPr lang="en-US" altLang="zh-CN" dirty="0"/>
              <a:t>(SMCs)</a:t>
            </a:r>
            <a:r>
              <a:rPr lang="zh-CN" altLang="en-US" dirty="0"/>
              <a:t>，如混合存储立方体 </a:t>
            </a:r>
            <a:r>
              <a:rPr lang="en-US" altLang="zh-CN" dirty="0"/>
              <a:t>(HMC)</a:t>
            </a:r>
            <a:r>
              <a:rPr lang="zh-CN" altLang="en-US" dirty="0"/>
              <a:t>，提供了一种创新的内存解决方案，将逻辑和存储集成到三维堆栈中，大幅提升带宽并减少访问延迟。这种架构对强化学习 </a:t>
            </a:r>
            <a:r>
              <a:rPr lang="en-US" altLang="zh-CN" dirty="0"/>
              <a:t>(RL) </a:t>
            </a:r>
            <a:r>
              <a:rPr lang="zh-CN" altLang="en-US" dirty="0"/>
              <a:t>应用尤为有利，因其通常需要高内存带宽和高效的数据访问来实时处理大量训练数据并更新权重。使用 </a:t>
            </a:r>
            <a:r>
              <a:rPr lang="en-US" altLang="zh-CN" dirty="0"/>
              <a:t>SMCs </a:t>
            </a:r>
            <a:r>
              <a:rPr lang="zh-CN" altLang="en-US" dirty="0"/>
              <a:t>能有效解决 </a:t>
            </a:r>
            <a:r>
              <a:rPr lang="en-US" altLang="zh-CN" dirty="0"/>
              <a:t>RL </a:t>
            </a:r>
            <a:r>
              <a:rPr lang="zh-CN" altLang="en-US" dirty="0"/>
              <a:t>工作负载中的关键瓶颈，特别是在大规模分布式环境中。</a:t>
            </a:r>
            <a:endParaRPr lang="en-US" altLang="zh-CN" dirty="0"/>
          </a:p>
          <a:p>
            <a:pPr>
              <a:spcBef>
                <a:spcPct val="0"/>
              </a:spcBef>
            </a:pPr>
            <a:r>
              <a:rPr lang="zh-CN" altLang="en-US" sz="1200" dirty="0"/>
              <a:t>此外，</a:t>
            </a:r>
            <a:r>
              <a:rPr lang="en-US" altLang="zh-CN" sz="1200" dirty="0"/>
              <a:t>HMC </a:t>
            </a:r>
            <a:r>
              <a:rPr lang="zh-CN" altLang="en-US" sz="1200" dirty="0"/>
              <a:t>内部的 </a:t>
            </a:r>
            <a:r>
              <a:rPr lang="en-US" altLang="zh-CN" sz="1200" dirty="0" err="1"/>
              <a:t>NoC</a:t>
            </a:r>
            <a:r>
              <a:rPr lang="en-US" altLang="zh-CN" sz="1200" dirty="0"/>
              <a:t> </a:t>
            </a:r>
            <a:r>
              <a:rPr lang="zh-CN" altLang="en-US" sz="1200" dirty="0"/>
              <a:t>支持跨多个存储块的分布式访问，这对于涉及并行环境模拟或多智能体学习的 </a:t>
            </a:r>
            <a:r>
              <a:rPr lang="en-US" altLang="zh-CN" sz="1200" dirty="0"/>
              <a:t>RL </a:t>
            </a:r>
            <a:r>
              <a:rPr lang="zh-CN" altLang="en-US" sz="1200" dirty="0"/>
              <a:t>工作负载来说尤为重要。随着 </a:t>
            </a:r>
            <a:r>
              <a:rPr lang="en-US" altLang="zh-CN" sz="1200" dirty="0"/>
              <a:t>RL </a:t>
            </a:r>
            <a:r>
              <a:rPr lang="zh-CN" altLang="en-US" sz="1200" dirty="0"/>
              <a:t>工作负载变得更加复杂，对高维状态空间进行实时访问的需求增加，使得 </a:t>
            </a:r>
            <a:r>
              <a:rPr lang="en-US" altLang="zh-CN" sz="1200" dirty="0"/>
              <a:t>SMCs </a:t>
            </a:r>
            <a:r>
              <a:rPr lang="zh-CN" altLang="en-US" sz="1200" dirty="0"/>
              <a:t>的低延迟特性尤其具有吸引力。</a:t>
            </a:r>
            <a:r>
              <a:rPr lang="en-US" altLang="zh-CN" sz="1200" dirty="0" err="1"/>
              <a:t>Hadidi</a:t>
            </a:r>
            <a:r>
              <a:rPr lang="en-US" altLang="zh-CN" sz="1200" dirty="0"/>
              <a:t> </a:t>
            </a:r>
            <a:r>
              <a:rPr lang="zh-CN" altLang="en-US" sz="1200" dirty="0"/>
              <a:t>等人的研究表明，</a:t>
            </a:r>
            <a:r>
              <a:rPr lang="en-US" altLang="zh-CN" sz="1200" dirty="0"/>
              <a:t>HMC </a:t>
            </a:r>
            <a:r>
              <a:rPr lang="zh-CN" altLang="en-US" sz="1200" dirty="0"/>
              <a:t>在特定访问模式下可以实现最低 </a:t>
            </a:r>
            <a:r>
              <a:rPr lang="en-US" altLang="zh-CN" sz="1200" dirty="0"/>
              <a:t>2 </a:t>
            </a:r>
            <a:r>
              <a:rPr lang="zh-CN" altLang="en-US" sz="1200" dirty="0"/>
              <a:t>微秒的访问延迟，但延迟可能会因存储争用和存储库间的分布而有所不同。</a:t>
            </a:r>
            <a:endParaRPr lang="en-US" altLang="zh-CN" dirty="0"/>
          </a:p>
        </p:txBody>
      </p:sp>
    </p:spTree>
    <p:extLst>
      <p:ext uri="{BB962C8B-B14F-4D97-AF65-F5344CB8AC3E}">
        <p14:creationId xmlns:p14="http://schemas.microsoft.com/office/powerpoint/2010/main" val="337017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p>
        </p:txBody>
      </p:sp>
    </p:spTree>
    <p:extLst>
      <p:ext uri="{BB962C8B-B14F-4D97-AF65-F5344CB8AC3E}">
        <p14:creationId xmlns:p14="http://schemas.microsoft.com/office/powerpoint/2010/main" val="3522184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p>
        </p:txBody>
      </p:sp>
    </p:spTree>
    <p:extLst>
      <p:ext uri="{BB962C8B-B14F-4D97-AF65-F5344CB8AC3E}">
        <p14:creationId xmlns:p14="http://schemas.microsoft.com/office/powerpoint/2010/main" val="410720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3</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3</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307994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机器人，自动驾驶，智慧医疗，游戏</a:t>
            </a:r>
            <a:r>
              <a:rPr lang="en-US" altLang="zh-CN" dirty="0"/>
              <a:t>AI</a:t>
            </a:r>
          </a:p>
        </p:txBody>
      </p:sp>
    </p:spTree>
    <p:extLst>
      <p:ext uri="{BB962C8B-B14F-4D97-AF65-F5344CB8AC3E}">
        <p14:creationId xmlns:p14="http://schemas.microsoft.com/office/powerpoint/2010/main" val="138927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强化学习（</a:t>
            </a:r>
            <a:r>
              <a:rPr lang="en-US" altLang="zh-CN" dirty="0"/>
              <a:t>RL</a:t>
            </a:r>
            <a:r>
              <a:rPr lang="zh-CN" altLang="en-US" dirty="0"/>
              <a:t>）的计算强度以重复的矩阵乘法和反向传播操作为特征，导致在</a:t>
            </a:r>
            <a:r>
              <a:rPr lang="en-US" altLang="zh-CN" dirty="0"/>
              <a:t>CPU</a:t>
            </a:r>
            <a:r>
              <a:rPr lang="zh-CN" altLang="en-US" dirty="0"/>
              <a:t>和</a:t>
            </a:r>
            <a:r>
              <a:rPr lang="en-US" altLang="zh-CN" dirty="0"/>
              <a:t>GPU</a:t>
            </a:r>
            <a:r>
              <a:rPr lang="zh-CN" altLang="en-US" dirty="0"/>
              <a:t>上能耗较高。图</a:t>
            </a:r>
            <a:r>
              <a:rPr lang="en-US" altLang="zh-CN" dirty="0"/>
              <a:t>1</a:t>
            </a:r>
            <a:r>
              <a:rPr lang="zh-CN" altLang="en-US" dirty="0"/>
              <a:t>展示了近年来深度学习模型所使用计算能力的快速增长，显著超过了硬件的改进。这一趋势突显了在强化学习中使用通用硬件的不可持续性，因为能效至关重要，由此对通用计算架构提出了挑战，催生了领域专用架构。</a:t>
            </a:r>
            <a:endParaRPr lang="en-US" altLang="zh-CN" dirty="0"/>
          </a:p>
          <a:p>
            <a:pPr>
              <a:spcBef>
                <a:spcPct val="0"/>
              </a:spcBef>
            </a:pPr>
            <a:endParaRPr lang="en-US" altLang="zh-CN" dirty="0"/>
          </a:p>
          <a:p>
            <a:pPr>
              <a:spcBef>
                <a:spcPct val="0"/>
              </a:spcBef>
            </a:pPr>
            <a:r>
              <a:rPr lang="zh-CN" altLang="en-US" dirty="0"/>
              <a:t>图片展示了在以下方面所使用的算力：（</a:t>
            </a:r>
            <a:r>
              <a:rPr lang="en-US" altLang="zh-CN" dirty="0"/>
              <a:t>a</a:t>
            </a:r>
            <a:r>
              <a:rPr lang="zh-CN" altLang="en-US" dirty="0"/>
              <a:t>）各种类型的深度学习模型（与处理器改进带来的硬件性能增长相比）和（</a:t>
            </a:r>
            <a:r>
              <a:rPr lang="en-US" altLang="zh-CN" dirty="0"/>
              <a:t>b</a:t>
            </a:r>
            <a:r>
              <a:rPr lang="zh-CN" altLang="en-US" dirty="0"/>
              <a:t>）在</a:t>
            </a:r>
            <a:r>
              <a:rPr lang="en-US" altLang="zh-CN" dirty="0"/>
              <a:t>ImageNet</a:t>
            </a:r>
            <a:r>
              <a:rPr lang="zh-CN" altLang="en-US" dirty="0"/>
              <a:t>基准上测试的图像分类模型（归一化到</a:t>
            </a:r>
            <a:r>
              <a:rPr lang="en-US" altLang="zh-CN" dirty="0"/>
              <a:t>2012</a:t>
            </a:r>
            <a:r>
              <a:rPr lang="zh-CN" altLang="en-US" dirty="0"/>
              <a:t>年的</a:t>
            </a:r>
            <a:r>
              <a:rPr lang="en-US" altLang="zh-CN" dirty="0" err="1"/>
              <a:t>AlexNet</a:t>
            </a:r>
            <a:r>
              <a:rPr lang="zh-CN" altLang="en-US" dirty="0"/>
              <a:t>模型）。计算需求的快速增长远远超过了硬件性能的改善。</a:t>
            </a:r>
            <a:endParaRPr lang="en-US" altLang="zh-CN" dirty="0"/>
          </a:p>
        </p:txBody>
      </p:sp>
    </p:spTree>
    <p:extLst>
      <p:ext uri="{BB962C8B-B14F-4D97-AF65-F5344CB8AC3E}">
        <p14:creationId xmlns:p14="http://schemas.microsoft.com/office/powerpoint/2010/main" val="241199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t>通用硬件，为通用计算设计，面临着几个限制，无法有效处理</a:t>
            </a:r>
            <a:r>
              <a:rPr lang="en-US" altLang="zh-CN" dirty="0"/>
              <a:t>RL</a:t>
            </a:r>
            <a:r>
              <a:rPr lang="zh-CN" altLang="en-US" dirty="0"/>
              <a:t>任务：</a:t>
            </a:r>
            <a:endParaRPr lang="en-US" altLang="zh-CN" dirty="0"/>
          </a:p>
          <a:p>
            <a:pPr>
              <a:spcBef>
                <a:spcPct val="0"/>
              </a:spcBef>
            </a:pPr>
            <a:r>
              <a:rPr lang="en-US" altLang="zh-CN" dirty="0"/>
              <a:t>1.</a:t>
            </a:r>
            <a:r>
              <a:rPr lang="zh-CN" altLang="en-US" dirty="0"/>
              <a:t>资源利用不足：</a:t>
            </a:r>
            <a:r>
              <a:rPr lang="en-US" altLang="zh-CN" dirty="0"/>
              <a:t>RL</a:t>
            </a:r>
            <a:r>
              <a:rPr lang="zh-CN" altLang="en-US" dirty="0"/>
              <a:t>算法通常涉及稀疏和不规则的数据访问模式，通用处理器并未针对这些模式进行优化，未能有效利用计算资源和内存带宽，导致性能瓶颈，特别是在实时应用中。</a:t>
            </a:r>
            <a:endParaRPr lang="en-US" altLang="zh-CN" dirty="0"/>
          </a:p>
          <a:p>
            <a:pPr>
              <a:spcBef>
                <a:spcPct val="0"/>
              </a:spcBef>
            </a:pPr>
            <a:r>
              <a:rPr lang="en-US" altLang="zh-CN" dirty="0"/>
              <a:t>2.</a:t>
            </a:r>
            <a:r>
              <a:rPr lang="zh-CN" altLang="en-US" dirty="0"/>
              <a:t>可扩展性挑战：通用硬件的刚性架构设计限制了</a:t>
            </a:r>
            <a:r>
              <a:rPr lang="en-US" altLang="zh-CN" dirty="0"/>
              <a:t>RL</a:t>
            </a:r>
            <a:r>
              <a:rPr lang="zh-CN" altLang="en-US" dirty="0"/>
              <a:t>模型随着不断增长的需求高效扩展的能力，而专用硬件架构（</a:t>
            </a:r>
            <a:r>
              <a:rPr lang="en-US" altLang="zh-CN" dirty="0"/>
              <a:t>DSA</a:t>
            </a:r>
            <a:r>
              <a:rPr lang="zh-CN" altLang="en-US" dirty="0"/>
              <a:t>）可以专门配置以处理</a:t>
            </a:r>
            <a:r>
              <a:rPr lang="en-US" altLang="zh-CN" dirty="0"/>
              <a:t>RL</a:t>
            </a:r>
            <a:r>
              <a:rPr lang="zh-CN" altLang="en-US" dirty="0"/>
              <a:t>工作负载特有的并行性和数据移动模式。</a:t>
            </a:r>
            <a:endParaRPr lang="en-US" altLang="zh-CN" dirty="0"/>
          </a:p>
          <a:p>
            <a:pPr>
              <a:spcBef>
                <a:spcPct val="0"/>
              </a:spcBef>
            </a:pPr>
            <a:r>
              <a:rPr lang="en-US" altLang="zh-CN" dirty="0"/>
              <a:t>3.</a:t>
            </a:r>
            <a:r>
              <a:rPr lang="zh-CN" altLang="en-US" dirty="0"/>
              <a:t>小型设备限制：虽然深度强化学习模型在强大的基于</a:t>
            </a:r>
            <a:r>
              <a:rPr lang="en-US" altLang="zh-CN" dirty="0"/>
              <a:t>GPU</a:t>
            </a:r>
            <a:r>
              <a:rPr lang="zh-CN" altLang="en-US" dirty="0"/>
              <a:t>的机器上表现良好，但它们通常不适合较小的设备，如嵌入式电子设备，极大地显著限制了</a:t>
            </a:r>
            <a:r>
              <a:rPr lang="en-US" altLang="zh-CN" dirty="0"/>
              <a:t>RL</a:t>
            </a:r>
            <a:r>
              <a:rPr lang="zh-CN" altLang="en-US" dirty="0"/>
              <a:t>在现实世界中的应用，这些应用需要紧凑且能效高的设备。所以硬件架构需要能够有效平衡性能与尺寸和功耗的限制。</a:t>
            </a:r>
            <a:endParaRPr lang="en-US" altLang="zh-CN" dirty="0"/>
          </a:p>
          <a:p>
            <a:endParaRPr lang="en-US" altLang="zh-CN" dirty="0"/>
          </a:p>
          <a:p>
            <a:r>
              <a:rPr lang="zh-CN" altLang="en-US" dirty="0"/>
              <a:t>领域专用架构在强化学习中的优势：</a:t>
            </a:r>
          </a:p>
          <a:p>
            <a:r>
              <a:rPr lang="en-US" altLang="zh-CN" dirty="0"/>
              <a:t>• </a:t>
            </a:r>
            <a:r>
              <a:rPr lang="zh-CN" altLang="en-US" dirty="0"/>
              <a:t>优化了计算效率：</a:t>
            </a:r>
            <a:r>
              <a:rPr lang="en-US" altLang="zh-CN" dirty="0"/>
              <a:t>DSA</a:t>
            </a:r>
            <a:r>
              <a:rPr lang="zh-CN" altLang="en-US" dirty="0"/>
              <a:t>旨在加速</a:t>
            </a:r>
            <a:r>
              <a:rPr lang="en-US" altLang="zh-CN" dirty="0"/>
              <a:t>RL</a:t>
            </a:r>
            <a:r>
              <a:rPr lang="zh-CN" altLang="en-US" dirty="0"/>
              <a:t>中频繁使用的操作，如矩阵乘法和随机梯度下降。比如张量处理单元（</a:t>
            </a:r>
            <a:r>
              <a:rPr lang="en-US" altLang="zh-CN" dirty="0"/>
              <a:t>TPU</a:t>
            </a:r>
            <a:r>
              <a:rPr lang="zh-CN" altLang="en-US" dirty="0"/>
              <a:t>）和</a:t>
            </a:r>
            <a:r>
              <a:rPr lang="en-US" altLang="zh-CN" dirty="0"/>
              <a:t>FPGA</a:t>
            </a:r>
            <a:r>
              <a:rPr lang="zh-CN" altLang="en-US" dirty="0"/>
              <a:t>等硬件通过优化这些任务，显著提高了计算效率和吞吐量，这在基准测试研究中表现为推理时间的减少。</a:t>
            </a:r>
          </a:p>
          <a:p>
            <a:r>
              <a:rPr lang="en-US" altLang="zh-CN" dirty="0"/>
              <a:t>• </a:t>
            </a:r>
            <a:r>
              <a:rPr lang="zh-CN" altLang="en-US" dirty="0"/>
              <a:t>提高能效和面积效率：定制硬件解决方案，如专用集成电路（</a:t>
            </a:r>
            <a:r>
              <a:rPr lang="en-US" altLang="zh-CN" dirty="0"/>
              <a:t>ASIC</a:t>
            </a:r>
            <a:r>
              <a:rPr lang="zh-CN" altLang="en-US" dirty="0"/>
              <a:t>），通过最小化不必要的数据移动和计算，可以显著降低功耗。这种能耗降低对能源受限环境中的应用尤为有利，如可穿戴设备和嵌入式系统。此外，</a:t>
            </a:r>
            <a:r>
              <a:rPr lang="en-US" altLang="zh-CN" dirty="0"/>
              <a:t>DSA</a:t>
            </a:r>
            <a:r>
              <a:rPr lang="zh-CN" altLang="en-US" dirty="0"/>
              <a:t>可以通过去除不需要的冗余功能，设计得更小的硅面积，使其非常适合紧凑型设备。</a:t>
            </a:r>
          </a:p>
          <a:p>
            <a:r>
              <a:rPr lang="en-US" altLang="zh-CN" dirty="0"/>
              <a:t>• </a:t>
            </a:r>
            <a:r>
              <a:rPr lang="zh-CN" altLang="en-US" dirty="0"/>
              <a:t>增强了实时性能和可扩展性：</a:t>
            </a:r>
            <a:r>
              <a:rPr lang="en-US" altLang="zh-CN" dirty="0"/>
              <a:t>DSA</a:t>
            </a:r>
            <a:r>
              <a:rPr lang="zh-CN" altLang="en-US" dirty="0"/>
              <a:t>可以优先处理关键的</a:t>
            </a:r>
            <a:r>
              <a:rPr lang="en-US" altLang="zh-CN" dirty="0"/>
              <a:t>RL</a:t>
            </a:r>
            <a:r>
              <a:rPr lang="zh-CN" altLang="en-US" dirty="0"/>
              <a:t>计算，降低延迟，并确保实时应用中的及时响应。此外，</a:t>
            </a:r>
            <a:r>
              <a:rPr lang="en-US" altLang="zh-CN" dirty="0"/>
              <a:t>DSA</a:t>
            </a:r>
            <a:r>
              <a:rPr lang="zh-CN" altLang="en-US" dirty="0"/>
              <a:t>在模型复杂性和数据规模上具备可扩展性，比通用硬件更有优势。</a:t>
            </a:r>
          </a:p>
          <a:p>
            <a:pPr>
              <a:spcBef>
                <a:spcPct val="0"/>
              </a:spcBef>
            </a:pPr>
            <a:endParaRPr lang="en-US" altLang="zh-CN" dirty="0"/>
          </a:p>
          <a:p>
            <a:pPr>
              <a:spcBef>
                <a:spcPct val="0"/>
              </a:spcBef>
            </a:pPr>
            <a:endParaRPr lang="en-US" altLang="zh-CN" dirty="0"/>
          </a:p>
        </p:txBody>
      </p:sp>
    </p:spTree>
    <p:extLst>
      <p:ext uri="{BB962C8B-B14F-4D97-AF65-F5344CB8AC3E}">
        <p14:creationId xmlns:p14="http://schemas.microsoft.com/office/powerpoint/2010/main" val="328834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7</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7</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325477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C4DD8E-7F7A-441C-BF20-5A336CAA8269}" type="slidenum">
              <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1203"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37308BC-50F0-4B2D-A0FE-461400FFB97D}" type="slidenum">
              <a:rPr kumimoji="0" lang="zh-CN" altLang="en-US"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1204" name="Rectangle 2"/>
          <p:cNvSpPr>
            <a:spLocks noGrp="1" noRot="1" noChangeAspect="1" noChangeArrowheads="1" noTextEdit="1"/>
          </p:cNvSpPr>
          <p:nvPr>
            <p:ph type="sldImg"/>
          </p:nvPr>
        </p:nvSpPr>
        <p:spPr>
          <a:xfrm>
            <a:off x="1247775" y="1279525"/>
            <a:ext cx="4603750" cy="3454400"/>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a:p>
        </p:txBody>
      </p:sp>
    </p:spTree>
    <p:extLst>
      <p:ext uri="{BB962C8B-B14F-4D97-AF65-F5344CB8AC3E}">
        <p14:creationId xmlns:p14="http://schemas.microsoft.com/office/powerpoint/2010/main" val="4236456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F4A7F2-422A-40CD-84A3-EC2E175EAA27}" type="slidenum">
              <a:rPr lang="en-US" altLang="zh-CN"/>
              <a:pPr eaLnBrk="1" hangingPunct="1"/>
              <a:t>9</a:t>
            </a:fld>
            <a:endParaRPr lang="en-US" altLang="zh-CN"/>
          </a:p>
        </p:txBody>
      </p:sp>
      <p:sp>
        <p:nvSpPr>
          <p:cNvPr id="43011"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E9BE14F-0877-43AE-8162-0F525364ADCB}" type="slidenum">
              <a:rPr lang="zh-CN" altLang="en-US" sz="1300">
                <a:latin typeface="Calibri" panose="020F0502020204030204" pitchFamily="34" charset="0"/>
              </a:rPr>
              <a:pPr algn="r" eaLnBrk="1" hangingPunct="1"/>
              <a:t>9</a:t>
            </a:fld>
            <a:endParaRPr lang="en-US" altLang="zh-CN" sz="1300">
              <a:latin typeface="Calibri" panose="020F0502020204030204" pitchFamily="34" charset="0"/>
            </a:endParaRPr>
          </a:p>
        </p:txBody>
      </p:sp>
      <p:sp>
        <p:nvSpPr>
          <p:cNvPr id="43012" name="Rectangle 2"/>
          <p:cNvSpPr>
            <a:spLocks noGrp="1" noRot="1" noChangeAspect="1" noChangeArrowheads="1" noTextEdit="1"/>
          </p:cNvSpPr>
          <p:nvPr>
            <p:ph type="sldImg"/>
          </p:nvPr>
        </p:nvSpPr>
        <p:spPr>
          <a:xfrm>
            <a:off x="1247775" y="1279525"/>
            <a:ext cx="4603750" cy="3454400"/>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dirty="0">
                <a:solidFill>
                  <a:schemeClr val="accent2"/>
                </a:solidFill>
                <a:latin typeface="宋体" panose="02010600030101010101" pitchFamily="2" charset="-122"/>
              </a:rPr>
              <a:t>我的汇报分为</a:t>
            </a:r>
            <a:r>
              <a:rPr lang="en-US" altLang="zh-CN" dirty="0">
                <a:solidFill>
                  <a:schemeClr val="accent2"/>
                </a:solidFill>
                <a:latin typeface="宋体" panose="02010600030101010101" pitchFamily="2" charset="-122"/>
              </a:rPr>
              <a:t>6</a:t>
            </a:r>
            <a:r>
              <a:rPr lang="zh-CN" altLang="en-US" dirty="0">
                <a:solidFill>
                  <a:schemeClr val="accent2"/>
                </a:solidFill>
                <a:latin typeface="宋体" panose="02010600030101010101" pitchFamily="2" charset="-122"/>
              </a:rPr>
              <a:t>个部分</a:t>
            </a:r>
            <a:endParaRPr lang="en-US" altLang="zh-CN" dirty="0">
              <a:solidFill>
                <a:schemeClr val="accent2"/>
              </a:solidFill>
              <a:latin typeface="宋体" panose="02010600030101010101" pitchFamily="2" charset="-122"/>
            </a:endParaRPr>
          </a:p>
        </p:txBody>
      </p:sp>
    </p:spTree>
    <p:extLst>
      <p:ext uri="{BB962C8B-B14F-4D97-AF65-F5344CB8AC3E}">
        <p14:creationId xmlns:p14="http://schemas.microsoft.com/office/powerpoint/2010/main" val="24250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7E66F92-6AC7-4654-9434-DCECA02364AB}" type="datetime1">
              <a:rPr lang="zh-CN" altLang="en-US" smtClean="0"/>
              <a:t>2024/10/22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92169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74720A-71E1-4D30-9F5C-88B24759592F}" type="datetime1">
              <a:rPr lang="zh-CN" altLang="en-US" smtClean="0"/>
              <a:t>2024/10/22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207598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1F8DCE-CAA7-4DE9-93D5-E8B3718ECDB3}" type="datetime1">
              <a:rPr lang="zh-CN" altLang="en-US" smtClean="0"/>
              <a:t>2024/10/22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859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CAF2A21-22B9-494D-B92C-16D6ED4C44C1}" type="datetime1">
              <a:rPr lang="zh-CN" altLang="en-US" smtClean="0"/>
              <a:t>2024/10/22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378563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1DAE0E-610B-46CE-A27D-8BD84AA55536}" type="datetime1">
              <a:rPr lang="zh-CN" altLang="en-US" smtClean="0"/>
              <a:t>2024/10/22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137043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5362BDE-B835-4107-ADC3-45CB24B85737}" type="datetime1">
              <a:rPr lang="zh-CN" altLang="en-US" smtClean="0"/>
              <a:t>2024/10/22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107136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9334D1D-0EA1-4DB2-9EAC-B4A3EA267FE4}" type="datetime1">
              <a:rPr lang="zh-CN" altLang="en-US" smtClean="0"/>
              <a:t>2024/10/22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287871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186FE08-F84A-4330-A589-0476B7A60A51}" type="datetime1">
              <a:rPr lang="zh-CN" altLang="en-US" smtClean="0"/>
              <a:t>2024/10/22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387003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5B9C-C724-4BB0-AED3-CC11AC519506}" type="datetime1">
              <a:rPr lang="zh-CN" altLang="en-US" smtClean="0"/>
              <a:t>2024/10/22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148375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F14D2-8577-477C-AFD0-89CCCA066CDA}" type="datetime1">
              <a:rPr lang="zh-CN" altLang="en-US" smtClean="0"/>
              <a:t>2024/10/22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168538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923C08-2B12-4D8E-BA47-93BA2397FE94}" type="datetime1">
              <a:rPr lang="zh-CN" altLang="en-US" smtClean="0"/>
              <a:t>2024/10/22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4724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CDC86-082C-4D2F-9624-E768B027E831}" type="datetime1">
              <a:rPr lang="zh-CN" altLang="en-US" smtClean="0"/>
              <a:t>2024/10/22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9C476-B59D-4382-B135-CA9FF20AC21F}" type="slidenum">
              <a:rPr lang="zh-CN" altLang="en-US" smtClean="0"/>
              <a:t>‹#›</a:t>
            </a:fld>
            <a:endParaRPr lang="zh-CN" altLang="en-US"/>
          </a:p>
        </p:txBody>
      </p:sp>
    </p:spTree>
    <p:extLst>
      <p:ext uri="{BB962C8B-B14F-4D97-AF65-F5344CB8AC3E}">
        <p14:creationId xmlns:p14="http://schemas.microsoft.com/office/powerpoint/2010/main" val="1791529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ChangeArrowheads="1"/>
          </p:cNvSpPr>
          <p:nvPr/>
        </p:nvSpPr>
        <p:spPr bwMode="auto">
          <a:xfrm>
            <a:off x="0" y="2926297"/>
            <a:ext cx="9144000" cy="198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latin typeface="华文中宋" panose="02010600040101010101" pitchFamily="2" charset="-122"/>
                <a:ea typeface="华文中宋" panose="02010600040101010101" pitchFamily="2" charset="-122"/>
              </a:rPr>
              <a:t>答辩人：卞耀亮</a:t>
            </a:r>
            <a:endParaRPr lang="en-US" altLang="zh-CN" sz="2400" b="1" dirty="0">
              <a:latin typeface="华文中宋" panose="02010600040101010101" pitchFamily="2" charset="-122"/>
              <a:ea typeface="华文中宋" panose="02010600040101010101" pitchFamily="2" charset="-122"/>
            </a:endParaRPr>
          </a:p>
          <a:p>
            <a:pPr algn="ctr" eaLnBrk="1" hangingPunct="1">
              <a:spcBef>
                <a:spcPct val="50000"/>
              </a:spcBef>
            </a:pPr>
            <a:r>
              <a:rPr lang="zh-CN" altLang="en-US" sz="2000" dirty="0">
                <a:latin typeface="华文中宋" panose="02010600040101010101" pitchFamily="2" charset="-122"/>
                <a:ea typeface="华文中宋" panose="02010600040101010101" pitchFamily="2" charset="-122"/>
              </a:rPr>
              <a:t>专业：微电子  </a:t>
            </a:r>
            <a:endParaRPr lang="en-US" altLang="zh-CN" sz="2000" dirty="0">
              <a:latin typeface="华文中宋" panose="02010600040101010101" pitchFamily="2" charset="-122"/>
              <a:ea typeface="华文中宋" panose="02010600040101010101" pitchFamily="2" charset="-122"/>
            </a:endParaRPr>
          </a:p>
          <a:p>
            <a:pPr algn="ctr" eaLnBrk="1" hangingPunct="1">
              <a:spcBef>
                <a:spcPct val="50000"/>
              </a:spcBef>
            </a:pPr>
            <a:r>
              <a:rPr lang="zh-CN" altLang="en-US" sz="2000" dirty="0">
                <a:latin typeface="华文中宋" panose="02010600040101010101" pitchFamily="2" charset="-122"/>
                <a:ea typeface="华文中宋" panose="02010600040101010101" pitchFamily="2" charset="-122"/>
              </a:rPr>
              <a:t>导师：李鹏 教授</a:t>
            </a:r>
            <a:r>
              <a:rPr lang="en-US" altLang="zh-CN" sz="2000" dirty="0">
                <a:latin typeface="华文中宋" panose="02010600040101010101" pitchFamily="2" charset="-122"/>
                <a:ea typeface="华文中宋" panose="02010600040101010101" pitchFamily="2" charset="-122"/>
              </a:rPr>
              <a:t> ,</a:t>
            </a:r>
          </a:p>
          <a:p>
            <a:pPr algn="ctr" eaLnBrk="1" hangingPunct="1">
              <a:spcBef>
                <a:spcPct val="50000"/>
              </a:spcBef>
            </a:pPr>
            <a:r>
              <a:rPr lang="en-US" altLang="zh-CN" sz="2000" dirty="0">
                <a:latin typeface="华文中宋" panose="02010600040101010101" pitchFamily="2" charset="-122"/>
                <a:ea typeface="华文中宋" panose="02010600040101010101" pitchFamily="2" charset="-122"/>
              </a:rPr>
              <a:t>Ameer Abdelhadi</a:t>
            </a:r>
            <a:r>
              <a:rPr lang="zh-CN" altLang="en-US" sz="2000" dirty="0">
                <a:latin typeface="华文中宋" panose="02010600040101010101" pitchFamily="2" charset="-122"/>
                <a:ea typeface="华文中宋" panose="02010600040101010101" pitchFamily="2" charset="-122"/>
              </a:rPr>
              <a:t>教授</a:t>
            </a:r>
            <a:endParaRPr lang="en-US" altLang="zh-CN" sz="2000" dirty="0">
              <a:latin typeface="华文中宋" panose="02010600040101010101" pitchFamily="2" charset="-122"/>
              <a:ea typeface="华文中宋" panose="02010600040101010101" pitchFamily="2" charset="-122"/>
            </a:endParaRPr>
          </a:p>
          <a:p>
            <a:pPr algn="ctr" eaLnBrk="1" hangingPunct="1">
              <a:spcBef>
                <a:spcPct val="50000"/>
              </a:spcBef>
            </a:pPr>
            <a:r>
              <a:rPr lang="zh-CN" altLang="en-US" sz="2000" dirty="0">
                <a:latin typeface="华文中宋" panose="02010600040101010101" pitchFamily="2" charset="-122"/>
                <a:ea typeface="华文中宋" panose="02010600040101010101" pitchFamily="2" charset="-122"/>
              </a:rPr>
              <a:t>答辩日期：</a:t>
            </a:r>
            <a:r>
              <a:rPr lang="en-US" altLang="zh-CN" sz="2000" dirty="0">
                <a:latin typeface="华文中宋" panose="02010600040101010101" pitchFamily="2" charset="-122"/>
                <a:ea typeface="华文中宋" panose="02010600040101010101" pitchFamily="2" charset="-122"/>
              </a:rPr>
              <a:t>2024</a:t>
            </a:r>
            <a:r>
              <a:rPr lang="zh-CN" altLang="en-US" sz="2000" dirty="0">
                <a:latin typeface="华文中宋" panose="02010600040101010101" pitchFamily="2" charset="-122"/>
                <a:ea typeface="华文中宋" panose="02010600040101010101" pitchFamily="2" charset="-122"/>
              </a:rPr>
              <a:t>年</a:t>
            </a:r>
            <a:r>
              <a:rPr lang="en-US" altLang="zh-CN" sz="2000" dirty="0">
                <a:latin typeface="华文中宋" panose="02010600040101010101" pitchFamily="2" charset="-122"/>
                <a:ea typeface="华文中宋" panose="02010600040101010101" pitchFamily="2" charset="-122"/>
              </a:rPr>
              <a:t>10</a:t>
            </a:r>
            <a:r>
              <a:rPr lang="zh-CN" altLang="en-US" sz="2000" dirty="0">
                <a:latin typeface="华文中宋" panose="02010600040101010101" pitchFamily="2" charset="-122"/>
                <a:ea typeface="华文中宋" panose="02010600040101010101" pitchFamily="2" charset="-122"/>
              </a:rPr>
              <a:t>月</a:t>
            </a:r>
            <a:r>
              <a:rPr lang="en-US" altLang="zh-CN" sz="2000" dirty="0">
                <a:latin typeface="华文中宋" panose="02010600040101010101" pitchFamily="2" charset="-122"/>
                <a:ea typeface="华文中宋" panose="02010600040101010101" pitchFamily="2" charset="-122"/>
              </a:rPr>
              <a:t>23</a:t>
            </a:r>
            <a:r>
              <a:rPr lang="zh-CN" altLang="en-US" sz="2000" dirty="0">
                <a:latin typeface="华文中宋" panose="02010600040101010101" pitchFamily="2" charset="-122"/>
                <a:ea typeface="华文中宋" panose="02010600040101010101" pitchFamily="2" charset="-122"/>
              </a:rPr>
              <a:t>日</a:t>
            </a:r>
            <a:endParaRPr lang="en-US" altLang="zh-CN" sz="2000" dirty="0">
              <a:latin typeface="华文中宋" panose="02010600040101010101" pitchFamily="2" charset="-122"/>
              <a:ea typeface="华文中宋" panose="02010600040101010101" pitchFamily="2" charset="-122"/>
            </a:endParaRPr>
          </a:p>
        </p:txBody>
      </p:sp>
      <p:sp>
        <p:nvSpPr>
          <p:cNvPr id="2053" name="Rectangle 9"/>
          <p:cNvSpPr>
            <a:spLocks noChangeArrowheads="1"/>
          </p:cNvSpPr>
          <p:nvPr/>
        </p:nvSpPr>
        <p:spPr bwMode="auto">
          <a:xfrm>
            <a:off x="1049767" y="1438265"/>
            <a:ext cx="7044466" cy="11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a:solidFill>
                  <a:srgbClr val="C00000"/>
                </a:solidFill>
                <a:latin typeface="Comic Sans MS" panose="030F0702030302020204" pitchFamily="66" charset="0"/>
                <a:ea typeface="华文中宋" panose="02010600040101010101" pitchFamily="2" charset="-122"/>
              </a:rPr>
              <a:t>深度强化学习的定制硬件</a:t>
            </a:r>
          </a:p>
        </p:txBody>
      </p:sp>
      <p:sp>
        <p:nvSpPr>
          <p:cNvPr id="3" name="灯片编号占位符 2">
            <a:extLst>
              <a:ext uri="{FF2B5EF4-FFF2-40B4-BE49-F238E27FC236}">
                <a16:creationId xmlns:a16="http://schemas.microsoft.com/office/drawing/2014/main" id="{185E9251-21D3-49B1-B693-145097EE6BBD}"/>
              </a:ext>
            </a:extLst>
          </p:cNvPr>
          <p:cNvSpPr>
            <a:spLocks noGrp="1"/>
          </p:cNvSpPr>
          <p:nvPr>
            <p:ph type="sldNum" sz="quarter" idx="12"/>
          </p:nvPr>
        </p:nvSpPr>
        <p:spPr/>
        <p:txBody>
          <a:bodyPr/>
          <a:lstStyle/>
          <a:p>
            <a:fld id="{2929C476-B59D-4382-B135-CA9FF20AC21F}" type="slidenum">
              <a:rPr lang="zh-CN" altLang="en-US" smtClean="0"/>
              <a:t>1</a:t>
            </a:fld>
            <a:endParaRPr lang="zh-CN" altLang="en-US"/>
          </a:p>
        </p:txBody>
      </p:sp>
      <p:sp>
        <p:nvSpPr>
          <p:cNvPr id="10" name="Rectangle 2"/>
          <p:cNvSpPr txBox="1">
            <a:spLocks noChangeArrowheads="1"/>
          </p:cNvSpPr>
          <p:nvPr/>
        </p:nvSpPr>
        <p:spPr>
          <a:xfrm>
            <a:off x="-1" y="68518"/>
            <a:ext cx="7255566" cy="714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latin typeface="华文中宋" panose="02010600040101010101" pitchFamily="2" charset="-122"/>
                <a:ea typeface="华文中宋" panose="02010600040101010101" pitchFamily="2" charset="-122"/>
              </a:rPr>
              <a:t>境外科研实践项目答辩</a:t>
            </a:r>
          </a:p>
        </p:txBody>
      </p:sp>
      <p:sp>
        <p:nvSpPr>
          <p:cNvPr id="2" name="AutoShape 2" descr="https://up.ruyile.com/jy_img/gxdm/15/232/5213la1.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形 7">
            <a:extLst>
              <a:ext uri="{FF2B5EF4-FFF2-40B4-BE49-F238E27FC236}">
                <a16:creationId xmlns:a16="http://schemas.microsoft.com/office/drawing/2014/main" id="{D67AE613-AB39-5586-BD21-5785010596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3187" y="5687499"/>
            <a:ext cx="4557626" cy="872737"/>
          </a:xfrm>
          <a:prstGeom prst="rect">
            <a:avLst/>
          </a:prstGeom>
        </p:spPr>
      </p:pic>
    </p:spTree>
    <p:extLst>
      <p:ext uri="{BB962C8B-B14F-4D97-AF65-F5344CB8AC3E}">
        <p14:creationId xmlns:p14="http://schemas.microsoft.com/office/powerpoint/2010/main" val="152896164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研究内容一：基于专用硬件的加速器</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468000" y="1079999"/>
            <a:ext cx="8345494" cy="6944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charset="0"/>
              <a:buNone/>
              <a:tabLst/>
              <a:defRPr/>
            </a:pPr>
            <a:r>
              <a:rPr lang="en-US" altLang="zh-CN" sz="2400" dirty="0">
                <a:solidFill>
                  <a:prstClr val="black"/>
                </a:solidFill>
                <a:latin typeface="华文中宋" panose="02010600040101010101" pitchFamily="2" charset="-122"/>
                <a:ea typeface="华文中宋" panose="02010600040101010101" pitchFamily="2" charset="-122"/>
              </a:rPr>
              <a:t>CPU-GPU</a:t>
            </a:r>
            <a:r>
              <a:rPr lang="zh-CN" altLang="en-US" sz="2400" dirty="0">
                <a:solidFill>
                  <a:prstClr val="black"/>
                </a:solidFill>
                <a:latin typeface="华文中宋" panose="02010600040101010101" pitchFamily="2" charset="-122"/>
                <a:ea typeface="华文中宋" panose="02010600040101010101" pitchFamily="2" charset="-122"/>
              </a:rPr>
              <a:t>架构，通过利用并行处理能力，提供了一种可扩展且具有成本效益的</a:t>
            </a:r>
            <a:r>
              <a:rPr lang="en-US" altLang="zh-CN" sz="2400" dirty="0">
                <a:solidFill>
                  <a:prstClr val="black"/>
                </a:solidFill>
                <a:latin typeface="华文中宋" panose="02010600040101010101" pitchFamily="2" charset="-122"/>
                <a:ea typeface="华文中宋" panose="02010600040101010101" pitchFamily="2" charset="-122"/>
              </a:rPr>
              <a:t>RL</a:t>
            </a:r>
            <a:r>
              <a:rPr lang="zh-CN" altLang="en-US" sz="2400" dirty="0">
                <a:solidFill>
                  <a:prstClr val="black"/>
                </a:solidFill>
                <a:latin typeface="华文中宋" panose="02010600040101010101" pitchFamily="2" charset="-122"/>
                <a:ea typeface="华文中宋" panose="02010600040101010101" pitchFamily="2" charset="-122"/>
              </a:rPr>
              <a:t>加速解决方案。</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文本框 5">
            <a:extLst>
              <a:ext uri="{FF2B5EF4-FFF2-40B4-BE49-F238E27FC236}">
                <a16:creationId xmlns:a16="http://schemas.microsoft.com/office/drawing/2014/main" id="{FBD5B91E-910A-4C91-4134-420B3190FE74}"/>
              </a:ext>
            </a:extLst>
          </p:cNvPr>
          <p:cNvSpPr txBox="1"/>
          <p:nvPr/>
        </p:nvSpPr>
        <p:spPr>
          <a:xfrm>
            <a:off x="110169" y="1960716"/>
            <a:ext cx="2031325" cy="461665"/>
          </a:xfrm>
          <a:prstGeom prst="rect">
            <a:avLst/>
          </a:prstGeom>
          <a:noFill/>
        </p:spPr>
        <p:txBody>
          <a:bodyPr wrap="none" rtlCol="0">
            <a:spAutoFit/>
          </a:bodyPr>
          <a:lstStyle/>
          <a:p>
            <a:r>
              <a:rPr lang="zh-CN" altLang="en-US" sz="2400" dirty="0">
                <a:solidFill>
                  <a:prstClr val="black"/>
                </a:solidFill>
                <a:latin typeface="华文中宋" panose="02010600040101010101" pitchFamily="2" charset="-122"/>
                <a:ea typeface="华文中宋" panose="02010600040101010101" pitchFamily="2" charset="-122"/>
              </a:rPr>
              <a:t>环境加速技术</a:t>
            </a:r>
          </a:p>
        </p:txBody>
      </p:sp>
      <p:sp>
        <p:nvSpPr>
          <p:cNvPr id="13" name="文本框 12">
            <a:extLst>
              <a:ext uri="{FF2B5EF4-FFF2-40B4-BE49-F238E27FC236}">
                <a16:creationId xmlns:a16="http://schemas.microsoft.com/office/drawing/2014/main" id="{FA97BFA0-9A1D-AA76-480D-1FA8A6BA615D}"/>
              </a:ext>
            </a:extLst>
          </p:cNvPr>
          <p:cNvSpPr txBox="1"/>
          <p:nvPr/>
        </p:nvSpPr>
        <p:spPr>
          <a:xfrm>
            <a:off x="512233" y="2492202"/>
            <a:ext cx="8119533" cy="461665"/>
          </a:xfrm>
          <a:prstGeom prst="rect">
            <a:avLst/>
          </a:prstGeom>
          <a:noFill/>
        </p:spPr>
        <p:txBody>
          <a:bodyPr wrap="square" rtlCol="0">
            <a:spAutoFit/>
          </a:bodyPr>
          <a:lstStyle/>
          <a:p>
            <a:r>
              <a:rPr lang="zh-CN" altLang="en-US" sz="2400" dirty="0">
                <a:solidFill>
                  <a:prstClr val="black"/>
                </a:solidFill>
                <a:latin typeface="华文中宋" panose="02010600040101010101" pitchFamily="2" charset="-122"/>
                <a:ea typeface="华文中宋" panose="02010600040101010101" pitchFamily="2" charset="-122"/>
              </a:rPr>
              <a:t>基于</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的环境模拟可以克服基于</a:t>
            </a:r>
            <a:r>
              <a:rPr lang="en-US" altLang="zh-CN" sz="2400" dirty="0">
                <a:solidFill>
                  <a:prstClr val="black"/>
                </a:solidFill>
                <a:latin typeface="华文中宋" panose="02010600040101010101" pitchFamily="2" charset="-122"/>
                <a:ea typeface="华文中宋" panose="02010600040101010101" pitchFamily="2" charset="-122"/>
              </a:rPr>
              <a:t>CPU</a:t>
            </a:r>
            <a:r>
              <a:rPr lang="zh-CN" altLang="en-US" sz="2400" dirty="0">
                <a:solidFill>
                  <a:prstClr val="black"/>
                </a:solidFill>
                <a:latin typeface="华文中宋" panose="02010600040101010101" pitchFamily="2" charset="-122"/>
                <a:ea typeface="华文中宋" panose="02010600040101010101" pitchFamily="2" charset="-122"/>
              </a:rPr>
              <a:t>的仿真器的局限性。</a:t>
            </a:r>
          </a:p>
        </p:txBody>
      </p:sp>
      <p:graphicFrame>
        <p:nvGraphicFramePr>
          <p:cNvPr id="14" name="表格 13">
            <a:extLst>
              <a:ext uri="{FF2B5EF4-FFF2-40B4-BE49-F238E27FC236}">
                <a16:creationId xmlns:a16="http://schemas.microsoft.com/office/drawing/2014/main" id="{73AE9A2A-621C-3348-B804-28F6B5A2807C}"/>
              </a:ext>
            </a:extLst>
          </p:cNvPr>
          <p:cNvGraphicFramePr>
            <a:graphicFrameLocks noGrp="1"/>
          </p:cNvGraphicFramePr>
          <p:nvPr>
            <p:extLst>
              <p:ext uri="{D42A27DB-BD31-4B8C-83A1-F6EECF244321}">
                <p14:modId xmlns:p14="http://schemas.microsoft.com/office/powerpoint/2010/main" val="2048228086"/>
              </p:ext>
            </p:extLst>
          </p:nvPr>
        </p:nvGraphicFramePr>
        <p:xfrm>
          <a:off x="774647" y="3004203"/>
          <a:ext cx="6096000" cy="1920240"/>
        </p:xfrm>
        <a:graphic>
          <a:graphicData uri="http://schemas.openxmlformats.org/drawingml/2006/table">
            <a:tbl>
              <a:tblPr firstRow="1" bandRow="1">
                <a:tableStyleId>{5C22544A-7EE6-4342-B048-85BDC9FD1C3A}</a:tableStyleId>
              </a:tblPr>
              <a:tblGrid>
                <a:gridCol w="3009256">
                  <a:extLst>
                    <a:ext uri="{9D8B030D-6E8A-4147-A177-3AD203B41FA5}">
                      <a16:colId xmlns:a16="http://schemas.microsoft.com/office/drawing/2014/main" val="2907789014"/>
                    </a:ext>
                  </a:extLst>
                </a:gridCol>
                <a:gridCol w="3086744">
                  <a:extLst>
                    <a:ext uri="{9D8B030D-6E8A-4147-A177-3AD203B41FA5}">
                      <a16:colId xmlns:a16="http://schemas.microsoft.com/office/drawing/2014/main" val="4248913268"/>
                    </a:ext>
                  </a:extLst>
                </a:gridCol>
              </a:tblGrid>
              <a:tr h="0">
                <a:tc>
                  <a:txBody>
                    <a:bodyPr/>
                    <a:lstStyle/>
                    <a:p>
                      <a:r>
                        <a:rPr lang="en-US" altLang="zh-CN" dirty="0" err="1"/>
                        <a:t>CuLE</a:t>
                      </a:r>
                      <a:r>
                        <a:rPr lang="zh-CN" altLang="en-US" dirty="0"/>
                        <a:t>（</a:t>
                      </a:r>
                      <a:r>
                        <a:rPr lang="en-US" altLang="zh-CN" dirty="0"/>
                        <a:t>CUDA</a:t>
                      </a:r>
                      <a:r>
                        <a:rPr lang="zh-CN" altLang="en-US" dirty="0"/>
                        <a:t>学习环境）</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CPU</a:t>
                      </a:r>
                      <a:r>
                        <a:rPr lang="zh-CN" altLang="en-US" dirty="0"/>
                        <a:t>的仿真器</a:t>
                      </a:r>
                    </a:p>
                    <a:p>
                      <a:endParaRPr lang="zh-CN" altLang="en-US" dirty="0"/>
                    </a:p>
                  </a:txBody>
                  <a:tcPr/>
                </a:tc>
                <a:extLst>
                  <a:ext uri="{0D108BD9-81ED-4DB2-BD59-A6C34878D82A}">
                    <a16:rowId xmlns:a16="http://schemas.microsoft.com/office/drawing/2014/main" val="7493663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41K~155K</a:t>
                      </a:r>
                      <a:r>
                        <a:rPr lang="zh-CN" altLang="en-US" dirty="0"/>
                        <a:t>帧每秒（</a:t>
                      </a:r>
                      <a:r>
                        <a:rPr lang="en-US" altLang="zh-CN" dirty="0"/>
                        <a:t>FPS</a:t>
                      </a:r>
                      <a:r>
                        <a:rPr lang="zh-CN" altLang="en-US" dirty="0"/>
                        <a:t>）</a:t>
                      </a:r>
                    </a:p>
                    <a:p>
                      <a:endParaRPr lang="zh-CN" altLang="en-US" dirty="0"/>
                    </a:p>
                  </a:txBody>
                  <a:tcPr/>
                </a:tc>
                <a:tc>
                  <a:txBody>
                    <a:bodyPr/>
                    <a:lstStyle/>
                    <a:p>
                      <a:r>
                        <a:rPr lang="en-US" altLang="zh-CN" dirty="0"/>
                        <a:t>12.5K~19.8K </a:t>
                      </a:r>
                      <a:r>
                        <a:rPr lang="zh-CN" altLang="en-US" dirty="0"/>
                        <a:t>帧每秒</a:t>
                      </a:r>
                    </a:p>
                  </a:txBody>
                  <a:tcPr/>
                </a:tc>
                <a:extLst>
                  <a:ext uri="{0D108BD9-81ED-4DB2-BD59-A6C34878D82A}">
                    <a16:rowId xmlns:a16="http://schemas.microsoft.com/office/drawing/2014/main" val="3045101709"/>
                  </a:ext>
                </a:extLst>
              </a:tr>
              <a:tr h="619248">
                <a:tc>
                  <a:txBody>
                    <a:bodyPr/>
                    <a:lstStyle/>
                    <a:p>
                      <a:r>
                        <a:rPr lang="zh-CN" altLang="en-US" dirty="0"/>
                        <a:t>可扩展性，四个</a:t>
                      </a:r>
                      <a:r>
                        <a:rPr lang="en-US" altLang="zh-CN" dirty="0"/>
                        <a:t>GPU</a:t>
                      </a:r>
                      <a:r>
                        <a:rPr lang="zh-CN" altLang="en-US" dirty="0"/>
                        <a:t>的吞吐量可达到</a:t>
                      </a:r>
                      <a:r>
                        <a:rPr lang="en-US" altLang="zh-CN" dirty="0"/>
                        <a:t>187K FPS</a:t>
                      </a:r>
                      <a:endParaRPr lang="zh-CN" altLang="en-US" dirty="0"/>
                    </a:p>
                  </a:txBody>
                  <a:tcPr/>
                </a:tc>
                <a:tc>
                  <a:txBody>
                    <a:bodyPr/>
                    <a:lstStyle/>
                    <a:p>
                      <a:r>
                        <a:rPr lang="zh-CN" altLang="en-US" dirty="0"/>
                        <a:t>扩展性差</a:t>
                      </a:r>
                    </a:p>
                  </a:txBody>
                  <a:tcPr/>
                </a:tc>
                <a:extLst>
                  <a:ext uri="{0D108BD9-81ED-4DB2-BD59-A6C34878D82A}">
                    <a16:rowId xmlns:a16="http://schemas.microsoft.com/office/drawing/2014/main" val="3515958243"/>
                  </a:ext>
                </a:extLst>
              </a:tr>
            </a:tbl>
          </a:graphicData>
        </a:graphic>
      </p:graphicFrame>
      <p:graphicFrame>
        <p:nvGraphicFramePr>
          <p:cNvPr id="15" name="表格 14">
            <a:extLst>
              <a:ext uri="{FF2B5EF4-FFF2-40B4-BE49-F238E27FC236}">
                <a16:creationId xmlns:a16="http://schemas.microsoft.com/office/drawing/2014/main" id="{ADD75888-B055-078D-678F-949C6E1DA561}"/>
              </a:ext>
            </a:extLst>
          </p:cNvPr>
          <p:cNvGraphicFramePr>
            <a:graphicFrameLocks noGrp="1"/>
          </p:cNvGraphicFramePr>
          <p:nvPr>
            <p:extLst>
              <p:ext uri="{D42A27DB-BD31-4B8C-83A1-F6EECF244321}">
                <p14:modId xmlns:p14="http://schemas.microsoft.com/office/powerpoint/2010/main" val="3780887610"/>
              </p:ext>
            </p:extLst>
          </p:nvPr>
        </p:nvGraphicFramePr>
        <p:xfrm>
          <a:off x="774647" y="4924443"/>
          <a:ext cx="6096000" cy="736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353188943"/>
                    </a:ext>
                  </a:extLst>
                </a:gridCol>
                <a:gridCol w="3048000">
                  <a:extLst>
                    <a:ext uri="{9D8B030D-6E8A-4147-A177-3AD203B41FA5}">
                      <a16:colId xmlns:a16="http://schemas.microsoft.com/office/drawing/2014/main" val="3671670643"/>
                    </a:ext>
                  </a:extLst>
                </a:gridCol>
              </a:tblGrid>
              <a:tr h="306841">
                <a:tc>
                  <a:txBody>
                    <a:bodyPr/>
                    <a:lstStyle/>
                    <a:p>
                      <a:r>
                        <a:rPr lang="en-US" altLang="zh-CN" dirty="0" err="1"/>
                        <a:t>WarpDrive</a:t>
                      </a:r>
                      <a:endParaRPr lang="zh-CN" altLang="en-US" dirty="0"/>
                    </a:p>
                  </a:txBody>
                  <a:tcPr/>
                </a:tc>
                <a:tc>
                  <a:txBody>
                    <a:bodyPr/>
                    <a:lstStyle/>
                    <a:p>
                      <a:r>
                        <a:rPr lang="zh-CN" altLang="en-US" dirty="0"/>
                        <a:t>传统的基于</a:t>
                      </a:r>
                      <a:r>
                        <a:rPr lang="en-US" altLang="zh-CN" dirty="0"/>
                        <a:t>CPU</a:t>
                      </a:r>
                      <a:r>
                        <a:rPr lang="zh-CN" altLang="en-US" dirty="0"/>
                        <a:t>的实现</a:t>
                      </a:r>
                    </a:p>
                  </a:txBody>
                  <a:tcPr/>
                </a:tc>
                <a:extLst>
                  <a:ext uri="{0D108BD9-81ED-4DB2-BD59-A6C34878D82A}">
                    <a16:rowId xmlns:a16="http://schemas.microsoft.com/office/drawing/2014/main" val="927808084"/>
                  </a:ext>
                </a:extLst>
              </a:tr>
              <a:tr h="370840">
                <a:tc>
                  <a:txBody>
                    <a:bodyPr/>
                    <a:lstStyle/>
                    <a:p>
                      <a:r>
                        <a:rPr lang="zh-CN" altLang="en-US" dirty="0"/>
                        <a:t>每秒</a:t>
                      </a:r>
                      <a:r>
                        <a:rPr lang="en-US" altLang="zh-CN" dirty="0"/>
                        <a:t>290</a:t>
                      </a:r>
                      <a:r>
                        <a:rPr lang="zh-CN" altLang="en-US" dirty="0"/>
                        <a:t>万个环境步骤</a:t>
                      </a:r>
                    </a:p>
                  </a:txBody>
                  <a:tcPr/>
                </a:tc>
                <a:tc>
                  <a:txBody>
                    <a:bodyPr/>
                    <a:lstStyle/>
                    <a:p>
                      <a:r>
                        <a:rPr lang="zh-CN" altLang="en-US" dirty="0"/>
                        <a:t>每秒几万个环境步骤</a:t>
                      </a:r>
                    </a:p>
                  </a:txBody>
                  <a:tcPr/>
                </a:tc>
                <a:extLst>
                  <a:ext uri="{0D108BD9-81ED-4DB2-BD59-A6C34878D82A}">
                    <a16:rowId xmlns:a16="http://schemas.microsoft.com/office/drawing/2014/main" val="3667292189"/>
                  </a:ext>
                </a:extLst>
              </a:tr>
            </a:tbl>
          </a:graphicData>
        </a:graphic>
      </p:graphicFrame>
      <p:graphicFrame>
        <p:nvGraphicFramePr>
          <p:cNvPr id="16" name="表格 15">
            <a:extLst>
              <a:ext uri="{FF2B5EF4-FFF2-40B4-BE49-F238E27FC236}">
                <a16:creationId xmlns:a16="http://schemas.microsoft.com/office/drawing/2014/main" id="{3E32C6AF-70D8-2D3B-5D6D-80EC83A87636}"/>
              </a:ext>
            </a:extLst>
          </p:cNvPr>
          <p:cNvGraphicFramePr>
            <a:graphicFrameLocks noGrp="1"/>
          </p:cNvGraphicFramePr>
          <p:nvPr>
            <p:extLst>
              <p:ext uri="{D42A27DB-BD31-4B8C-83A1-F6EECF244321}">
                <p14:modId xmlns:p14="http://schemas.microsoft.com/office/powerpoint/2010/main" val="4095231798"/>
              </p:ext>
            </p:extLst>
          </p:nvPr>
        </p:nvGraphicFramePr>
        <p:xfrm>
          <a:off x="774647" y="5661043"/>
          <a:ext cx="6096000" cy="1010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666137727"/>
                    </a:ext>
                  </a:extLst>
                </a:gridCol>
                <a:gridCol w="3048000">
                  <a:extLst>
                    <a:ext uri="{9D8B030D-6E8A-4147-A177-3AD203B41FA5}">
                      <a16:colId xmlns:a16="http://schemas.microsoft.com/office/drawing/2014/main" val="3212200111"/>
                    </a:ext>
                  </a:extLst>
                </a:gridCol>
              </a:tblGrid>
              <a:tr h="370840">
                <a:tc>
                  <a:txBody>
                    <a:bodyPr/>
                    <a:lstStyle/>
                    <a:p>
                      <a:r>
                        <a:rPr lang="en-US" altLang="zh-CN" dirty="0"/>
                        <a:t>GPU</a:t>
                      </a:r>
                      <a:r>
                        <a:rPr lang="zh-CN" altLang="en-US" dirty="0"/>
                        <a:t>加速的机器人模拟框架</a:t>
                      </a:r>
                    </a:p>
                  </a:txBody>
                  <a:tcPr/>
                </a:tc>
                <a:tc>
                  <a:txBody>
                    <a:bodyPr/>
                    <a:lstStyle/>
                    <a:p>
                      <a:r>
                        <a:rPr lang="zh-CN" altLang="en-US" dirty="0"/>
                        <a:t>传统基于</a:t>
                      </a:r>
                      <a:r>
                        <a:rPr lang="en-US" altLang="zh-CN" dirty="0"/>
                        <a:t>CPU</a:t>
                      </a:r>
                      <a:r>
                        <a:rPr lang="zh-CN" altLang="en-US" dirty="0"/>
                        <a:t>的方法</a:t>
                      </a:r>
                    </a:p>
                  </a:txBody>
                  <a:tcPr/>
                </a:tc>
                <a:extLst>
                  <a:ext uri="{0D108BD9-81ED-4DB2-BD59-A6C34878D82A}">
                    <a16:rowId xmlns:a16="http://schemas.microsoft.com/office/drawing/2014/main" val="709474396"/>
                  </a:ext>
                </a:extLst>
              </a:tr>
              <a:tr h="370840">
                <a:tc>
                  <a:txBody>
                    <a:bodyPr/>
                    <a:lstStyle/>
                    <a:p>
                      <a:r>
                        <a:rPr lang="zh-CN" altLang="en-US" dirty="0"/>
                        <a:t>单个</a:t>
                      </a:r>
                      <a:r>
                        <a:rPr lang="en-US" altLang="zh-CN" dirty="0"/>
                        <a:t>GPU</a:t>
                      </a:r>
                      <a:r>
                        <a:rPr lang="zh-CN" altLang="en-US" dirty="0"/>
                        <a:t>训练人形跑步任务可以在</a:t>
                      </a:r>
                      <a:r>
                        <a:rPr lang="en-US" altLang="zh-CN" dirty="0"/>
                        <a:t>20</a:t>
                      </a:r>
                      <a:r>
                        <a:rPr lang="zh-CN" altLang="en-US" dirty="0"/>
                        <a:t>分钟内完成</a:t>
                      </a:r>
                    </a:p>
                  </a:txBody>
                  <a:tcPr/>
                </a:tc>
                <a:tc>
                  <a:txBody>
                    <a:bodyPr/>
                    <a:lstStyle/>
                    <a:p>
                      <a:r>
                        <a:rPr lang="en-US" altLang="zh-CN" dirty="0"/>
                        <a:t>20000</a:t>
                      </a:r>
                      <a:r>
                        <a:rPr lang="zh-CN" altLang="en-US" dirty="0"/>
                        <a:t>分钟</a:t>
                      </a:r>
                    </a:p>
                  </a:txBody>
                  <a:tcPr/>
                </a:tc>
                <a:extLst>
                  <a:ext uri="{0D108BD9-81ED-4DB2-BD59-A6C34878D82A}">
                    <a16:rowId xmlns:a16="http://schemas.microsoft.com/office/drawing/2014/main" val="3516778"/>
                  </a:ext>
                </a:extLst>
              </a:tr>
            </a:tbl>
          </a:graphicData>
        </a:graphic>
      </p:graphicFrame>
    </p:spTree>
    <p:extLst>
      <p:ext uri="{BB962C8B-B14F-4D97-AF65-F5344CB8AC3E}">
        <p14:creationId xmlns:p14="http://schemas.microsoft.com/office/powerpoint/2010/main" val="30583805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策略训练加速</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1" y="1079999"/>
            <a:ext cx="9144000" cy="808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charset="0"/>
              <a:buNone/>
              <a:tabLst/>
              <a:defRPr/>
            </a:pPr>
            <a:r>
              <a:rPr lang="zh-CN" altLang="en-US" sz="2400" dirty="0">
                <a:solidFill>
                  <a:prstClr val="black"/>
                </a:solidFill>
                <a:latin typeface="华文中宋" panose="02010600040101010101" pitchFamily="2" charset="-122"/>
                <a:ea typeface="华文中宋" panose="02010600040101010101" pitchFamily="2" charset="-122"/>
              </a:rPr>
              <a:t>通过利用</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固有的并行性和优化数据处理工作流来提升训练过程。</a:t>
            </a:r>
          </a:p>
        </p:txBody>
      </p:sp>
      <p:sp>
        <p:nvSpPr>
          <p:cNvPr id="8" name="文本框 7">
            <a:extLst>
              <a:ext uri="{FF2B5EF4-FFF2-40B4-BE49-F238E27FC236}">
                <a16:creationId xmlns:a16="http://schemas.microsoft.com/office/drawing/2014/main" id="{7CE8FDBB-574E-7916-E9ED-6A7FEE5E9B79}"/>
              </a:ext>
            </a:extLst>
          </p:cNvPr>
          <p:cNvSpPr txBox="1"/>
          <p:nvPr/>
        </p:nvSpPr>
        <p:spPr>
          <a:xfrm>
            <a:off x="35718" y="1666806"/>
            <a:ext cx="9072563" cy="2677656"/>
          </a:xfrm>
          <a:prstGeom prst="rect">
            <a:avLst/>
          </a:prstGeom>
          <a:noFill/>
        </p:spPr>
        <p:txBody>
          <a:bodyPr wrap="square" rtlCol="0">
            <a:spAutoFit/>
          </a:bodyPr>
          <a:lstStyle/>
          <a:p>
            <a:r>
              <a:rPr lang="en-US" altLang="zh-CN" sz="2400" dirty="0">
                <a:solidFill>
                  <a:prstClr val="black"/>
                </a:solidFill>
                <a:latin typeface="华文中宋" panose="02010600040101010101" pitchFamily="2" charset="-122"/>
                <a:ea typeface="华文中宋" panose="02010600040101010101" pitchFamily="2" charset="-122"/>
              </a:rPr>
              <a:t>1.</a:t>
            </a:r>
            <a:r>
              <a:rPr lang="zh-CN" altLang="en-US" sz="2400" dirty="0">
                <a:solidFill>
                  <a:prstClr val="black"/>
                </a:solidFill>
                <a:latin typeface="华文中宋" panose="02010600040101010101" pitchFamily="2" charset="-122"/>
                <a:ea typeface="华文中宋" panose="02010600040101010101" pitchFamily="2" charset="-122"/>
              </a:rPr>
              <a:t>多</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设置</a:t>
            </a:r>
            <a:endParaRPr lang="en-US" altLang="zh-CN" sz="2400" dirty="0">
              <a:solidFill>
                <a:prstClr val="black"/>
              </a:solidFill>
              <a:latin typeface="华文中宋" panose="02010600040101010101" pitchFamily="2" charset="-122"/>
              <a:ea typeface="华文中宋" panose="02010600040101010101" pitchFamily="2" charset="-122"/>
            </a:endParaRPr>
          </a:p>
          <a:p>
            <a:r>
              <a:rPr lang="zh-CN" altLang="en-US" sz="2400" dirty="0">
                <a:solidFill>
                  <a:prstClr val="black"/>
                </a:solidFill>
                <a:latin typeface="华文中宋" panose="02010600040101010101" pitchFamily="2" charset="-122"/>
                <a:ea typeface="华文中宋" panose="02010600040101010101" pitchFamily="2" charset="-122"/>
              </a:rPr>
              <a:t>通过在多个</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之间分配计算工作负载来加速策略训练。一个统一的框架支持在多个</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上同步和异步优化技术，来并行化策略梯度和</a:t>
            </a:r>
            <a:r>
              <a:rPr lang="en-US" altLang="zh-CN" sz="2400" dirty="0">
                <a:solidFill>
                  <a:prstClr val="black"/>
                </a:solidFill>
                <a:latin typeface="华文中宋" panose="02010600040101010101" pitchFamily="2" charset="-122"/>
                <a:ea typeface="华文中宋" panose="02010600040101010101" pitchFamily="2" charset="-122"/>
              </a:rPr>
              <a:t>Q</a:t>
            </a:r>
            <a:r>
              <a:rPr lang="zh-CN" altLang="en-US" sz="2400" dirty="0">
                <a:solidFill>
                  <a:prstClr val="black"/>
                </a:solidFill>
                <a:latin typeface="华文中宋" panose="02010600040101010101" pitchFamily="2" charset="-122"/>
                <a:ea typeface="华文中宋" panose="02010600040101010101" pitchFamily="2" charset="-122"/>
              </a:rPr>
              <a:t>值学习方法。通过采用同步采样和多</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优化，这个框架将训练时间从几个小时缩短到几分钟。例如，策略梯度方法可以在</a:t>
            </a:r>
            <a:r>
              <a:rPr lang="en-US" altLang="zh-CN" sz="2400" dirty="0">
                <a:solidFill>
                  <a:prstClr val="black"/>
                </a:solidFill>
                <a:latin typeface="华文中宋" panose="02010600040101010101" pitchFamily="2" charset="-122"/>
                <a:ea typeface="华文中宋" panose="02010600040101010101" pitchFamily="2" charset="-122"/>
              </a:rPr>
              <a:t>8</a:t>
            </a:r>
            <a:r>
              <a:rPr lang="zh-CN" altLang="en-US" sz="2400" dirty="0">
                <a:solidFill>
                  <a:prstClr val="black"/>
                </a:solidFill>
                <a:latin typeface="华文中宋" panose="02010600040101010101" pitchFamily="2" charset="-122"/>
                <a:ea typeface="华文中宋" panose="02010600040101010101" pitchFamily="2" charset="-122"/>
              </a:rPr>
              <a:t>个</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服务器上在</a:t>
            </a:r>
            <a:r>
              <a:rPr lang="en-US" altLang="zh-CN" sz="2400" dirty="0">
                <a:solidFill>
                  <a:prstClr val="black"/>
                </a:solidFill>
                <a:latin typeface="华文中宋" panose="02010600040101010101" pitchFamily="2" charset="-122"/>
                <a:ea typeface="华文中宋" panose="02010600040101010101" pitchFamily="2" charset="-122"/>
              </a:rPr>
              <a:t>10</a:t>
            </a:r>
            <a:r>
              <a:rPr lang="zh-CN" altLang="en-US" sz="2400" dirty="0">
                <a:solidFill>
                  <a:prstClr val="black"/>
                </a:solidFill>
                <a:latin typeface="华文中宋" panose="02010600040101010101" pitchFamily="2" charset="-122"/>
                <a:ea typeface="华文中宋" panose="02010600040101010101" pitchFamily="2" charset="-122"/>
              </a:rPr>
              <a:t>分钟内实现成功策略，展示了这种方法的可扩展性和效率。</a:t>
            </a:r>
          </a:p>
        </p:txBody>
      </p:sp>
      <p:graphicFrame>
        <p:nvGraphicFramePr>
          <p:cNvPr id="9" name="表格 8">
            <a:extLst>
              <a:ext uri="{FF2B5EF4-FFF2-40B4-BE49-F238E27FC236}">
                <a16:creationId xmlns:a16="http://schemas.microsoft.com/office/drawing/2014/main" id="{E7349172-7550-AD96-9E11-65D9BF55F207}"/>
              </a:ext>
            </a:extLst>
          </p:cNvPr>
          <p:cNvGraphicFramePr>
            <a:graphicFrameLocks noGrp="1"/>
          </p:cNvGraphicFramePr>
          <p:nvPr>
            <p:extLst>
              <p:ext uri="{D42A27DB-BD31-4B8C-83A1-F6EECF244321}">
                <p14:modId xmlns:p14="http://schemas.microsoft.com/office/powerpoint/2010/main" val="1453616461"/>
              </p:ext>
            </p:extLst>
          </p:nvPr>
        </p:nvGraphicFramePr>
        <p:xfrm>
          <a:off x="721785" y="5191194"/>
          <a:ext cx="6764865" cy="1010920"/>
        </p:xfrm>
        <a:graphic>
          <a:graphicData uri="http://schemas.openxmlformats.org/drawingml/2006/table">
            <a:tbl>
              <a:tblPr firstRow="1" bandRow="1">
                <a:tableStyleId>{5C22544A-7EE6-4342-B048-85BDC9FD1C3A}</a:tableStyleId>
              </a:tblPr>
              <a:tblGrid>
                <a:gridCol w="2254955">
                  <a:extLst>
                    <a:ext uri="{9D8B030D-6E8A-4147-A177-3AD203B41FA5}">
                      <a16:colId xmlns:a16="http://schemas.microsoft.com/office/drawing/2014/main" val="3997141216"/>
                    </a:ext>
                  </a:extLst>
                </a:gridCol>
                <a:gridCol w="2254955">
                  <a:extLst>
                    <a:ext uri="{9D8B030D-6E8A-4147-A177-3AD203B41FA5}">
                      <a16:colId xmlns:a16="http://schemas.microsoft.com/office/drawing/2014/main" val="2605406008"/>
                    </a:ext>
                  </a:extLst>
                </a:gridCol>
                <a:gridCol w="2254955">
                  <a:extLst>
                    <a:ext uri="{9D8B030D-6E8A-4147-A177-3AD203B41FA5}">
                      <a16:colId xmlns:a16="http://schemas.microsoft.com/office/drawing/2014/main" val="388930273"/>
                    </a:ext>
                  </a:extLst>
                </a:gridCol>
              </a:tblGrid>
              <a:tr h="370840">
                <a:tc>
                  <a:txBody>
                    <a:bodyPr/>
                    <a:lstStyle/>
                    <a:p>
                      <a:r>
                        <a:rPr lang="en-US" altLang="zh-CN" dirty="0"/>
                        <a:t>GUNREAL</a:t>
                      </a:r>
                      <a:endParaRPr lang="zh-CN" altLang="en-US" dirty="0"/>
                    </a:p>
                  </a:txBody>
                  <a:tcPr/>
                </a:tc>
                <a:tc>
                  <a:txBody>
                    <a:bodyPr/>
                    <a:lstStyle/>
                    <a:p>
                      <a:r>
                        <a:rPr lang="zh-CN" altLang="en-US" dirty="0"/>
                        <a:t>传统的基于</a:t>
                      </a:r>
                      <a:r>
                        <a:rPr lang="en-US" altLang="zh-CN" dirty="0"/>
                        <a:t>CPU</a:t>
                      </a:r>
                      <a:r>
                        <a:rPr lang="zh-CN" altLang="en-US" dirty="0"/>
                        <a:t>的</a:t>
                      </a:r>
                      <a:r>
                        <a:rPr lang="en-US" altLang="zh-CN" dirty="0"/>
                        <a:t>RL</a:t>
                      </a:r>
                      <a:r>
                        <a:rPr lang="zh-CN" altLang="en-US" dirty="0"/>
                        <a:t>框架</a:t>
                      </a:r>
                    </a:p>
                  </a:txBody>
                  <a:tcPr/>
                </a:tc>
                <a:tc>
                  <a:txBody>
                    <a:bodyPr/>
                    <a:lstStyle/>
                    <a:p>
                      <a:r>
                        <a:rPr lang="zh-CN" altLang="en-US" dirty="0"/>
                        <a:t>快</a:t>
                      </a:r>
                      <a:r>
                        <a:rPr lang="en-US" altLang="zh-CN" dirty="0"/>
                        <a:t>3.8</a:t>
                      </a:r>
                      <a:r>
                        <a:rPr lang="zh-CN" altLang="en-US" dirty="0"/>
                        <a:t>到</a:t>
                      </a:r>
                      <a:r>
                        <a:rPr lang="en-US" altLang="zh-CN" dirty="0"/>
                        <a:t>9.5</a:t>
                      </a:r>
                      <a:r>
                        <a:rPr lang="zh-CN" altLang="en-US" dirty="0"/>
                        <a:t>倍</a:t>
                      </a:r>
                    </a:p>
                  </a:txBody>
                  <a:tcPr/>
                </a:tc>
                <a:extLst>
                  <a:ext uri="{0D108BD9-81ED-4DB2-BD59-A6C34878D82A}">
                    <a16:rowId xmlns:a16="http://schemas.microsoft.com/office/drawing/2014/main" val="1270192229"/>
                  </a:ext>
                </a:extLst>
              </a:tr>
              <a:tr h="370840">
                <a:tc>
                  <a:txBody>
                    <a:bodyPr/>
                    <a:lstStyle/>
                    <a:p>
                      <a:r>
                        <a:rPr lang="en-US" altLang="zh-CN" dirty="0"/>
                        <a:t>GUNREAL</a:t>
                      </a:r>
                      <a:endParaRPr lang="zh-CN" altLang="en-US" dirty="0"/>
                    </a:p>
                  </a:txBody>
                  <a:tcPr/>
                </a:tc>
                <a:tc>
                  <a:txBody>
                    <a:bodyPr/>
                    <a:lstStyle/>
                    <a:p>
                      <a:r>
                        <a:rPr lang="en-US" altLang="zh-CN" dirty="0"/>
                        <a:t>GA3C</a:t>
                      </a:r>
                      <a:endParaRPr lang="zh-CN" altLang="en-US" dirty="0"/>
                    </a:p>
                  </a:txBody>
                  <a:tcPr/>
                </a:tc>
                <a:tc>
                  <a:txBody>
                    <a:bodyPr/>
                    <a:lstStyle/>
                    <a:p>
                      <a:r>
                        <a:rPr lang="zh-CN" altLang="en-US" dirty="0"/>
                        <a:t>训练效率提高了</a:t>
                      </a:r>
                      <a:r>
                        <a:rPr lang="en-US" altLang="zh-CN" dirty="0"/>
                        <a:t>73%</a:t>
                      </a:r>
                      <a:endParaRPr lang="zh-CN" altLang="en-US" dirty="0"/>
                    </a:p>
                  </a:txBody>
                  <a:tcPr/>
                </a:tc>
                <a:extLst>
                  <a:ext uri="{0D108BD9-81ED-4DB2-BD59-A6C34878D82A}">
                    <a16:rowId xmlns:a16="http://schemas.microsoft.com/office/drawing/2014/main" val="2950183811"/>
                  </a:ext>
                </a:extLst>
              </a:tr>
            </a:tbl>
          </a:graphicData>
        </a:graphic>
      </p:graphicFrame>
      <p:sp>
        <p:nvSpPr>
          <p:cNvPr id="10" name="文本框 9">
            <a:extLst>
              <a:ext uri="{FF2B5EF4-FFF2-40B4-BE49-F238E27FC236}">
                <a16:creationId xmlns:a16="http://schemas.microsoft.com/office/drawing/2014/main" id="{3234D647-65E6-838F-9767-ACC9E6C91C40}"/>
              </a:ext>
            </a:extLst>
          </p:cNvPr>
          <p:cNvSpPr txBox="1"/>
          <p:nvPr/>
        </p:nvSpPr>
        <p:spPr>
          <a:xfrm>
            <a:off x="37836" y="4495800"/>
            <a:ext cx="6108964" cy="461665"/>
          </a:xfrm>
          <a:prstGeom prst="rect">
            <a:avLst/>
          </a:prstGeom>
          <a:noFill/>
        </p:spPr>
        <p:txBody>
          <a:bodyPr wrap="square" rtlCol="0">
            <a:spAutoFit/>
          </a:bodyPr>
          <a:lstStyle/>
          <a:p>
            <a:r>
              <a:rPr lang="en-US" altLang="zh-CN" sz="2400" dirty="0">
                <a:solidFill>
                  <a:prstClr val="black"/>
                </a:solidFill>
                <a:latin typeface="华文中宋" panose="02010600040101010101" pitchFamily="2" charset="-122"/>
                <a:ea typeface="华文中宋" panose="02010600040101010101" pitchFamily="2" charset="-122"/>
              </a:rPr>
              <a:t>2.</a:t>
            </a:r>
            <a:r>
              <a:rPr lang="zh-CN" altLang="en-US" sz="2400" dirty="0">
                <a:solidFill>
                  <a:prstClr val="black"/>
                </a:solidFill>
                <a:latin typeface="华文中宋" panose="02010600040101010101" pitchFamily="2" charset="-122"/>
                <a:ea typeface="华文中宋" panose="02010600040101010101" pitchFamily="2" charset="-122"/>
              </a:rPr>
              <a:t>将</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优化架构与辅助学习任务相结合</a:t>
            </a:r>
          </a:p>
        </p:txBody>
      </p:sp>
    </p:spTree>
    <p:extLst>
      <p:ext uri="{BB962C8B-B14F-4D97-AF65-F5344CB8AC3E}">
        <p14:creationId xmlns:p14="http://schemas.microsoft.com/office/powerpoint/2010/main" val="439328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策略训练加速</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296613" y="1048826"/>
            <a:ext cx="8229600" cy="166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400" dirty="0">
                <a:solidFill>
                  <a:prstClr val="black"/>
                </a:solidFill>
                <a:latin typeface="华文中宋" panose="02010600040101010101" pitchFamily="2" charset="-122"/>
                <a:ea typeface="华文中宋" panose="02010600040101010101" pitchFamily="2" charset="-122"/>
              </a:rPr>
              <a:t>3.</a:t>
            </a:r>
            <a:r>
              <a:rPr lang="zh-CN" altLang="en-US" sz="2400" dirty="0">
                <a:solidFill>
                  <a:prstClr val="black"/>
                </a:solidFill>
                <a:latin typeface="华文中宋" panose="02010600040101010101" pitchFamily="2" charset="-122"/>
                <a:ea typeface="华文中宋" panose="02010600040101010101" pitchFamily="2" charset="-122"/>
              </a:rPr>
              <a:t>优化</a:t>
            </a:r>
            <a:r>
              <a:rPr lang="en-US" altLang="zh-CN" sz="2400" dirty="0">
                <a:solidFill>
                  <a:prstClr val="black"/>
                </a:solidFill>
                <a:latin typeface="华文中宋" panose="02010600040101010101" pitchFamily="2" charset="-122"/>
                <a:ea typeface="华文中宋" panose="02010600040101010101" pitchFamily="2" charset="-122"/>
              </a:rPr>
              <a:t>CPU</a:t>
            </a:r>
            <a:r>
              <a:rPr lang="zh-CN" altLang="en-US" sz="2400" dirty="0">
                <a:solidFill>
                  <a:prstClr val="black"/>
                </a:solidFill>
                <a:latin typeface="华文中宋" panose="02010600040101010101" pitchFamily="2" charset="-122"/>
                <a:ea typeface="华文中宋" panose="02010600040101010101" pitchFamily="2" charset="-122"/>
              </a:rPr>
              <a:t>和</a:t>
            </a:r>
            <a:r>
              <a:rPr lang="en-US" altLang="zh-CN" sz="2400" dirty="0">
                <a:solidFill>
                  <a:prstClr val="black"/>
                </a:solidFill>
                <a:latin typeface="华文中宋" panose="02010600040101010101" pitchFamily="2" charset="-122"/>
                <a:ea typeface="华文中宋" panose="02010600040101010101" pitchFamily="2" charset="-122"/>
              </a:rPr>
              <a:t>GPU</a:t>
            </a:r>
            <a:r>
              <a:rPr lang="zh-CN" altLang="en-US" sz="2400" dirty="0">
                <a:solidFill>
                  <a:prstClr val="black"/>
                </a:solidFill>
                <a:latin typeface="华文中宋" panose="02010600040101010101" pitchFamily="2" charset="-122"/>
                <a:ea typeface="华文中宋" panose="02010600040101010101" pitchFamily="2" charset="-122"/>
              </a:rPr>
              <a:t>资源之间的平衡</a:t>
            </a:r>
          </a:p>
        </p:txBody>
      </p:sp>
      <p:sp>
        <p:nvSpPr>
          <p:cNvPr id="11" name="文本框 10">
            <a:extLst>
              <a:ext uri="{FF2B5EF4-FFF2-40B4-BE49-F238E27FC236}">
                <a16:creationId xmlns:a16="http://schemas.microsoft.com/office/drawing/2014/main" id="{3CA7A7C7-9A7C-E1AF-C292-044C3F19895A}"/>
              </a:ext>
            </a:extLst>
          </p:cNvPr>
          <p:cNvSpPr txBox="1"/>
          <p:nvPr/>
        </p:nvSpPr>
        <p:spPr>
          <a:xfrm>
            <a:off x="220133" y="1744188"/>
            <a:ext cx="8627254" cy="1938992"/>
          </a:xfrm>
          <a:prstGeom prst="rect">
            <a:avLst/>
          </a:prstGeom>
          <a:noFill/>
        </p:spPr>
        <p:txBody>
          <a:bodyPr wrap="square" rtlCol="0">
            <a:spAutoFit/>
          </a:bodyPr>
          <a:lstStyle/>
          <a:p>
            <a:r>
              <a:rPr lang="zh-CN" altLang="en-US" sz="2400" dirty="0">
                <a:solidFill>
                  <a:prstClr val="black"/>
                </a:solidFill>
                <a:latin typeface="华文中宋" panose="02010600040101010101" pitchFamily="2" charset="-122"/>
                <a:ea typeface="华文中宋" panose="02010600040101010101" pitchFamily="2" charset="-122"/>
              </a:rPr>
              <a:t>相对于 </a:t>
            </a:r>
            <a:r>
              <a:rPr lang="en-US" altLang="zh-CN" sz="2400" dirty="0">
                <a:solidFill>
                  <a:prstClr val="black"/>
                </a:solidFill>
                <a:latin typeface="华文中宋" panose="02010600040101010101" pitchFamily="2" charset="-122"/>
                <a:ea typeface="华文中宋" panose="02010600040101010101" pitchFamily="2" charset="-122"/>
              </a:rPr>
              <a:t>GPU </a:t>
            </a:r>
            <a:r>
              <a:rPr lang="zh-CN" altLang="en-US" sz="2400" dirty="0">
                <a:solidFill>
                  <a:prstClr val="black"/>
                </a:solidFill>
                <a:latin typeface="华文中宋" panose="02010600040101010101" pitchFamily="2" charset="-122"/>
                <a:ea typeface="华文中宋" panose="02010600040101010101" pitchFamily="2" charset="-122"/>
              </a:rPr>
              <a:t>资源，增加基于 </a:t>
            </a:r>
            <a:r>
              <a:rPr lang="en-US" altLang="zh-CN" sz="2400" dirty="0">
                <a:solidFill>
                  <a:prstClr val="black"/>
                </a:solidFill>
                <a:latin typeface="华文中宋" panose="02010600040101010101" pitchFamily="2" charset="-122"/>
                <a:ea typeface="华文中宋" panose="02010600040101010101" pitchFamily="2" charset="-122"/>
              </a:rPr>
              <a:t>CPU </a:t>
            </a:r>
            <a:r>
              <a:rPr lang="zh-CN" altLang="en-US" sz="2400" dirty="0">
                <a:solidFill>
                  <a:prstClr val="black"/>
                </a:solidFill>
                <a:latin typeface="华文中宋" panose="02010600040101010101" pitchFamily="2" charset="-122"/>
                <a:ea typeface="华文中宋" panose="02010600040101010101" pitchFamily="2" charset="-122"/>
              </a:rPr>
              <a:t>的仿真角色数量可以显著加速策略训练。最佳的 </a:t>
            </a:r>
            <a:r>
              <a:rPr lang="en-US" altLang="zh-CN" sz="2400" dirty="0">
                <a:solidFill>
                  <a:prstClr val="black"/>
                </a:solidFill>
                <a:latin typeface="华文中宋" panose="02010600040101010101" pitchFamily="2" charset="-122"/>
                <a:ea typeface="华文中宋" panose="02010600040101010101" pitchFamily="2" charset="-122"/>
              </a:rPr>
              <a:t>CPU/GPU </a:t>
            </a:r>
            <a:r>
              <a:rPr lang="zh-CN" altLang="en-US" sz="2400" dirty="0">
                <a:solidFill>
                  <a:prstClr val="black"/>
                </a:solidFill>
                <a:latin typeface="华文中宋" panose="02010600040101010101" pitchFamily="2" charset="-122"/>
                <a:ea typeface="华文中宋" panose="02010600040101010101" pitchFamily="2" charset="-122"/>
              </a:rPr>
              <a:t>比例可以确保资源的高效利用，减少瓶颈并提高整体系统性能。建议的 </a:t>
            </a:r>
            <a:r>
              <a:rPr lang="en-US" altLang="zh-CN" sz="2400" dirty="0">
                <a:solidFill>
                  <a:prstClr val="black"/>
                </a:solidFill>
                <a:latin typeface="华文中宋" panose="02010600040101010101" pitchFamily="2" charset="-122"/>
                <a:ea typeface="华文中宋" panose="02010600040101010101" pitchFamily="2" charset="-122"/>
              </a:rPr>
              <a:t>CPU/GPU </a:t>
            </a:r>
            <a:r>
              <a:rPr lang="zh-CN" altLang="en-US" sz="2400" dirty="0">
                <a:solidFill>
                  <a:prstClr val="black"/>
                </a:solidFill>
                <a:latin typeface="华文中宋" panose="02010600040101010101" pitchFamily="2" charset="-122"/>
                <a:ea typeface="华文中宋" panose="02010600040101010101" pitchFamily="2" charset="-122"/>
              </a:rPr>
              <a:t>比例至少为 </a:t>
            </a:r>
            <a:r>
              <a:rPr lang="en-US" altLang="zh-CN" sz="2400" dirty="0">
                <a:solidFill>
                  <a:prstClr val="black"/>
                </a:solidFill>
                <a:latin typeface="华文中宋" panose="02010600040101010101" pitchFamily="2" charset="-122"/>
                <a:ea typeface="华文中宋" panose="02010600040101010101" pitchFamily="2" charset="-122"/>
              </a:rPr>
              <a:t>1:1</a:t>
            </a:r>
            <a:r>
              <a:rPr lang="zh-CN" altLang="en-US" sz="2400" dirty="0">
                <a:solidFill>
                  <a:prstClr val="black"/>
                </a:solidFill>
                <a:latin typeface="华文中宋" panose="02010600040101010101" pitchFamily="2" charset="-122"/>
                <a:ea typeface="华文中宋" panose="02010600040101010101" pitchFamily="2" charset="-122"/>
              </a:rPr>
              <a:t>（每个 </a:t>
            </a:r>
            <a:r>
              <a:rPr lang="en-US" altLang="zh-CN" sz="2400" dirty="0">
                <a:solidFill>
                  <a:prstClr val="black"/>
                </a:solidFill>
                <a:latin typeface="华文中宋" panose="02010600040101010101" pitchFamily="2" charset="-122"/>
                <a:ea typeface="华文中宋" panose="02010600040101010101" pitchFamily="2" charset="-122"/>
              </a:rPr>
              <a:t>GPU </a:t>
            </a:r>
            <a:r>
              <a:rPr lang="zh-CN" altLang="en-US" sz="2400" dirty="0">
                <a:solidFill>
                  <a:prstClr val="black"/>
                </a:solidFill>
                <a:latin typeface="华文中宋" panose="02010600040101010101" pitchFamily="2" charset="-122"/>
                <a:ea typeface="华文中宋" panose="02010600040101010101" pitchFamily="2" charset="-122"/>
              </a:rPr>
              <a:t>流多处理器对应一个 </a:t>
            </a:r>
            <a:r>
              <a:rPr lang="en-US" altLang="zh-CN" sz="2400" dirty="0">
                <a:solidFill>
                  <a:prstClr val="black"/>
                </a:solidFill>
                <a:latin typeface="华文中宋" panose="02010600040101010101" pitchFamily="2" charset="-122"/>
                <a:ea typeface="华文中宋" panose="02010600040101010101" pitchFamily="2" charset="-122"/>
              </a:rPr>
              <a:t>CPU </a:t>
            </a:r>
            <a:r>
              <a:rPr lang="zh-CN" altLang="en-US" sz="2400" dirty="0">
                <a:solidFill>
                  <a:prstClr val="black"/>
                </a:solidFill>
                <a:latin typeface="华文中宋" panose="02010600040101010101" pitchFamily="2" charset="-122"/>
                <a:ea typeface="华文中宋" panose="02010600040101010101" pitchFamily="2" charset="-122"/>
              </a:rPr>
              <a:t>线程），以最大化性能和能效。</a:t>
            </a:r>
          </a:p>
        </p:txBody>
      </p:sp>
    </p:spTree>
    <p:extLst>
      <p:ext uri="{BB962C8B-B14F-4D97-AF65-F5344CB8AC3E}">
        <p14:creationId xmlns:p14="http://schemas.microsoft.com/office/powerpoint/2010/main" val="17697033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选题背景</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研究路线</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研究内容</a:t>
            </a:r>
            <a:endParaRPr lang="en-US" altLang="zh-CN" sz="3200"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基于专用硬件的加速器</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高级计算范式</a:t>
            </a:r>
            <a:endParaRPr lang="en-US" altLang="zh-CN"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信道跳频机制</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总结与展望</a:t>
            </a:r>
            <a:endParaRPr lang="en-US" altLang="zh-CN" sz="1600" dirty="0">
              <a:solidFill>
                <a:schemeClr val="bg1">
                  <a:lumMod val="75000"/>
                </a:schemeClr>
              </a:solidFill>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13</a:t>
            </a:fld>
            <a:endParaRPr lang="zh-CN" altLang="en-US"/>
          </a:p>
        </p:txBody>
      </p:sp>
    </p:spTree>
    <p:extLst>
      <p:ext uri="{BB962C8B-B14F-4D97-AF65-F5344CB8AC3E}">
        <p14:creationId xmlns:p14="http://schemas.microsoft.com/office/powerpoint/2010/main" val="38982815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研究内容二：高级计算范式</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468000" y="1080000"/>
            <a:ext cx="8229600"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charset="0"/>
              <a:buNone/>
              <a:tabLst/>
              <a:defRPr/>
            </a:pPr>
            <a:r>
              <a:rPr kumimoji="0" lang="en-US" altLang="zh-CN"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高维计算</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0" name="Rectangle 27">
            <a:extLst>
              <a:ext uri="{FF2B5EF4-FFF2-40B4-BE49-F238E27FC236}">
                <a16:creationId xmlns:a16="http://schemas.microsoft.com/office/drawing/2014/main" id="{61E8D5B6-83D1-8E40-CF4D-34638B51AF88}"/>
              </a:ext>
            </a:extLst>
          </p:cNvPr>
          <p:cNvSpPr>
            <a:spLocks noChangeArrowheads="1"/>
          </p:cNvSpPr>
          <p:nvPr/>
        </p:nvSpPr>
        <p:spPr bwMode="auto">
          <a:xfrm>
            <a:off x="792314" y="5665741"/>
            <a:ext cx="6961710" cy="523220"/>
          </a:xfrm>
          <a:prstGeom prst="rect">
            <a:avLst/>
          </a:prstGeom>
          <a:solidFill>
            <a:srgbClr val="FFFFFF"/>
          </a:solidFill>
          <a:ln w="57150" algn="ctr">
            <a:noFill/>
            <a:miter lim="800000"/>
            <a:headEnd/>
            <a:tailEnd/>
          </a:ln>
          <a:effectLst/>
        </p:spPr>
        <p:txBody>
          <a:bodyPr wrap="square">
            <a:spAutoFit/>
          </a:bodyPr>
          <a:lstStyle/>
          <a:p>
            <a:pPr lvl="0" algn="ctr">
              <a:defRPr/>
            </a:pPr>
            <a:r>
              <a:rPr lang="en-US" altLang="zh-CN" sz="2800" b="1" dirty="0">
                <a:solidFill>
                  <a:srgbClr val="C00000"/>
                </a:solidFill>
                <a:latin typeface="华文中宋" panose="02010600040101010101" pitchFamily="2" charset="-122"/>
                <a:ea typeface="华文中宋" panose="02010600040101010101" pitchFamily="2" charset="-122"/>
              </a:rPr>
              <a:t>HDPG</a:t>
            </a:r>
            <a:r>
              <a:rPr lang="zh-CN" altLang="en-US" sz="2800" b="1" dirty="0">
                <a:solidFill>
                  <a:srgbClr val="C00000"/>
                </a:solidFill>
                <a:latin typeface="华文中宋" panose="02010600040101010101" pitchFamily="2" charset="-122"/>
                <a:ea typeface="华文中宋" panose="02010600040101010101" pitchFamily="2" charset="-122"/>
              </a:rPr>
              <a:t>：基于超维策略的强化学习</a:t>
            </a:r>
            <a:endParaRPr kumimoji="0" lang="zh-CN" altLang="en-US" sz="28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D0960004-37C3-87EA-4925-FC3105BA2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055" y="1641744"/>
            <a:ext cx="8351295" cy="3789329"/>
          </a:xfrm>
          <a:prstGeom prst="rect">
            <a:avLst/>
          </a:prstGeom>
        </p:spPr>
      </p:pic>
    </p:spTree>
    <p:extLst>
      <p:ext uri="{BB962C8B-B14F-4D97-AF65-F5344CB8AC3E}">
        <p14:creationId xmlns:p14="http://schemas.microsoft.com/office/powerpoint/2010/main" val="403884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研究内容二：高级计算范式</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pic>
        <p:nvPicPr>
          <p:cNvPr id="5" name="图片 4">
            <a:extLst>
              <a:ext uri="{FF2B5EF4-FFF2-40B4-BE49-F238E27FC236}">
                <a16:creationId xmlns:a16="http://schemas.microsoft.com/office/drawing/2014/main" id="{75D6D6B0-9FA0-6A84-D2BB-62FA1E0C30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8" y="1459804"/>
            <a:ext cx="9144000" cy="3657600"/>
          </a:xfrm>
          <a:prstGeom prst="rect">
            <a:avLst/>
          </a:prstGeom>
        </p:spPr>
      </p:pic>
      <p:sp>
        <p:nvSpPr>
          <p:cNvPr id="7" name="文本框 6">
            <a:extLst>
              <a:ext uri="{FF2B5EF4-FFF2-40B4-BE49-F238E27FC236}">
                <a16:creationId xmlns:a16="http://schemas.microsoft.com/office/drawing/2014/main" id="{E9AE3B99-B491-1E96-9C46-90BFB114DF23}"/>
              </a:ext>
            </a:extLst>
          </p:cNvPr>
          <p:cNvSpPr txBox="1"/>
          <p:nvPr/>
        </p:nvSpPr>
        <p:spPr>
          <a:xfrm>
            <a:off x="314153" y="5225356"/>
            <a:ext cx="8758409" cy="954107"/>
          </a:xfrm>
          <a:prstGeom prst="rect">
            <a:avLst/>
          </a:prstGeom>
          <a:noFill/>
        </p:spPr>
        <p:txBody>
          <a:bodyPr wrap="square" rtlCol="0">
            <a:spAutoFit/>
          </a:bodyPr>
          <a:lstStyle/>
          <a:p>
            <a:r>
              <a:rPr lang="zh-CN" altLang="en-US" sz="2800" dirty="0">
                <a:solidFill>
                  <a:prstClr val="black"/>
                </a:solidFill>
                <a:latin typeface="华文中宋" panose="02010600040101010101" pitchFamily="2" charset="-122"/>
                <a:ea typeface="华文中宋" panose="02010600040101010101" pitchFamily="2" charset="-122"/>
              </a:rPr>
              <a:t>与基于 </a:t>
            </a:r>
            <a:r>
              <a:rPr lang="en-US" altLang="zh-CN" sz="2800" dirty="0">
                <a:solidFill>
                  <a:prstClr val="black"/>
                </a:solidFill>
                <a:latin typeface="华文中宋" panose="02010600040101010101" pitchFamily="2" charset="-122"/>
                <a:ea typeface="华文中宋" panose="02010600040101010101" pitchFamily="2" charset="-122"/>
              </a:rPr>
              <a:t>DNN </a:t>
            </a:r>
            <a:r>
              <a:rPr lang="zh-CN" altLang="en-US" sz="2800" dirty="0">
                <a:solidFill>
                  <a:prstClr val="black"/>
                </a:solidFill>
                <a:latin typeface="华文中宋" panose="02010600040101010101" pitchFamily="2" charset="-122"/>
                <a:ea typeface="华文中宋" panose="02010600040101010101" pitchFamily="2" charset="-122"/>
              </a:rPr>
              <a:t>的传统 </a:t>
            </a:r>
            <a:r>
              <a:rPr lang="en-US" altLang="zh-CN" sz="2800" dirty="0">
                <a:solidFill>
                  <a:prstClr val="black"/>
                </a:solidFill>
                <a:latin typeface="华文中宋" panose="02010600040101010101" pitchFamily="2" charset="-122"/>
                <a:ea typeface="华文中宋" panose="02010600040101010101" pitchFamily="2" charset="-122"/>
              </a:rPr>
              <a:t>RL </a:t>
            </a:r>
            <a:r>
              <a:rPr lang="zh-CN" altLang="en-US" sz="2800" dirty="0">
                <a:solidFill>
                  <a:prstClr val="black"/>
                </a:solidFill>
                <a:latin typeface="华文中宋" panose="02010600040101010101" pitchFamily="2" charset="-122"/>
                <a:ea typeface="华文中宋" panose="02010600040101010101" pitchFamily="2" charset="-122"/>
              </a:rPr>
              <a:t>方法相比，</a:t>
            </a:r>
            <a:r>
              <a:rPr lang="en-US" altLang="zh-CN" sz="2800" dirty="0">
                <a:solidFill>
                  <a:prstClr val="black"/>
                </a:solidFill>
                <a:latin typeface="华文中宋" panose="02010600040101010101" pitchFamily="2" charset="-122"/>
                <a:ea typeface="华文中宋" panose="02010600040101010101" pitchFamily="2" charset="-122"/>
              </a:rPr>
              <a:t>HDPG</a:t>
            </a:r>
            <a:r>
              <a:rPr lang="zh-CN" altLang="en-US" sz="2800" dirty="0">
                <a:solidFill>
                  <a:prstClr val="black"/>
                </a:solidFill>
                <a:latin typeface="华文中宋" panose="02010600040101010101" pitchFamily="2" charset="-122"/>
                <a:ea typeface="华文中宋" panose="02010600040101010101" pitchFamily="2" charset="-122"/>
              </a:rPr>
              <a:t>在 </a:t>
            </a:r>
            <a:r>
              <a:rPr lang="en-US" altLang="zh-CN" sz="2800" dirty="0">
                <a:solidFill>
                  <a:prstClr val="black"/>
                </a:solidFill>
                <a:latin typeface="华文中宋" panose="02010600040101010101" pitchFamily="2" charset="-122"/>
                <a:ea typeface="华文中宋" panose="02010600040101010101" pitchFamily="2" charset="-122"/>
              </a:rPr>
              <a:t>FPGA </a:t>
            </a:r>
            <a:r>
              <a:rPr lang="zh-CN" altLang="en-US" sz="2800" dirty="0">
                <a:solidFill>
                  <a:prstClr val="black"/>
                </a:solidFill>
                <a:latin typeface="华文中宋" panose="02010600040101010101" pitchFamily="2" charset="-122"/>
                <a:ea typeface="华文中宋" panose="02010600040101010101" pitchFamily="2" charset="-122"/>
              </a:rPr>
              <a:t>平台上实现了 </a:t>
            </a:r>
            <a:r>
              <a:rPr lang="en-US" altLang="zh-CN" sz="2800" dirty="0">
                <a:solidFill>
                  <a:srgbClr val="FF0000"/>
                </a:solidFill>
                <a:latin typeface="华文中宋" panose="02010600040101010101" pitchFamily="2" charset="-122"/>
                <a:ea typeface="华文中宋" panose="02010600040101010101" pitchFamily="2" charset="-122"/>
              </a:rPr>
              <a:t>4.7</a:t>
            </a:r>
            <a:r>
              <a:rPr lang="en-US" altLang="zh-CN" sz="2800" dirty="0">
                <a:solidFill>
                  <a:prstClr val="black"/>
                </a:solidFill>
                <a:latin typeface="华文中宋" panose="02010600040101010101" pitchFamily="2" charset="-122"/>
                <a:ea typeface="华文中宋" panose="02010600040101010101" pitchFamily="2" charset="-122"/>
              </a:rPr>
              <a:t> </a:t>
            </a:r>
            <a:r>
              <a:rPr lang="zh-CN" altLang="en-US" sz="2800" dirty="0">
                <a:solidFill>
                  <a:prstClr val="black"/>
                </a:solidFill>
                <a:latin typeface="华文中宋" panose="02010600040101010101" pitchFamily="2" charset="-122"/>
                <a:ea typeface="华文中宋" panose="02010600040101010101" pitchFamily="2" charset="-122"/>
              </a:rPr>
              <a:t>倍的性能提升和 </a:t>
            </a:r>
            <a:r>
              <a:rPr lang="en-US" altLang="zh-CN" sz="2800" dirty="0">
                <a:solidFill>
                  <a:srgbClr val="FF0000"/>
                </a:solidFill>
                <a:latin typeface="华文中宋" panose="02010600040101010101" pitchFamily="2" charset="-122"/>
                <a:ea typeface="华文中宋" panose="02010600040101010101" pitchFamily="2" charset="-122"/>
              </a:rPr>
              <a:t>5.3</a:t>
            </a:r>
            <a:r>
              <a:rPr lang="en-US" altLang="zh-CN" sz="2800" dirty="0">
                <a:solidFill>
                  <a:prstClr val="black"/>
                </a:solidFill>
                <a:latin typeface="华文中宋" panose="02010600040101010101" pitchFamily="2" charset="-122"/>
                <a:ea typeface="华文中宋" panose="02010600040101010101" pitchFamily="2" charset="-122"/>
              </a:rPr>
              <a:t> </a:t>
            </a:r>
            <a:r>
              <a:rPr lang="zh-CN" altLang="en-US" sz="2800" dirty="0">
                <a:solidFill>
                  <a:prstClr val="black"/>
                </a:solidFill>
                <a:latin typeface="华文中宋" panose="02010600040101010101" pitchFamily="2" charset="-122"/>
                <a:ea typeface="华文中宋" panose="02010600040101010101" pitchFamily="2" charset="-122"/>
              </a:rPr>
              <a:t>倍的能效提高</a:t>
            </a:r>
          </a:p>
        </p:txBody>
      </p:sp>
      <p:cxnSp>
        <p:nvCxnSpPr>
          <p:cNvPr id="9" name="连接符: 曲线 8">
            <a:extLst>
              <a:ext uri="{FF2B5EF4-FFF2-40B4-BE49-F238E27FC236}">
                <a16:creationId xmlns:a16="http://schemas.microsoft.com/office/drawing/2014/main" id="{9DD9622E-0524-465F-7109-44DB09E02974}"/>
              </a:ext>
            </a:extLst>
          </p:cNvPr>
          <p:cNvCxnSpPr/>
          <p:nvPr/>
        </p:nvCxnSpPr>
        <p:spPr>
          <a:xfrm rot="5400000" flipH="1" flipV="1">
            <a:off x="973667" y="2370667"/>
            <a:ext cx="1583266" cy="821266"/>
          </a:xfrm>
          <a:prstGeom prst="curved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连接符: 曲线 10">
            <a:extLst>
              <a:ext uri="{FF2B5EF4-FFF2-40B4-BE49-F238E27FC236}">
                <a16:creationId xmlns:a16="http://schemas.microsoft.com/office/drawing/2014/main" id="{BBC3B906-2172-4AE1-9E57-3753C298F7DB}"/>
              </a:ext>
            </a:extLst>
          </p:cNvPr>
          <p:cNvCxnSpPr/>
          <p:nvPr/>
        </p:nvCxnSpPr>
        <p:spPr>
          <a:xfrm rot="5400000" flipH="1" flipV="1">
            <a:off x="3103033" y="2484967"/>
            <a:ext cx="1117600" cy="770467"/>
          </a:xfrm>
          <a:prstGeom prst="curved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连接符: 曲线 16">
            <a:extLst>
              <a:ext uri="{FF2B5EF4-FFF2-40B4-BE49-F238E27FC236}">
                <a16:creationId xmlns:a16="http://schemas.microsoft.com/office/drawing/2014/main" id="{C77E366A-BBBC-48F8-E7B3-4FBC98A55E8C}"/>
              </a:ext>
            </a:extLst>
          </p:cNvPr>
          <p:cNvCxnSpPr>
            <a:cxnSpLocks/>
          </p:cNvCxnSpPr>
          <p:nvPr/>
        </p:nvCxnSpPr>
        <p:spPr>
          <a:xfrm rot="5400000" flipH="1" flipV="1">
            <a:off x="5338236" y="2298702"/>
            <a:ext cx="1752599" cy="795864"/>
          </a:xfrm>
          <a:prstGeom prst="curved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连接符: 曲线 20">
            <a:extLst>
              <a:ext uri="{FF2B5EF4-FFF2-40B4-BE49-F238E27FC236}">
                <a16:creationId xmlns:a16="http://schemas.microsoft.com/office/drawing/2014/main" id="{5744FABE-BDEA-6744-A30C-5CEE4BDD1710}"/>
              </a:ext>
            </a:extLst>
          </p:cNvPr>
          <p:cNvCxnSpPr/>
          <p:nvPr/>
        </p:nvCxnSpPr>
        <p:spPr>
          <a:xfrm rot="5400000" flipH="1" flipV="1">
            <a:off x="7530041" y="2511425"/>
            <a:ext cx="1244600" cy="726017"/>
          </a:xfrm>
          <a:prstGeom prst="curved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601245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高维计算的可扩展性问题</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4" name="内容占位符 2">
            <a:extLst>
              <a:ext uri="{FF2B5EF4-FFF2-40B4-BE49-F238E27FC236}">
                <a16:creationId xmlns:a16="http://schemas.microsoft.com/office/drawing/2014/main" id="{12D03745-F8B1-2B53-57E1-BDB1E197EF8B}"/>
              </a:ext>
            </a:extLst>
          </p:cNvPr>
          <p:cNvSpPr txBox="1">
            <a:spLocks/>
          </p:cNvSpPr>
          <p:nvPr/>
        </p:nvSpPr>
        <p:spPr>
          <a:xfrm>
            <a:off x="369065" y="946119"/>
            <a:ext cx="3478729"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charset="0"/>
              <a:buNone/>
              <a:tabLst/>
              <a:defRPr/>
            </a:pPr>
            <a:r>
              <a:rPr lang="zh-CN" altLang="en-US" dirty="0">
                <a:solidFill>
                  <a:prstClr val="black"/>
                </a:solidFill>
                <a:latin typeface="华文中宋" panose="02010600040101010101" pitchFamily="2" charset="-122"/>
                <a:ea typeface="华文中宋" panose="02010600040101010101" pitchFamily="2" charset="-122"/>
              </a:rPr>
              <a:t>可重构硬件解决方案</a:t>
            </a:r>
            <a:endParaRPr kumimoji="0" lang="en-US" altLang="zh-CN"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charset="0"/>
              <a:buNone/>
              <a:tabLst/>
              <a:defRPr/>
            </a:pP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5" name="图片 4">
            <a:extLst>
              <a:ext uri="{FF2B5EF4-FFF2-40B4-BE49-F238E27FC236}">
                <a16:creationId xmlns:a16="http://schemas.microsoft.com/office/drawing/2014/main" id="{994E925C-6AAA-78D9-9B96-7211C36D0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22" y="1557371"/>
            <a:ext cx="8530516" cy="4693370"/>
          </a:xfrm>
          <a:prstGeom prst="rect">
            <a:avLst/>
          </a:prstGeom>
        </p:spPr>
      </p:pic>
      <p:sp>
        <p:nvSpPr>
          <p:cNvPr id="6" name="文本框 5">
            <a:extLst>
              <a:ext uri="{FF2B5EF4-FFF2-40B4-BE49-F238E27FC236}">
                <a16:creationId xmlns:a16="http://schemas.microsoft.com/office/drawing/2014/main" id="{2A25DD23-26A1-3C2C-4AB2-CCC13C482A9C}"/>
              </a:ext>
            </a:extLst>
          </p:cNvPr>
          <p:cNvSpPr txBox="1"/>
          <p:nvPr/>
        </p:nvSpPr>
        <p:spPr>
          <a:xfrm>
            <a:off x="1696598" y="6199834"/>
            <a:ext cx="5311069" cy="480131"/>
          </a:xfrm>
          <a:prstGeom prst="rect">
            <a:avLst/>
          </a:prstGeom>
          <a:noFill/>
        </p:spPr>
        <p:txBody>
          <a:bodyPr wrap="none" rtlCol="0">
            <a:spAutoFit/>
          </a:bodyPr>
          <a:lstStyle/>
          <a:p>
            <a:pPr>
              <a:lnSpc>
                <a:spcPct val="90000"/>
              </a:lnSpc>
              <a:spcBef>
                <a:spcPts val="1000"/>
              </a:spcBef>
              <a:defRPr/>
            </a:pPr>
            <a:r>
              <a:rPr lang="en-US" altLang="zh-CN" sz="2800" dirty="0">
                <a:solidFill>
                  <a:prstClr val="black"/>
                </a:solidFill>
                <a:latin typeface="华文中宋" panose="02010600040101010101" pitchFamily="2" charset="-122"/>
                <a:ea typeface="华文中宋" panose="02010600040101010101" pitchFamily="2" charset="-122"/>
              </a:rPr>
              <a:t>CPU-FPGA</a:t>
            </a:r>
            <a:r>
              <a:rPr lang="zh-CN" altLang="en-US" sz="2800" dirty="0">
                <a:solidFill>
                  <a:prstClr val="black"/>
                </a:solidFill>
                <a:latin typeface="华文中宋" panose="02010600040101010101" pitchFamily="2" charset="-122"/>
                <a:ea typeface="华文中宋" panose="02010600040101010101" pitchFamily="2" charset="-122"/>
              </a:rPr>
              <a:t>平台上的</a:t>
            </a:r>
            <a:r>
              <a:rPr lang="en-US" altLang="zh-CN" sz="2800" dirty="0">
                <a:solidFill>
                  <a:prstClr val="black"/>
                </a:solidFill>
                <a:latin typeface="华文中宋" panose="02010600040101010101" pitchFamily="2" charset="-122"/>
                <a:ea typeface="华文中宋" panose="02010600040101010101" pitchFamily="2" charset="-122"/>
              </a:rPr>
              <a:t>HDQL</a:t>
            </a:r>
            <a:r>
              <a:rPr lang="zh-CN" altLang="en-US" sz="2800" dirty="0">
                <a:solidFill>
                  <a:prstClr val="black"/>
                </a:solidFill>
                <a:latin typeface="华文中宋" panose="02010600040101010101" pitchFamily="2" charset="-122"/>
                <a:ea typeface="华文中宋" panose="02010600040101010101" pitchFamily="2" charset="-122"/>
              </a:rPr>
              <a:t>加速</a:t>
            </a:r>
          </a:p>
        </p:txBody>
      </p:sp>
    </p:spTree>
    <p:extLst>
      <p:ext uri="{BB962C8B-B14F-4D97-AF65-F5344CB8AC3E}">
        <p14:creationId xmlns:p14="http://schemas.microsoft.com/office/powerpoint/2010/main" val="6558236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基于高维计算（</a:t>
            </a:r>
            <a:r>
              <a:rPr lang="en-US" altLang="zh-CN" sz="3200" b="1" dirty="0">
                <a:latin typeface="华文中宋" panose="02010600040101010101" pitchFamily="2" charset="-122"/>
                <a:ea typeface="华文中宋" panose="02010600040101010101" pitchFamily="2" charset="-122"/>
              </a:rPr>
              <a:t>HDC</a:t>
            </a:r>
            <a:r>
              <a:rPr lang="zh-CN" altLang="en-US" sz="3200" b="1" dirty="0">
                <a:latin typeface="华文中宋" panose="02010600040101010101" pitchFamily="2" charset="-122"/>
                <a:ea typeface="华文中宋" panose="02010600040101010101" pitchFamily="2" charset="-122"/>
              </a:rPr>
              <a:t>）的分布式</a:t>
            </a:r>
            <a:r>
              <a:rPr lang="en-US" altLang="zh-CN" sz="3200" b="1" dirty="0">
                <a:latin typeface="华文中宋" panose="02010600040101010101" pitchFamily="2" charset="-122"/>
                <a:ea typeface="华文中宋" panose="02010600040101010101" pitchFamily="2" charset="-122"/>
              </a:rPr>
              <a:t>Q-Learning</a:t>
            </a:r>
            <a:r>
              <a:rPr lang="zh-CN" altLang="en-US" sz="3200" b="1" dirty="0">
                <a:latin typeface="华文中宋" panose="02010600040101010101" pitchFamily="2" charset="-122"/>
                <a:ea typeface="华文中宋" panose="02010600040101010101" pitchFamily="2" charset="-122"/>
              </a:rPr>
              <a:t>平台</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457200" y="1054071"/>
            <a:ext cx="8229600"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charset="0"/>
              <a:buNone/>
              <a:tabLst/>
              <a:defRPr/>
            </a:pPr>
            <a:endParaRPr lang="en-US" altLang="zh-CN" dirty="0">
              <a:solidFill>
                <a:prstClr val="black"/>
              </a:solidFill>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255E524C-2B5D-386E-4AE3-C2C615A1B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1" y="893765"/>
            <a:ext cx="7484533" cy="5198694"/>
          </a:xfrm>
          <a:prstGeom prst="rect">
            <a:avLst/>
          </a:prstGeom>
        </p:spPr>
      </p:pic>
      <p:sp>
        <p:nvSpPr>
          <p:cNvPr id="8" name="文本框 7">
            <a:extLst>
              <a:ext uri="{FF2B5EF4-FFF2-40B4-BE49-F238E27FC236}">
                <a16:creationId xmlns:a16="http://schemas.microsoft.com/office/drawing/2014/main" id="{3CC95AD2-81F3-5347-9F7E-6266D61A718C}"/>
              </a:ext>
            </a:extLst>
          </p:cNvPr>
          <p:cNvSpPr txBox="1"/>
          <p:nvPr/>
        </p:nvSpPr>
        <p:spPr>
          <a:xfrm>
            <a:off x="1016001" y="6116285"/>
            <a:ext cx="6864380" cy="480131"/>
          </a:xfrm>
          <a:prstGeom prst="rect">
            <a:avLst/>
          </a:prstGeom>
          <a:noFill/>
        </p:spPr>
        <p:txBody>
          <a:bodyPr wrap="none" rtlCol="0">
            <a:spAutoFit/>
          </a:bodyPr>
          <a:lstStyle/>
          <a:p>
            <a:pPr>
              <a:lnSpc>
                <a:spcPct val="90000"/>
              </a:lnSpc>
              <a:spcBef>
                <a:spcPts val="1000"/>
              </a:spcBef>
              <a:defRPr/>
            </a:pPr>
            <a:r>
              <a:rPr lang="zh-CN" altLang="en-US" sz="2800" dirty="0">
                <a:solidFill>
                  <a:prstClr val="black"/>
                </a:solidFill>
                <a:latin typeface="华文中宋" panose="02010600040101010101" pitchFamily="2" charset="-122"/>
                <a:ea typeface="华文中宋" panose="02010600040101010101" pitchFamily="2" charset="-122"/>
              </a:rPr>
              <a:t>多个</a:t>
            </a:r>
            <a:r>
              <a:rPr lang="en-US" altLang="zh-CN" sz="2800" dirty="0">
                <a:solidFill>
                  <a:prstClr val="black"/>
                </a:solidFill>
                <a:latin typeface="华文中宋" panose="02010600040101010101" pitchFamily="2" charset="-122"/>
                <a:ea typeface="华文中宋" panose="02010600040101010101" pitchFamily="2" charset="-122"/>
              </a:rPr>
              <a:t>agent</a:t>
            </a:r>
            <a:r>
              <a:rPr lang="zh-CN" altLang="en-US" sz="2800" dirty="0">
                <a:solidFill>
                  <a:prstClr val="black"/>
                </a:solidFill>
                <a:latin typeface="华文中宋" panose="02010600040101010101" pitchFamily="2" charset="-122"/>
                <a:ea typeface="华文中宋" panose="02010600040101010101" pitchFamily="2" charset="-122"/>
              </a:rPr>
              <a:t>的分布式异构 </a:t>
            </a:r>
            <a:r>
              <a:rPr lang="en-US" altLang="zh-CN" sz="2800" dirty="0">
                <a:solidFill>
                  <a:prstClr val="black"/>
                </a:solidFill>
                <a:latin typeface="华文中宋" panose="02010600040101010101" pitchFamily="2" charset="-122"/>
                <a:ea typeface="华文中宋" panose="02010600040101010101" pitchFamily="2" charset="-122"/>
              </a:rPr>
              <a:t>CPU-FPGA </a:t>
            </a:r>
            <a:r>
              <a:rPr lang="zh-CN" altLang="en-US" sz="2800" dirty="0">
                <a:solidFill>
                  <a:prstClr val="black"/>
                </a:solidFill>
                <a:latin typeface="华文中宋" panose="02010600040101010101" pitchFamily="2" charset="-122"/>
                <a:ea typeface="华文中宋" panose="02010600040101010101" pitchFamily="2" charset="-122"/>
              </a:rPr>
              <a:t>平台</a:t>
            </a:r>
          </a:p>
        </p:txBody>
      </p:sp>
    </p:spTree>
    <p:extLst>
      <p:ext uri="{BB962C8B-B14F-4D97-AF65-F5344CB8AC3E}">
        <p14:creationId xmlns:p14="http://schemas.microsoft.com/office/powerpoint/2010/main" val="14008587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1"/>
            <a:ext cx="9144000" cy="812800"/>
          </a:xfrm>
        </p:spPr>
        <p:txBody>
          <a:bodyPr>
            <a:normAutofit/>
          </a:bodyPr>
          <a:lstStyle/>
          <a:p>
            <a:r>
              <a:rPr lang="zh-CN" altLang="en-US" sz="3200" b="1" dirty="0">
                <a:latin typeface="华文中宋" panose="02010600040101010101" pitchFamily="2" charset="-122"/>
                <a:ea typeface="华文中宋" panose="02010600040101010101" pitchFamily="2" charset="-122"/>
              </a:rPr>
              <a:t>脉冲神经网络（</a:t>
            </a:r>
            <a:r>
              <a:rPr lang="en-US" altLang="zh-CN" sz="3200" b="1" dirty="0">
                <a:latin typeface="Arial" panose="020B0604020202020204" pitchFamily="34" charset="0"/>
                <a:ea typeface="华文中宋" panose="02010600040101010101" pitchFamily="2" charset="-122"/>
                <a:cs typeface="Arial" panose="020B0604020202020204" pitchFamily="34" charset="0"/>
              </a:rPr>
              <a:t>Spiking Neural Networks, SNNs</a:t>
            </a:r>
            <a:r>
              <a:rPr lang="zh-CN" altLang="en-US" sz="3200" b="1" dirty="0">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pic>
        <p:nvPicPr>
          <p:cNvPr id="7" name="图片 6">
            <a:extLst>
              <a:ext uri="{FF2B5EF4-FFF2-40B4-BE49-F238E27FC236}">
                <a16:creationId xmlns:a16="http://schemas.microsoft.com/office/drawing/2014/main" id="{D339ECE1-C69F-655C-7086-4D4E315EDA37}"/>
              </a:ext>
            </a:extLst>
          </p:cNvPr>
          <p:cNvPicPr>
            <a:picLocks noChangeAspect="1"/>
          </p:cNvPicPr>
          <p:nvPr/>
        </p:nvPicPr>
        <p:blipFill>
          <a:blip r:embed="rId4"/>
          <a:stretch>
            <a:fillRect/>
          </a:stretch>
        </p:blipFill>
        <p:spPr>
          <a:xfrm>
            <a:off x="-1" y="893765"/>
            <a:ext cx="9144000" cy="4490214"/>
          </a:xfrm>
          <a:prstGeom prst="rect">
            <a:avLst/>
          </a:prstGeom>
        </p:spPr>
      </p:pic>
      <p:sp>
        <p:nvSpPr>
          <p:cNvPr id="8" name="文本框 7">
            <a:extLst>
              <a:ext uri="{FF2B5EF4-FFF2-40B4-BE49-F238E27FC236}">
                <a16:creationId xmlns:a16="http://schemas.microsoft.com/office/drawing/2014/main" id="{C282AEF6-D38B-170A-7FF8-754C0896285F}"/>
              </a:ext>
            </a:extLst>
          </p:cNvPr>
          <p:cNvSpPr txBox="1"/>
          <p:nvPr/>
        </p:nvSpPr>
        <p:spPr>
          <a:xfrm>
            <a:off x="677331" y="5427358"/>
            <a:ext cx="7789335" cy="1255728"/>
          </a:xfrm>
          <a:prstGeom prst="rect">
            <a:avLst/>
          </a:prstGeom>
          <a:noFill/>
        </p:spPr>
        <p:txBody>
          <a:bodyPr wrap="square" rtlCol="0">
            <a:spAutoFit/>
          </a:bodyPr>
          <a:lstStyle/>
          <a:p>
            <a:pPr>
              <a:lnSpc>
                <a:spcPct val="90000"/>
              </a:lnSpc>
              <a:spcBef>
                <a:spcPts val="1000"/>
              </a:spcBef>
              <a:defRPr/>
            </a:pPr>
            <a:r>
              <a:rPr lang="zh-CN" altLang="en-US" sz="2800" dirty="0">
                <a:solidFill>
                  <a:prstClr val="black"/>
                </a:solidFill>
                <a:latin typeface="华文中宋" panose="02010600040101010101" pitchFamily="2" charset="-122"/>
                <a:ea typeface="华文中宋" panose="02010600040101010101" pitchFamily="2" charset="-122"/>
              </a:rPr>
              <a:t>硬件架构模拟神经过程，以优化学习算法的效率。</a:t>
            </a:r>
            <a:br>
              <a:rPr lang="en-US" altLang="zh-CN" sz="2800" dirty="0">
                <a:solidFill>
                  <a:prstClr val="black"/>
                </a:solidFill>
                <a:latin typeface="华文中宋" panose="02010600040101010101" pitchFamily="2" charset="-122"/>
                <a:ea typeface="华文中宋" panose="02010600040101010101" pitchFamily="2" charset="-122"/>
              </a:rPr>
            </a:br>
            <a:r>
              <a:rPr lang="zh-CN" altLang="en-US" sz="2800" dirty="0">
                <a:solidFill>
                  <a:prstClr val="black"/>
                </a:solidFill>
                <a:latin typeface="华文中宋" panose="02010600040101010101" pitchFamily="2" charset="-122"/>
                <a:ea typeface="华文中宋" panose="02010600040101010101" pitchFamily="2" charset="-122"/>
              </a:rPr>
              <a:t>利用神经尖峰的时序进行计算，显著减少了功耗，与传统方法相比，能效提高了两个数量级</a:t>
            </a:r>
          </a:p>
        </p:txBody>
      </p:sp>
    </p:spTree>
    <p:extLst>
      <p:ext uri="{BB962C8B-B14F-4D97-AF65-F5344CB8AC3E}">
        <p14:creationId xmlns:p14="http://schemas.microsoft.com/office/powerpoint/2010/main" val="10413788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选题背景</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研究路线</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研究内容</a:t>
            </a:r>
            <a:endParaRPr lang="en-US" altLang="zh-CN" sz="3200"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基于专用硬件的加速器</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高级计算范式</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强化学习中的加速技术</a:t>
            </a:r>
            <a:endParaRPr lang="en-US" altLang="zh-CN"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总结与展望</a:t>
            </a:r>
            <a:endParaRPr lang="en-US" altLang="zh-CN" sz="1600" dirty="0">
              <a:solidFill>
                <a:schemeClr val="bg1">
                  <a:lumMod val="75000"/>
                </a:schemeClr>
              </a:solidFill>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19</a:t>
            </a:fld>
            <a:endParaRPr lang="zh-CN" altLang="en-US"/>
          </a:p>
        </p:txBody>
      </p:sp>
    </p:spTree>
    <p:extLst>
      <p:ext uri="{BB962C8B-B14F-4D97-AF65-F5344CB8AC3E}">
        <p14:creationId xmlns:p14="http://schemas.microsoft.com/office/powerpoint/2010/main" val="22236934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研究背景</a:t>
            </a:r>
            <a:endParaRPr lang="en-US" altLang="zh-CN" sz="3200"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研究路线</a:t>
            </a:r>
            <a:endParaRPr lang="en-US" altLang="zh-CN" sz="3200"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研究内容</a:t>
            </a:r>
            <a:endParaRPr lang="en-US" altLang="zh-CN" sz="3200"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基于专用硬件的加速器</a:t>
            </a:r>
            <a:endParaRPr lang="en-US" altLang="zh-CN"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高级计算范式</a:t>
            </a:r>
            <a:endParaRPr lang="en-US" altLang="zh-CN"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强化学习中的加速技术</a:t>
            </a:r>
            <a:endParaRPr lang="en-US" altLang="zh-CN"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总结与展望</a:t>
            </a:r>
            <a:endParaRPr lang="en-US" altLang="zh-CN" sz="1600" dirty="0">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2</a:t>
            </a:fld>
            <a:endParaRPr lang="zh-CN" altLang="en-US"/>
          </a:p>
        </p:txBody>
      </p:sp>
    </p:spTree>
    <p:extLst>
      <p:ext uri="{BB962C8B-B14F-4D97-AF65-F5344CB8AC3E}">
        <p14:creationId xmlns:p14="http://schemas.microsoft.com/office/powerpoint/2010/main" val="363341339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5"/>
            <a:ext cx="9144000" cy="63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144001" cy="550333"/>
          </a:xfrm>
        </p:spPr>
        <p:txBody>
          <a:bodyPr>
            <a:normAutofit/>
          </a:bodyPr>
          <a:lstStyle/>
          <a:p>
            <a:r>
              <a:rPr lang="zh-CN" altLang="en-US" sz="3200" b="1" dirty="0">
                <a:latin typeface="华文中宋" panose="02010600040101010101" pitchFamily="2" charset="-122"/>
                <a:ea typeface="华文中宋" panose="02010600040101010101" pitchFamily="2" charset="-122"/>
              </a:rPr>
              <a:t>量化</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3" name="Rectangle 27" hidden="1">
            <a:extLst>
              <a:ext uri="{FF2B5EF4-FFF2-40B4-BE49-F238E27FC236}">
                <a16:creationId xmlns:a16="http://schemas.microsoft.com/office/drawing/2014/main" id="{845C3F3B-B24A-89B4-1220-F79CEAF9E045}"/>
              </a:ext>
            </a:extLst>
          </p:cNvPr>
          <p:cNvSpPr>
            <a:spLocks noChangeArrowheads="1"/>
          </p:cNvSpPr>
          <p:nvPr/>
        </p:nvSpPr>
        <p:spPr bwMode="auto">
          <a:xfrm>
            <a:off x="1685205" y="5539260"/>
            <a:ext cx="5447197" cy="584775"/>
          </a:xfrm>
          <a:prstGeom prst="rect">
            <a:avLst/>
          </a:prstGeom>
          <a:solidFill>
            <a:srgbClr val="FFFFFF"/>
          </a:solidFill>
          <a:ln w="57150" algn="ctr">
            <a:solidFill>
              <a:srgbClr val="C00000"/>
            </a:solidFill>
            <a:miter lim="800000"/>
            <a:headEnd/>
            <a:tailEnd/>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C00000"/>
                </a:solidFill>
                <a:latin typeface="华文中宋" panose="02010600040101010101" pitchFamily="2" charset="-122"/>
                <a:ea typeface="华文中宋" panose="02010600040101010101" pitchFamily="2" charset="-122"/>
              </a:rPr>
              <a:t>载波都是单一频率的</a:t>
            </a:r>
            <a:endParaRPr kumimoji="0" lang="zh-CN" altLang="en-US" sz="3200" b="1" i="0" u="none" strike="noStrike" kern="1200" cap="none" spc="0" normalizeH="0" baseline="0" noProof="0" dirty="0">
              <a:ln>
                <a:noFill/>
              </a:ln>
              <a:solidFill>
                <a:srgbClr val="C00000"/>
              </a:solidFill>
              <a:effectLst/>
              <a:uLnTx/>
              <a:uFillTx/>
              <a:latin typeface="华文中宋" panose="02010600040101010101" pitchFamily="2" charset="-122"/>
              <a:ea typeface="华文中宋" panose="02010600040101010101" pitchFamily="2" charset="-122"/>
            </a:endParaRPr>
          </a:p>
        </p:txBody>
      </p:sp>
      <p:pic>
        <p:nvPicPr>
          <p:cNvPr id="26" name="图片 25">
            <a:extLst>
              <a:ext uri="{FF2B5EF4-FFF2-40B4-BE49-F238E27FC236}">
                <a16:creationId xmlns:a16="http://schemas.microsoft.com/office/drawing/2014/main" id="{A1B06872-A735-178A-D728-4C25FD510E92}"/>
              </a:ext>
            </a:extLst>
          </p:cNvPr>
          <p:cNvPicPr>
            <a:picLocks noChangeAspect="1"/>
          </p:cNvPicPr>
          <p:nvPr/>
        </p:nvPicPr>
        <p:blipFill>
          <a:blip r:embed="rId4"/>
          <a:stretch>
            <a:fillRect/>
          </a:stretch>
        </p:blipFill>
        <p:spPr>
          <a:xfrm>
            <a:off x="1327965" y="577318"/>
            <a:ext cx="6251817" cy="5987581"/>
          </a:xfrm>
          <a:prstGeom prst="rect">
            <a:avLst/>
          </a:prstGeom>
        </p:spPr>
      </p:pic>
    </p:spTree>
    <p:extLst>
      <p:ext uri="{BB962C8B-B14F-4D97-AF65-F5344CB8AC3E}">
        <p14:creationId xmlns:p14="http://schemas.microsoft.com/office/powerpoint/2010/main" val="58368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选题背景</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研究路线</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研究内容</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基于专用硬件的加速器</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高级计算范式</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强化学习中的加速技术</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总结与展望</a:t>
            </a:r>
            <a:endParaRPr lang="en-US" altLang="zh-CN" sz="1600" dirty="0">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21</a:t>
            </a:fld>
            <a:endParaRPr lang="zh-CN" altLang="en-US"/>
          </a:p>
        </p:txBody>
      </p:sp>
    </p:spTree>
    <p:extLst>
      <p:ext uri="{BB962C8B-B14F-4D97-AF65-F5344CB8AC3E}">
        <p14:creationId xmlns:p14="http://schemas.microsoft.com/office/powerpoint/2010/main" val="222532654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未来研究方向</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0" name="Rectangle 1">
            <a:extLst>
              <a:ext uri="{FF2B5EF4-FFF2-40B4-BE49-F238E27FC236}">
                <a16:creationId xmlns:a16="http://schemas.microsoft.com/office/drawing/2014/main" id="{32376B68-B9F7-672C-9383-EF0D068E3F97}"/>
              </a:ext>
            </a:extLst>
          </p:cNvPr>
          <p:cNvSpPr txBox="1">
            <a:spLocks noChangeArrowheads="1"/>
          </p:cNvSpPr>
          <p:nvPr/>
        </p:nvSpPr>
        <p:spPr bwMode="auto">
          <a:xfrm>
            <a:off x="0" y="984567"/>
            <a:ext cx="8729134" cy="5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5719" tIns="35719" rIns="35719" bIns="35719" numCol="1" anchor="t" anchorCtr="0" compatLnSpc="1">
            <a:prstTxWarp prst="textNoShape">
              <a:avLst/>
            </a:prstTxWarp>
          </a:bodyPr>
          <a:lstStyle>
            <a:lvl1pPr algn="ctr" rtl="0" eaLnBrk="0" fontAlgn="base" hangingPunct="0">
              <a:spcBef>
                <a:spcPct val="0"/>
              </a:spcBef>
              <a:spcAft>
                <a:spcPct val="0"/>
              </a:spcAft>
              <a:defRPr sz="8400">
                <a:solidFill>
                  <a:schemeClr val="tx1"/>
                </a:solidFill>
                <a:latin typeface="MyriadSetPro-Semibold" panose="02000400000000000000" pitchFamily="2" charset="0"/>
                <a:ea typeface="+mj-ea"/>
                <a:cs typeface="+mj-cs"/>
                <a:sym typeface="Gill Sans"/>
              </a:defRPr>
            </a:lvl1pPr>
            <a:lvl2pPr algn="ctr" rtl="0" eaLnBrk="0" fontAlgn="base" hangingPunct="0">
              <a:spcBef>
                <a:spcPct val="0"/>
              </a:spcBef>
              <a:spcAft>
                <a:spcPct val="0"/>
              </a:spcAft>
              <a:defRPr sz="8400">
                <a:solidFill>
                  <a:schemeClr val="tx1"/>
                </a:solidFill>
                <a:latin typeface="Gill Sans" charset="0"/>
                <a:ea typeface="华文细黑" charset="-122"/>
                <a:sym typeface="Gill Sans"/>
              </a:defRPr>
            </a:lvl2pPr>
            <a:lvl3pPr algn="ctr" rtl="0" eaLnBrk="0" fontAlgn="base" hangingPunct="0">
              <a:spcBef>
                <a:spcPct val="0"/>
              </a:spcBef>
              <a:spcAft>
                <a:spcPct val="0"/>
              </a:spcAft>
              <a:defRPr sz="8400">
                <a:solidFill>
                  <a:schemeClr val="tx1"/>
                </a:solidFill>
                <a:latin typeface="Gill Sans" charset="0"/>
                <a:ea typeface="华文细黑" charset="-122"/>
                <a:sym typeface="Gill Sans"/>
              </a:defRPr>
            </a:lvl3pPr>
            <a:lvl4pPr algn="ctr" rtl="0" eaLnBrk="0" fontAlgn="base" hangingPunct="0">
              <a:spcBef>
                <a:spcPct val="0"/>
              </a:spcBef>
              <a:spcAft>
                <a:spcPct val="0"/>
              </a:spcAft>
              <a:defRPr sz="8400">
                <a:solidFill>
                  <a:schemeClr val="tx1"/>
                </a:solidFill>
                <a:latin typeface="Gill Sans" charset="0"/>
                <a:ea typeface="华文细黑" charset="-122"/>
                <a:sym typeface="Gill Sans"/>
              </a:defRPr>
            </a:lvl4pPr>
            <a:lvl5pPr algn="ctr" rtl="0" eaLnBrk="0" fontAlgn="base" hangingPunct="0">
              <a:spcBef>
                <a:spcPct val="0"/>
              </a:spcBef>
              <a:spcAft>
                <a:spcPct val="0"/>
              </a:spcAft>
              <a:defRPr sz="8400">
                <a:solidFill>
                  <a:schemeClr val="tx1"/>
                </a:solidFill>
                <a:latin typeface="Gill Sans" charset="0"/>
                <a:ea typeface="华文细黑" charset="-122"/>
                <a:sym typeface="Gill Sans"/>
              </a:defRPr>
            </a:lvl5pPr>
            <a:lvl6pPr marL="457200" algn="ctr" rtl="0" fontAlgn="base">
              <a:spcBef>
                <a:spcPct val="0"/>
              </a:spcBef>
              <a:spcAft>
                <a:spcPct val="0"/>
              </a:spcAft>
              <a:defRPr sz="8400">
                <a:solidFill>
                  <a:schemeClr val="tx1"/>
                </a:solidFill>
                <a:latin typeface="Gill Sans" charset="0"/>
                <a:ea typeface="华文细黑" charset="-122"/>
                <a:sym typeface="Gill Sans" charset="0"/>
              </a:defRPr>
            </a:lvl6pPr>
            <a:lvl7pPr marL="914400" algn="ctr" rtl="0" fontAlgn="base">
              <a:spcBef>
                <a:spcPct val="0"/>
              </a:spcBef>
              <a:spcAft>
                <a:spcPct val="0"/>
              </a:spcAft>
              <a:defRPr sz="8400">
                <a:solidFill>
                  <a:schemeClr val="tx1"/>
                </a:solidFill>
                <a:latin typeface="Gill Sans" charset="0"/>
                <a:ea typeface="华文细黑" charset="-122"/>
                <a:sym typeface="Gill Sans" charset="0"/>
              </a:defRPr>
            </a:lvl7pPr>
            <a:lvl8pPr marL="1371600" algn="ctr" rtl="0" fontAlgn="base">
              <a:spcBef>
                <a:spcPct val="0"/>
              </a:spcBef>
              <a:spcAft>
                <a:spcPct val="0"/>
              </a:spcAft>
              <a:defRPr sz="8400">
                <a:solidFill>
                  <a:schemeClr val="tx1"/>
                </a:solidFill>
                <a:latin typeface="Gill Sans" charset="0"/>
                <a:ea typeface="华文细黑" charset="-122"/>
                <a:sym typeface="Gill Sans" charset="0"/>
              </a:defRPr>
            </a:lvl8pPr>
            <a:lvl9pPr marL="1828800" algn="ctr" rtl="0" fontAlgn="base">
              <a:spcBef>
                <a:spcPct val="0"/>
              </a:spcBef>
              <a:spcAft>
                <a:spcPct val="0"/>
              </a:spcAft>
              <a:defRPr sz="8400">
                <a:solidFill>
                  <a:schemeClr val="tx1"/>
                </a:solidFill>
                <a:latin typeface="Gill Sans" charset="0"/>
                <a:ea typeface="华文细黑" charset="-122"/>
                <a:sym typeface="Gill Sans" charset="0"/>
              </a:defRPr>
            </a:lvl9pPr>
          </a:lstStyle>
          <a:p>
            <a:pPr marL="457200" indent="-457200" algn="l" defTabSz="642915">
              <a:buFont typeface="Arial" panose="020B0604020202020204" pitchFamily="34" charset="0"/>
              <a:buChar char="•"/>
            </a:pPr>
            <a:r>
              <a:rPr lang="zh-CN" altLang="en-US" sz="2800" dirty="0">
                <a:solidFill>
                  <a:prstClr val="black"/>
                </a:solidFill>
                <a:latin typeface="华文中宋" panose="02010600040101010101" pitchFamily="2" charset="-122"/>
                <a:ea typeface="华文中宋" panose="02010600040101010101" pitchFamily="2" charset="-122"/>
                <a:cs typeface="+mn-cs"/>
              </a:rPr>
              <a:t>神经处理单元（</a:t>
            </a:r>
            <a:r>
              <a:rPr lang="en-US" altLang="zh-CN" sz="2800" dirty="0">
                <a:solidFill>
                  <a:prstClr val="black"/>
                </a:solidFill>
                <a:latin typeface="华文中宋" panose="02010600040101010101" pitchFamily="2" charset="-122"/>
                <a:ea typeface="华文中宋" panose="02010600040101010101" pitchFamily="2" charset="-122"/>
                <a:cs typeface="+mn-cs"/>
              </a:rPr>
              <a:t>NPU</a:t>
            </a:r>
            <a:r>
              <a:rPr lang="zh-CN" altLang="en-US" sz="2800" dirty="0">
                <a:solidFill>
                  <a:prstClr val="black"/>
                </a:solidFill>
                <a:latin typeface="华文中宋" panose="02010600040101010101" pitchFamily="2" charset="-122"/>
                <a:ea typeface="华文中宋" panose="02010600040101010101" pitchFamily="2" charset="-122"/>
                <a:cs typeface="+mn-cs"/>
              </a:rPr>
              <a:t>）</a:t>
            </a:r>
            <a:endParaRPr lang="en-US" altLang="zh-CN" sz="2800" dirty="0">
              <a:solidFill>
                <a:prstClr val="black"/>
              </a:solidFill>
              <a:latin typeface="华文中宋" panose="02010600040101010101" pitchFamily="2" charset="-122"/>
              <a:ea typeface="华文中宋" panose="02010600040101010101" pitchFamily="2" charset="-122"/>
              <a:cs typeface="+mn-cs"/>
            </a:endParaRPr>
          </a:p>
          <a:p>
            <a:pPr lvl="1" algn="l" defTabSz="642915"/>
            <a:endParaRPr lang="en-US" altLang="zh-CN" sz="2400" dirty="0"/>
          </a:p>
          <a:p>
            <a:pPr lvl="1" algn="l" defTabSz="642915"/>
            <a:r>
              <a:rPr lang="zh-CN" altLang="en-US" sz="2400" dirty="0"/>
              <a:t>神经处理单元 </a:t>
            </a:r>
            <a:r>
              <a:rPr lang="en-US" altLang="zh-CN" sz="2400" dirty="0"/>
              <a:t>(NPU) </a:t>
            </a:r>
            <a:r>
              <a:rPr lang="zh-CN" altLang="en-US" sz="2400" dirty="0"/>
              <a:t>是专门为增强神经网络计算效率而设计的硬件加速器，特别是乘加运算 </a:t>
            </a:r>
            <a:r>
              <a:rPr lang="en-US" altLang="zh-CN" sz="2400" dirty="0"/>
              <a:t>(MAC)</a:t>
            </a:r>
            <a:r>
              <a:rPr lang="zh-CN" altLang="en-US" sz="2400" dirty="0"/>
              <a:t>。虽然 </a:t>
            </a:r>
            <a:r>
              <a:rPr lang="en-US" altLang="zh-CN" sz="2400" dirty="0"/>
              <a:t>NPU </a:t>
            </a:r>
            <a:r>
              <a:rPr lang="zh-CN" altLang="en-US" sz="2400" dirty="0"/>
              <a:t>主要用于深度学习，但其架构也适用于涉及深度神经网络 </a:t>
            </a:r>
            <a:r>
              <a:rPr lang="en-US" altLang="zh-CN" sz="2400" dirty="0"/>
              <a:t>(DNN) </a:t>
            </a:r>
            <a:r>
              <a:rPr lang="zh-CN" altLang="en-US" sz="2400" dirty="0"/>
              <a:t>的 </a:t>
            </a:r>
            <a:r>
              <a:rPr lang="en-US" altLang="zh-CN" sz="2400" dirty="0"/>
              <a:t>RL </a:t>
            </a:r>
            <a:r>
              <a:rPr lang="zh-CN" altLang="en-US" sz="2400" dirty="0"/>
              <a:t>任务。</a:t>
            </a:r>
            <a:r>
              <a:rPr lang="en-US" altLang="zh-CN" sz="2400" dirty="0"/>
              <a:t>NPU </a:t>
            </a:r>
            <a:r>
              <a:rPr lang="zh-CN" altLang="en-US" sz="2400" dirty="0"/>
              <a:t>可以显著提高能效并减少功耗，这对于在功率受限环境中部署 </a:t>
            </a:r>
            <a:r>
              <a:rPr lang="en-US" altLang="zh-CN" sz="2400" dirty="0"/>
              <a:t>RL </a:t>
            </a:r>
            <a:r>
              <a:rPr lang="zh-CN" altLang="en-US" sz="2400" dirty="0"/>
              <a:t>应用至关重要。例如，</a:t>
            </a:r>
            <a:r>
              <a:rPr lang="en-US" altLang="zh-CN" sz="2400" dirty="0"/>
              <a:t>RENO </a:t>
            </a:r>
            <a:r>
              <a:rPr lang="zh-CN" altLang="en-US" sz="2400" dirty="0"/>
              <a:t>芯片设计利用了 </a:t>
            </a:r>
            <a:r>
              <a:rPr lang="en-US" altLang="zh-CN" sz="2400" dirty="0"/>
              <a:t>RRAM </a:t>
            </a:r>
            <a:r>
              <a:rPr lang="zh-CN" altLang="en-US" sz="2400" dirty="0"/>
              <a:t>和 </a:t>
            </a:r>
            <a:r>
              <a:rPr lang="en-US" altLang="zh-CN" sz="2400" dirty="0"/>
              <a:t>PCM </a:t>
            </a:r>
            <a:r>
              <a:rPr lang="zh-CN" altLang="en-US" sz="2400" dirty="0"/>
              <a:t>等非易失性存储器，实现了高达 </a:t>
            </a:r>
            <a:r>
              <a:rPr lang="en-US" altLang="zh-CN" sz="2400" dirty="0"/>
              <a:t>53.17 TOPS/W </a:t>
            </a:r>
            <a:r>
              <a:rPr lang="zh-CN" altLang="en-US" sz="2400" dirty="0"/>
              <a:t>的能效。</a:t>
            </a:r>
            <a:br>
              <a:rPr lang="zh-CN" altLang="en-US" sz="2400" dirty="0"/>
            </a:br>
            <a:r>
              <a:rPr lang="en-US" altLang="zh-CN" sz="2400" dirty="0"/>
              <a:t>NPU </a:t>
            </a:r>
            <a:r>
              <a:rPr lang="zh-CN" altLang="en-US" sz="2400" dirty="0"/>
              <a:t>具备多个 </a:t>
            </a:r>
            <a:r>
              <a:rPr lang="en-US" altLang="zh-CN" sz="2400" dirty="0"/>
              <a:t>MAC </a:t>
            </a:r>
            <a:r>
              <a:rPr lang="zh-CN" altLang="en-US" sz="2400" dirty="0"/>
              <a:t>单元，能够高效执行 </a:t>
            </a:r>
            <a:r>
              <a:rPr lang="en-US" altLang="zh-CN" sz="2400" dirty="0"/>
              <a:t>DNN </a:t>
            </a:r>
            <a:r>
              <a:rPr lang="zh-CN" altLang="en-US" sz="2400" dirty="0"/>
              <a:t>计算。此能力可在 </a:t>
            </a:r>
            <a:r>
              <a:rPr lang="en-US" altLang="zh-CN" sz="2400" dirty="0"/>
              <a:t>RL </a:t>
            </a:r>
            <a:r>
              <a:rPr lang="zh-CN" altLang="en-US" sz="2400" dirty="0"/>
              <a:t>任务中加速神经网络的训练和推理，从而减少延迟并提高吞吐量。此外，</a:t>
            </a:r>
            <a:r>
              <a:rPr lang="en-US" altLang="zh-CN" sz="2400" dirty="0"/>
              <a:t>NPU </a:t>
            </a:r>
            <a:r>
              <a:rPr lang="zh-CN" altLang="en-US" sz="2400" dirty="0"/>
              <a:t>内的近似计算技术可以在保持可接受精度的同时提高计算速度，这种权衡对于需要快速决策的动态 </a:t>
            </a:r>
            <a:r>
              <a:rPr lang="en-US" altLang="zh-CN" sz="2400" dirty="0"/>
              <a:t>RL </a:t>
            </a:r>
            <a:r>
              <a:rPr lang="zh-CN" altLang="en-US" sz="2400" dirty="0"/>
              <a:t>环境尤为有利。</a:t>
            </a:r>
            <a:endParaRPr lang="en-US" altLang="zh-CN" sz="2400" dirty="0">
              <a:solidFill>
                <a:prstClr val="black"/>
              </a:solidFill>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1793904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fade">
                                      <p:cBhvr>
                                        <p:cTn id="1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ED780-D596-E8E0-FCC5-71A674040609}"/>
            </a:ext>
          </a:extLst>
        </p:cNvPr>
        <p:cNvGrpSpPr/>
        <p:nvPr/>
      </p:nvGrpSpPr>
      <p:grpSpPr>
        <a:xfrm>
          <a:off x="0" y="0"/>
          <a:ext cx="0" cy="0"/>
          <a:chOff x="0" y="0"/>
          <a:chExt cx="0" cy="0"/>
        </a:xfrm>
      </p:grpSpPr>
      <p:pic>
        <p:nvPicPr>
          <p:cNvPr id="13314" name="Picture 5" descr="body-up.png">
            <a:extLst>
              <a:ext uri="{FF2B5EF4-FFF2-40B4-BE49-F238E27FC236}">
                <a16:creationId xmlns:a16="http://schemas.microsoft.com/office/drawing/2014/main" id="{1B71EED9-3F27-990E-1323-B57BFD6652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8D464FC4-BCBE-7E45-A6F2-B464B4E4A2A4}"/>
              </a:ext>
            </a:extLst>
          </p:cNvPr>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未来研究方向</a:t>
            </a:r>
          </a:p>
        </p:txBody>
      </p:sp>
      <p:sp>
        <p:nvSpPr>
          <p:cNvPr id="3" name="灯片编号占位符 2">
            <a:extLst>
              <a:ext uri="{FF2B5EF4-FFF2-40B4-BE49-F238E27FC236}">
                <a16:creationId xmlns:a16="http://schemas.microsoft.com/office/drawing/2014/main" id="{58E61E32-C6F8-55DB-BD1A-64C1B890D3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0" name="Rectangle 1">
            <a:extLst>
              <a:ext uri="{FF2B5EF4-FFF2-40B4-BE49-F238E27FC236}">
                <a16:creationId xmlns:a16="http://schemas.microsoft.com/office/drawing/2014/main" id="{6C061628-6F91-A867-92B2-ED80D9100CF2}"/>
              </a:ext>
            </a:extLst>
          </p:cNvPr>
          <p:cNvSpPr txBox="1">
            <a:spLocks noChangeArrowheads="1"/>
          </p:cNvSpPr>
          <p:nvPr/>
        </p:nvSpPr>
        <p:spPr bwMode="auto">
          <a:xfrm>
            <a:off x="93133" y="984567"/>
            <a:ext cx="8754534" cy="528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5719" tIns="35719" rIns="35719" bIns="35719" numCol="1" anchor="t" anchorCtr="0" compatLnSpc="1">
            <a:prstTxWarp prst="textNoShape">
              <a:avLst/>
            </a:prstTxWarp>
          </a:bodyPr>
          <a:lstStyle>
            <a:lvl1pPr algn="ctr" rtl="0" eaLnBrk="0" fontAlgn="base" hangingPunct="0">
              <a:spcBef>
                <a:spcPct val="0"/>
              </a:spcBef>
              <a:spcAft>
                <a:spcPct val="0"/>
              </a:spcAft>
              <a:defRPr sz="8400">
                <a:solidFill>
                  <a:schemeClr val="tx1"/>
                </a:solidFill>
                <a:latin typeface="MyriadSetPro-Semibold" panose="02000400000000000000" pitchFamily="2" charset="0"/>
                <a:ea typeface="+mj-ea"/>
                <a:cs typeface="+mj-cs"/>
                <a:sym typeface="Gill Sans"/>
              </a:defRPr>
            </a:lvl1pPr>
            <a:lvl2pPr algn="ctr" rtl="0" eaLnBrk="0" fontAlgn="base" hangingPunct="0">
              <a:spcBef>
                <a:spcPct val="0"/>
              </a:spcBef>
              <a:spcAft>
                <a:spcPct val="0"/>
              </a:spcAft>
              <a:defRPr sz="8400">
                <a:solidFill>
                  <a:schemeClr val="tx1"/>
                </a:solidFill>
                <a:latin typeface="Gill Sans" charset="0"/>
                <a:ea typeface="华文细黑" charset="-122"/>
                <a:sym typeface="Gill Sans"/>
              </a:defRPr>
            </a:lvl2pPr>
            <a:lvl3pPr algn="ctr" rtl="0" eaLnBrk="0" fontAlgn="base" hangingPunct="0">
              <a:spcBef>
                <a:spcPct val="0"/>
              </a:spcBef>
              <a:spcAft>
                <a:spcPct val="0"/>
              </a:spcAft>
              <a:defRPr sz="8400">
                <a:solidFill>
                  <a:schemeClr val="tx1"/>
                </a:solidFill>
                <a:latin typeface="Gill Sans" charset="0"/>
                <a:ea typeface="华文细黑" charset="-122"/>
                <a:sym typeface="Gill Sans"/>
              </a:defRPr>
            </a:lvl3pPr>
            <a:lvl4pPr algn="ctr" rtl="0" eaLnBrk="0" fontAlgn="base" hangingPunct="0">
              <a:spcBef>
                <a:spcPct val="0"/>
              </a:spcBef>
              <a:spcAft>
                <a:spcPct val="0"/>
              </a:spcAft>
              <a:defRPr sz="8400">
                <a:solidFill>
                  <a:schemeClr val="tx1"/>
                </a:solidFill>
                <a:latin typeface="Gill Sans" charset="0"/>
                <a:ea typeface="华文细黑" charset="-122"/>
                <a:sym typeface="Gill Sans"/>
              </a:defRPr>
            </a:lvl4pPr>
            <a:lvl5pPr algn="ctr" rtl="0" eaLnBrk="0" fontAlgn="base" hangingPunct="0">
              <a:spcBef>
                <a:spcPct val="0"/>
              </a:spcBef>
              <a:spcAft>
                <a:spcPct val="0"/>
              </a:spcAft>
              <a:defRPr sz="8400">
                <a:solidFill>
                  <a:schemeClr val="tx1"/>
                </a:solidFill>
                <a:latin typeface="Gill Sans" charset="0"/>
                <a:ea typeface="华文细黑" charset="-122"/>
                <a:sym typeface="Gill Sans"/>
              </a:defRPr>
            </a:lvl5pPr>
            <a:lvl6pPr marL="457200" algn="ctr" rtl="0" fontAlgn="base">
              <a:spcBef>
                <a:spcPct val="0"/>
              </a:spcBef>
              <a:spcAft>
                <a:spcPct val="0"/>
              </a:spcAft>
              <a:defRPr sz="8400">
                <a:solidFill>
                  <a:schemeClr val="tx1"/>
                </a:solidFill>
                <a:latin typeface="Gill Sans" charset="0"/>
                <a:ea typeface="华文细黑" charset="-122"/>
                <a:sym typeface="Gill Sans" charset="0"/>
              </a:defRPr>
            </a:lvl6pPr>
            <a:lvl7pPr marL="914400" algn="ctr" rtl="0" fontAlgn="base">
              <a:spcBef>
                <a:spcPct val="0"/>
              </a:spcBef>
              <a:spcAft>
                <a:spcPct val="0"/>
              </a:spcAft>
              <a:defRPr sz="8400">
                <a:solidFill>
                  <a:schemeClr val="tx1"/>
                </a:solidFill>
                <a:latin typeface="Gill Sans" charset="0"/>
                <a:ea typeface="华文细黑" charset="-122"/>
                <a:sym typeface="Gill Sans" charset="0"/>
              </a:defRPr>
            </a:lvl7pPr>
            <a:lvl8pPr marL="1371600" algn="ctr" rtl="0" fontAlgn="base">
              <a:spcBef>
                <a:spcPct val="0"/>
              </a:spcBef>
              <a:spcAft>
                <a:spcPct val="0"/>
              </a:spcAft>
              <a:defRPr sz="8400">
                <a:solidFill>
                  <a:schemeClr val="tx1"/>
                </a:solidFill>
                <a:latin typeface="Gill Sans" charset="0"/>
                <a:ea typeface="华文细黑" charset="-122"/>
                <a:sym typeface="Gill Sans" charset="0"/>
              </a:defRPr>
            </a:lvl8pPr>
            <a:lvl9pPr marL="1828800" algn="ctr" rtl="0" fontAlgn="base">
              <a:spcBef>
                <a:spcPct val="0"/>
              </a:spcBef>
              <a:spcAft>
                <a:spcPct val="0"/>
              </a:spcAft>
              <a:defRPr sz="8400">
                <a:solidFill>
                  <a:schemeClr val="tx1"/>
                </a:solidFill>
                <a:latin typeface="Gill Sans" charset="0"/>
                <a:ea typeface="华文细黑" charset="-122"/>
                <a:sym typeface="Gill Sans" charset="0"/>
              </a:defRPr>
            </a:lvl9pPr>
          </a:lstStyle>
          <a:p>
            <a:pPr marL="457200" indent="-457200" algn="l" defTabSz="642915">
              <a:buFont typeface="Arial" panose="020B0604020202020204" pitchFamily="34" charset="0"/>
              <a:buChar char="•"/>
            </a:pPr>
            <a:r>
              <a:rPr lang="en-US" altLang="zh-CN" sz="2800" dirty="0">
                <a:solidFill>
                  <a:prstClr val="black"/>
                </a:solidFill>
                <a:latin typeface="华文中宋" panose="02010600040101010101" pitchFamily="2" charset="-122"/>
                <a:ea typeface="华文中宋" panose="02010600040101010101" pitchFamily="2" charset="-122"/>
                <a:cs typeface="+mn-cs"/>
              </a:rPr>
              <a:t>RL </a:t>
            </a:r>
            <a:r>
              <a:rPr lang="zh-CN" altLang="en-US" sz="2800" dirty="0">
                <a:solidFill>
                  <a:prstClr val="black"/>
                </a:solidFill>
                <a:latin typeface="华文中宋" panose="02010600040101010101" pitchFamily="2" charset="-122"/>
                <a:ea typeface="华文中宋" panose="02010600040101010101" pitchFamily="2" charset="-122"/>
                <a:cs typeface="+mn-cs"/>
              </a:rPr>
              <a:t>的高级架构方法</a:t>
            </a:r>
            <a:endParaRPr lang="en-US" altLang="zh-CN" sz="2400" dirty="0"/>
          </a:p>
          <a:p>
            <a:pPr lvl="1" algn="l" defTabSz="642915"/>
            <a:endParaRPr lang="en-US" altLang="zh-CN" sz="2400" dirty="0"/>
          </a:p>
          <a:p>
            <a:pPr lvl="1" algn="l" defTabSz="642915"/>
            <a:r>
              <a:rPr lang="en-US" altLang="zh-CN" sz="2400" dirty="0"/>
              <a:t>RL </a:t>
            </a:r>
            <a:r>
              <a:rPr lang="zh-CN" altLang="en-US" sz="2400" dirty="0"/>
              <a:t>中的矢量处理器：并行性和内存处理</a:t>
            </a:r>
            <a:endParaRPr lang="en-US" altLang="zh-CN" sz="2400" dirty="0"/>
          </a:p>
          <a:p>
            <a:pPr lvl="1" algn="l" defTabSz="642915"/>
            <a:r>
              <a:rPr lang="zh-CN" altLang="en-US" sz="2400" dirty="0"/>
              <a:t>矢量处理器传统上优化用于数据并行操作，已展示了在加速机器学习和科学计算中的显著潜力。它们能够同时在多个数据点上执行相同的指令，这使其非常适合 </a:t>
            </a:r>
            <a:r>
              <a:rPr lang="en-US" altLang="zh-CN" sz="2400" dirty="0"/>
              <a:t>RL </a:t>
            </a:r>
            <a:r>
              <a:rPr lang="zh-CN" altLang="en-US" sz="2400" dirty="0"/>
              <a:t>中可并行化的部分，例如神经网络更新和状态与动作的批处理。例如，神经网络的前向传播或多个状态的 </a:t>
            </a:r>
            <a:r>
              <a:rPr lang="en-US" altLang="zh-CN" sz="2400" dirty="0"/>
              <a:t>Q </a:t>
            </a:r>
            <a:r>
              <a:rPr lang="zh-CN" altLang="en-US" sz="2400" dirty="0"/>
              <a:t>值计算可以由矢量处理器高效处理。</a:t>
            </a:r>
            <a:br>
              <a:rPr lang="zh-CN" altLang="en-US" sz="2400" dirty="0"/>
            </a:br>
            <a:endParaRPr lang="en-US" altLang="zh-CN" sz="2400" dirty="0">
              <a:solidFill>
                <a:prstClr val="black"/>
              </a:solidFill>
              <a:latin typeface="华文中宋" panose="02010600040101010101" pitchFamily="2" charset="-122"/>
              <a:ea typeface="华文中宋" panose="02010600040101010101" pitchFamily="2" charset="-122"/>
              <a:cs typeface="+mn-cs"/>
            </a:endParaRPr>
          </a:p>
        </p:txBody>
      </p:sp>
    </p:spTree>
    <p:extLst>
      <p:ext uri="{BB962C8B-B14F-4D97-AF65-F5344CB8AC3E}">
        <p14:creationId xmlns:p14="http://schemas.microsoft.com/office/powerpoint/2010/main" val="27920236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6280-86B7-7F1E-0A7B-098778AEFB64}"/>
            </a:ext>
          </a:extLst>
        </p:cNvPr>
        <p:cNvGrpSpPr/>
        <p:nvPr/>
      </p:nvGrpSpPr>
      <p:grpSpPr>
        <a:xfrm>
          <a:off x="0" y="0"/>
          <a:ext cx="0" cy="0"/>
          <a:chOff x="0" y="0"/>
          <a:chExt cx="0" cy="0"/>
        </a:xfrm>
      </p:grpSpPr>
      <p:pic>
        <p:nvPicPr>
          <p:cNvPr id="13314" name="Picture 5" descr="body-up.png">
            <a:extLst>
              <a:ext uri="{FF2B5EF4-FFF2-40B4-BE49-F238E27FC236}">
                <a16:creationId xmlns:a16="http://schemas.microsoft.com/office/drawing/2014/main" id="{FDA59238-8E93-F4F1-3BB3-C3F03425DD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B57D2C56-F52C-9E53-285D-ADF44F989DCF}"/>
              </a:ext>
            </a:extLst>
          </p:cNvPr>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未来研究方向</a:t>
            </a:r>
          </a:p>
        </p:txBody>
      </p:sp>
      <p:sp>
        <p:nvSpPr>
          <p:cNvPr id="3" name="灯片编号占位符 2">
            <a:extLst>
              <a:ext uri="{FF2B5EF4-FFF2-40B4-BE49-F238E27FC236}">
                <a16:creationId xmlns:a16="http://schemas.microsoft.com/office/drawing/2014/main" id="{BB1697C5-0A57-581C-4E78-52BE685421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0" name="Rectangle 1">
            <a:extLst>
              <a:ext uri="{FF2B5EF4-FFF2-40B4-BE49-F238E27FC236}">
                <a16:creationId xmlns:a16="http://schemas.microsoft.com/office/drawing/2014/main" id="{A41EEBAD-483C-C6C9-C193-0CCB20D7654D}"/>
              </a:ext>
            </a:extLst>
          </p:cNvPr>
          <p:cNvSpPr txBox="1">
            <a:spLocks noChangeArrowheads="1"/>
          </p:cNvSpPr>
          <p:nvPr/>
        </p:nvSpPr>
        <p:spPr bwMode="auto">
          <a:xfrm>
            <a:off x="93133" y="984567"/>
            <a:ext cx="8754534" cy="310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5719" tIns="35719" rIns="35719" bIns="35719" numCol="1" anchor="t" anchorCtr="0" compatLnSpc="1">
            <a:prstTxWarp prst="textNoShape">
              <a:avLst/>
            </a:prstTxWarp>
          </a:bodyPr>
          <a:lstStyle>
            <a:lvl1pPr algn="ctr" rtl="0" eaLnBrk="0" fontAlgn="base" hangingPunct="0">
              <a:spcBef>
                <a:spcPct val="0"/>
              </a:spcBef>
              <a:spcAft>
                <a:spcPct val="0"/>
              </a:spcAft>
              <a:defRPr sz="8400">
                <a:solidFill>
                  <a:schemeClr val="tx1"/>
                </a:solidFill>
                <a:latin typeface="MyriadSetPro-Semibold" panose="02000400000000000000" pitchFamily="2" charset="0"/>
                <a:ea typeface="+mj-ea"/>
                <a:cs typeface="+mj-cs"/>
                <a:sym typeface="Gill Sans"/>
              </a:defRPr>
            </a:lvl1pPr>
            <a:lvl2pPr algn="ctr" rtl="0" eaLnBrk="0" fontAlgn="base" hangingPunct="0">
              <a:spcBef>
                <a:spcPct val="0"/>
              </a:spcBef>
              <a:spcAft>
                <a:spcPct val="0"/>
              </a:spcAft>
              <a:defRPr sz="8400">
                <a:solidFill>
                  <a:schemeClr val="tx1"/>
                </a:solidFill>
                <a:latin typeface="Gill Sans" charset="0"/>
                <a:ea typeface="华文细黑" charset="-122"/>
                <a:sym typeface="Gill Sans"/>
              </a:defRPr>
            </a:lvl2pPr>
            <a:lvl3pPr algn="ctr" rtl="0" eaLnBrk="0" fontAlgn="base" hangingPunct="0">
              <a:spcBef>
                <a:spcPct val="0"/>
              </a:spcBef>
              <a:spcAft>
                <a:spcPct val="0"/>
              </a:spcAft>
              <a:defRPr sz="8400">
                <a:solidFill>
                  <a:schemeClr val="tx1"/>
                </a:solidFill>
                <a:latin typeface="Gill Sans" charset="0"/>
                <a:ea typeface="华文细黑" charset="-122"/>
                <a:sym typeface="Gill Sans"/>
              </a:defRPr>
            </a:lvl3pPr>
            <a:lvl4pPr algn="ctr" rtl="0" eaLnBrk="0" fontAlgn="base" hangingPunct="0">
              <a:spcBef>
                <a:spcPct val="0"/>
              </a:spcBef>
              <a:spcAft>
                <a:spcPct val="0"/>
              </a:spcAft>
              <a:defRPr sz="8400">
                <a:solidFill>
                  <a:schemeClr val="tx1"/>
                </a:solidFill>
                <a:latin typeface="Gill Sans" charset="0"/>
                <a:ea typeface="华文细黑" charset="-122"/>
                <a:sym typeface="Gill Sans"/>
              </a:defRPr>
            </a:lvl4pPr>
            <a:lvl5pPr algn="ctr" rtl="0" eaLnBrk="0" fontAlgn="base" hangingPunct="0">
              <a:spcBef>
                <a:spcPct val="0"/>
              </a:spcBef>
              <a:spcAft>
                <a:spcPct val="0"/>
              </a:spcAft>
              <a:defRPr sz="8400">
                <a:solidFill>
                  <a:schemeClr val="tx1"/>
                </a:solidFill>
                <a:latin typeface="Gill Sans" charset="0"/>
                <a:ea typeface="华文细黑" charset="-122"/>
                <a:sym typeface="Gill Sans"/>
              </a:defRPr>
            </a:lvl5pPr>
            <a:lvl6pPr marL="457200" algn="ctr" rtl="0" fontAlgn="base">
              <a:spcBef>
                <a:spcPct val="0"/>
              </a:spcBef>
              <a:spcAft>
                <a:spcPct val="0"/>
              </a:spcAft>
              <a:defRPr sz="8400">
                <a:solidFill>
                  <a:schemeClr val="tx1"/>
                </a:solidFill>
                <a:latin typeface="Gill Sans" charset="0"/>
                <a:ea typeface="华文细黑" charset="-122"/>
                <a:sym typeface="Gill Sans" charset="0"/>
              </a:defRPr>
            </a:lvl6pPr>
            <a:lvl7pPr marL="914400" algn="ctr" rtl="0" fontAlgn="base">
              <a:spcBef>
                <a:spcPct val="0"/>
              </a:spcBef>
              <a:spcAft>
                <a:spcPct val="0"/>
              </a:spcAft>
              <a:defRPr sz="8400">
                <a:solidFill>
                  <a:schemeClr val="tx1"/>
                </a:solidFill>
                <a:latin typeface="Gill Sans" charset="0"/>
                <a:ea typeface="华文细黑" charset="-122"/>
                <a:sym typeface="Gill Sans" charset="0"/>
              </a:defRPr>
            </a:lvl7pPr>
            <a:lvl8pPr marL="1371600" algn="ctr" rtl="0" fontAlgn="base">
              <a:spcBef>
                <a:spcPct val="0"/>
              </a:spcBef>
              <a:spcAft>
                <a:spcPct val="0"/>
              </a:spcAft>
              <a:defRPr sz="8400">
                <a:solidFill>
                  <a:schemeClr val="tx1"/>
                </a:solidFill>
                <a:latin typeface="Gill Sans" charset="0"/>
                <a:ea typeface="华文细黑" charset="-122"/>
                <a:sym typeface="Gill Sans" charset="0"/>
              </a:defRPr>
            </a:lvl8pPr>
            <a:lvl9pPr marL="1828800" algn="ctr" rtl="0" fontAlgn="base">
              <a:spcBef>
                <a:spcPct val="0"/>
              </a:spcBef>
              <a:spcAft>
                <a:spcPct val="0"/>
              </a:spcAft>
              <a:defRPr sz="8400">
                <a:solidFill>
                  <a:schemeClr val="tx1"/>
                </a:solidFill>
                <a:latin typeface="Gill Sans" charset="0"/>
                <a:ea typeface="华文细黑" charset="-122"/>
                <a:sym typeface="Gill Sans" charset="0"/>
              </a:defRPr>
            </a:lvl9pPr>
          </a:lstStyle>
          <a:p>
            <a:pPr marL="457200" indent="-457200" algn="l" defTabSz="642915">
              <a:buFont typeface="Arial" panose="020B0604020202020204" pitchFamily="34" charset="0"/>
              <a:buChar char="•"/>
            </a:pPr>
            <a:r>
              <a:rPr lang="zh-CN" altLang="en-US" sz="2400" dirty="0">
                <a:latin typeface="Gill Sans" charset="0"/>
                <a:ea typeface="华文细黑" charset="-122"/>
                <a:cs typeface="+mn-cs"/>
              </a:rPr>
              <a:t>堆叠存储立方体 </a:t>
            </a:r>
            <a:r>
              <a:rPr lang="en-US" altLang="zh-CN" sz="2400" dirty="0">
                <a:latin typeface="Gill Sans" charset="0"/>
                <a:ea typeface="华文细黑" charset="-122"/>
                <a:cs typeface="+mn-cs"/>
              </a:rPr>
              <a:t>(SMCs) </a:t>
            </a:r>
            <a:r>
              <a:rPr lang="zh-CN" altLang="en-US" sz="2400" dirty="0">
                <a:latin typeface="Gill Sans" charset="0"/>
                <a:ea typeface="华文细黑" charset="-122"/>
                <a:cs typeface="+mn-cs"/>
              </a:rPr>
              <a:t>在 </a:t>
            </a:r>
            <a:r>
              <a:rPr lang="en-US" altLang="zh-CN" sz="2400" dirty="0">
                <a:latin typeface="Gill Sans" charset="0"/>
                <a:ea typeface="华文细黑" charset="-122"/>
                <a:cs typeface="+mn-cs"/>
              </a:rPr>
              <a:t>RL </a:t>
            </a:r>
            <a:r>
              <a:rPr lang="zh-CN" altLang="en-US" sz="2400" dirty="0">
                <a:latin typeface="Gill Sans" charset="0"/>
                <a:ea typeface="华文细黑" charset="-122"/>
                <a:cs typeface="+mn-cs"/>
              </a:rPr>
              <a:t>中的应用</a:t>
            </a:r>
            <a:endParaRPr lang="en-US" altLang="zh-CN" sz="2400" dirty="0">
              <a:latin typeface="Gill Sans" charset="0"/>
              <a:ea typeface="华文细黑" charset="-122"/>
              <a:cs typeface="+mn-cs"/>
            </a:endParaRPr>
          </a:p>
          <a:p>
            <a:pPr lvl="1" algn="l" defTabSz="642915"/>
            <a:endParaRPr lang="en-US" altLang="zh-CN" sz="2400" dirty="0"/>
          </a:p>
          <a:p>
            <a:pPr marL="0" lvl="1" algn="l" defTabSz="642915"/>
            <a:r>
              <a:rPr lang="en-US" altLang="zh-CN" sz="2400" dirty="0"/>
              <a:t>SMCs </a:t>
            </a:r>
            <a:r>
              <a:rPr lang="zh-CN" altLang="en-US" sz="2400" dirty="0"/>
              <a:t>结合了内存级并行性 </a:t>
            </a:r>
            <a:r>
              <a:rPr lang="en-US" altLang="zh-CN" sz="2400" dirty="0"/>
              <a:t>(MLP)</a:t>
            </a:r>
            <a:r>
              <a:rPr lang="zh-CN" altLang="en-US" sz="2400" dirty="0"/>
              <a:t>，并利用内部的片上网络 </a:t>
            </a:r>
            <a:r>
              <a:rPr lang="en-US" altLang="zh-CN" sz="2400" dirty="0"/>
              <a:t>(</a:t>
            </a:r>
            <a:r>
              <a:rPr lang="en-US" altLang="zh-CN" sz="2400" dirty="0" err="1"/>
              <a:t>NoC</a:t>
            </a:r>
            <a:r>
              <a:rPr lang="en-US" altLang="zh-CN" sz="2400" dirty="0"/>
              <a:t>) </a:t>
            </a:r>
            <a:r>
              <a:rPr lang="zh-CN" altLang="en-US" sz="2400" dirty="0"/>
              <a:t>以实现多个存储库和存储块之间的高速数据传输。通过利用 </a:t>
            </a:r>
            <a:r>
              <a:rPr lang="en-US" altLang="zh-CN" sz="2400" dirty="0"/>
              <a:t>MLP</a:t>
            </a:r>
            <a:r>
              <a:rPr lang="zh-CN" altLang="en-US" sz="2400" dirty="0"/>
              <a:t>，</a:t>
            </a:r>
            <a:r>
              <a:rPr lang="en-US" altLang="zh-CN" sz="2400" dirty="0"/>
              <a:t>SMCs </a:t>
            </a:r>
            <a:r>
              <a:rPr lang="zh-CN" altLang="en-US" sz="2400" dirty="0"/>
              <a:t>能够处理 </a:t>
            </a:r>
            <a:r>
              <a:rPr lang="en-US" altLang="zh-CN" sz="2400" dirty="0"/>
              <a:t>RL </a:t>
            </a:r>
            <a:r>
              <a:rPr lang="zh-CN" altLang="en-US" sz="2400" dirty="0"/>
              <a:t>任务中常见的不规则内存访问模式，这些任务中状态、动作和奖励值会在训练的不同阶段频繁更新。根据 </a:t>
            </a:r>
            <a:r>
              <a:rPr lang="en-US" altLang="zh-CN" sz="2400" dirty="0" err="1"/>
              <a:t>Hadidi</a:t>
            </a:r>
            <a:r>
              <a:rPr lang="en-US" altLang="zh-CN" sz="2400" dirty="0"/>
              <a:t> </a:t>
            </a:r>
            <a:r>
              <a:rPr lang="zh-CN" altLang="en-US" sz="2400" dirty="0"/>
              <a:t>等人的研究，</a:t>
            </a:r>
            <a:r>
              <a:rPr lang="en-US" altLang="zh-CN" sz="2400" dirty="0"/>
              <a:t>HMC </a:t>
            </a:r>
            <a:r>
              <a:rPr lang="zh-CN" altLang="en-US" sz="2400" dirty="0"/>
              <a:t>的峰值带宽可达 </a:t>
            </a:r>
            <a:r>
              <a:rPr lang="en-US" altLang="zh-CN" sz="2400" dirty="0"/>
              <a:t>60 GB/s</a:t>
            </a:r>
            <a:r>
              <a:rPr lang="zh-CN" altLang="en-US" sz="2400" dirty="0"/>
              <a:t>，相较于传统的基于 </a:t>
            </a:r>
            <a:r>
              <a:rPr lang="en-US" altLang="zh-CN" sz="2400" dirty="0"/>
              <a:t>DDR </a:t>
            </a:r>
            <a:r>
              <a:rPr lang="zh-CN" altLang="en-US" sz="2400" dirty="0"/>
              <a:t>的内存系统有显著提升，后者往往受限于带宽。</a:t>
            </a:r>
            <a:br>
              <a:rPr lang="zh-CN" altLang="en-US" sz="2400" dirty="0"/>
            </a:br>
            <a:endParaRPr lang="en-US" altLang="zh-CN" sz="2400" dirty="0"/>
          </a:p>
        </p:txBody>
      </p:sp>
    </p:spTree>
    <p:extLst>
      <p:ext uri="{BB962C8B-B14F-4D97-AF65-F5344CB8AC3E}">
        <p14:creationId xmlns:p14="http://schemas.microsoft.com/office/powerpoint/2010/main" val="4548615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已取得成果</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Rectangle 1">
            <a:extLst>
              <a:ext uri="{FF2B5EF4-FFF2-40B4-BE49-F238E27FC236}">
                <a16:creationId xmlns:a16="http://schemas.microsoft.com/office/drawing/2014/main" id="{8D0CE8DF-E59E-24CB-819E-917E1AB081A0}"/>
              </a:ext>
            </a:extLst>
          </p:cNvPr>
          <p:cNvSpPr txBox="1">
            <a:spLocks noChangeArrowheads="1"/>
          </p:cNvSpPr>
          <p:nvPr/>
        </p:nvSpPr>
        <p:spPr bwMode="auto">
          <a:xfrm>
            <a:off x="412104" y="1018572"/>
            <a:ext cx="7654186" cy="55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35719" tIns="35719" rIns="35719" bIns="35719" numCol="1" anchor="t" anchorCtr="0" compatLnSpc="1">
            <a:prstTxWarp prst="textNoShape">
              <a:avLst/>
            </a:prstTxWarp>
          </a:bodyPr>
          <a:lstStyle>
            <a:lvl1pPr algn="ctr" rtl="0" eaLnBrk="0" fontAlgn="base" hangingPunct="0">
              <a:spcBef>
                <a:spcPct val="0"/>
              </a:spcBef>
              <a:spcAft>
                <a:spcPct val="0"/>
              </a:spcAft>
              <a:defRPr sz="8400">
                <a:solidFill>
                  <a:schemeClr val="tx1"/>
                </a:solidFill>
                <a:latin typeface="MyriadSetPro-Semibold" panose="02000400000000000000" pitchFamily="2" charset="0"/>
                <a:ea typeface="+mj-ea"/>
                <a:cs typeface="+mj-cs"/>
                <a:sym typeface="Gill Sans"/>
              </a:defRPr>
            </a:lvl1pPr>
            <a:lvl2pPr algn="ctr" rtl="0" eaLnBrk="0" fontAlgn="base" hangingPunct="0">
              <a:spcBef>
                <a:spcPct val="0"/>
              </a:spcBef>
              <a:spcAft>
                <a:spcPct val="0"/>
              </a:spcAft>
              <a:defRPr sz="8400">
                <a:solidFill>
                  <a:schemeClr val="tx1"/>
                </a:solidFill>
                <a:latin typeface="Gill Sans" charset="0"/>
                <a:ea typeface="华文细黑" charset="-122"/>
                <a:sym typeface="Gill Sans"/>
              </a:defRPr>
            </a:lvl2pPr>
            <a:lvl3pPr algn="ctr" rtl="0" eaLnBrk="0" fontAlgn="base" hangingPunct="0">
              <a:spcBef>
                <a:spcPct val="0"/>
              </a:spcBef>
              <a:spcAft>
                <a:spcPct val="0"/>
              </a:spcAft>
              <a:defRPr sz="8400">
                <a:solidFill>
                  <a:schemeClr val="tx1"/>
                </a:solidFill>
                <a:latin typeface="Gill Sans" charset="0"/>
                <a:ea typeface="华文细黑" charset="-122"/>
                <a:sym typeface="Gill Sans"/>
              </a:defRPr>
            </a:lvl3pPr>
            <a:lvl4pPr algn="ctr" rtl="0" eaLnBrk="0" fontAlgn="base" hangingPunct="0">
              <a:spcBef>
                <a:spcPct val="0"/>
              </a:spcBef>
              <a:spcAft>
                <a:spcPct val="0"/>
              </a:spcAft>
              <a:defRPr sz="8400">
                <a:solidFill>
                  <a:schemeClr val="tx1"/>
                </a:solidFill>
                <a:latin typeface="Gill Sans" charset="0"/>
                <a:ea typeface="华文细黑" charset="-122"/>
                <a:sym typeface="Gill Sans"/>
              </a:defRPr>
            </a:lvl4pPr>
            <a:lvl5pPr algn="ctr" rtl="0" eaLnBrk="0" fontAlgn="base" hangingPunct="0">
              <a:spcBef>
                <a:spcPct val="0"/>
              </a:spcBef>
              <a:spcAft>
                <a:spcPct val="0"/>
              </a:spcAft>
              <a:defRPr sz="8400">
                <a:solidFill>
                  <a:schemeClr val="tx1"/>
                </a:solidFill>
                <a:latin typeface="Gill Sans" charset="0"/>
                <a:ea typeface="华文细黑" charset="-122"/>
                <a:sym typeface="Gill Sans"/>
              </a:defRPr>
            </a:lvl5pPr>
            <a:lvl6pPr marL="457200" algn="ctr" rtl="0" fontAlgn="base">
              <a:spcBef>
                <a:spcPct val="0"/>
              </a:spcBef>
              <a:spcAft>
                <a:spcPct val="0"/>
              </a:spcAft>
              <a:defRPr sz="8400">
                <a:solidFill>
                  <a:schemeClr val="tx1"/>
                </a:solidFill>
                <a:latin typeface="Gill Sans" charset="0"/>
                <a:ea typeface="华文细黑" charset="-122"/>
                <a:sym typeface="Gill Sans" charset="0"/>
              </a:defRPr>
            </a:lvl6pPr>
            <a:lvl7pPr marL="914400" algn="ctr" rtl="0" fontAlgn="base">
              <a:spcBef>
                <a:spcPct val="0"/>
              </a:spcBef>
              <a:spcAft>
                <a:spcPct val="0"/>
              </a:spcAft>
              <a:defRPr sz="8400">
                <a:solidFill>
                  <a:schemeClr val="tx1"/>
                </a:solidFill>
                <a:latin typeface="Gill Sans" charset="0"/>
                <a:ea typeface="华文细黑" charset="-122"/>
                <a:sym typeface="Gill Sans" charset="0"/>
              </a:defRPr>
            </a:lvl7pPr>
            <a:lvl8pPr marL="1371600" algn="ctr" rtl="0" fontAlgn="base">
              <a:spcBef>
                <a:spcPct val="0"/>
              </a:spcBef>
              <a:spcAft>
                <a:spcPct val="0"/>
              </a:spcAft>
              <a:defRPr sz="8400">
                <a:solidFill>
                  <a:schemeClr val="tx1"/>
                </a:solidFill>
                <a:latin typeface="Gill Sans" charset="0"/>
                <a:ea typeface="华文细黑" charset="-122"/>
                <a:sym typeface="Gill Sans" charset="0"/>
              </a:defRPr>
            </a:lvl8pPr>
            <a:lvl9pPr marL="1828800" algn="ctr" rtl="0" fontAlgn="base">
              <a:spcBef>
                <a:spcPct val="0"/>
              </a:spcBef>
              <a:spcAft>
                <a:spcPct val="0"/>
              </a:spcAft>
              <a:defRPr sz="8400">
                <a:solidFill>
                  <a:schemeClr val="tx1"/>
                </a:solidFill>
                <a:latin typeface="Gill Sans" charset="0"/>
                <a:ea typeface="华文细黑" charset="-122"/>
                <a:sym typeface="Gill Sans" charset="0"/>
              </a:defRPr>
            </a:lvl9pPr>
          </a:lstStyle>
          <a:p>
            <a:pPr algn="l" defTabSz="642915"/>
            <a:r>
              <a:rPr lang="en-US" altLang="zh-CN"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rPr>
              <a:t>Hazem Taha, Yaoliang Bian, Ameer Abdelhadi, “Custom Hardware for Deep Reinforcement Learning: Where We’re Heading”, </a:t>
            </a:r>
            <a:r>
              <a:rPr lang="zh-CN" altLang="en-US"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rPr>
              <a:t>在投</a:t>
            </a:r>
            <a:endParaRPr lang="en-US" altLang="zh-CN"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endParaRPr>
          </a:p>
          <a:p>
            <a:pPr algn="l" defTabSz="642915"/>
            <a:endParaRPr lang="en-US" altLang="zh-CN"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endParaRPr>
          </a:p>
          <a:p>
            <a:pPr algn="l" defTabSz="642915"/>
            <a:r>
              <a:rPr lang="zh-CN" altLang="en-US"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rPr>
              <a:t>校外导师答应在</a:t>
            </a:r>
            <a:r>
              <a:rPr lang="en-US" altLang="zh-CN"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rPr>
              <a:t>PhD</a:t>
            </a:r>
            <a:r>
              <a:rPr lang="zh-CN" altLang="en-US"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rPr>
              <a:t>申请时提供推荐信</a:t>
            </a:r>
            <a:endParaRPr lang="en-US" altLang="zh-CN" sz="2000" dirty="0">
              <a:solidFill>
                <a:prstClr val="black"/>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45F81CD1-B87C-D96D-8303-78C574B88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04" y="2543497"/>
            <a:ext cx="8067675" cy="3619500"/>
          </a:xfrm>
          <a:prstGeom prst="rect">
            <a:avLst/>
          </a:prstGeom>
        </p:spPr>
      </p:pic>
    </p:spTree>
    <p:extLst>
      <p:ext uri="{BB962C8B-B14F-4D97-AF65-F5344CB8AC3E}">
        <p14:creationId xmlns:p14="http://schemas.microsoft.com/office/powerpoint/2010/main" val="39592645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文本框 1">
            <a:extLst>
              <a:ext uri="{FF2B5EF4-FFF2-40B4-BE49-F238E27FC236}">
                <a16:creationId xmlns:a16="http://schemas.microsoft.com/office/drawing/2014/main" id="{193DB83F-5F24-0F88-BDEC-4B714E2E21B6}"/>
              </a:ext>
            </a:extLst>
          </p:cNvPr>
          <p:cNvSpPr txBox="1"/>
          <p:nvPr/>
        </p:nvSpPr>
        <p:spPr>
          <a:xfrm>
            <a:off x="1218235" y="2380702"/>
            <a:ext cx="6707529" cy="923330"/>
          </a:xfrm>
          <a:prstGeom prst="rect">
            <a:avLst/>
          </a:prstGeom>
          <a:noFill/>
        </p:spPr>
        <p:txBody>
          <a:bodyPr wrap="square" rtlCol="0">
            <a:spAutoFit/>
          </a:bodyPr>
          <a:lstStyle/>
          <a:p>
            <a:pPr algn="ctr"/>
            <a:r>
              <a:rPr lang="zh-CN" altLang="en-US" sz="5400" b="1" dirty="0"/>
              <a:t>请各位老师批评指正</a:t>
            </a:r>
          </a:p>
        </p:txBody>
      </p:sp>
      <p:sp>
        <p:nvSpPr>
          <p:cNvPr id="4" name="文本框 3">
            <a:extLst>
              <a:ext uri="{FF2B5EF4-FFF2-40B4-BE49-F238E27FC236}">
                <a16:creationId xmlns:a16="http://schemas.microsoft.com/office/drawing/2014/main" id="{B2FD0A91-2104-A5A1-06C6-EF8C7856AABC}"/>
              </a:ext>
            </a:extLst>
          </p:cNvPr>
          <p:cNvSpPr txBox="1"/>
          <p:nvPr/>
        </p:nvSpPr>
        <p:spPr>
          <a:xfrm>
            <a:off x="1417898" y="4790969"/>
            <a:ext cx="6308202" cy="400110"/>
          </a:xfrm>
          <a:prstGeom prst="rect">
            <a:avLst/>
          </a:prstGeom>
          <a:noFill/>
        </p:spPr>
        <p:txBody>
          <a:bodyPr wrap="square" rtlCol="0">
            <a:spAutoFit/>
          </a:bodyPr>
          <a:lstStyle/>
          <a:p>
            <a:pPr algn="ctr"/>
            <a:r>
              <a:rPr lang="zh-CN" altLang="en-US" sz="2000" dirty="0"/>
              <a:t>答辩人：卞耀亮</a:t>
            </a:r>
          </a:p>
        </p:txBody>
      </p:sp>
      <p:pic>
        <p:nvPicPr>
          <p:cNvPr id="5" name="图形 4">
            <a:extLst>
              <a:ext uri="{FF2B5EF4-FFF2-40B4-BE49-F238E27FC236}">
                <a16:creationId xmlns:a16="http://schemas.microsoft.com/office/drawing/2014/main" id="{01764FDC-91BE-A2F5-11B6-A28D631DB3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19134" y="6020696"/>
            <a:ext cx="3505730" cy="671310"/>
          </a:xfrm>
          <a:prstGeom prst="rect">
            <a:avLst/>
          </a:prstGeom>
        </p:spPr>
      </p:pic>
    </p:spTree>
    <p:extLst>
      <p:ext uri="{BB962C8B-B14F-4D97-AF65-F5344CB8AC3E}">
        <p14:creationId xmlns:p14="http://schemas.microsoft.com/office/powerpoint/2010/main" val="15259004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研究背景</a:t>
            </a:r>
            <a:endParaRPr lang="en-US" altLang="zh-CN" sz="3200"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研究路线</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研究内容</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基于专用硬件的加速器</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高级计算范式</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强化学习中的加速技术</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总结与展望</a:t>
            </a:r>
            <a:endParaRPr lang="en-US" altLang="zh-CN" sz="1600" dirty="0">
              <a:solidFill>
                <a:schemeClr val="bg1">
                  <a:lumMod val="75000"/>
                </a:schemeClr>
              </a:solidFill>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3</a:t>
            </a:fld>
            <a:endParaRPr lang="zh-CN" altLang="en-US"/>
          </a:p>
        </p:txBody>
      </p:sp>
    </p:spTree>
    <p:extLst>
      <p:ext uri="{BB962C8B-B14F-4D97-AF65-F5344CB8AC3E}">
        <p14:creationId xmlns:p14="http://schemas.microsoft.com/office/powerpoint/2010/main" val="14697565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0"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强化学习（</a:t>
            </a:r>
            <a:r>
              <a:rPr lang="en-US" altLang="zh-CN" sz="3200" b="1" dirty="0">
                <a:latin typeface="Arial" panose="020B0604020202020204" pitchFamily="34" charset="0"/>
                <a:ea typeface="华文中宋" panose="02010600040101010101" pitchFamily="2" charset="-122"/>
                <a:cs typeface="Arial" panose="020B0604020202020204" pitchFamily="34" charset="0"/>
              </a:rPr>
              <a:t>RL</a:t>
            </a:r>
            <a:r>
              <a:rPr lang="zh-CN" altLang="en-US" sz="3200" b="1" dirty="0">
                <a:latin typeface="华文中宋" panose="02010600040101010101" pitchFamily="2" charset="-122"/>
                <a:ea typeface="华文中宋" panose="02010600040101010101" pitchFamily="2" charset="-122"/>
              </a:rPr>
              <a:t>）发展概况</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a:xfrm>
            <a:off x="6458400" y="6357600"/>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9" name="Rectangle 52">
            <a:extLst>
              <a:ext uri="{FF2B5EF4-FFF2-40B4-BE49-F238E27FC236}">
                <a16:creationId xmlns:a16="http://schemas.microsoft.com/office/drawing/2014/main" id="{643BEBDA-50FF-407D-A29E-AE376C2F9CE9}"/>
              </a:ext>
            </a:extLst>
          </p:cNvPr>
          <p:cNvSpPr>
            <a:spLocks noChangeArrowheads="1"/>
          </p:cNvSpPr>
          <p:nvPr/>
        </p:nvSpPr>
        <p:spPr bwMode="auto">
          <a:xfrm>
            <a:off x="5302458" y="1295400"/>
            <a:ext cx="19431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4200" b="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endParaRPr>
          </a:p>
        </p:txBody>
      </p:sp>
      <p:sp>
        <p:nvSpPr>
          <p:cNvPr id="7" name="内容占位符 2"/>
          <p:cNvSpPr txBox="1">
            <a:spLocks/>
          </p:cNvSpPr>
          <p:nvPr/>
        </p:nvSpPr>
        <p:spPr>
          <a:xfrm>
            <a:off x="1364399" y="3304599"/>
            <a:ext cx="1770389"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lang="zh-CN" altLang="en-US" dirty="0">
                <a:solidFill>
                  <a:prstClr val="black"/>
                </a:solidFill>
                <a:latin typeface="华文中宋" panose="02010600040101010101" pitchFamily="2" charset="-122"/>
                <a:ea typeface="华文中宋" panose="02010600040101010101" pitchFamily="2" charset="-122"/>
              </a:rPr>
              <a:t>机器人</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内容占位符 2">
            <a:extLst>
              <a:ext uri="{FF2B5EF4-FFF2-40B4-BE49-F238E27FC236}">
                <a16:creationId xmlns:a16="http://schemas.microsoft.com/office/drawing/2014/main" id="{89D15732-A191-1A2A-6DC3-49060EC0C2A4}"/>
              </a:ext>
            </a:extLst>
          </p:cNvPr>
          <p:cNvSpPr txBox="1">
            <a:spLocks/>
          </p:cNvSpPr>
          <p:nvPr/>
        </p:nvSpPr>
        <p:spPr>
          <a:xfrm>
            <a:off x="5388814" y="3304599"/>
            <a:ext cx="1770389"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zh-CN" altLang="en-US"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自动驾驶</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内容占位符 2">
            <a:extLst>
              <a:ext uri="{FF2B5EF4-FFF2-40B4-BE49-F238E27FC236}">
                <a16:creationId xmlns:a16="http://schemas.microsoft.com/office/drawing/2014/main" id="{763020B0-FB57-A687-605A-75534483F42B}"/>
              </a:ext>
            </a:extLst>
          </p:cNvPr>
          <p:cNvSpPr txBox="1">
            <a:spLocks/>
          </p:cNvSpPr>
          <p:nvPr/>
        </p:nvSpPr>
        <p:spPr>
          <a:xfrm>
            <a:off x="1364399" y="6243017"/>
            <a:ext cx="1770389"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lang="zh-CN" altLang="en-US" dirty="0">
                <a:solidFill>
                  <a:prstClr val="black"/>
                </a:solidFill>
                <a:latin typeface="华文中宋" panose="02010600040101010101" pitchFamily="2" charset="-122"/>
                <a:ea typeface="华文中宋" panose="02010600040101010101" pitchFamily="2" charset="-122"/>
              </a:rPr>
              <a:t>智慧医疗</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内容占位符 2">
            <a:extLst>
              <a:ext uri="{FF2B5EF4-FFF2-40B4-BE49-F238E27FC236}">
                <a16:creationId xmlns:a16="http://schemas.microsoft.com/office/drawing/2014/main" id="{53975828-1A9F-F620-109C-7FA7ADFCD6A3}"/>
              </a:ext>
            </a:extLst>
          </p:cNvPr>
          <p:cNvSpPr txBox="1">
            <a:spLocks/>
          </p:cNvSpPr>
          <p:nvPr/>
        </p:nvSpPr>
        <p:spPr>
          <a:xfrm>
            <a:off x="5388813" y="6219425"/>
            <a:ext cx="1770389" cy="503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charset="0"/>
              <a:buNone/>
              <a:tabLst/>
              <a:defRPr/>
            </a:pPr>
            <a:r>
              <a:rPr kumimoji="0" lang="zh-CN" altLang="en-US"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游戏</a:t>
            </a:r>
            <a:r>
              <a:rPr kumimoji="0" lang="en-US" altLang="zh-CN" sz="28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mn-cs"/>
              </a:rPr>
              <a:t>AI</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028" name="Picture 4" descr="Mastering Robotics Through Reinforcement Learning: Advancements and  Challenges - Opinion &amp; Reality">
            <a:extLst>
              <a:ext uri="{FF2B5EF4-FFF2-40B4-BE49-F238E27FC236}">
                <a16:creationId xmlns:a16="http://schemas.microsoft.com/office/drawing/2014/main" id="{7A0D47C8-62BB-A622-398C-D5B56CAB55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004" y="1235240"/>
            <a:ext cx="3104845" cy="20693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Road Ahead: AI in Autonomous Vehicles (Part-II)">
            <a:extLst>
              <a:ext uri="{FF2B5EF4-FFF2-40B4-BE49-F238E27FC236}">
                <a16:creationId xmlns:a16="http://schemas.microsoft.com/office/drawing/2014/main" id="{F9D652BA-CAEB-EDEF-A23E-6C9F25C363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6598" y="1235240"/>
            <a:ext cx="3071795" cy="20693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inforcement Learning: Towards Proactive and Adaptive Healthcare. | by  Fernando Cagigas Villar | Oct, 2024 | Medium">
            <a:extLst>
              <a:ext uri="{FF2B5EF4-FFF2-40B4-BE49-F238E27FC236}">
                <a16:creationId xmlns:a16="http://schemas.microsoft.com/office/drawing/2014/main" id="{1831586D-F15A-50D6-5E55-05A77328C2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7003" y="4092656"/>
            <a:ext cx="3104845" cy="20627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veling Up Game AI: How Reinforcement Learning is Revolutionizing Game  Development 🎮 | by dparente | Game Developers | Sep, 2024 | Medium">
            <a:extLst>
              <a:ext uri="{FF2B5EF4-FFF2-40B4-BE49-F238E27FC236}">
                <a16:creationId xmlns:a16="http://schemas.microsoft.com/office/drawing/2014/main" id="{B86FD55A-F5EF-C2DD-2C29-CC41E7DAF8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6598" y="4092655"/>
            <a:ext cx="3106312" cy="206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5767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599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0" y="0"/>
            <a:ext cx="9072563" cy="599019"/>
          </a:xfrm>
        </p:spPr>
        <p:txBody>
          <a:bodyPr>
            <a:normAutofit/>
          </a:bodyPr>
          <a:lstStyle/>
          <a:p>
            <a:r>
              <a:rPr lang="zh-CN" altLang="en-US" sz="3200" b="1" dirty="0">
                <a:latin typeface="华文中宋" panose="02010600040101010101" pitchFamily="2" charset="-122"/>
                <a:ea typeface="华文中宋" panose="02010600040101010101" pitchFamily="2" charset="-122"/>
              </a:rPr>
              <a:t>持续增长的算力需求</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9" name="Rectangle 52">
            <a:extLst>
              <a:ext uri="{FF2B5EF4-FFF2-40B4-BE49-F238E27FC236}">
                <a16:creationId xmlns:a16="http://schemas.microsoft.com/office/drawing/2014/main" id="{643BEBDA-50FF-407D-A29E-AE376C2F9CE9}"/>
              </a:ext>
            </a:extLst>
          </p:cNvPr>
          <p:cNvSpPr>
            <a:spLocks noChangeArrowheads="1"/>
          </p:cNvSpPr>
          <p:nvPr/>
        </p:nvSpPr>
        <p:spPr bwMode="auto">
          <a:xfrm>
            <a:off x="7129463" y="1295400"/>
            <a:ext cx="19431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4200" b="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endParaRPr>
          </a:p>
        </p:txBody>
      </p:sp>
      <p:pic>
        <p:nvPicPr>
          <p:cNvPr id="11" name="图片 10">
            <a:extLst>
              <a:ext uri="{FF2B5EF4-FFF2-40B4-BE49-F238E27FC236}">
                <a16:creationId xmlns:a16="http://schemas.microsoft.com/office/drawing/2014/main" id="{AAB1C82B-D3FD-8E86-F89A-A6EE3AEBC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1733" y="572032"/>
            <a:ext cx="5901267" cy="6274165"/>
          </a:xfrm>
          <a:prstGeom prst="rect">
            <a:avLst/>
          </a:prstGeom>
        </p:spPr>
      </p:pic>
    </p:spTree>
    <p:extLst>
      <p:ext uri="{BB962C8B-B14F-4D97-AF65-F5344CB8AC3E}">
        <p14:creationId xmlns:p14="http://schemas.microsoft.com/office/powerpoint/2010/main" val="3871558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0"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通用计算架构</a:t>
            </a:r>
            <a:r>
              <a:rPr lang="en-US" altLang="zh-CN" sz="3200" b="1" dirty="0">
                <a:latin typeface="华文中宋" panose="02010600040101010101" pitchFamily="2" charset="-122"/>
                <a:ea typeface="华文中宋" panose="02010600040101010101" pitchFamily="2" charset="-122"/>
              </a:rPr>
              <a:t>VS</a:t>
            </a:r>
            <a:r>
              <a:rPr lang="zh-CN" altLang="en-US" sz="3200" b="1" dirty="0">
                <a:latin typeface="华文中宋" panose="02010600040101010101" pitchFamily="2" charset="-122"/>
                <a:ea typeface="华文中宋" panose="02010600040101010101" pitchFamily="2" charset="-122"/>
              </a:rPr>
              <a:t>领域专用架构（</a:t>
            </a:r>
            <a:r>
              <a:rPr lang="en-US" altLang="zh-CN" sz="3200" b="1" dirty="0">
                <a:latin typeface="华文中宋" panose="02010600040101010101" pitchFamily="2" charset="-122"/>
                <a:ea typeface="华文中宋" panose="02010600040101010101" pitchFamily="2" charset="-122"/>
              </a:rPr>
              <a:t>DSA</a:t>
            </a:r>
            <a:r>
              <a:rPr lang="zh-CN" altLang="en-US" sz="3200" b="1" dirty="0">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9" name="Rectangle 52">
            <a:extLst>
              <a:ext uri="{FF2B5EF4-FFF2-40B4-BE49-F238E27FC236}">
                <a16:creationId xmlns:a16="http://schemas.microsoft.com/office/drawing/2014/main" id="{643BEBDA-50FF-407D-A29E-AE376C2F9CE9}"/>
              </a:ext>
            </a:extLst>
          </p:cNvPr>
          <p:cNvSpPr>
            <a:spLocks noChangeArrowheads="1"/>
          </p:cNvSpPr>
          <p:nvPr/>
        </p:nvSpPr>
        <p:spPr bwMode="auto">
          <a:xfrm>
            <a:off x="7129463" y="1295400"/>
            <a:ext cx="19431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wrap="none"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4200" b="0"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endParaRPr>
          </a:p>
        </p:txBody>
      </p:sp>
      <p:pic>
        <p:nvPicPr>
          <p:cNvPr id="32" name="图片 31">
            <a:extLst>
              <a:ext uri="{FF2B5EF4-FFF2-40B4-BE49-F238E27FC236}">
                <a16:creationId xmlns:a16="http://schemas.microsoft.com/office/drawing/2014/main" id="{68FB23A2-4712-89A5-8E78-9E621CAF7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651" y="4082802"/>
            <a:ext cx="5153378" cy="2273549"/>
          </a:xfrm>
          <a:prstGeom prst="rect">
            <a:avLst/>
          </a:prstGeom>
        </p:spPr>
      </p:pic>
      <p:sp>
        <p:nvSpPr>
          <p:cNvPr id="33" name="文本框 32">
            <a:extLst>
              <a:ext uri="{FF2B5EF4-FFF2-40B4-BE49-F238E27FC236}">
                <a16:creationId xmlns:a16="http://schemas.microsoft.com/office/drawing/2014/main" id="{F237D7F3-447B-048F-52D4-4728B2A8147A}"/>
              </a:ext>
            </a:extLst>
          </p:cNvPr>
          <p:cNvSpPr txBox="1"/>
          <p:nvPr/>
        </p:nvSpPr>
        <p:spPr>
          <a:xfrm>
            <a:off x="667984" y="5117975"/>
            <a:ext cx="3132667" cy="461665"/>
          </a:xfrm>
          <a:prstGeom prst="rect">
            <a:avLst/>
          </a:prstGeom>
          <a:noFill/>
        </p:spPr>
        <p:txBody>
          <a:bodyPr wrap="square" rtlCol="0">
            <a:spAutoFit/>
          </a:bodyPr>
          <a:lstStyle/>
          <a:p>
            <a:pPr algn="ctr"/>
            <a:r>
              <a:rPr lang="zh-CN" altLang="en-US" sz="2400" kern="0" dirty="0">
                <a:latin typeface="MyriadSetPro-Thin" charset="0"/>
              </a:rPr>
              <a:t>领域专用架构的优势</a:t>
            </a:r>
          </a:p>
        </p:txBody>
      </p:sp>
      <p:pic>
        <p:nvPicPr>
          <p:cNvPr id="35" name="图片 34">
            <a:extLst>
              <a:ext uri="{FF2B5EF4-FFF2-40B4-BE49-F238E27FC236}">
                <a16:creationId xmlns:a16="http://schemas.microsoft.com/office/drawing/2014/main" id="{B3FC4D74-6CD7-3D4D-CCF8-12C572404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9501" y="1295400"/>
            <a:ext cx="3914631" cy="2778125"/>
          </a:xfrm>
          <a:prstGeom prst="rect">
            <a:avLst/>
          </a:prstGeom>
        </p:spPr>
      </p:pic>
      <p:sp>
        <p:nvSpPr>
          <p:cNvPr id="36" name="文本框 35">
            <a:extLst>
              <a:ext uri="{FF2B5EF4-FFF2-40B4-BE49-F238E27FC236}">
                <a16:creationId xmlns:a16="http://schemas.microsoft.com/office/drawing/2014/main" id="{3A929D68-B270-A60C-6CD3-99715B368447}"/>
              </a:ext>
            </a:extLst>
          </p:cNvPr>
          <p:cNvSpPr txBox="1"/>
          <p:nvPr/>
        </p:nvSpPr>
        <p:spPr>
          <a:xfrm>
            <a:off x="629134" y="2544204"/>
            <a:ext cx="3171517" cy="461665"/>
          </a:xfrm>
          <a:prstGeom prst="rect">
            <a:avLst/>
          </a:prstGeom>
          <a:noFill/>
        </p:spPr>
        <p:txBody>
          <a:bodyPr wrap="square" rtlCol="0">
            <a:spAutoFit/>
          </a:bodyPr>
          <a:lstStyle/>
          <a:p>
            <a:pPr algn="ctr"/>
            <a:r>
              <a:rPr lang="zh-CN" altLang="en-US" sz="2400" kern="0" dirty="0">
                <a:latin typeface="MyriadSetPro-Thin" charset="0"/>
              </a:rPr>
              <a:t>通用计算架构的挑战</a:t>
            </a:r>
          </a:p>
        </p:txBody>
      </p:sp>
    </p:spTree>
    <p:extLst>
      <p:ext uri="{BB962C8B-B14F-4D97-AF65-F5344CB8AC3E}">
        <p14:creationId xmlns:p14="http://schemas.microsoft.com/office/powerpoint/2010/main" val="29993306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选题背景</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研究路线</a:t>
            </a:r>
            <a:endParaRPr lang="en-US" altLang="zh-CN" sz="3200" dirty="0">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研究内容</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基于专用硬件的加速器</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高级计算范式</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强化学习中的加速技术</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总结与展望</a:t>
            </a:r>
            <a:endParaRPr lang="en-US" altLang="zh-CN" sz="1600" dirty="0">
              <a:solidFill>
                <a:schemeClr val="bg1">
                  <a:lumMod val="75000"/>
                </a:schemeClr>
              </a:solidFill>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7</a:t>
            </a:fld>
            <a:endParaRPr lang="zh-CN" altLang="en-US"/>
          </a:p>
        </p:txBody>
      </p:sp>
    </p:spTree>
    <p:extLst>
      <p:ext uri="{BB962C8B-B14F-4D97-AF65-F5344CB8AC3E}">
        <p14:creationId xmlns:p14="http://schemas.microsoft.com/office/powerpoint/2010/main" val="22174412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idx="4294967295"/>
          </p:nvPr>
        </p:nvSpPr>
        <p:spPr>
          <a:xfrm>
            <a:off x="-1" y="0"/>
            <a:ext cx="9072563" cy="785813"/>
          </a:xfrm>
        </p:spPr>
        <p:txBody>
          <a:bodyPr>
            <a:normAutofit/>
          </a:bodyPr>
          <a:lstStyle/>
          <a:p>
            <a:r>
              <a:rPr lang="zh-CN" altLang="en-US" sz="3200" b="1" dirty="0">
                <a:latin typeface="华文中宋" panose="02010600040101010101" pitchFamily="2" charset="-122"/>
                <a:ea typeface="华文中宋" panose="02010600040101010101" pitchFamily="2" charset="-122"/>
              </a:rPr>
              <a:t>研究路线</a:t>
            </a:r>
          </a:p>
        </p:txBody>
      </p:sp>
      <p:sp>
        <p:nvSpPr>
          <p:cNvPr id="3" name="灯片编号占位符 2">
            <a:extLst>
              <a:ext uri="{FF2B5EF4-FFF2-40B4-BE49-F238E27FC236}">
                <a16:creationId xmlns:a16="http://schemas.microsoft.com/office/drawing/2014/main" id="{04B17E22-3EB7-4545-8430-44FB3FE0F7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29C476-B59D-4382-B135-CA9FF20AC21F}"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矩形: 圆角 3">
            <a:extLst>
              <a:ext uri="{FF2B5EF4-FFF2-40B4-BE49-F238E27FC236}">
                <a16:creationId xmlns:a16="http://schemas.microsoft.com/office/drawing/2014/main" id="{944B0115-572A-39E6-6AF2-8BC22219EE3A}"/>
              </a:ext>
            </a:extLst>
          </p:cNvPr>
          <p:cNvSpPr/>
          <p:nvPr/>
        </p:nvSpPr>
        <p:spPr>
          <a:xfrm>
            <a:off x="2981571" y="1702408"/>
            <a:ext cx="2817779" cy="661479"/>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prstClr val="black"/>
                </a:solidFill>
                <a:latin typeface="等线" panose="020F0502020204030204"/>
                <a:ea typeface="等线" panose="02010600030101010101" pitchFamily="2" charset="-122"/>
              </a:rPr>
              <a:t>深度强化学习</a:t>
            </a: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的定制硬件</a:t>
            </a:r>
            <a:endPar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圆角 4">
            <a:extLst>
              <a:ext uri="{FF2B5EF4-FFF2-40B4-BE49-F238E27FC236}">
                <a16:creationId xmlns:a16="http://schemas.microsoft.com/office/drawing/2014/main" id="{7209E628-EC8C-952E-1320-7BBF3C680110}"/>
              </a:ext>
            </a:extLst>
          </p:cNvPr>
          <p:cNvSpPr/>
          <p:nvPr/>
        </p:nvSpPr>
        <p:spPr>
          <a:xfrm>
            <a:off x="425383" y="3304680"/>
            <a:ext cx="2529294" cy="1834395"/>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基于专</a:t>
            </a:r>
            <a:r>
              <a:rPr lang="zh-CN" altLang="en-US" b="1" kern="0" dirty="0">
                <a:solidFill>
                  <a:prstClr val="black"/>
                </a:solidFill>
                <a:latin typeface="等线" panose="020F0502020204030204"/>
                <a:ea typeface="等线" panose="02010600030101010101" pitchFamily="2" charset="-122"/>
              </a:rPr>
              <a:t>用硬件</a:t>
            </a: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的加速器</a:t>
            </a:r>
            <a:endParaRPr kumimoji="0" lang="en-US" altLang="zh-CN"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环境加速技术</a:t>
            </a:r>
            <a:endParaRPr kumimoji="0" lang="en-US" altLang="zh-CN"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策略训练加速</a:t>
            </a:r>
          </a:p>
        </p:txBody>
      </p:sp>
      <p:sp>
        <p:nvSpPr>
          <p:cNvPr id="6" name="矩形: 圆角 5">
            <a:extLst>
              <a:ext uri="{FF2B5EF4-FFF2-40B4-BE49-F238E27FC236}">
                <a16:creationId xmlns:a16="http://schemas.microsoft.com/office/drawing/2014/main" id="{6D1B883D-4A2D-0446-2E6D-3D6D48F62572}"/>
              </a:ext>
            </a:extLst>
          </p:cNvPr>
          <p:cNvSpPr/>
          <p:nvPr/>
        </p:nvSpPr>
        <p:spPr>
          <a:xfrm>
            <a:off x="3055095" y="3301881"/>
            <a:ext cx="2715839" cy="1837194"/>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prstClr val="black"/>
                </a:solidFill>
                <a:latin typeface="等线" panose="020F0502020204030204"/>
                <a:ea typeface="等线" panose="02010600030101010101" pitchFamily="2" charset="-122"/>
              </a:rPr>
              <a:t>高级计算范式</a:t>
            </a:r>
            <a:endParaRPr lang="en-US" altLang="zh-CN" b="1" kern="0" dirty="0">
              <a:solidFill>
                <a:prstClr val="black"/>
              </a:solidFill>
              <a:latin typeface="等线" panose="020F0502020204030204"/>
              <a:ea typeface="等线"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高维计算</a:t>
            </a:r>
            <a:endParaRPr kumimoji="0" lang="en-US" altLang="zh-CN"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600" kern="0" dirty="0">
                <a:solidFill>
                  <a:prstClr val="black"/>
                </a:solidFill>
                <a:latin typeface="等线" panose="020F0502020204030204"/>
                <a:ea typeface="等线" panose="02010600030101010101" pitchFamily="2" charset="-122"/>
              </a:rPr>
              <a:t>脉冲神经网络</a:t>
            </a:r>
            <a:endPar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圆角 7">
            <a:extLst>
              <a:ext uri="{FF2B5EF4-FFF2-40B4-BE49-F238E27FC236}">
                <a16:creationId xmlns:a16="http://schemas.microsoft.com/office/drawing/2014/main" id="{18509207-68CC-9206-4F7F-17798EEE8DB2}"/>
              </a:ext>
            </a:extLst>
          </p:cNvPr>
          <p:cNvSpPr/>
          <p:nvPr/>
        </p:nvSpPr>
        <p:spPr>
          <a:xfrm>
            <a:off x="1114123" y="2637040"/>
            <a:ext cx="1147864" cy="466926"/>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计算挑战</a:t>
            </a:r>
          </a:p>
        </p:txBody>
      </p:sp>
      <p:sp>
        <p:nvSpPr>
          <p:cNvPr id="9" name="矩形: 圆角 8">
            <a:extLst>
              <a:ext uri="{FF2B5EF4-FFF2-40B4-BE49-F238E27FC236}">
                <a16:creationId xmlns:a16="http://schemas.microsoft.com/office/drawing/2014/main" id="{D554148C-A844-2F97-0F47-C794C7CBD692}"/>
              </a:ext>
            </a:extLst>
          </p:cNvPr>
          <p:cNvSpPr/>
          <p:nvPr/>
        </p:nvSpPr>
        <p:spPr>
          <a:xfrm>
            <a:off x="3839691" y="2632074"/>
            <a:ext cx="1147864" cy="466926"/>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计算范式</a:t>
            </a:r>
          </a:p>
        </p:txBody>
      </p:sp>
      <p:sp>
        <p:nvSpPr>
          <p:cNvPr id="10" name="矩形: 圆角 9">
            <a:extLst>
              <a:ext uri="{FF2B5EF4-FFF2-40B4-BE49-F238E27FC236}">
                <a16:creationId xmlns:a16="http://schemas.microsoft.com/office/drawing/2014/main" id="{7FBE5B3E-71E2-F0EA-B64F-276C89F70EC3}"/>
              </a:ext>
            </a:extLst>
          </p:cNvPr>
          <p:cNvSpPr/>
          <p:nvPr/>
        </p:nvSpPr>
        <p:spPr>
          <a:xfrm>
            <a:off x="6555531" y="2632074"/>
            <a:ext cx="1147864" cy="466926"/>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计算速度</a:t>
            </a:r>
          </a:p>
        </p:txBody>
      </p:sp>
      <p:sp>
        <p:nvSpPr>
          <p:cNvPr id="11" name="矩形: 圆角 10">
            <a:extLst>
              <a:ext uri="{FF2B5EF4-FFF2-40B4-BE49-F238E27FC236}">
                <a16:creationId xmlns:a16="http://schemas.microsoft.com/office/drawing/2014/main" id="{1404E273-6A2F-2A64-A3F4-844EB6590538}"/>
              </a:ext>
            </a:extLst>
          </p:cNvPr>
          <p:cNvSpPr/>
          <p:nvPr/>
        </p:nvSpPr>
        <p:spPr>
          <a:xfrm>
            <a:off x="5865069" y="3301882"/>
            <a:ext cx="2534259" cy="1837193"/>
          </a:xfrm>
          <a:prstGeom prst="roundRect">
            <a:avLst/>
          </a:prstGeom>
          <a:noFill/>
          <a:ln w="1905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强化学习的加速技术</a:t>
            </a:r>
            <a:endPar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量化</a:t>
            </a:r>
          </a:p>
        </p:txBody>
      </p:sp>
      <p:cxnSp>
        <p:nvCxnSpPr>
          <p:cNvPr id="16" name="直接箭头连接符 15">
            <a:extLst>
              <a:ext uri="{FF2B5EF4-FFF2-40B4-BE49-F238E27FC236}">
                <a16:creationId xmlns:a16="http://schemas.microsoft.com/office/drawing/2014/main" id="{8DBBC82B-8DC6-CDBD-EDF0-C3681CD04F73}"/>
              </a:ext>
            </a:extLst>
          </p:cNvPr>
          <p:cNvCxnSpPr>
            <a:cxnSpLocks/>
          </p:cNvCxnSpPr>
          <p:nvPr/>
        </p:nvCxnSpPr>
        <p:spPr>
          <a:xfrm flipH="1">
            <a:off x="4413623" y="2372219"/>
            <a:ext cx="1" cy="259855"/>
          </a:xfrm>
          <a:prstGeom prst="straightConnector1">
            <a:avLst/>
          </a:prstGeom>
          <a:noFill/>
          <a:ln w="6350" cap="flat" cmpd="sng" algn="ctr">
            <a:solidFill>
              <a:sysClr val="windowText" lastClr="000000"/>
            </a:solidFill>
            <a:prstDash val="solid"/>
            <a:miter lim="800000"/>
            <a:tailEnd type="triangle"/>
          </a:ln>
          <a:effectLst/>
        </p:spPr>
      </p:cxnSp>
      <p:cxnSp>
        <p:nvCxnSpPr>
          <p:cNvPr id="17" name="连接符: 肘形 16">
            <a:extLst>
              <a:ext uri="{FF2B5EF4-FFF2-40B4-BE49-F238E27FC236}">
                <a16:creationId xmlns:a16="http://schemas.microsoft.com/office/drawing/2014/main" id="{55FE28D4-ED6D-7C2D-CF56-6E93D9A1374F}"/>
              </a:ext>
            </a:extLst>
          </p:cNvPr>
          <p:cNvCxnSpPr>
            <a:cxnSpLocks/>
            <a:endCxn id="8" idx="0"/>
          </p:cNvCxnSpPr>
          <p:nvPr/>
        </p:nvCxnSpPr>
        <p:spPr>
          <a:xfrm rot="5400000">
            <a:off x="2918430" y="1141845"/>
            <a:ext cx="264821" cy="2725569"/>
          </a:xfrm>
          <a:prstGeom prst="bentConnector3">
            <a:avLst/>
          </a:prstGeom>
          <a:noFill/>
          <a:ln w="6350" cap="flat" cmpd="sng" algn="ctr">
            <a:solidFill>
              <a:sysClr val="windowText" lastClr="000000"/>
            </a:solidFill>
            <a:prstDash val="solid"/>
            <a:miter lim="800000"/>
            <a:tailEnd type="triangle"/>
          </a:ln>
          <a:effectLst/>
        </p:spPr>
      </p:cxnSp>
      <p:cxnSp>
        <p:nvCxnSpPr>
          <p:cNvPr id="18" name="连接符: 肘形 17">
            <a:extLst>
              <a:ext uri="{FF2B5EF4-FFF2-40B4-BE49-F238E27FC236}">
                <a16:creationId xmlns:a16="http://schemas.microsoft.com/office/drawing/2014/main" id="{21D6C7E1-9B09-0458-D82D-BC35A7581623}"/>
              </a:ext>
            </a:extLst>
          </p:cNvPr>
          <p:cNvCxnSpPr>
            <a:cxnSpLocks/>
            <a:endCxn id="10" idx="0"/>
          </p:cNvCxnSpPr>
          <p:nvPr/>
        </p:nvCxnSpPr>
        <p:spPr>
          <a:xfrm rot="16200000" flipH="1">
            <a:off x="5641616" y="1144226"/>
            <a:ext cx="259855" cy="2715839"/>
          </a:xfrm>
          <a:prstGeom prst="bentConnector3">
            <a:avLst/>
          </a:prstGeom>
          <a:noFill/>
          <a:ln w="6350" cap="flat" cmpd="sng" algn="ctr">
            <a:solidFill>
              <a:sysClr val="windowText" lastClr="000000"/>
            </a:solidFill>
            <a:prstDash val="solid"/>
            <a:miter lim="800000"/>
            <a:tailEnd type="triangle"/>
          </a:ln>
          <a:effectLst/>
        </p:spPr>
      </p:cxnSp>
      <p:cxnSp>
        <p:nvCxnSpPr>
          <p:cNvPr id="19" name="直接箭头连接符 18">
            <a:extLst>
              <a:ext uri="{FF2B5EF4-FFF2-40B4-BE49-F238E27FC236}">
                <a16:creationId xmlns:a16="http://schemas.microsoft.com/office/drawing/2014/main" id="{0F13F958-5244-971E-25FE-1783DD712D2D}"/>
              </a:ext>
            </a:extLst>
          </p:cNvPr>
          <p:cNvCxnSpPr>
            <a:cxnSpLocks/>
            <a:stCxn id="9" idx="2"/>
            <a:endCxn id="6" idx="0"/>
          </p:cNvCxnSpPr>
          <p:nvPr/>
        </p:nvCxnSpPr>
        <p:spPr>
          <a:xfrm flipH="1">
            <a:off x="4413015" y="3099000"/>
            <a:ext cx="608" cy="202881"/>
          </a:xfrm>
          <a:prstGeom prst="straightConnector1">
            <a:avLst/>
          </a:prstGeom>
          <a:noFill/>
          <a:ln w="6350" cap="flat" cmpd="sng" algn="ctr">
            <a:solidFill>
              <a:sysClr val="windowText" lastClr="000000"/>
            </a:solidFill>
            <a:prstDash val="solid"/>
            <a:miter lim="800000"/>
            <a:tailEnd type="triangle"/>
          </a:ln>
          <a:effectLst/>
        </p:spPr>
      </p:cxnSp>
      <p:cxnSp>
        <p:nvCxnSpPr>
          <p:cNvPr id="20" name="直接箭头连接符 19">
            <a:extLst>
              <a:ext uri="{FF2B5EF4-FFF2-40B4-BE49-F238E27FC236}">
                <a16:creationId xmlns:a16="http://schemas.microsoft.com/office/drawing/2014/main" id="{182036CB-4FA9-9450-38B1-95AFEAC29031}"/>
              </a:ext>
            </a:extLst>
          </p:cNvPr>
          <p:cNvCxnSpPr>
            <a:cxnSpLocks/>
            <a:stCxn id="10" idx="2"/>
            <a:endCxn id="11" idx="0"/>
          </p:cNvCxnSpPr>
          <p:nvPr/>
        </p:nvCxnSpPr>
        <p:spPr>
          <a:xfrm>
            <a:off x="7129463" y="3099000"/>
            <a:ext cx="2736" cy="202882"/>
          </a:xfrm>
          <a:prstGeom prst="straightConnector1">
            <a:avLst/>
          </a:prstGeom>
          <a:noFill/>
          <a:ln w="6350" cap="flat" cmpd="sng" algn="ctr">
            <a:solidFill>
              <a:sysClr val="windowText" lastClr="000000"/>
            </a:solidFill>
            <a:prstDash val="solid"/>
            <a:miter lim="800000"/>
            <a:tailEnd type="triangle"/>
          </a:ln>
          <a:effectLst/>
        </p:spPr>
      </p:cxnSp>
      <p:cxnSp>
        <p:nvCxnSpPr>
          <p:cNvPr id="21" name="直接箭头连接符 20">
            <a:extLst>
              <a:ext uri="{FF2B5EF4-FFF2-40B4-BE49-F238E27FC236}">
                <a16:creationId xmlns:a16="http://schemas.microsoft.com/office/drawing/2014/main" id="{CF080FBF-E4D7-125B-25C6-DDF984C6B150}"/>
              </a:ext>
            </a:extLst>
          </p:cNvPr>
          <p:cNvCxnSpPr>
            <a:cxnSpLocks/>
            <a:stCxn id="8" idx="2"/>
            <a:endCxn id="5" idx="0"/>
          </p:cNvCxnSpPr>
          <p:nvPr/>
        </p:nvCxnSpPr>
        <p:spPr>
          <a:xfrm>
            <a:off x="1688055" y="3103966"/>
            <a:ext cx="1975" cy="200714"/>
          </a:xfrm>
          <a:prstGeom prst="straightConnector1">
            <a:avLst/>
          </a:prstGeom>
          <a:noFill/>
          <a:ln w="6350" cap="flat" cmpd="sng" algn="ctr">
            <a:solidFill>
              <a:sysClr val="windowText" lastClr="000000"/>
            </a:solidFill>
            <a:prstDash val="solid"/>
            <a:miter lim="800000"/>
            <a:tailEnd type="triangle"/>
          </a:ln>
          <a:effectLst/>
        </p:spPr>
      </p:cxnSp>
    </p:spTree>
    <p:extLst>
      <p:ext uri="{BB962C8B-B14F-4D97-AF65-F5344CB8AC3E}">
        <p14:creationId xmlns:p14="http://schemas.microsoft.com/office/powerpoint/2010/main" val="12141213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ody-up.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986"/>
            <a:ext cx="9144000"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p:cNvSpPr>
            <a:spLocks noGrp="1" noChangeArrowheads="1"/>
          </p:cNvSpPr>
          <p:nvPr>
            <p:ph type="title" idx="4294967295"/>
          </p:nvPr>
        </p:nvSpPr>
        <p:spPr>
          <a:xfrm>
            <a:off x="0" y="0"/>
            <a:ext cx="4000500" cy="714375"/>
          </a:xfrm>
        </p:spPr>
        <p:txBody>
          <a:bodyPr/>
          <a:lstStyle/>
          <a:p>
            <a:pPr algn="l"/>
            <a:r>
              <a:rPr lang="zh-CN" altLang="en-US" sz="4000" b="1" dirty="0">
                <a:latin typeface="华文中宋" panose="02010600040101010101" pitchFamily="2" charset="-122"/>
                <a:ea typeface="华文中宋" panose="02010600040101010101" pitchFamily="2" charset="-122"/>
              </a:rPr>
              <a:t>目录</a:t>
            </a:r>
          </a:p>
        </p:txBody>
      </p:sp>
      <p:sp>
        <p:nvSpPr>
          <p:cNvPr id="5124" name="Rectangle 3"/>
          <p:cNvSpPr>
            <a:spLocks noGrp="1" noChangeArrowheads="1"/>
          </p:cNvSpPr>
          <p:nvPr>
            <p:ph idx="4294967295"/>
          </p:nvPr>
        </p:nvSpPr>
        <p:spPr>
          <a:xfrm>
            <a:off x="343949" y="1193277"/>
            <a:ext cx="8665828" cy="5077113"/>
          </a:xfrm>
        </p:spPr>
        <p:txBody>
          <a:bodyPr>
            <a:noAutofit/>
          </a:bodyPr>
          <a:lstStyle/>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选题背景</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研究路线</a:t>
            </a:r>
            <a:endParaRPr lang="en-US" altLang="zh-CN" sz="3200"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latin typeface="华文中宋" panose="02010600040101010101" pitchFamily="2" charset="-122"/>
                <a:ea typeface="华文中宋" panose="02010600040101010101" pitchFamily="2" charset="-122"/>
              </a:rPr>
              <a:t>研究内容</a:t>
            </a:r>
            <a:endParaRPr lang="en-US" altLang="zh-CN" sz="3200"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latin typeface="华文中宋" panose="02010600040101010101" pitchFamily="2" charset="-122"/>
                <a:ea typeface="华文中宋" panose="02010600040101010101" pitchFamily="2" charset="-122"/>
              </a:rPr>
              <a:t>基于专用硬件的加速器</a:t>
            </a:r>
            <a:endParaRPr lang="en-US" altLang="zh-CN" dirty="0">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高级计算范式</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lvl="1" eaLnBrk="0" hangingPunct="0">
              <a:lnSpc>
                <a:spcPct val="110000"/>
              </a:lnSpc>
              <a:spcBef>
                <a:spcPct val="20000"/>
              </a:spcBef>
              <a:buSzPct val="70000"/>
              <a:defRPr/>
            </a:pPr>
            <a:r>
              <a:rPr lang="zh-CN" altLang="en-US" dirty="0">
                <a:solidFill>
                  <a:schemeClr val="bg1">
                    <a:lumMod val="75000"/>
                  </a:schemeClr>
                </a:solidFill>
                <a:latin typeface="华文中宋" panose="02010600040101010101" pitchFamily="2" charset="-122"/>
                <a:ea typeface="华文中宋" panose="02010600040101010101" pitchFamily="2" charset="-122"/>
              </a:rPr>
              <a:t>强化学习中的加速技术</a:t>
            </a:r>
            <a:endParaRPr lang="en-US" altLang="zh-CN" dirty="0">
              <a:solidFill>
                <a:schemeClr val="bg1">
                  <a:lumMod val="75000"/>
                </a:schemeClr>
              </a:solidFill>
              <a:latin typeface="华文中宋" panose="02010600040101010101" pitchFamily="2" charset="-122"/>
              <a:ea typeface="华文中宋" panose="02010600040101010101" pitchFamily="2" charset="-122"/>
            </a:endParaRPr>
          </a:p>
          <a:p>
            <a:pPr eaLnBrk="0" hangingPunct="0">
              <a:lnSpc>
                <a:spcPct val="110000"/>
              </a:lnSpc>
              <a:spcBef>
                <a:spcPct val="20000"/>
              </a:spcBef>
              <a:buSzPct val="70000"/>
              <a:defRPr/>
            </a:pPr>
            <a:r>
              <a:rPr lang="zh-CN" altLang="en-US" sz="3200" dirty="0">
                <a:solidFill>
                  <a:schemeClr val="bg1">
                    <a:lumMod val="75000"/>
                  </a:schemeClr>
                </a:solidFill>
                <a:latin typeface="华文中宋" panose="02010600040101010101" pitchFamily="2" charset="-122"/>
                <a:ea typeface="华文中宋" panose="02010600040101010101" pitchFamily="2" charset="-122"/>
              </a:rPr>
              <a:t>总结与展望</a:t>
            </a:r>
            <a:endParaRPr lang="en-US" altLang="zh-CN" sz="1600" dirty="0">
              <a:solidFill>
                <a:schemeClr val="bg1">
                  <a:lumMod val="75000"/>
                </a:schemeClr>
              </a:solidFill>
              <a:latin typeface="华文中宋" panose="02010600040101010101" pitchFamily="2" charset="-122"/>
              <a:ea typeface="华文中宋" panose="02010600040101010101" pitchFamily="2" charset="-122"/>
            </a:endParaRPr>
          </a:p>
          <a:p>
            <a:pPr marL="457200" lvl="1" indent="0" eaLnBrk="0" hangingPunct="0">
              <a:lnSpc>
                <a:spcPct val="110000"/>
              </a:lnSpc>
              <a:spcBef>
                <a:spcPct val="20000"/>
              </a:spcBef>
              <a:buClr>
                <a:schemeClr val="accent2"/>
              </a:buClr>
              <a:buSzPct val="70000"/>
              <a:buNone/>
              <a:defRPr/>
            </a:pPr>
            <a:endParaRPr lang="en-US" altLang="zh-CN" dirty="0">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0BC66AB-6C4B-4C3A-ABCB-2A483423FB87}"/>
              </a:ext>
            </a:extLst>
          </p:cNvPr>
          <p:cNvSpPr>
            <a:spLocks noGrp="1"/>
          </p:cNvSpPr>
          <p:nvPr>
            <p:ph type="sldNum" sz="quarter" idx="12"/>
          </p:nvPr>
        </p:nvSpPr>
        <p:spPr/>
        <p:txBody>
          <a:bodyPr/>
          <a:lstStyle/>
          <a:p>
            <a:fld id="{2929C476-B59D-4382-B135-CA9FF20AC21F}" type="slidenum">
              <a:rPr lang="zh-CN" altLang="en-US" smtClean="0"/>
              <a:t>9</a:t>
            </a:fld>
            <a:endParaRPr lang="zh-CN" altLang="en-US"/>
          </a:p>
        </p:txBody>
      </p:sp>
    </p:spTree>
    <p:extLst>
      <p:ext uri="{BB962C8B-B14F-4D97-AF65-F5344CB8AC3E}">
        <p14:creationId xmlns:p14="http://schemas.microsoft.com/office/powerpoint/2010/main" val="3024304475"/>
      </p:ext>
    </p:extLst>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82096</TotalTime>
  <Words>3933</Words>
  <Application>Microsoft Office PowerPoint</Application>
  <PresentationFormat>全屏显示(4:3)</PresentationFormat>
  <Paragraphs>273</Paragraphs>
  <Slides>26</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Gill Sans</vt:lpstr>
      <vt:lpstr>MyriadSetPro-Thin</vt:lpstr>
      <vt:lpstr>等线</vt:lpstr>
      <vt:lpstr>华文中宋</vt:lpstr>
      <vt:lpstr>宋体</vt:lpstr>
      <vt:lpstr>Arial</vt:lpstr>
      <vt:lpstr>Calibri</vt:lpstr>
      <vt:lpstr>Calibri Light</vt:lpstr>
      <vt:lpstr>Comic Sans MS</vt:lpstr>
      <vt:lpstr>Times New Roman</vt:lpstr>
      <vt:lpstr>Office 主题</vt:lpstr>
      <vt:lpstr>PowerPoint 演示文稿</vt:lpstr>
      <vt:lpstr>目录</vt:lpstr>
      <vt:lpstr>目录</vt:lpstr>
      <vt:lpstr>强化学习（RL）发展概况</vt:lpstr>
      <vt:lpstr>持续增长的算力需求</vt:lpstr>
      <vt:lpstr>通用计算架构VS领域专用架构（DSA）</vt:lpstr>
      <vt:lpstr>目录</vt:lpstr>
      <vt:lpstr>研究路线</vt:lpstr>
      <vt:lpstr>目录</vt:lpstr>
      <vt:lpstr>研究内容一：基于专用硬件的加速器</vt:lpstr>
      <vt:lpstr>策略训练加速</vt:lpstr>
      <vt:lpstr>策略训练加速</vt:lpstr>
      <vt:lpstr>目录</vt:lpstr>
      <vt:lpstr>研究内容二：高级计算范式</vt:lpstr>
      <vt:lpstr>研究内容二：高级计算范式</vt:lpstr>
      <vt:lpstr>高维计算的可扩展性问题</vt:lpstr>
      <vt:lpstr>基于高维计算（HDC）的分布式Q-Learning平台</vt:lpstr>
      <vt:lpstr>脉冲神经网络（Spiking Neural Networks, SNNs）</vt:lpstr>
      <vt:lpstr>目录</vt:lpstr>
      <vt:lpstr>量化</vt:lpstr>
      <vt:lpstr>目录</vt:lpstr>
      <vt:lpstr>未来研究方向</vt:lpstr>
      <vt:lpstr>未来研究方向</vt:lpstr>
      <vt:lpstr>未来研究方向</vt:lpstr>
      <vt:lpstr>已取得成果</vt:lpstr>
      <vt:lpstr>PowerPoint 演示文稿</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Bian Yaoliang</cp:lastModifiedBy>
  <cp:revision>908</cp:revision>
  <cp:lastPrinted>2017-10-15T23:40:53Z</cp:lastPrinted>
  <dcterms:created xsi:type="dcterms:W3CDTF">2017-09-30T04:13:41Z</dcterms:created>
  <dcterms:modified xsi:type="dcterms:W3CDTF">2024-10-23T07:53:23Z</dcterms:modified>
</cp:coreProperties>
</file>