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  <p:sldMasterId id="2147483689" r:id="rId2"/>
  </p:sldMasterIdLst>
  <p:notesMasterIdLst>
    <p:notesMasterId r:id="rId33"/>
  </p:notesMasterIdLst>
  <p:sldIdLst>
    <p:sldId id="256" r:id="rId3"/>
    <p:sldId id="290" r:id="rId4"/>
    <p:sldId id="292" r:id="rId5"/>
    <p:sldId id="291" r:id="rId6"/>
    <p:sldId id="305" r:id="rId7"/>
    <p:sldId id="307" r:id="rId8"/>
    <p:sldId id="310" r:id="rId9"/>
    <p:sldId id="309" r:id="rId10"/>
    <p:sldId id="308" r:id="rId11"/>
    <p:sldId id="311" r:id="rId12"/>
    <p:sldId id="312" r:id="rId13"/>
    <p:sldId id="317" r:id="rId14"/>
    <p:sldId id="313" r:id="rId15"/>
    <p:sldId id="316" r:id="rId16"/>
    <p:sldId id="314" r:id="rId17"/>
    <p:sldId id="318" r:id="rId18"/>
    <p:sldId id="315" r:id="rId19"/>
    <p:sldId id="320" r:id="rId20"/>
    <p:sldId id="358" r:id="rId21"/>
    <p:sldId id="321" r:id="rId22"/>
    <p:sldId id="322" r:id="rId23"/>
    <p:sldId id="319" r:id="rId24"/>
    <p:sldId id="324" r:id="rId25"/>
    <p:sldId id="325" r:id="rId26"/>
    <p:sldId id="328" r:id="rId27"/>
    <p:sldId id="329" r:id="rId28"/>
    <p:sldId id="330" r:id="rId29"/>
    <p:sldId id="332" r:id="rId30"/>
    <p:sldId id="331" r:id="rId31"/>
    <p:sldId id="335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5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209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2861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749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4474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66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78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968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59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0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6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85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88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902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58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28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91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74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6267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13001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7464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4026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234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9406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51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034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6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9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2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algn="r" eaLnBrk="1" hangingPunct="1"/>
            <a:fld id="{9A0DB2DC-4C9A-4742-B13C-FB6460FD3503}" type="slidenum">
              <a:rPr lang="en-US" altLang="zh-CN" sz="1200" smtClean="0">
                <a:latin typeface="Arial Black" panose="020B0A04020102020204" pitchFamily="34" charset="0"/>
              </a:rPr>
              <a:t>‹#›</a:t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42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wendong@bupt.edu.c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 idx="4294967295"/>
          </p:nvPr>
        </p:nvSpPr>
        <p:spPr>
          <a:xfrm>
            <a:off x="3124200" y="1828800"/>
            <a:ext cx="6019800" cy="2209800"/>
          </a:xfrm>
          <a:ln/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eaLnBrk="1" hangingPunct="1"/>
            <a:r>
              <a:rPr lang="en-US" altLang="zh-CN" sz="5000" dirty="0">
                <a:solidFill>
                  <a:srgbClr val="000000"/>
                </a:solidFill>
              </a:rPr>
              <a:t>Report Writing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4294967295"/>
          </p:nvPr>
        </p:nvSpPr>
        <p:spPr>
          <a:xfrm>
            <a:off x="4868863" y="4652963"/>
            <a:ext cx="4275137" cy="1077912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algn="l" eaLnBrk="1" hangingPunct="1"/>
            <a:r>
              <a:rPr lang="en-US" altLang="zh-CN" sz="1800" dirty="0"/>
              <a:t>Prepared by Li Wendong</a:t>
            </a:r>
          </a:p>
          <a:p>
            <a:pPr lvl="0" algn="l" eaLnBrk="1" hangingPunct="1"/>
            <a:r>
              <a:rPr lang="en-US" altLang="zh-CN" sz="1800" dirty="0"/>
              <a:t>                    </a:t>
            </a:r>
            <a:r>
              <a:rPr lang="en-US" altLang="zh-CN" sz="1800" dirty="0">
                <a:hlinkClick r:id="rId2"/>
              </a:rPr>
              <a:t>liwendong@bupt.edu.cn</a:t>
            </a:r>
            <a:r>
              <a:rPr lang="en-US" altLang="zh-CN" sz="1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Guidelines for informal reports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>
              <a:buNone/>
            </a:pPr>
            <a:r>
              <a:rPr lang="en-US" altLang="zh-CN" dirty="0"/>
              <a:t> Informal reports Guidelines: </a:t>
            </a:r>
          </a:p>
          <a:p>
            <a:pPr lvl="0" eaLnBrk="1" hangingPunct="1"/>
            <a:r>
              <a:rPr lang="en-US" altLang="zh-CN" dirty="0"/>
              <a:t>1. plan well before you write</a:t>
            </a:r>
          </a:p>
          <a:p>
            <a:pPr lvl="1" eaLnBrk="1" hangingPunct="1"/>
            <a:r>
              <a:rPr lang="en-US" altLang="zh-CN" dirty="0"/>
              <a:t>Purpose?</a:t>
            </a:r>
          </a:p>
          <a:p>
            <a:pPr lvl="1" eaLnBrk="1" hangingPunct="1"/>
            <a:r>
              <a:rPr lang="en-US" altLang="zh-CN" dirty="0"/>
              <a:t>Readers?</a:t>
            </a:r>
          </a:p>
          <a:p>
            <a:pPr lvl="1" eaLnBrk="1" hangingPunct="1"/>
            <a:r>
              <a:rPr lang="en-US" altLang="zh-CN" dirty="0"/>
              <a:t>Main points?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836613"/>
            <a:ext cx="8229600" cy="1371600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sz="3200" dirty="0"/>
              <a:t>2. use letter or memo format?</a:t>
            </a:r>
            <a:br>
              <a:rPr lang="en-US" altLang="zh-CN" sz="3200" dirty="0"/>
            </a:br>
            <a:endParaRPr lang="en-US" altLang="zh-CN" sz="3200" dirty="0"/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>
              <a:buNone/>
            </a:pPr>
            <a:r>
              <a:rPr lang="en-US" altLang="zh-CN" dirty="0"/>
              <a:t>see model 8-1 for a letter report</a:t>
            </a:r>
          </a:p>
          <a:p>
            <a:pPr lvl="1" eaLnBrk="1" hangingPunct="1"/>
            <a:r>
              <a:rPr lang="en-US" altLang="zh-CN" dirty="0"/>
              <a:t>Differences between a business letter and a letter report (p.246,VS.280)</a:t>
            </a:r>
          </a:p>
          <a:p>
            <a:pPr lvl="2" eaLnBrk="1" hangingPunct="1"/>
            <a:r>
              <a:rPr lang="en-US" altLang="zh-CN" dirty="0"/>
              <a:t>Greeting replaced by attention line</a:t>
            </a:r>
          </a:p>
          <a:p>
            <a:pPr lvl="2" eaLnBrk="1" hangingPunct="1"/>
            <a:r>
              <a:rPr lang="en-US" altLang="zh-CN" dirty="0"/>
              <a:t>Fully described project title</a:t>
            </a:r>
          </a:p>
          <a:p>
            <a:pPr lvl="2" eaLnBrk="1" hangingPunct="1"/>
            <a:r>
              <a:rPr lang="en-US" altLang="zh-CN" dirty="0"/>
              <a:t>Spacing to the readers’ preference.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Model 8-2 for a memo report</a:t>
            </a:r>
          </a:p>
          <a:p>
            <a:pPr lvl="0" eaLnBrk="1" hangingPunct="1">
              <a:buNone/>
            </a:pPr>
            <a:r>
              <a:rPr lang="en-US" altLang="zh-CN" dirty="0"/>
              <a:t>    p.240 VS.282</a:t>
            </a:r>
          </a:p>
          <a:p>
            <a:pPr lvl="1" eaLnBrk="1" hangingPunct="1"/>
            <a:r>
              <a:rPr lang="en-US" altLang="zh-CN" dirty="0"/>
              <a:t>Memo reports longer, </a:t>
            </a:r>
          </a:p>
          <a:p>
            <a:pPr lvl="1" eaLnBrk="1" hangingPunct="1"/>
            <a:r>
              <a:rPr lang="en-US" altLang="zh-CN" dirty="0"/>
              <a:t>more headings</a:t>
            </a:r>
          </a:p>
          <a:p>
            <a:pPr lvl="1" eaLnBrk="1" hangingPunct="1">
              <a:buNone/>
            </a:pPr>
            <a:r>
              <a:rPr lang="en-US" altLang="zh-CN" dirty="0"/>
              <a:t>   Than routine memos</a:t>
            </a:r>
          </a:p>
          <a:p>
            <a:pPr lvl="1" eaLnBrk="1" hangingPunct="1"/>
            <a:r>
              <a:rPr lang="en-US" altLang="zh-CN" dirty="0"/>
              <a:t>Spacing, one and one-half, double spacing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>
              <a:buNone/>
            </a:pPr>
            <a:r>
              <a:rPr lang="en-US" altLang="zh-CN" dirty="0"/>
              <a:t>Title of your memo or memo, letter report</a:t>
            </a:r>
          </a:p>
          <a:p>
            <a:pPr lvl="1" eaLnBrk="1" hangingPunct="1"/>
            <a:r>
              <a:rPr lang="en-US" altLang="zh-CN" dirty="0"/>
              <a:t>Engage interest</a:t>
            </a:r>
          </a:p>
          <a:p>
            <a:pPr lvl="1" eaLnBrk="1" hangingPunct="1"/>
            <a:r>
              <a:rPr lang="en-US" altLang="zh-CN" dirty="0"/>
              <a:t>First quick look at your topic</a:t>
            </a:r>
          </a:p>
          <a:p>
            <a:pPr lvl="1" eaLnBrk="1" hangingPunct="1"/>
            <a:r>
              <a:rPr lang="en-US" altLang="zh-CN" dirty="0"/>
              <a:t>Specific and concise</a:t>
            </a:r>
          </a:p>
        </p:txBody>
      </p:sp>
      <p:pic>
        <p:nvPicPr>
          <p:cNvPr id="1536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4149725"/>
            <a:ext cx="6911975" cy="115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8229600" cy="1100138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sz="3200" b="1" dirty="0"/>
              <a:t>4 ABC format</a:t>
            </a:r>
            <a:r>
              <a:rPr lang="en-US" altLang="zh-CN" dirty="0"/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925513" y="1557338"/>
            <a:ext cx="8218487" cy="5040312"/>
          </a:xfrm>
          <a:ln/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lvl="0" eaLnBrk="1" hangingPunct="1"/>
            <a:r>
              <a:rPr lang="en-US" altLang="zh-CN" sz="2800" dirty="0"/>
              <a:t>Abstract: </a:t>
            </a:r>
          </a:p>
          <a:p>
            <a:pPr lvl="0" eaLnBrk="1" hangingPunct="1">
              <a:buNone/>
            </a:pPr>
            <a:r>
              <a:rPr lang="en-US" altLang="zh-CN" sz="2800" dirty="0"/>
              <a:t>a capsule version of information most needed for decision makers</a:t>
            </a:r>
          </a:p>
          <a:p>
            <a:pPr lvl="0" eaLnBrk="1" hangingPunct="1"/>
            <a:r>
              <a:rPr lang="en-US" altLang="zh-CN" sz="2800" dirty="0"/>
              <a:t>Body: </a:t>
            </a:r>
          </a:p>
          <a:p>
            <a:pPr lvl="0" eaLnBrk="1" hangingPunct="1">
              <a:buNone/>
            </a:pPr>
            <a:r>
              <a:rPr lang="en-US" altLang="zh-CN" sz="2800" dirty="0"/>
              <a:t>Give details in the body of the report, where technical readers are most likely to linger awhile to examine supporting evidence</a:t>
            </a:r>
          </a:p>
          <a:p>
            <a:pPr lvl="0" eaLnBrk="1" hangingPunct="1"/>
            <a:r>
              <a:rPr lang="en-US" altLang="zh-CN" sz="2800" dirty="0"/>
              <a:t>Conclusion: </a:t>
            </a:r>
          </a:p>
          <a:p>
            <a:pPr lvl="0" eaLnBrk="1" hangingPunct="1">
              <a:buNone/>
            </a:pPr>
            <a:r>
              <a:rPr lang="en-US" altLang="zh-CN" sz="2800" dirty="0"/>
              <a:t>reserve the end of the report for a description of list of findings, conclusions, or recommendations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692150"/>
            <a:ext cx="8229600" cy="1371600"/>
          </a:xfrm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sz="3200" b="1" dirty="0"/>
              <a:t>3 make text visually appealing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lvl="0" eaLnBrk="1" hangingPunct="1"/>
            <a:r>
              <a:rPr lang="en-US" altLang="zh-CN" sz="2400" dirty="0"/>
              <a:t>Bulleted points for short list</a:t>
            </a:r>
          </a:p>
          <a:p>
            <a:pPr lvl="0" eaLnBrk="1" hangingPunct="1"/>
            <a:r>
              <a:rPr lang="en-US" altLang="zh-CN" sz="2400" dirty="0"/>
              <a:t>Numbered points for longer list or involve steps</a:t>
            </a:r>
          </a:p>
          <a:p>
            <a:pPr lvl="0" eaLnBrk="1" hangingPunct="1"/>
            <a:r>
              <a:rPr lang="en-US" altLang="zh-CN" sz="2400" dirty="0"/>
              <a:t>Frequent use of headings and subheadings</a:t>
            </a:r>
          </a:p>
          <a:p>
            <a:pPr lvl="0" eaLnBrk="1" hangingPunct="1"/>
            <a:endParaRPr lang="en-US" altLang="zh-CN" sz="2400" dirty="0"/>
          </a:p>
          <a:p>
            <a:pPr lvl="0" eaLnBrk="1" hangingPunct="1"/>
            <a:r>
              <a:rPr lang="zh-CN" altLang="en-US" sz="2400" dirty="0"/>
              <a:t>generous use of paragraphs, and numbered or bulleted items, then group them into subheadings, subheadings furthur grouped under heading. </a:t>
            </a:r>
          </a:p>
          <a:p>
            <a:pPr lvl="0" eaLnBrk="1" hangingPunct="1"/>
            <a:r>
              <a:rPr lang="zh-CN" altLang="en-US" sz="2400" dirty="0"/>
              <a:t>follow a logical flow</a:t>
            </a:r>
          </a:p>
          <a:p>
            <a:pPr lvl="0" eaLnBrk="1" hangingPunct="1"/>
            <a:r>
              <a:rPr lang="zh-CN" altLang="en-US" sz="2400" dirty="0"/>
              <a:t>general structure is ABC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sz="4000" dirty="0"/>
              <a:t>5. Call the abstract an introductory 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Give readers  a summary</a:t>
            </a:r>
          </a:p>
          <a:p>
            <a:pPr lvl="0" eaLnBrk="1" hangingPunct="1"/>
            <a:r>
              <a:rPr lang="en-US" altLang="zh-CN" dirty="0"/>
              <a:t>1-2 paragraphs</a:t>
            </a:r>
          </a:p>
          <a:p>
            <a:pPr lvl="0" eaLnBrk="1" hangingPunct="1"/>
            <a:r>
              <a:rPr lang="en-US" altLang="zh-CN" dirty="0"/>
              <a:t>Purpose- why it?</a:t>
            </a:r>
          </a:p>
          <a:p>
            <a:pPr lvl="0" eaLnBrk="1" hangingPunct="1"/>
            <a:r>
              <a:rPr lang="en-US" altLang="zh-CN" dirty="0"/>
              <a:t>Scope- what range of information?</a:t>
            </a:r>
          </a:p>
          <a:p>
            <a:pPr lvl="0" eaLnBrk="1" hangingPunct="1"/>
            <a:r>
              <a:rPr lang="en-US" altLang="zh-CN" dirty="0"/>
              <a:t>Summary of essentials – what readers most want to know?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sz="4000" dirty="0"/>
              <a:t>6 put important details in the body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Gives details in organized way</a:t>
            </a:r>
          </a:p>
          <a:p>
            <a:pPr lvl="0" eaLnBrk="1" hangingPunct="1"/>
            <a:r>
              <a:rPr lang="en-US" altLang="zh-CN" dirty="0"/>
              <a:t>How tidy and organized?</a:t>
            </a:r>
          </a:p>
          <a:p>
            <a:pPr lvl="1" eaLnBrk="1" hangingPunct="1"/>
            <a:r>
              <a:rPr lang="en-US" altLang="zh-CN" dirty="0"/>
              <a:t>Generous headings</a:t>
            </a:r>
          </a:p>
          <a:p>
            <a:pPr lvl="1" eaLnBrk="1" hangingPunct="1"/>
            <a:r>
              <a:rPr lang="en-US" altLang="zh-CN" dirty="0"/>
              <a:t>Precede subheadings with a lead-in passage</a:t>
            </a:r>
          </a:p>
          <a:p>
            <a:pPr lvl="1" eaLnBrk="1" hangingPunct="1"/>
            <a:r>
              <a:rPr lang="en-US" altLang="zh-CN" dirty="0"/>
              <a:t>Move from general to specific in paragraphs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7 separate fact from opinion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Don’t mix them</a:t>
            </a:r>
          </a:p>
          <a:p>
            <a:pPr lvl="0" eaLnBrk="1" hangingPunct="1"/>
            <a:r>
              <a:rPr lang="en-US" altLang="zh-CN" dirty="0"/>
              <a:t>Move logically from findings to conclusions, recommendations</a:t>
            </a:r>
          </a:p>
          <a:p>
            <a:pPr lvl="0" eaLnBrk="1" hangingPunct="1"/>
            <a:r>
              <a:rPr lang="en-US" altLang="zh-CN" dirty="0"/>
              <a:t>Definitions: Findings/ conclusions/recommendations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/>
            <a:r>
              <a:rPr lang="zh-CN" altLang="en-US" dirty="0"/>
              <a:t>8 Differences of memo and letter report in style: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>
              <a:buNone/>
            </a:pPr>
            <a:endParaRPr lang="zh-CN" altLang="en-US" dirty="0"/>
          </a:p>
          <a:p>
            <a:pPr lvl="0" eaLnBrk="1" hangingPunct="1">
              <a:buNone/>
            </a:pPr>
            <a:r>
              <a:rPr lang="zh-CN" altLang="en-US" dirty="0"/>
              <a:t>letter report ends more like a letter with greeting, goodwill and handwritten sign</a:t>
            </a:r>
            <a:r>
              <a:rPr lang="en-US" altLang="zh-CN" dirty="0"/>
              <a:t>a</a:t>
            </a:r>
            <a:r>
              <a:rPr lang="zh-CN" altLang="en-US" dirty="0"/>
              <a:t>ture.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4294967295"/>
          </p:nvPr>
        </p:nvSpPr>
        <p:spPr>
          <a:xfrm>
            <a:off x="914400" y="1484313"/>
            <a:ext cx="8229600" cy="3886200"/>
          </a:xfrm>
          <a:ln/>
        </p:spPr>
        <p:txBody>
          <a:bodyPr vert="horz" wrap="square" lIns="91440" tIns="45720" rIns="91440" bIns="45720" anchor="t"/>
          <a:lstStyle/>
          <a:p>
            <a:pPr lvl="0" eaLnBrk="1" hangingPunct="1">
              <a:buNone/>
            </a:pPr>
            <a:endParaRPr lang="en-US" altLang="zh-CN" dirty="0"/>
          </a:p>
          <a:p>
            <a:pPr lvl="0" eaLnBrk="1" hangingPunct="1">
              <a:buNone/>
            </a:pPr>
            <a:r>
              <a:rPr lang="en-US" altLang="zh-CN" dirty="0"/>
              <a:t>you may prepare a report to:</a:t>
            </a:r>
          </a:p>
          <a:p>
            <a:pPr lvl="0" eaLnBrk="1" hangingPunct="1"/>
            <a:r>
              <a:rPr lang="en-US" altLang="zh-CN" dirty="0"/>
              <a:t>transfer general information</a:t>
            </a:r>
          </a:p>
          <a:p>
            <a:pPr lvl="0" eaLnBrk="1" hangingPunct="1"/>
            <a:r>
              <a:rPr lang="en-US" altLang="zh-CN" dirty="0"/>
              <a:t>present the results of an investigation</a:t>
            </a:r>
          </a:p>
          <a:p>
            <a:pPr lvl="0" eaLnBrk="1" hangingPunct="1"/>
            <a:r>
              <a:rPr lang="en-US" altLang="zh-CN" dirty="0"/>
              <a:t>make a persuasive argument</a:t>
            </a:r>
          </a:p>
          <a:p>
            <a:pPr lvl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dirty="0"/>
              <a:t>9</a:t>
            </a:r>
            <a:r>
              <a:rPr lang="en-US" altLang="zh-CN" dirty="0"/>
              <a:t> focus attention in conclusion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Restate conclusions or recommendations briefly if mentioned in the body.</a:t>
            </a:r>
          </a:p>
          <a:p>
            <a:pPr lvl="0" eaLnBrk="1" hangingPunct="1">
              <a:buNone/>
            </a:pPr>
            <a:r>
              <a:rPr lang="en-US" altLang="zh-CN" dirty="0"/>
              <a:t>        PP.282-283</a:t>
            </a:r>
          </a:p>
          <a:p>
            <a:pPr lvl="0" eaLnBrk="1" hangingPunct="1">
              <a:buNone/>
            </a:pPr>
            <a:endParaRPr lang="en-US" altLang="zh-CN" dirty="0"/>
          </a:p>
          <a:p>
            <a:pPr lvl="0" eaLnBrk="1" hangingPunct="1"/>
            <a:r>
              <a:rPr lang="en-US" altLang="zh-CN" dirty="0"/>
              <a:t>If not mentioned, more details in this part</a:t>
            </a:r>
          </a:p>
          <a:p>
            <a:pPr lvl="0" eaLnBrk="1" hangingPunct="1">
              <a:buNone/>
            </a:pPr>
            <a:r>
              <a:rPr lang="en-US" altLang="zh-CN" dirty="0"/>
              <a:t>       PP.280-281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zh-CN" altLang="en-US" sz="4000" dirty="0"/>
              <a:t>10</a:t>
            </a:r>
            <a:r>
              <a:rPr lang="en-US" altLang="zh-CN" sz="4000" dirty="0"/>
              <a:t> use attachments for less important details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Tables and figures</a:t>
            </a:r>
          </a:p>
          <a:p>
            <a:pPr lvl="0" eaLnBrk="1" hangingPunct="1"/>
            <a:r>
              <a:rPr lang="en-US" altLang="zh-CN" dirty="0"/>
              <a:t>Costs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1</a:t>
            </a:r>
            <a:r>
              <a:rPr lang="en-US" altLang="zh-CN" dirty="0"/>
              <a:t> edit carefully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Keep most sentences short and simple</a:t>
            </a:r>
          </a:p>
          <a:p>
            <a:pPr lvl="0" eaLnBrk="1" hangingPunct="1"/>
            <a:r>
              <a:rPr lang="en-US" altLang="zh-CN" dirty="0"/>
              <a:t>Proofread</a:t>
            </a:r>
          </a:p>
          <a:p>
            <a:pPr lvl="0" eaLnBrk="1" hangingPunct="1"/>
            <a:r>
              <a:rPr lang="en-US" altLang="zh-CN" dirty="0"/>
              <a:t>Triple-check all cost figures</a:t>
            </a:r>
          </a:p>
          <a:p>
            <a:pPr lvl="0" eaLnBrk="1" hangingPunct="1"/>
            <a:r>
              <a:rPr lang="en-US" altLang="zh-CN" dirty="0"/>
              <a:t>Attachments are included, mentioned?</a:t>
            </a:r>
          </a:p>
          <a:p>
            <a:pPr lvl="0" eaLnBrk="1" hangingPunct="1"/>
            <a:r>
              <a:rPr lang="en-US" altLang="zh-CN" dirty="0"/>
              <a:t>Format, wording</a:t>
            </a:r>
          </a:p>
          <a:p>
            <a:pPr lvl="0" eaLnBrk="1" hangingPunct="1"/>
            <a:r>
              <a:rPr lang="en-US" altLang="zh-CN" dirty="0"/>
              <a:t>Colleague check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Task:</a:t>
            </a:r>
          </a:p>
          <a:p>
            <a:pPr lvl="0" eaLnBrk="1" hangingPunct="1">
              <a:buNone/>
            </a:pPr>
            <a:r>
              <a:rPr lang="en-US" altLang="zh-CN" dirty="0"/>
              <a:t> refer to textbook for a second look at the models of informal reports, 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algn="ctr" eaLnBrk="1" hangingPunct="1">
              <a:buNone/>
            </a:pPr>
            <a:r>
              <a:rPr lang="en-US" altLang="zh-CN" sz="4800" dirty="0"/>
              <a:t>Formal Report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eaLnBrk="1" hangingPunct="1"/>
            <a:r>
              <a:rPr lang="en-US" altLang="zh-CN" sz="4000" dirty="0"/>
              <a:t>When to use a formal report</a:t>
            </a:r>
            <a:br>
              <a:rPr lang="en-US" altLang="zh-CN" sz="4000" dirty="0"/>
            </a:br>
            <a:endParaRPr lang="en-US" altLang="zh-CN" sz="4000" dirty="0"/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Cover complex projects</a:t>
            </a:r>
          </a:p>
          <a:p>
            <a:pPr lvl="0" eaLnBrk="1" hangingPunct="1"/>
            <a:r>
              <a:rPr lang="en-US" altLang="zh-CN" dirty="0"/>
              <a:t>Direct to readers at different technical levels</a:t>
            </a:r>
          </a:p>
          <a:p>
            <a:pPr lvl="0" eaLnBrk="1" hangingPunct="1"/>
            <a:r>
              <a:rPr lang="en-US" altLang="zh-CN" dirty="0"/>
              <a:t>Contain at least 6-10 pages, excluding appendices</a:t>
            </a:r>
          </a:p>
          <a:p>
            <a:pPr lvl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Overall Writing Strategy 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Main principles&amp;reasons</a:t>
            </a:r>
          </a:p>
          <a:p>
            <a:pPr lvl="1" eaLnBrk="1" hangingPunct="1"/>
            <a:r>
              <a:rPr lang="en-US" altLang="zh-CN" dirty="0"/>
              <a:t>1 write different parts for different readers</a:t>
            </a:r>
          </a:p>
          <a:p>
            <a:pPr lvl="1" eaLnBrk="1" hangingPunct="1"/>
            <a:r>
              <a:rPr lang="en-US" altLang="zh-CN" dirty="0"/>
              <a:t>2 place important info first</a:t>
            </a:r>
          </a:p>
          <a:p>
            <a:pPr lvl="1" eaLnBrk="1" hangingPunct="1"/>
            <a:r>
              <a:rPr lang="en-US" altLang="zh-CN" dirty="0"/>
              <a:t>3 repeat key points when necessary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ABC format for formal report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Abstract</a:t>
            </a:r>
          </a:p>
          <a:p>
            <a:pPr lvl="1" eaLnBrk="1" hangingPunct="1"/>
            <a:r>
              <a:rPr lang="en-US" altLang="zh-CN" dirty="0"/>
              <a:t>Cover/title page</a:t>
            </a:r>
          </a:p>
          <a:p>
            <a:pPr lvl="1" eaLnBrk="1" hangingPunct="1"/>
            <a:r>
              <a:rPr lang="en-US" altLang="zh-CN" dirty="0"/>
              <a:t>Letter or memo of transmittal</a:t>
            </a:r>
          </a:p>
          <a:p>
            <a:pPr lvl="1" eaLnBrk="1" hangingPunct="1"/>
            <a:r>
              <a:rPr lang="en-US" altLang="zh-CN" dirty="0"/>
              <a:t>Table of contents</a:t>
            </a:r>
          </a:p>
          <a:p>
            <a:pPr lvl="1" eaLnBrk="1" hangingPunct="1"/>
            <a:r>
              <a:rPr lang="en-US" altLang="zh-CN" dirty="0"/>
              <a:t>List of illustrations</a:t>
            </a:r>
          </a:p>
          <a:p>
            <a:pPr lvl="1" eaLnBrk="1" hangingPunct="1"/>
            <a:r>
              <a:rPr lang="en-US" altLang="zh-CN" dirty="0"/>
              <a:t>Executive summary</a:t>
            </a:r>
          </a:p>
          <a:p>
            <a:pPr lvl="1" eaLnBrk="1" hangingPunct="1"/>
            <a:r>
              <a:rPr lang="en-US" altLang="zh-CN" dirty="0"/>
              <a:t>introduction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ABC format for formal report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Body</a:t>
            </a:r>
          </a:p>
          <a:p>
            <a:pPr lvl="1" eaLnBrk="1" hangingPunct="1"/>
            <a:r>
              <a:rPr lang="en-US" altLang="zh-CN" dirty="0"/>
              <a:t>Discussion sections</a:t>
            </a:r>
          </a:p>
          <a:p>
            <a:pPr lvl="1" eaLnBrk="1" hangingPunct="1"/>
            <a:r>
              <a:rPr lang="en-US" altLang="zh-CN" dirty="0"/>
              <a:t>[Appedices-appear after text but support Body section]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ABC format for formal report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Conclusion</a:t>
            </a:r>
          </a:p>
          <a:p>
            <a:pPr lvl="1" eaLnBrk="1" hangingPunct="1"/>
            <a:r>
              <a:rPr lang="en-US" altLang="zh-CN" dirty="0"/>
              <a:t>Conclusions</a:t>
            </a:r>
          </a:p>
          <a:p>
            <a:pPr lvl="1" eaLnBrk="1" hangingPunct="1"/>
            <a:r>
              <a:rPr lang="en-US" altLang="zh-CN" dirty="0"/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>
              <a:buNone/>
            </a:pPr>
            <a:r>
              <a:rPr lang="en-US" altLang="zh-CN" dirty="0"/>
              <a:t>The report shows you know how to:</a:t>
            </a:r>
          </a:p>
          <a:p>
            <a:pPr lvl="0" eaLnBrk="1" hangingPunct="1">
              <a:buNone/>
            </a:pPr>
            <a:endParaRPr lang="en-US" altLang="zh-CN" dirty="0"/>
          </a:p>
          <a:p>
            <a:pPr lvl="0" eaLnBrk="1" hangingPunct="1"/>
            <a:r>
              <a:rPr lang="en-US" altLang="zh-CN" dirty="0"/>
              <a:t>understand and resolve problems</a:t>
            </a:r>
          </a:p>
          <a:p>
            <a:pPr lvl="0" eaLnBrk="1" hangingPunct="1"/>
            <a:r>
              <a:rPr lang="en-US" altLang="zh-CN" dirty="0"/>
              <a:t>communicate effectively</a:t>
            </a:r>
          </a:p>
          <a:p>
            <a:pPr lvl="0" eaLnBrk="1" hangingPunct="1"/>
            <a:r>
              <a:rPr lang="en-US" altLang="zh-CN" dirty="0"/>
              <a:t>identify new opportunities and share ideas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pagination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lvl="0" eaLnBrk="1" hangingPunct="1">
              <a:lnSpc>
                <a:spcPct val="80000"/>
              </a:lnSpc>
            </a:pPr>
            <a:r>
              <a:rPr lang="en-US" altLang="zh-CN" sz="2800" dirty="0"/>
              <a:t>Use lowercase roman numerals for some or all of the front matter that precedes-and includes—the table of contents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CN" sz="2800" dirty="0"/>
              <a:t>Use Arabic numbers for items that follow the table of contents (all of which are listed in the table of contents)</a:t>
            </a:r>
          </a:p>
          <a:p>
            <a:pPr lvl="0" eaLnBrk="1" hangingPunct="1">
              <a:lnSpc>
                <a:spcPct val="80000"/>
              </a:lnSpc>
            </a:pPr>
            <a:r>
              <a:rPr lang="en-US" altLang="zh-CN" sz="2800" dirty="0"/>
              <a:t>Continue the Arabic numbering for appendices if they are relatively short. Long sets of appendices sometimes have their own internal numbering(A-1,2,3…; B-1,2,3…)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>
              <a:buNone/>
            </a:pPr>
            <a:r>
              <a:rPr lang="en-US" altLang="zh-CN" dirty="0"/>
              <a:t>So preparing a good report will help you:</a:t>
            </a:r>
          </a:p>
          <a:p>
            <a:pPr lvl="0" eaLnBrk="1" hangingPunct="1"/>
            <a:r>
              <a:rPr lang="en-US" altLang="zh-CN" dirty="0"/>
              <a:t>to get positive attention from your    managers and executives, </a:t>
            </a:r>
          </a:p>
          <a:p>
            <a:pPr lvl="0" eaLnBrk="1" hangingPunct="1"/>
            <a:r>
              <a:rPr lang="en-US" altLang="zh-CN" dirty="0"/>
              <a:t>and ultimately improve your career. </a:t>
            </a:r>
          </a:p>
          <a:p>
            <a:pPr lvl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algn="ctr" eaLnBrk="1" hangingPunct="1">
              <a:buNone/>
            </a:pPr>
            <a:r>
              <a:rPr lang="en-US" altLang="zh-CN" b="1" dirty="0"/>
              <a:t>Informal and formal reports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lvl="0" eaLnBrk="1" hangingPunct="1"/>
            <a:r>
              <a:rPr lang="en-US" altLang="zh-CN" dirty="0"/>
              <a:t>Informal report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>
              <a:lnSpc>
                <a:spcPct val="90000"/>
              </a:lnSpc>
            </a:pPr>
            <a:r>
              <a:rPr lang="en-US" altLang="zh-CN" dirty="0"/>
              <a:t>2-5 pages</a:t>
            </a:r>
          </a:p>
          <a:p>
            <a:pPr lvl="0" eaLnBrk="1" hangingPunct="1">
              <a:lnSpc>
                <a:spcPct val="90000"/>
              </a:lnSpc>
            </a:pPr>
            <a:r>
              <a:rPr lang="en-US" altLang="zh-CN" dirty="0"/>
              <a:t>More substance than a memo or letter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zh-CN" dirty="0"/>
              <a:t>    Less than a formal report</a:t>
            </a:r>
          </a:p>
          <a:p>
            <a:pPr lvl="0" eaLnBrk="1" hangingPunct="1">
              <a:lnSpc>
                <a:spcPct val="90000"/>
              </a:lnSpc>
            </a:pPr>
            <a:r>
              <a:rPr lang="en-US" altLang="zh-CN" dirty="0"/>
              <a:t>For many purposes, informative or persuasive, … </a:t>
            </a:r>
          </a:p>
          <a:p>
            <a:pPr lvl="0" eaLnBrk="1" hangingPunct="1">
              <a:lnSpc>
                <a:spcPct val="90000"/>
              </a:lnSpc>
            </a:pPr>
            <a:r>
              <a:rPr lang="en-US" altLang="zh-CN" dirty="0"/>
              <a:t>Letter  report (external) 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altLang="zh-CN" dirty="0"/>
              <a:t>   Memo report (internal)</a:t>
            </a:r>
          </a:p>
          <a:p>
            <a:pPr lvl="0" eaLnBrk="1" hangingPunct="1"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>
            <a:normAutofit fontScale="90000"/>
          </a:bodyPr>
          <a:lstStyle/>
          <a:p>
            <a:pPr lvl="0" eaLnBrk="1" hangingPunct="1"/>
            <a:r>
              <a:rPr lang="en-US" altLang="zh-CN" sz="4000" dirty="0"/>
              <a:t>When to use informal </a:t>
            </a:r>
            <a:br>
              <a:rPr lang="en-US" altLang="zh-CN" sz="4000" dirty="0"/>
            </a:br>
            <a:r>
              <a:rPr lang="en-US" altLang="zh-CN" sz="4000" dirty="0"/>
              <a:t>                Letter/memo report?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When use a Letter report?</a:t>
            </a:r>
          </a:p>
          <a:p>
            <a:pPr lvl="1" eaLnBrk="1" hangingPunct="1"/>
            <a:r>
              <a:rPr lang="en-US" altLang="zh-CN" dirty="0"/>
              <a:t>Training recommendation</a:t>
            </a:r>
          </a:p>
          <a:p>
            <a:pPr lvl="1" eaLnBrk="1" hangingPunct="1"/>
            <a:r>
              <a:rPr lang="en-US" altLang="zh-CN" dirty="0"/>
              <a:t>Seafloor study</a:t>
            </a:r>
          </a:p>
          <a:p>
            <a:pPr lvl="1" eaLnBrk="1" hangingPunct="1"/>
            <a:r>
              <a:rPr lang="en-US" altLang="zh-CN" dirty="0"/>
              <a:t>Marketing report</a:t>
            </a:r>
          </a:p>
          <a:p>
            <a:pPr lvl="1" eaLnBrk="1" hangingPunct="1"/>
            <a:r>
              <a:rPr lang="en-US" altLang="zh-CN" dirty="0"/>
              <a:t>Asbestos project/report an issue</a:t>
            </a:r>
          </a:p>
          <a:p>
            <a:pPr lvl="1" eaLnBrk="1" hangingPunct="1"/>
            <a:r>
              <a:rPr lang="en-US" altLang="zh-CN" dirty="0"/>
              <a:t>Entertainment study</a:t>
            </a:r>
          </a:p>
          <a:p>
            <a:pPr lvl="1" eaLnBrk="1" hangingPunct="1"/>
            <a:r>
              <a:rPr lang="en-US" altLang="zh-CN" dirty="0"/>
              <a:t>Equipment design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When use a Memo report</a:t>
            </a:r>
          </a:p>
          <a:p>
            <a:pPr lvl="1" eaLnBrk="1" hangingPunct="1"/>
            <a:r>
              <a:rPr lang="en-US" altLang="zh-CN" dirty="0"/>
              <a:t>Need for testing equipment</a:t>
            </a:r>
          </a:p>
          <a:p>
            <a:pPr lvl="1" eaLnBrk="1" hangingPunct="1"/>
            <a:r>
              <a:rPr lang="en-US" altLang="zh-CN" dirty="0"/>
              <a:t>Personnel problem</a:t>
            </a:r>
          </a:p>
          <a:p>
            <a:pPr lvl="1" eaLnBrk="1" hangingPunct="1"/>
            <a:r>
              <a:rPr lang="en-US" altLang="zh-CN" dirty="0"/>
              <a:t>Need for drafting tables</a:t>
            </a:r>
          </a:p>
          <a:p>
            <a:pPr lvl="1" eaLnBrk="1" hangingPunct="1"/>
            <a:r>
              <a:rPr lang="en-US" altLang="zh-CN" dirty="0"/>
              <a:t>Progress in hiring minorities</a:t>
            </a:r>
          </a:p>
          <a:p>
            <a:pPr lvl="1" eaLnBrk="1" hangingPunct="1"/>
            <a:r>
              <a:rPr lang="en-US" altLang="zh-CN" dirty="0"/>
              <a:t>Report on training sessions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lvl="0" eaLnBrk="1" hangingPunct="1"/>
            <a:r>
              <a:rPr lang="en-US" altLang="zh-CN" dirty="0"/>
              <a:t>Go through the Models on page 280</a:t>
            </a:r>
          </a:p>
          <a:p>
            <a:pPr lvl="0" eaLnBrk="1" hangingPunct="1">
              <a:buNone/>
            </a:pPr>
            <a:r>
              <a:rPr lang="en-US" altLang="zh-CN" dirty="0"/>
              <a:t> for The layouts, formats of the reports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807</Words>
  <Application>Microsoft Office PowerPoint</Application>
  <PresentationFormat>全屏显示(4:3)</PresentationFormat>
  <Paragraphs>145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方正姚体</vt:lpstr>
      <vt:lpstr>华文新魏</vt:lpstr>
      <vt:lpstr>宋体</vt:lpstr>
      <vt:lpstr>Arial</vt:lpstr>
      <vt:lpstr>Arial Black</vt:lpstr>
      <vt:lpstr>Trebuchet MS</vt:lpstr>
      <vt:lpstr>Wingdings 3</vt:lpstr>
      <vt:lpstr>平面</vt:lpstr>
      <vt:lpstr>1_平面</vt:lpstr>
      <vt:lpstr>Report Writing</vt:lpstr>
      <vt:lpstr>PowerPoint 演示文稿</vt:lpstr>
      <vt:lpstr>PowerPoint 演示文稿</vt:lpstr>
      <vt:lpstr>PowerPoint 演示文稿</vt:lpstr>
      <vt:lpstr>PowerPoint 演示文稿</vt:lpstr>
      <vt:lpstr>Informal report</vt:lpstr>
      <vt:lpstr>When to use informal                  Letter/memo report?</vt:lpstr>
      <vt:lpstr>PowerPoint 演示文稿</vt:lpstr>
      <vt:lpstr>PowerPoint 演示文稿</vt:lpstr>
      <vt:lpstr>Guidelines for informal reports</vt:lpstr>
      <vt:lpstr>2. use letter or memo format? </vt:lpstr>
      <vt:lpstr>PowerPoint 演示文稿</vt:lpstr>
      <vt:lpstr>PowerPoint 演示文稿</vt:lpstr>
      <vt:lpstr>4 ABC format </vt:lpstr>
      <vt:lpstr>3 make text visually appealing</vt:lpstr>
      <vt:lpstr>5. Call the abstract an introductory summary</vt:lpstr>
      <vt:lpstr>6 put important details in the body</vt:lpstr>
      <vt:lpstr>7 separate fact from opinion</vt:lpstr>
      <vt:lpstr>8 Differences of memo and letter report in style:</vt:lpstr>
      <vt:lpstr>9 focus attention in conclusion</vt:lpstr>
      <vt:lpstr>10 use attachments for less important details</vt:lpstr>
      <vt:lpstr>11 edit carefully</vt:lpstr>
      <vt:lpstr> </vt:lpstr>
      <vt:lpstr>PowerPoint 演示文稿</vt:lpstr>
      <vt:lpstr>When to use a formal report </vt:lpstr>
      <vt:lpstr>Overall Writing Strategy </vt:lpstr>
      <vt:lpstr>ABC format for formal report</vt:lpstr>
      <vt:lpstr>ABC format for formal report</vt:lpstr>
      <vt:lpstr>ABC format for formal report</vt:lpstr>
      <vt:lpstr>pagination</vt:lpstr>
    </vt:vector>
  </TitlesOfParts>
  <Company>Li Wendong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 Wendong</dc:creator>
  <cp:lastModifiedBy>Wen dong LI</cp:lastModifiedBy>
  <cp:revision>181</cp:revision>
  <dcterms:created xsi:type="dcterms:W3CDTF">2012-03-06T10:10:22Z</dcterms:created>
  <dcterms:modified xsi:type="dcterms:W3CDTF">2020-05-25T11:49:04Z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