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77" r:id="rId2"/>
    <p:sldId id="279" r:id="rId3"/>
    <p:sldId id="280" r:id="rId4"/>
    <p:sldId id="343" r:id="rId5"/>
    <p:sldId id="345" r:id="rId6"/>
    <p:sldId id="313" r:id="rId7"/>
    <p:sldId id="314" r:id="rId8"/>
    <p:sldId id="316" r:id="rId9"/>
    <p:sldId id="317" r:id="rId10"/>
    <p:sldId id="318" r:id="rId11"/>
    <p:sldId id="320" r:id="rId12"/>
    <p:sldId id="281" r:id="rId13"/>
    <p:sldId id="346" r:id="rId14"/>
    <p:sldId id="293" r:id="rId15"/>
    <p:sldId id="294" r:id="rId16"/>
    <p:sldId id="296" r:id="rId17"/>
    <p:sldId id="342" r:id="rId18"/>
    <p:sldId id="297" r:id="rId19"/>
    <p:sldId id="298" r:id="rId20"/>
    <p:sldId id="333" r:id="rId21"/>
    <p:sldId id="334" r:id="rId22"/>
    <p:sldId id="335" r:id="rId23"/>
    <p:sldId id="336" r:id="rId24"/>
    <p:sldId id="337" r:id="rId25"/>
    <p:sldId id="338" r:id="rId26"/>
    <p:sldId id="34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5" autoAdjust="0"/>
    <p:restoredTop sz="94599"/>
  </p:normalViewPr>
  <p:slideViewPr>
    <p:cSldViewPr snapToGrid="0" snapToObjects="1">
      <p:cViewPr varScale="1">
        <p:scale>
          <a:sx n="80" d="100"/>
          <a:sy n="80" d="100"/>
        </p:scale>
        <p:origin x="16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24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99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01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418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28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699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381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90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84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5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57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1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46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81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658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D8A0-2C9A-D14C-A20F-E7EAD629009B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D4C3C4-492C-244C-89E6-5DFEAFB0D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7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内容占位符 8" descr="1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1814" y="879022"/>
            <a:ext cx="7994650" cy="5559425"/>
          </a:xfrm>
        </p:spPr>
      </p:pic>
    </p:spTree>
    <p:extLst>
      <p:ext uri="{BB962C8B-B14F-4D97-AF65-F5344CB8AC3E}">
        <p14:creationId xmlns:p14="http://schemas.microsoft.com/office/powerpoint/2010/main" val="99745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4711" y="661035"/>
            <a:ext cx="69342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楷体" charset="-122"/>
                <a:cs typeface="Arial" panose="020B0604020202020204" pitchFamily="34" charset="0"/>
              </a:rPr>
              <a:t>(3) Misplaced Modifiers</a:t>
            </a:r>
            <a:endParaRPr lang="zh-CN" altLang="en-US" sz="4000" b="1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399" y="1600201"/>
            <a:ext cx="9432235" cy="501287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误置修饰语，亦称“修饰语错位”，在修饰语和其所修饰的中心词之间不恰当地夹进了其他成分。</a:t>
            </a: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He sold the old car to the man with leather seats. </a:t>
            </a: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robber was described as a six-foot-tall man with a mustache weighing 150 pounds. </a:t>
            </a:r>
          </a:p>
          <a:p>
            <a:pPr>
              <a:lnSpc>
                <a:spcPct val="150000"/>
              </a:lnSpc>
            </a:pP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Corrected: </a:t>
            </a:r>
            <a:r>
              <a:rPr lang="en-US" altLang="zh-CN" sz="30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He sold the old car with leather seats to the man.</a:t>
            </a:r>
            <a:endParaRPr lang="zh-CN" altLang="zh-CN" sz="30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Corrected: </a:t>
            </a:r>
            <a:r>
              <a:rPr lang="en-US" altLang="zh-CN" sz="30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robber was described as a 150-pound, six-foot-tall man with a mustache.</a:t>
            </a:r>
            <a:endParaRPr lang="zh-CN" altLang="zh-CN" sz="30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58371" name="图片 3" descr="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91" y="457201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81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图片 3" descr="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19" y="388939"/>
            <a:ext cx="1211262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509" y="640029"/>
            <a:ext cx="67818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(4) Dangling Modifiers</a:t>
            </a:r>
            <a:endParaRPr lang="zh-CN" altLang="en-US" sz="4000" b="1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450" y="1926353"/>
            <a:ext cx="9031357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To write the proposal, research must be done.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Corrected: 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To write the proposal, the professor must first do some research.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非限定性动词短语作状语时，易形成悬垂性修饰语。</a:t>
            </a:r>
          </a:p>
          <a:p>
            <a:endParaRPr lang="en-US" altLang="zh-CN" sz="24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9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0347" y="617544"/>
            <a:ext cx="8911687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riting tortuous?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334" y="1667867"/>
            <a:ext cx="9980700" cy="399256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i="1" dirty="0">
                <a:solidFill>
                  <a:srgbClr val="0070C0"/>
                </a:solidFill>
                <a:latin typeface="Times New Roman" charset="0"/>
                <a:ea typeface="宋体" charset="-122"/>
                <a:cs typeface="Times New Roman" charset="0"/>
              </a:rPr>
              <a:t>The truth is:</a:t>
            </a:r>
          </a:p>
          <a:p>
            <a:pPr indent="0"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Writing a great essay doesn’t happen in one sitting, you must commit yourself to </a:t>
            </a:r>
            <a:r>
              <a:rPr lang="en-US" altLang="zh-CN" sz="2800" u="sng" dirty="0">
                <a:latin typeface="Times New Roman" charset="0"/>
                <a:ea typeface="宋体" charset="-122"/>
                <a:cs typeface="Times New Roman" charset="0"/>
              </a:rPr>
              <a:t>a process</a:t>
            </a:r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.</a:t>
            </a:r>
          </a:p>
          <a:p>
            <a:pPr indent="0"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Where to begin? </a:t>
            </a:r>
            <a:r>
              <a:rPr lang="en-US" altLang="zh-CN" sz="3600" u="sng" dirty="0">
                <a:solidFill>
                  <a:srgbClr val="C00000"/>
                </a:solidFill>
                <a:latin typeface="Times New Roman" charset="0"/>
                <a:ea typeface="宋体" charset="-122"/>
                <a:cs typeface="Times New Roman" charset="0"/>
              </a:rPr>
              <a:t>Sentence</a:t>
            </a:r>
            <a:r>
              <a:rPr lang="en-US" altLang="zh-CN" sz="3600" dirty="0">
                <a:solidFill>
                  <a:srgbClr val="C00000"/>
                </a:solidFill>
                <a:latin typeface="Times New Roman" charset="0"/>
                <a:ea typeface="宋体" charset="-122"/>
                <a:cs typeface="Times New Roman" charset="0"/>
              </a:rPr>
              <a:t>.</a:t>
            </a:r>
          </a:p>
          <a:p>
            <a:endParaRPr lang="en-US" altLang="zh-CN" dirty="0">
              <a:latin typeface="Times New Roman" charset="0"/>
              <a:ea typeface="宋体" charset="-122"/>
              <a:cs typeface="Times New Roman" charset="0"/>
            </a:endParaRPr>
          </a:p>
          <a:p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1B840B-3A01-408C-895B-2DB6C874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835" y="3848456"/>
            <a:ext cx="3950617" cy="22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7740E-50C0-4CDB-8811-2025E87A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156" y="2062038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0070C0"/>
                </a:solidFill>
              </a:rPr>
              <a:t>请大家第二次写作前花点时间看完后面的内容</a:t>
            </a:r>
            <a:r>
              <a:rPr lang="zh-CN" altLang="en-US" sz="6000" b="1" dirty="0">
                <a:solidFill>
                  <a:srgbClr val="0070C0"/>
                </a:solidFill>
              </a:rPr>
              <a:t>：</a:t>
            </a:r>
            <a:endParaRPr lang="en-US" altLang="zh-CN" sz="6000" b="1" dirty="0">
              <a:solidFill>
                <a:srgbClr val="0070C0"/>
              </a:solidFill>
            </a:endParaRPr>
          </a:p>
          <a:p>
            <a:r>
              <a:rPr lang="zh-CN" altLang="en-US" sz="6000" b="1" u="sng" dirty="0">
                <a:solidFill>
                  <a:srgbClr val="C00000"/>
                </a:solidFill>
              </a:rPr>
              <a:t>基本句式和标点符号</a:t>
            </a:r>
          </a:p>
        </p:txBody>
      </p:sp>
    </p:spTree>
    <p:extLst>
      <p:ext uri="{BB962C8B-B14F-4D97-AF65-F5344CB8AC3E}">
        <p14:creationId xmlns:p14="http://schemas.microsoft.com/office/powerpoint/2010/main" val="305715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257" y="642405"/>
            <a:ext cx="7543800" cy="868363"/>
          </a:xfrm>
        </p:spPr>
        <p:txBody>
          <a:bodyPr>
            <a:normAutofit/>
          </a:bodyPr>
          <a:lstStyle/>
          <a:p>
            <a:pPr marL="838200" indent="-838200"/>
            <a:r>
              <a:rPr lang="en-US" altLang="zh-CN" sz="4000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SV</a:t>
            </a:r>
            <a:endParaRPr lang="zh-CN" altLang="en-US" sz="4000" b="1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257" y="1683317"/>
            <a:ext cx="8305800" cy="4343400"/>
          </a:xfrm>
        </p:spPr>
        <p:txBody>
          <a:bodyPr/>
          <a:lstStyle/>
          <a:p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Things change. </a:t>
            </a:r>
          </a:p>
          <a:p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There</a:t>
            </a:r>
            <a:r>
              <a:rPr lang="en-US" altLang="zh-CN" sz="2800" i="1" dirty="0">
                <a:latin typeface="Times New Roman" charset="0"/>
                <a:ea typeface="宋体" charset="-122"/>
                <a:cs typeface="Times New Roman" charset="0"/>
              </a:rPr>
              <a:t> exist </a:t>
            </a:r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a variety of different opinions on this question.</a:t>
            </a:r>
          </a:p>
          <a:p>
            <a:pPr>
              <a:buFontTx/>
              <a:buNone/>
            </a:pPr>
            <a:endParaRPr lang="en-US" altLang="zh-CN" sz="2800" b="1" dirty="0">
              <a:latin typeface="Times New Roman" charset="0"/>
              <a:ea typeface="宋体" charset="-122"/>
              <a:cs typeface="Times New Roman" charset="0"/>
            </a:endParaRPr>
          </a:p>
          <a:p>
            <a:pPr indent="0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“There + be” 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是倒装结构，谓语还可以是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appear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come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enter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exist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happen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lie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live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occur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remain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rise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seem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stand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等。</a:t>
            </a:r>
          </a:p>
          <a:p>
            <a:endParaRPr lang="en-US" altLang="zh-CN" sz="3200" dirty="0">
              <a:latin typeface="Times New Roman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5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660071" y="62348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SVCs</a:t>
            </a:r>
            <a:endParaRPr lang="zh-CN" altLang="en-US" sz="4000" b="1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1"/>
            <a:ext cx="85344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Hard work and honesty are the keys to success.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Without suitable preservation, food </a:t>
            </a:r>
            <a:r>
              <a:rPr lang="en-US" altLang="zh-CN" sz="2800" i="1" dirty="0">
                <a:latin typeface="Times New Roman" charset="0"/>
                <a:ea typeface="宋体" charset="-122"/>
                <a:cs typeface="Times New Roman" charset="0"/>
              </a:rPr>
              <a:t>goes </a:t>
            </a:r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bad easily.</a:t>
            </a:r>
          </a:p>
          <a:p>
            <a:pPr>
              <a:buFontTx/>
              <a:buNone/>
            </a:pPr>
            <a:endParaRPr lang="zh-CN" altLang="en-US" sz="2800" dirty="0">
              <a:latin typeface="Times New Roman" charset="0"/>
              <a:ea typeface="宋体" charset="-122"/>
              <a:cs typeface="Times New Roman" charset="0"/>
            </a:endParaRPr>
          </a:p>
          <a:p>
            <a:pPr indent="0"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系动词还有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appear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become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grow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prove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remain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run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seem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feel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look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smell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sound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taste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7663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868" y="630699"/>
            <a:ext cx="7848600" cy="8683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SVO</a:t>
            </a:r>
            <a:endParaRPr lang="zh-CN" altLang="en-US" sz="4000" b="1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2608" y="1612333"/>
            <a:ext cx="10402349" cy="494785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3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Students often recite useful phrases to be used </a:t>
            </a:r>
            <a:r>
              <a:rPr lang="en-US" altLang="zh-CN" sz="33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in their compositions.</a:t>
            </a:r>
          </a:p>
          <a:p>
            <a:pPr>
              <a:lnSpc>
                <a:spcPct val="150000"/>
              </a:lnSpc>
            </a:pPr>
            <a:r>
              <a:rPr lang="en-US" altLang="zh-CN" sz="33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He hoped to </a:t>
            </a:r>
            <a:r>
              <a:rPr lang="en-US" altLang="zh-CN" sz="33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major</a:t>
            </a:r>
            <a:r>
              <a:rPr lang="en-US" altLang="zh-CN" sz="33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in law while taking part-time jobs.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Tx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以动名词作宾语的动词包括</a:t>
            </a:r>
            <a:r>
              <a:rPr lang="en-US" altLang="zh-CN" sz="30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avoid, admit, deny, enjoy, finish, keep, mind, postpone, recommend, prefer, require, resume, risk, quit, practice </a:t>
            </a:r>
            <a:r>
              <a:rPr lang="zh-CN" altLang="en-US" sz="30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等。</a:t>
            </a:r>
            <a:endParaRPr lang="en-US" altLang="zh-CN" sz="30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Tx/>
              <a:buNone/>
            </a:pPr>
            <a:r>
              <a:rPr lang="zh-CN" altLang="en-US" sz="30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及物动词可接不定式作宾语，如</a:t>
            </a:r>
            <a:r>
              <a:rPr lang="en-US" altLang="zh-CN" sz="30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, agree, ask, decide, determine, hope, learn, order, pretend, promise, try, want </a:t>
            </a:r>
            <a:r>
              <a:rPr lang="zh-CN" altLang="en-US" sz="30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等。</a:t>
            </a:r>
          </a:p>
          <a:p>
            <a:pPr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9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990" y="633652"/>
            <a:ext cx="8911687" cy="571644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SVO</a:t>
            </a:r>
            <a:endParaRPr kumimoji="1"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1024" y="1469218"/>
            <a:ext cx="10714290" cy="49082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及物动词可以接动名词或不定式作宾语，其意义基本相同。较常见的这类动词有：</a:t>
            </a:r>
            <a:r>
              <a:rPr lang="en-US" altLang="zh-CN" sz="2800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begin, continue, intend, like, prefer, start  </a:t>
            </a:r>
            <a:r>
              <a:rPr lang="zh-CN" altLang="en-US" sz="2800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等。例如，</a:t>
            </a:r>
            <a:endParaRPr lang="en-US" altLang="zh-CN" sz="2800" dirty="0">
              <a:latin typeface="Times New Roman" panose="02020603050405020304" pitchFamily="18" charset="0"/>
              <a:ea typeface="Songti SC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Young people </a:t>
            </a:r>
            <a:r>
              <a:rPr lang="en-US" altLang="zh-CN" sz="2800" i="1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like to wear/wearing </a:t>
            </a:r>
            <a:r>
              <a:rPr lang="en-US" altLang="zh-CN" sz="2800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stylish clothes.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有些动词</a:t>
            </a:r>
            <a:r>
              <a:rPr lang="en-US" altLang="zh-CN" sz="2800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如：</a:t>
            </a:r>
            <a:r>
              <a:rPr lang="en-US" altLang="zh-CN" sz="2800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forget, need, remember, stop, try</a:t>
            </a:r>
            <a:r>
              <a:rPr lang="zh-CN" altLang="en-US" sz="2800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等，之后接动名词或不定式作宾语时含义不同。试比较：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● I </a:t>
            </a:r>
            <a:r>
              <a:rPr lang="en-US" altLang="zh-CN" sz="2800" i="1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remember locking </a:t>
            </a:r>
            <a:r>
              <a:rPr lang="en-US" altLang="zh-CN" sz="2800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the door before leaving the room.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● I </a:t>
            </a:r>
            <a:r>
              <a:rPr lang="en-US" altLang="zh-CN" sz="2800" i="1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remember to lock </a:t>
            </a:r>
            <a:r>
              <a:rPr lang="en-US" altLang="zh-CN" sz="2800" dirty="0">
                <a:latin typeface="Times New Roman" panose="02020603050405020304" pitchFamily="18" charset="0"/>
                <a:ea typeface="Songti SC" charset="-122"/>
                <a:cs typeface="Times New Roman" panose="02020603050405020304" pitchFamily="18" charset="0"/>
              </a:rPr>
              <a:t>the door before leaving the room.</a:t>
            </a:r>
          </a:p>
        </p:txBody>
      </p:sp>
    </p:spTree>
    <p:extLst>
      <p:ext uri="{BB962C8B-B14F-4D97-AF65-F5344CB8AC3E}">
        <p14:creationId xmlns:p14="http://schemas.microsoft.com/office/powerpoint/2010/main" val="225981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483" y="633183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4000" b="1" dirty="0" err="1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SVOiOd</a:t>
            </a:r>
            <a:endParaRPr lang="zh-CN" altLang="en-US" sz="4000" b="1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483" y="1518557"/>
            <a:ext cx="9057510" cy="4267200"/>
          </a:xfrm>
        </p:spPr>
        <p:txBody>
          <a:bodyPr>
            <a:noAutofit/>
          </a:bodyPr>
          <a:lstStyle/>
          <a:p>
            <a:pPr indent="0"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 friend </a:t>
            </a:r>
            <a:r>
              <a:rPr lang="en-US" altLang="zh-CN" sz="28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brought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me a textbook of internal medicine. </a:t>
            </a:r>
          </a:p>
          <a:p>
            <a:pPr indent="0"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OR: A friend </a:t>
            </a:r>
            <a:r>
              <a:rPr lang="en-US" altLang="zh-CN" sz="28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brought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a textbook of internal medicine to me.</a:t>
            </a:r>
          </a:p>
          <a:p>
            <a:pPr indent="0"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一位朋友给我带来一本内科学教科书。</a:t>
            </a: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Tx/>
              <a:buNone/>
            </a:pPr>
            <a:endParaRPr lang="en-US" altLang="zh-CN" sz="10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此句型的动词有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accord, allow, bring, buy, fetch, get, give, lend, offer, save, sell, send, show, take, wish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等。 </a:t>
            </a:r>
          </a:p>
        </p:txBody>
      </p:sp>
    </p:spTree>
    <p:extLst>
      <p:ext uri="{BB962C8B-B14F-4D97-AF65-F5344CB8AC3E}">
        <p14:creationId xmlns:p14="http://schemas.microsoft.com/office/powerpoint/2010/main" val="10404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714" y="643618"/>
            <a:ext cx="7772400" cy="868363"/>
          </a:xfrm>
        </p:spPr>
        <p:txBody>
          <a:bodyPr>
            <a:normAutofit/>
          </a:bodyPr>
          <a:lstStyle/>
          <a:p>
            <a:r>
              <a:rPr lang="en-US" altLang="zh-CN" sz="4000" b="1" dirty="0" err="1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SVOCo</a:t>
            </a:r>
            <a:endParaRPr lang="zh-CN" altLang="en-US" sz="4000" b="1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2293" y="1966232"/>
            <a:ext cx="8507413" cy="4114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Today, we </a:t>
            </a:r>
            <a:r>
              <a:rPr lang="en-US" altLang="zh-CN" sz="28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call 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Einstein a genius. 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They </a:t>
            </a:r>
            <a:r>
              <a:rPr lang="en-US" altLang="zh-CN" sz="28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believe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it important to make an early diagnosis of cancer.</a:t>
            </a:r>
          </a:p>
          <a:p>
            <a:pPr>
              <a:buFontTx/>
              <a:buNone/>
            </a:pPr>
            <a:endParaRPr lang="en-US" altLang="zh-CN" sz="105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主谓宾补结构的常见动词有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believe, call, consider, cut, elect, find, have, keep, leave, let, like, make, name, see, think, want, wish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7637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357808" y="2074538"/>
            <a:ext cx="11251096" cy="3777622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Essay writing is difficult, but following </a:t>
            </a:r>
            <a:r>
              <a:rPr lang="en-US" altLang="zh-CN" sz="2800" dirty="0">
                <a:solidFill>
                  <a:srgbClr val="C00000"/>
                </a:solidFill>
                <a:latin typeface="Times New Roman" charset="0"/>
                <a:ea typeface="宋体" charset="-122"/>
                <a:cs typeface="Times New Roman" charset="0"/>
              </a:rPr>
              <a:t>concrete</a:t>
            </a:r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 guides will improve your writing skills and make it easier to create an original, coherent essay.</a:t>
            </a:r>
            <a:endParaRPr lang="zh-CN" altLang="en-US" sz="280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pic>
        <p:nvPicPr>
          <p:cNvPr id="18436" name="图片 4" descr="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64" y="5510254"/>
            <a:ext cx="3441536" cy="99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D4506DF-978E-43E5-B6B5-5C1139CD5B12}"/>
              </a:ext>
            </a:extLst>
          </p:cNvPr>
          <p:cNvSpPr txBox="1">
            <a:spLocks/>
          </p:cNvSpPr>
          <p:nvPr/>
        </p:nvSpPr>
        <p:spPr>
          <a:xfrm>
            <a:off x="1806581" y="62059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b="1" i="1" dirty="0">
                <a:latin typeface="Arial" panose="020B0604020202020204" pitchFamily="34" charset="0"/>
                <a:ea typeface="楷体" charset="-122"/>
                <a:cs typeface="Arial" panose="020B0604020202020204" pitchFamily="34" charset="0"/>
              </a:rPr>
              <a:t>Writing is nothing easy.</a:t>
            </a: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  <a:ea typeface="楷体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156" y="63999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Punctuation </a:t>
            </a:r>
            <a:endParaRPr lang="zh-CN" altLang="en-US" sz="4000" b="1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7948" y="1439187"/>
            <a:ext cx="8915400" cy="377762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(1) Colon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(2) Semicolon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(3) Comma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(4) Quotation marks</a:t>
            </a:r>
            <a:endParaRPr lang="zh-CN" altLang="en-US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73731" name="图片 3" descr="4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936671"/>
            <a:ext cx="55800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06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12466" y="620900"/>
            <a:ext cx="6781800" cy="11430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(1) colon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1" y="1333500"/>
            <a:ext cx="10991849" cy="55245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Do you know the functions of colon in these sentences?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Most students use two dictionaries: a bilingual dictionary and an English dictionary. 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There are several reasons to throw the emphasis forward: to list, to explain, and to illustrate a long quotation. 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Southwest Stories: Tales from the Desert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8:30 a.m. 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 ratio of 3:5</a:t>
            </a:r>
            <a:endParaRPr lang="zh-CN" altLang="en-US" sz="26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74755" name="图片 3" descr="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450057"/>
            <a:ext cx="118097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EEB504C-2438-485E-A373-1A331F48F21F}"/>
              </a:ext>
            </a:extLst>
          </p:cNvPr>
          <p:cNvSpPr/>
          <p:nvPr/>
        </p:nvSpPr>
        <p:spPr>
          <a:xfrm>
            <a:off x="3220912" y="2732056"/>
            <a:ext cx="1467838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(To list</a:t>
            </a:r>
            <a:r>
              <a:rPr lang="zh-CN" altLang="en-US" sz="2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）</a:t>
            </a:r>
            <a:endParaRPr lang="en-US" altLang="zh-CN" sz="26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4C7E59-CFCE-4060-AA58-E7B79FA51821}"/>
              </a:ext>
            </a:extLst>
          </p:cNvPr>
          <p:cNvSpPr/>
          <p:nvPr/>
        </p:nvSpPr>
        <p:spPr>
          <a:xfrm>
            <a:off x="6310950" y="4030194"/>
            <a:ext cx="1873398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(To Explain)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86F087-B5BE-4730-BF52-6917209F665A}"/>
              </a:ext>
            </a:extLst>
          </p:cNvPr>
          <p:cNvSpPr/>
          <p:nvPr/>
        </p:nvSpPr>
        <p:spPr>
          <a:xfrm>
            <a:off x="7298284" y="4885267"/>
            <a:ext cx="441896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(To separate titles and subtitles)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5C84D8-152F-4816-8438-F095F0B57F72}"/>
              </a:ext>
            </a:extLst>
          </p:cNvPr>
          <p:cNvSpPr/>
          <p:nvPr/>
        </p:nvSpPr>
        <p:spPr>
          <a:xfrm>
            <a:off x="3078820" y="5470501"/>
            <a:ext cx="2594749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(To express time)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70A227-974B-4EB7-938A-9CC46FCF2AED}"/>
              </a:ext>
            </a:extLst>
          </p:cNvPr>
          <p:cNvSpPr/>
          <p:nvPr/>
        </p:nvSpPr>
        <p:spPr>
          <a:xfrm>
            <a:off x="3602361" y="6317132"/>
            <a:ext cx="265886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(To express ratios)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0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2871599" y="645325"/>
            <a:ext cx="66294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(2) Semicolon </a:t>
            </a:r>
            <a:endParaRPr lang="zh-CN" altLang="en-US" sz="4000" b="1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6677" y="1447801"/>
            <a:ext cx="9939131" cy="4678363"/>
          </a:xfrm>
        </p:spPr>
        <p:txBody>
          <a:bodyPr>
            <a:normAutofit lnSpcReduction="10000"/>
          </a:bodyPr>
          <a:lstStyle/>
          <a:p>
            <a:pPr lvl="1">
              <a:buFontTx/>
              <a:buNone/>
            </a:pPr>
            <a:r>
              <a:rPr lang="en-US" altLang="zh-CN" sz="2800" b="1" i="1" dirty="0">
                <a:solidFill>
                  <a:srgbClr val="0070C0"/>
                </a:solidFill>
                <a:latin typeface="Times New Roman" charset="0"/>
                <a:ea typeface="宋体" charset="-122"/>
                <a:cs typeface="Times New Roman" charset="0"/>
              </a:rPr>
              <a:t>When shall semicolon be used?</a:t>
            </a:r>
          </a:p>
          <a:p>
            <a:pPr lvl="1">
              <a:buFont typeface="Arial" charset="0"/>
              <a:buChar char="•"/>
            </a:pPr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No one is born with knowledge; knowledge must be taught and learned.  </a:t>
            </a:r>
          </a:p>
          <a:p>
            <a:pPr lvl="1">
              <a:buFont typeface="Arial" charset="0"/>
              <a:buChar char="•"/>
            </a:pPr>
            <a:endParaRPr lang="en-US" altLang="zh-CN" sz="2800" dirty="0">
              <a:latin typeface="Times New Roman" charset="0"/>
              <a:ea typeface="宋体" charset="-122"/>
              <a:cs typeface="Times New Roman" charset="0"/>
            </a:endParaRPr>
          </a:p>
          <a:p>
            <a:pPr lvl="1">
              <a:buFont typeface="Arial" charset="0"/>
              <a:buChar char="•"/>
            </a:pPr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We are planning a trip to Disney World next summer; therefore, even the children are saving their pennies.</a:t>
            </a:r>
          </a:p>
          <a:p>
            <a:pPr lvl="1">
              <a:buFont typeface="Arial" charset="0"/>
              <a:buChar char="•"/>
            </a:pPr>
            <a:endParaRPr lang="en-US" altLang="zh-CN" sz="2800" dirty="0">
              <a:latin typeface="Times New Roman" charset="0"/>
              <a:ea typeface="宋体" charset="-122"/>
              <a:cs typeface="Times New Roman" charset="0"/>
            </a:endParaRPr>
          </a:p>
          <a:p>
            <a:pPr lvl="1">
              <a:buFont typeface="Arial" charset="0"/>
              <a:buChar char="•"/>
            </a:pPr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Quincy Market is a popular tourist attraction in Boston; the White House, in Washington, D.C.; and the Statue of Liberty, in New York City. </a:t>
            </a:r>
          </a:p>
          <a:p>
            <a:pPr lvl="1">
              <a:buFont typeface="Arial" charset="0"/>
              <a:buChar char="•"/>
            </a:pPr>
            <a:endParaRPr lang="zh-CN" altLang="en-US" sz="240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pic>
        <p:nvPicPr>
          <p:cNvPr id="75779" name="图片 3" descr="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490592"/>
            <a:ext cx="1155032" cy="9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07831" y="2533651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并列句之间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169731" y="4048668"/>
            <a:ext cx="2746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连接副词之前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 </a:t>
            </a:r>
            <a:endParaRPr lang="zh-CN" altLang="en-US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55385" y="5705319"/>
            <a:ext cx="32976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黑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黑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黑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黑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逗号表达不清之处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0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图片 3" descr="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13" y="546234"/>
            <a:ext cx="1216794" cy="97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23191" y="661807"/>
            <a:ext cx="6324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(3) Comma</a:t>
            </a:r>
            <a:endParaRPr lang="zh-CN" altLang="en-US" sz="4000" b="1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5963" y="1743612"/>
            <a:ext cx="10434587" cy="4722502"/>
          </a:xfrm>
        </p:spPr>
        <p:txBody>
          <a:bodyPr>
            <a:noAutofit/>
          </a:bodyPr>
          <a:lstStyle/>
          <a:p>
            <a:pPr marL="342900" lvl="1" indent="-342900">
              <a:buNone/>
            </a:pP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When shall comma be used?</a:t>
            </a:r>
            <a:endParaRPr lang="en-US" altLang="zh-CN" sz="2800" b="1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As the examination approaches, some students cram for it. 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Tom, who is my close friend, will visit me tomorrow.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For a small sum of money, you can be a shareholder of this company. 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School life is often unforgettable, and it brings many sweet memories.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4864DA-D08F-4E27-B59E-517F070AA06D}"/>
              </a:ext>
            </a:extLst>
          </p:cNvPr>
          <p:cNvSpPr/>
          <p:nvPr/>
        </p:nvSpPr>
        <p:spPr>
          <a:xfrm>
            <a:off x="7712851" y="3096303"/>
            <a:ext cx="3672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（状语从句在主句之前）</a:t>
            </a:r>
            <a:endParaRPr lang="en-US" altLang="zh-CN" sz="24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CFC6A6-704B-40CE-9DE4-87A7855686D1}"/>
              </a:ext>
            </a:extLst>
          </p:cNvPr>
          <p:cNvSpPr/>
          <p:nvPr/>
        </p:nvSpPr>
        <p:spPr>
          <a:xfrm>
            <a:off x="7725711" y="4095538"/>
            <a:ext cx="3365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（非限定性定语从句）</a:t>
            </a:r>
            <a:endParaRPr lang="en-US" altLang="zh-CN" sz="24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6EB392-7256-473B-8847-79A8BEE0EAE6}"/>
              </a:ext>
            </a:extLst>
          </p:cNvPr>
          <p:cNvSpPr/>
          <p:nvPr/>
        </p:nvSpPr>
        <p:spPr>
          <a:xfrm>
            <a:off x="7749643" y="501204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（介词短语在句首）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18F680-0390-44CD-B8C5-969561F5B3B0}"/>
              </a:ext>
            </a:extLst>
          </p:cNvPr>
          <p:cNvSpPr/>
          <p:nvPr/>
        </p:nvSpPr>
        <p:spPr>
          <a:xfrm>
            <a:off x="7749643" y="6082821"/>
            <a:ext cx="303159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（并列连接词之前） </a:t>
            </a:r>
            <a:endParaRPr lang="en-US" altLang="zh-CN" sz="24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978526"/>
            <a:ext cx="9832521" cy="5516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Vitamin K is found in spinach, lettuce, kale, cabbage, cauliflower, liver, and egg yolk. 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story is narrated objectively at first, subjectively toward the end. 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first version of our book published on June 7, 2003.</a:t>
            </a:r>
          </a:p>
          <a:p>
            <a:pPr>
              <a:lnSpc>
                <a:spcPct val="90000"/>
              </a:lnSpc>
            </a:pPr>
            <a:endParaRPr lang="zh-CN" altLang="en-US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123,456,789</a:t>
            </a:r>
          </a:p>
          <a:p>
            <a:pPr>
              <a:lnSpc>
                <a:spcPct val="90000"/>
              </a:lnSpc>
            </a:pPr>
            <a:endParaRPr lang="zh-CN" altLang="en-US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Dear Sam,  Sincerely yours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23C037-8E97-4389-81ED-C8CE92F5A62D}"/>
              </a:ext>
            </a:extLst>
          </p:cNvPr>
          <p:cNvSpPr/>
          <p:nvPr/>
        </p:nvSpPr>
        <p:spPr>
          <a:xfrm>
            <a:off x="8124518" y="1472868"/>
            <a:ext cx="317747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（词或短语之间）</a:t>
            </a: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6D94AF-DDD2-43AA-933F-70E7ADA979BF}"/>
              </a:ext>
            </a:extLst>
          </p:cNvPr>
          <p:cNvSpPr/>
          <p:nvPr/>
        </p:nvSpPr>
        <p:spPr>
          <a:xfrm>
            <a:off x="8168302" y="2851190"/>
            <a:ext cx="162095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（对比）</a:t>
            </a: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B35442-4CAF-4510-880F-7AFBC30FFF9E}"/>
              </a:ext>
            </a:extLst>
          </p:cNvPr>
          <p:cNvSpPr/>
          <p:nvPr/>
        </p:nvSpPr>
        <p:spPr>
          <a:xfrm>
            <a:off x="8168302" y="4246782"/>
            <a:ext cx="305724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（日和年份之间）</a:t>
            </a: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DA65DB-ED77-4D76-BD3E-9875D2BE007C}"/>
              </a:ext>
            </a:extLst>
          </p:cNvPr>
          <p:cNvSpPr/>
          <p:nvPr/>
        </p:nvSpPr>
        <p:spPr>
          <a:xfrm>
            <a:off x="4308302" y="4816347"/>
            <a:ext cx="162095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（数字）</a:t>
            </a: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57E2EC-29A9-44BE-8C65-D788DBDCD728}"/>
              </a:ext>
            </a:extLst>
          </p:cNvPr>
          <p:cNvSpPr/>
          <p:nvPr/>
        </p:nvSpPr>
        <p:spPr>
          <a:xfrm>
            <a:off x="6479820" y="5828551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（信函的开头与结束）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3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图片 3" descr="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0" y="543252"/>
            <a:ext cx="1243263" cy="9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1799" y="653290"/>
            <a:ext cx="6705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(4) Quotation Marks </a:t>
            </a:r>
            <a:endParaRPr lang="zh-CN" altLang="en-US" sz="4000" b="1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1071" y="1796435"/>
            <a:ext cx="9184822" cy="4525963"/>
          </a:xfrm>
        </p:spPr>
        <p:txBody>
          <a:bodyPr>
            <a:noAutofit/>
          </a:bodyPr>
          <a:lstStyle/>
          <a:p>
            <a:pPr marL="342900" lvl="1" indent="-342900">
              <a:buNone/>
            </a:pP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When shall quotation marks be used?</a:t>
            </a:r>
            <a:endParaRPr lang="en-US" altLang="zh-CN" sz="2800" b="1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Ben Franklin once wrote, “To lengthen thy life, lessen thy meals.”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They are discussing the article “ The Problem of Acid Rain”. </a:t>
            </a:r>
          </a:p>
          <a:p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10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引语中的引语用单引号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“What do you mean by ‘language acquisition device’? ” one of the students asked. </a:t>
            </a:r>
            <a:endParaRPr lang="zh-CN" altLang="en-US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448B90-3732-4711-997F-1901211DBF5D}"/>
              </a:ext>
            </a:extLst>
          </p:cNvPr>
          <p:cNvSpPr/>
          <p:nvPr/>
        </p:nvSpPr>
        <p:spPr>
          <a:xfrm>
            <a:off x="4459035" y="2849967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标引某讲话人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2EDE01-4C47-4B25-92FC-F81B62FE88C2}"/>
              </a:ext>
            </a:extLst>
          </p:cNvPr>
          <p:cNvSpPr/>
          <p:nvPr/>
        </p:nvSpPr>
        <p:spPr>
          <a:xfrm>
            <a:off x="4419443" y="3839272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短篇作品的名称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693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内容占位符 5" descr="4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1" y="2209800"/>
            <a:ext cx="6888163" cy="2971800"/>
          </a:xfrm>
        </p:spPr>
      </p:pic>
    </p:spTree>
    <p:extLst>
      <p:ext uri="{BB962C8B-B14F-4D97-AF65-F5344CB8AC3E}">
        <p14:creationId xmlns:p14="http://schemas.microsoft.com/office/powerpoint/2010/main" val="135191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1764839" y="639212"/>
            <a:ext cx="86868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What composes a good essay?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sz="half" idx="1"/>
          </p:nvPr>
        </p:nvSpPr>
        <p:spPr>
          <a:xfrm>
            <a:off x="5584040" y="2335690"/>
            <a:ext cx="5648478" cy="37776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Aspiration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内容占位符 3"/>
          <p:cNvSpPr>
            <a:spLocks noGrp="1"/>
          </p:cNvSpPr>
          <p:nvPr>
            <p:ph sz="half" idx="2"/>
          </p:nvPr>
        </p:nvSpPr>
        <p:spPr>
          <a:xfrm>
            <a:off x="1498734" y="2048344"/>
            <a:ext cx="4313864" cy="377762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charset="0"/>
              </a:rPr>
              <a:t>Structure</a:t>
            </a: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charset="0"/>
              </a:rPr>
              <a:t>Training</a:t>
            </a: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charset="0"/>
              </a:rPr>
              <a:t>Revision</a:t>
            </a:r>
            <a:endParaRPr lang="zh-CN" altLang="en-US" sz="4000" dirty="0">
              <a:solidFill>
                <a:srgbClr val="FF0000"/>
              </a:solidFill>
              <a:latin typeface="Times New Roman" charset="0"/>
            </a:endParaRPr>
          </a:p>
        </p:txBody>
      </p:sp>
      <p:pic>
        <p:nvPicPr>
          <p:cNvPr id="19461" name="图片 5" descr="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135" y="3852905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图片 6" descr="1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866" y="2430459"/>
            <a:ext cx="1806415" cy="180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31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13463-B0F0-4850-BB62-A97DF2EA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Priority: </a:t>
            </a:r>
            <a:r>
              <a:rPr lang="zh-CN" altLang="en-US" sz="4800" b="1" u="sng" dirty="0"/>
              <a:t>规范格式</a:t>
            </a:r>
            <a:r>
              <a:rPr lang="en-US" altLang="zh-CN" sz="4800" b="1" u="sng" dirty="0"/>
              <a:t>-</a:t>
            </a:r>
            <a:r>
              <a:rPr lang="zh-CN" altLang="en-US" sz="4800" b="1" u="sng" dirty="0"/>
              <a:t>标题</a:t>
            </a:r>
            <a:endParaRPr lang="zh-CN" altLang="en-US" b="1" u="sn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DF581-067C-4A46-A3BF-7875F8040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0017" y="1990476"/>
            <a:ext cx="5462546" cy="377762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Title: </a:t>
            </a:r>
            <a:r>
              <a:rPr lang="en-US" altLang="zh-CN" b="1" u="sng" dirty="0">
                <a:solidFill>
                  <a:srgbClr val="FF0000"/>
                </a:solidFill>
              </a:rPr>
              <a:t>Capitalize the important words</a:t>
            </a:r>
          </a:p>
          <a:p>
            <a:r>
              <a:rPr lang="en-US" altLang="zh-CN" dirty="0"/>
              <a:t>Adjectives (tiny, large, etc.)</a:t>
            </a:r>
          </a:p>
          <a:p>
            <a:r>
              <a:rPr lang="en-US" altLang="zh-CN" dirty="0"/>
              <a:t>Adverbs</a:t>
            </a:r>
          </a:p>
          <a:p>
            <a:r>
              <a:rPr lang="en-US" altLang="zh-CN" dirty="0"/>
              <a:t>Nouns</a:t>
            </a:r>
          </a:p>
          <a:p>
            <a:r>
              <a:rPr lang="en-US" altLang="zh-CN" dirty="0"/>
              <a:t>Pronouns</a:t>
            </a:r>
          </a:p>
          <a:p>
            <a:r>
              <a:rPr lang="en-US" altLang="zh-CN" dirty="0"/>
              <a:t>Subordinating conjunctions</a:t>
            </a:r>
          </a:p>
          <a:p>
            <a:r>
              <a:rPr lang="en-US" altLang="zh-CN" dirty="0"/>
              <a:t>Verbs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Attention: </a:t>
            </a:r>
            <a:r>
              <a:rPr lang="en-US" altLang="zh-CN" sz="2000" b="1" u="sng" dirty="0">
                <a:solidFill>
                  <a:srgbClr val="FF0000"/>
                </a:solidFill>
              </a:rPr>
              <a:t>avoid over-capitalization; no need to use punctuation marks except for ?</a:t>
            </a:r>
          </a:p>
          <a:p>
            <a:pPr marL="0" indent="0">
              <a:buNone/>
            </a:pPr>
            <a:endParaRPr lang="en-US" altLang="zh-CN" sz="2000" b="1" u="sng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C162C9-5DAF-43F1-B0FE-6C089A38C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3190" y="2498698"/>
            <a:ext cx="5462546" cy="2247569"/>
          </a:xfrm>
        </p:spPr>
        <p:txBody>
          <a:bodyPr>
            <a:normAutofit/>
          </a:bodyPr>
          <a:lstStyle/>
          <a:p>
            <a:r>
              <a:rPr lang="en-US" altLang="zh-CN" b="1" u="sng" dirty="0">
                <a:solidFill>
                  <a:srgbClr val="0070C0"/>
                </a:solidFill>
              </a:rPr>
              <a:t>An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Introdution</a:t>
            </a:r>
            <a:r>
              <a:rPr lang="en-US" altLang="zh-CN" b="1" dirty="0">
                <a:solidFill>
                  <a:srgbClr val="0070C0"/>
                </a:solidFill>
              </a:rPr>
              <a:t> to Writing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The Persecution and Assassination of Jean-Paul Marat as Performed by the Inmates of the Asylum of </a:t>
            </a:r>
            <a:r>
              <a:rPr lang="en-US" altLang="zh-CN" b="1" dirty="0" err="1">
                <a:solidFill>
                  <a:srgbClr val="0070C0"/>
                </a:solidFill>
              </a:rPr>
              <a:t>Charenton</a:t>
            </a:r>
            <a:r>
              <a:rPr lang="en-US" altLang="zh-CN" b="1" dirty="0">
                <a:solidFill>
                  <a:srgbClr val="0070C0"/>
                </a:solidFill>
              </a:rPr>
              <a:t> Under the Direction of the Marquis de Sade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42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13463-B0F0-4850-BB62-A97DF2EA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Priority: </a:t>
            </a:r>
            <a:r>
              <a:rPr lang="zh-CN" altLang="en-US" sz="4800" b="1" u="sng" dirty="0"/>
              <a:t>规范格式</a:t>
            </a:r>
            <a:r>
              <a:rPr lang="en-US" altLang="zh-CN" sz="4800" b="1" u="sng" dirty="0"/>
              <a:t>-</a:t>
            </a:r>
            <a:r>
              <a:rPr lang="zh-CN" altLang="en-US" sz="4800" b="1" u="sng" dirty="0"/>
              <a:t>标点</a:t>
            </a:r>
            <a:endParaRPr lang="zh-CN" altLang="en-US" b="1" u="sn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DF581-067C-4A46-A3BF-7875F8040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6021" y="1905000"/>
            <a:ext cx="7943353" cy="3777622"/>
          </a:xfrm>
        </p:spPr>
        <p:txBody>
          <a:bodyPr>
            <a:normAutofit/>
          </a:bodyPr>
          <a:lstStyle/>
          <a:p>
            <a:r>
              <a:rPr lang="en-US" altLang="zh-CN" sz="2000" b="1" u="sng" dirty="0">
                <a:solidFill>
                  <a:srgbClr val="FF0000"/>
                </a:solidFill>
              </a:rPr>
              <a:t>Comma and colon</a:t>
            </a:r>
          </a:p>
          <a:p>
            <a:r>
              <a:rPr lang="en-US" altLang="zh-CN" sz="2000" b="1" i="1" dirty="0"/>
              <a:t>I bought  bananas, peanut butter, peas, two cans of soda, a beef steak</a:t>
            </a:r>
            <a:r>
              <a:rPr lang="en-US" altLang="zh-CN" sz="2800" b="1" i="1" u="sng" dirty="0">
                <a:solidFill>
                  <a:srgbClr val="0070C0"/>
                </a:solidFill>
              </a:rPr>
              <a:t>,</a:t>
            </a:r>
            <a:r>
              <a:rPr lang="en-US" altLang="zh-CN" sz="2000" b="1" i="1" u="sng" dirty="0">
                <a:solidFill>
                  <a:srgbClr val="0070C0"/>
                </a:solidFill>
              </a:rPr>
              <a:t> </a:t>
            </a:r>
            <a:r>
              <a:rPr lang="en-US" altLang="zh-CN" sz="2000" b="1" i="1" dirty="0"/>
              <a:t>and an orange juice.</a:t>
            </a:r>
          </a:p>
          <a:p>
            <a:endParaRPr lang="en-US" altLang="zh-CN" sz="2400" b="1" i="1" u="sng" dirty="0">
              <a:solidFill>
                <a:srgbClr val="FF0000"/>
              </a:solidFill>
            </a:endParaRPr>
          </a:p>
          <a:p>
            <a:r>
              <a:rPr lang="en-US" altLang="zh-CN" sz="2000" b="1" i="1" dirty="0"/>
              <a:t>  Mandy asked</a:t>
            </a:r>
            <a:r>
              <a:rPr lang="en-US" altLang="zh-CN" sz="2000" b="1" i="1" dirty="0">
                <a:solidFill>
                  <a:srgbClr val="FF0000"/>
                </a:solidFill>
              </a:rPr>
              <a:t>,</a:t>
            </a:r>
            <a:r>
              <a:rPr lang="en-US" altLang="zh-CN" sz="2000" b="1" i="1" dirty="0"/>
              <a:t> “Are you working now?”</a:t>
            </a:r>
          </a:p>
          <a:p>
            <a:endParaRPr lang="en-US" altLang="zh-CN" sz="2000" b="1" i="1" u="sng" dirty="0">
              <a:solidFill>
                <a:srgbClr val="FF0000"/>
              </a:solidFill>
            </a:endParaRPr>
          </a:p>
          <a:p>
            <a:r>
              <a:rPr lang="en-US" altLang="zh-CN" sz="1900" b="1" i="1" dirty="0"/>
              <a:t>I could choose from among three options: to become an engineer, to start my own band, or to study abroad for a year.</a:t>
            </a:r>
            <a:endParaRPr lang="en-US" altLang="zh-CN" sz="2600" b="1" u="sng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41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3087" y="1937824"/>
            <a:ext cx="8640762" cy="4343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Times New Roman" charset="0"/>
                <a:ea typeface="宋体" charset="-122"/>
                <a:cs typeface="Times New Roman" charset="0"/>
              </a:rPr>
              <a:t>这次写作问题</a:t>
            </a:r>
            <a:r>
              <a:rPr lang="en-US" altLang="zh-CN" sz="3200" b="1" dirty="0">
                <a:solidFill>
                  <a:srgbClr val="C00000"/>
                </a:solidFill>
                <a:latin typeface="Times New Roman" charset="0"/>
                <a:ea typeface="宋体" charset="-122"/>
                <a:cs typeface="Times New Roman" charset="0"/>
              </a:rPr>
              <a:t>-</a:t>
            </a:r>
            <a:r>
              <a:rPr lang="zh-CN" altLang="en-US" sz="4000" b="1" u="sng" dirty="0">
                <a:solidFill>
                  <a:srgbClr val="C00000"/>
                </a:solidFill>
                <a:latin typeface="Times New Roman" charset="0"/>
                <a:ea typeface="宋体" charset="-122"/>
                <a:cs typeface="Times New Roman" charset="0"/>
              </a:rPr>
              <a:t>典型错误</a:t>
            </a:r>
            <a:endParaRPr lang="en-US" altLang="zh-CN" sz="4000" b="1" u="sng" dirty="0">
              <a:solidFill>
                <a:srgbClr val="C00000"/>
              </a:solidFill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en-US" altLang="zh-CN" sz="2800" b="1" dirty="0">
                <a:latin typeface="Times New Roman" charset="0"/>
                <a:ea typeface="宋体" charset="-122"/>
                <a:cs typeface="Times New Roman" charset="0"/>
              </a:rPr>
              <a:t>There are four types of common problems:</a:t>
            </a:r>
          </a:p>
          <a:p>
            <a:pPr>
              <a:buFontTx/>
              <a:buNone/>
            </a:pPr>
            <a:endParaRPr lang="en-US" altLang="zh-CN" sz="1000" b="1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(1) Sentence Fragments  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残缺句 </a:t>
            </a: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(2) Run-on Sentences  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粘连句</a:t>
            </a: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(3) Misplaced Modifiers  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误置修饰语 </a:t>
            </a: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(4) Dangling Modifiers  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悬垂修饰语 </a:t>
            </a:r>
          </a:p>
        </p:txBody>
      </p:sp>
      <p:pic>
        <p:nvPicPr>
          <p:cNvPr id="53251" name="图片 3" descr="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033" y="4071424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6153" y="628675"/>
            <a:ext cx="8229600" cy="868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Sentence Structure Problems</a:t>
            </a:r>
            <a:endParaRPr lang="zh-CN" altLang="en-US" sz="4000" b="1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2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2909204" y="642260"/>
            <a:ext cx="71628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(1) Sentence Fragments</a:t>
            </a:r>
            <a:endParaRPr lang="zh-CN" altLang="en-US" sz="4000" b="1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8836" y="2230898"/>
            <a:ext cx="10072006" cy="4343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Having no money and being lonely in the big city.</a:t>
            </a:r>
            <a:endParaRPr lang="zh-CN" altLang="en-US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indent="0">
              <a:lnSpc>
                <a:spcPct val="160000"/>
              </a:lnSpc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Corrected</a:t>
            </a: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Having no money and being lonely in the big city, the old woman committed suicide.</a:t>
            </a:r>
            <a:endParaRPr lang="zh-CN" altLang="en-US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54275" name="图片 3" descr="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8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图片 3" descr="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59870"/>
            <a:ext cx="1040331" cy="104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2400" y="1600200"/>
            <a:ext cx="10769599" cy="520064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粘连句 （接排句）就是两个或更多的句子或谓语混合叠加在一起，没有正确的标点或连接词标明关系的句子。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 called for a reservation at a famous restaurant in town, all the tables  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	were taken before the Dragon Boat Festival.</a:t>
            </a:r>
          </a:p>
          <a:p>
            <a:pPr marL="0" indent="0">
              <a:buNone/>
            </a:pPr>
            <a:endParaRPr lang="en-US" altLang="zh-CN" sz="10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这种句子可以使用四种方式来修正：</a:t>
            </a: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1. a period      2. a semicolon 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3. a coordinating conjunction    4. a subordinating conjunction</a:t>
            </a:r>
            <a:endParaRPr lang="zh-CN" altLang="en-US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2937826" y="668098"/>
            <a:ext cx="69342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(2) Run-On Sentences</a:t>
            </a:r>
            <a:endParaRPr lang="zh-CN" altLang="en-US" sz="4000" b="1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32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862" y="2134969"/>
            <a:ext cx="9454114" cy="38862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sz="2800" b="1" i="1" dirty="0">
                <a:solidFill>
                  <a:srgbClr val="0070C0"/>
                </a:solidFill>
                <a:latin typeface="Times New Roman" charset="0"/>
                <a:ea typeface="宋体" charset="-122"/>
                <a:cs typeface="Times New Roman" charset="0"/>
              </a:rPr>
              <a:t>Revise the following run-on sentence</a:t>
            </a:r>
            <a:endParaRPr lang="en-US" altLang="zh-CN" sz="2800" b="1" dirty="0">
              <a:latin typeface="Times New Roman" charset="0"/>
              <a:ea typeface="宋体" charset="-122"/>
              <a:cs typeface="Times New Roman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charset="0"/>
                <a:ea typeface="宋体" charset="-122"/>
                <a:cs typeface="Times New Roman" charset="0"/>
              </a:rPr>
              <a:t>Women no longer need to move into the traditionally male professions they have already opened the doors to most career paths. </a:t>
            </a:r>
          </a:p>
          <a:p>
            <a:pPr marL="0" indent="0">
              <a:buNone/>
            </a:pPr>
            <a:endParaRPr lang="en-US" altLang="zh-CN" sz="320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27311" y="854074"/>
            <a:ext cx="7543800" cy="8842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</a:t>
            </a:r>
            <a:r>
              <a:rPr lang="en-US" altLang="zh-CN" sz="40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Practice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C:\Program Files (x86)\Microsoft Office\MEDIA\CAGCAT10\j0199036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81" y="-84137"/>
            <a:ext cx="1570038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0376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CCE8C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3955</TotalTime>
  <Words>1460</Words>
  <Application>Microsoft Office PowerPoint</Application>
  <PresentationFormat>宽屏</PresentationFormat>
  <Paragraphs>159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Songti SC</vt:lpstr>
      <vt:lpstr>楷体</vt:lpstr>
      <vt:lpstr>宋体</vt:lpstr>
      <vt:lpstr>幼圆</vt:lpstr>
      <vt:lpstr>Arial</vt:lpstr>
      <vt:lpstr>Century Gothic</vt:lpstr>
      <vt:lpstr>Times New Roman</vt:lpstr>
      <vt:lpstr>Wingdings 3</vt:lpstr>
      <vt:lpstr>丝状</vt:lpstr>
      <vt:lpstr>PowerPoint 演示文稿</vt:lpstr>
      <vt:lpstr>PowerPoint 演示文稿</vt:lpstr>
      <vt:lpstr>What composes a good essay?</vt:lpstr>
      <vt:lpstr>Priority: 规范格式-标题</vt:lpstr>
      <vt:lpstr>Priority: 规范格式-标点</vt:lpstr>
      <vt:lpstr>PowerPoint 演示文稿</vt:lpstr>
      <vt:lpstr>(1) Sentence Fragments</vt:lpstr>
      <vt:lpstr>(2) Run-On Sentences</vt:lpstr>
      <vt:lpstr>       Practice</vt:lpstr>
      <vt:lpstr>(3) Misplaced Modifiers</vt:lpstr>
      <vt:lpstr>(4) Dangling Modifiers</vt:lpstr>
      <vt:lpstr>Is writing tortuous?</vt:lpstr>
      <vt:lpstr>PowerPoint 演示文稿</vt:lpstr>
      <vt:lpstr>SV</vt:lpstr>
      <vt:lpstr> SVCs</vt:lpstr>
      <vt:lpstr>SVO</vt:lpstr>
      <vt:lpstr>SVO</vt:lpstr>
      <vt:lpstr>SVOiOd</vt:lpstr>
      <vt:lpstr>SVOCo</vt:lpstr>
      <vt:lpstr> Punctuation </vt:lpstr>
      <vt:lpstr> (1) colon</vt:lpstr>
      <vt:lpstr>(2) Semicolon </vt:lpstr>
      <vt:lpstr>(3) Comma</vt:lpstr>
      <vt:lpstr>PowerPoint 演示文稿</vt:lpstr>
      <vt:lpstr>(4) Quotation Marks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PARAGRAPH DEVELOPMENT</dc:title>
  <dc:creator>zou yunmin</dc:creator>
  <cp:lastModifiedBy>1</cp:lastModifiedBy>
  <cp:revision>135</cp:revision>
  <dcterms:created xsi:type="dcterms:W3CDTF">2019-07-21T02:33:02Z</dcterms:created>
  <dcterms:modified xsi:type="dcterms:W3CDTF">2022-11-07T07:32:06Z</dcterms:modified>
</cp:coreProperties>
</file>