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366" r:id="rId3"/>
    <p:sldId id="293" r:id="rId4"/>
    <p:sldId id="294" r:id="rId5"/>
    <p:sldId id="295" r:id="rId6"/>
    <p:sldId id="296" r:id="rId7"/>
    <p:sldId id="297" r:id="rId8"/>
    <p:sldId id="298" r:id="rId9"/>
    <p:sldId id="299" r:id="rId10"/>
    <p:sldId id="300" r:id="rId11"/>
    <p:sldId id="301" r:id="rId12"/>
    <p:sldId id="302" r:id="rId13"/>
    <p:sldId id="303" r:id="rId14"/>
    <p:sldId id="336" r:id="rId15"/>
    <p:sldId id="400" r:id="rId16"/>
    <p:sldId id="401" r:id="rId17"/>
    <p:sldId id="342" r:id="rId18"/>
    <p:sldId id="343" r:id="rId19"/>
    <p:sldId id="386" r:id="rId20"/>
    <p:sldId id="385" r:id="rId21"/>
    <p:sldId id="354" r:id="rId22"/>
    <p:sldId id="356" r:id="rId23"/>
    <p:sldId id="420" r:id="rId24"/>
    <p:sldId id="421" r:id="rId25"/>
    <p:sldId id="376" r:id="rId26"/>
    <p:sldId id="389" r:id="rId27"/>
    <p:sldId id="378" r:id="rId28"/>
    <p:sldId id="379" r:id="rId29"/>
    <p:sldId id="334" r:id="rId30"/>
    <p:sldId id="414" r:id="rId31"/>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34B6"/>
    <a:srgbClr val="2F2F2F"/>
    <a:srgbClr val="B19908"/>
    <a:srgbClr val="EA2A0C"/>
    <a:srgbClr val="CE200F"/>
    <a:srgbClr val="229C12"/>
    <a:srgbClr val="E037D6"/>
    <a:srgbClr val="4C4C4C"/>
    <a:srgbClr val="3F3F3F"/>
    <a:srgbClr val="E22F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48" autoAdjust="0"/>
  </p:normalViewPr>
  <p:slideViewPr>
    <p:cSldViewPr>
      <p:cViewPr varScale="1">
        <p:scale>
          <a:sx n="95" d="100"/>
          <a:sy n="95" d="100"/>
        </p:scale>
        <p:origin x="404" y="72"/>
      </p:cViewPr>
      <p:guideLst>
        <p:guide orient="horz" pos="1800"/>
        <p:guide pos="2880"/>
      </p:guideLst>
    </p:cSldViewPr>
  </p:slideViewPr>
  <p:notesTextViewPr>
    <p:cViewPr>
      <p:scale>
        <a:sx n="1" d="1"/>
        <a:sy n="1" d="1"/>
      </p:scale>
      <p:origin x="0" y="0"/>
    </p:cViewPr>
  </p:notesTextViewPr>
  <p:sorterViewPr>
    <p:cViewPr>
      <p:scale>
        <a:sx n="100" d="100"/>
        <a:sy n="100" d="100"/>
      </p:scale>
      <p:origin x="0" y="15944"/>
    </p:cViewPr>
  </p:sorterViewPr>
  <p:notesViewPr>
    <p:cSldViewPr>
      <p:cViewPr varScale="1">
        <p:scale>
          <a:sx n="51" d="100"/>
          <a:sy n="51" d="100"/>
        </p:scale>
        <p:origin x="-26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D5106C-BFF8-4208-B466-19FD77DF1E92}" type="datetimeFigureOut">
              <a:rPr lang="zh-CN" altLang="en-US" smtClean="0"/>
              <a:t>2022/11/7</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623DC-50FF-485B-B4EE-84B84A40D4AF}" type="slidenum">
              <a:rPr lang="zh-CN" altLang="en-US" smtClean="0"/>
              <a:t>‹#›</a:t>
            </a:fld>
            <a:endParaRPr lang="zh-CN" altLang="en-US"/>
          </a:p>
        </p:txBody>
      </p:sp>
    </p:spTree>
    <p:extLst>
      <p:ext uri="{BB962C8B-B14F-4D97-AF65-F5344CB8AC3E}">
        <p14:creationId xmlns:p14="http://schemas.microsoft.com/office/powerpoint/2010/main" val="242041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t>2022/11/7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6B8BEDB6-9134-4818-B860-A43816EEA546}" type="slidenum">
              <a:rPr lang="zh-CN" altLang="zh-CN" smtClean="0"/>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084147C6-441C-49A5-81DE-5A209A94F5E2}" type="slidenum">
              <a:rPr lang="zh-CN" altLang="zh-CN" smtClean="0"/>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3D053ACA-2909-4C7B-B0CD-5625C0124077}" type="slidenum">
              <a:rPr lang="zh-CN" altLang="zh-CN" smtClean="0"/>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8FFF86F1-7668-4E47-A7FF-F75D4CCAAEA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D057A30F-1090-4CF9-91AC-8CD7ACC07E2E}" type="slidenum">
              <a:rPr lang="zh-CN" altLang="zh-CN" smtClean="0"/>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pPr>
              <a:defRPr/>
            </a:pPr>
            <a:endParaRPr lang="zh-CN" altLang="zh-CN"/>
          </a:p>
        </p:txBody>
      </p:sp>
      <p:sp>
        <p:nvSpPr>
          <p:cNvPr id="8" name="KSO_FT"/>
          <p:cNvSpPr>
            <a:spLocks noGrp="1"/>
          </p:cNvSpPr>
          <p:nvPr>
            <p:ph type="ftr" sz="quarter" idx="11"/>
          </p:nvPr>
        </p:nvSpPr>
        <p:spPr/>
        <p:txBody>
          <a:bodyPr/>
          <a:lstStyle/>
          <a:p>
            <a:pPr>
              <a:defRPr/>
            </a:pPr>
            <a:endParaRPr lang="zh-CN" altLang="zh-CN"/>
          </a:p>
        </p:txBody>
      </p:sp>
      <p:sp>
        <p:nvSpPr>
          <p:cNvPr id="9" name="KSO_FN"/>
          <p:cNvSpPr>
            <a:spLocks noGrp="1"/>
          </p:cNvSpPr>
          <p:nvPr>
            <p:ph type="sldNum" sz="quarter" idx="12"/>
          </p:nvPr>
        </p:nvSpPr>
        <p:spPr/>
        <p:txBody>
          <a:bodyPr/>
          <a:lstStyle/>
          <a:p>
            <a:pPr>
              <a:defRPr/>
            </a:pPr>
            <a:fld id="{572F1F50-2BD9-4F09-9AA9-AF9A133E19DA}" type="slidenum">
              <a:rPr lang="zh-CN" altLang="zh-CN" smtClean="0"/>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p>
        </p:txBody>
      </p:sp>
      <p:sp>
        <p:nvSpPr>
          <p:cNvPr id="4" name="KSO_FT"/>
          <p:cNvSpPr>
            <a:spLocks noGrp="1"/>
          </p:cNvSpPr>
          <p:nvPr>
            <p:ph type="ftr" sz="quarter" idx="11"/>
          </p:nvPr>
        </p:nvSpPr>
        <p:spPr/>
        <p:txBody>
          <a:bodyPr/>
          <a:lstStyle/>
          <a:p>
            <a:pPr>
              <a:defRPr/>
            </a:pPr>
            <a:endParaRPr lang="zh-CN" altLang="zh-CN"/>
          </a:p>
        </p:txBody>
      </p:sp>
      <p:sp>
        <p:nvSpPr>
          <p:cNvPr id="5" name="KSO_FN"/>
          <p:cNvSpPr>
            <a:spLocks noGrp="1"/>
          </p:cNvSpPr>
          <p:nvPr>
            <p:ph type="sldNum" sz="quarter" idx="12"/>
          </p:nvPr>
        </p:nvSpPr>
        <p:spPr/>
        <p:txBody>
          <a:bodyPr/>
          <a:lstStyle/>
          <a:p>
            <a:pPr>
              <a:defRPr/>
            </a:pPr>
            <a:fld id="{354E30BC-2A9F-4B1F-9B31-2AA101D4B88C}" type="slidenum">
              <a:rPr lang="zh-CN" altLang="zh-CN" smtClean="0"/>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p>
        </p:txBody>
      </p:sp>
      <p:sp>
        <p:nvSpPr>
          <p:cNvPr id="3" name="KSO_FT"/>
          <p:cNvSpPr>
            <a:spLocks noGrp="1"/>
          </p:cNvSpPr>
          <p:nvPr>
            <p:ph type="ftr" sz="quarter" idx="11"/>
          </p:nvPr>
        </p:nvSpPr>
        <p:spPr/>
        <p:txBody>
          <a:bodyPr/>
          <a:lstStyle/>
          <a:p>
            <a:pPr>
              <a:defRPr/>
            </a:pPr>
            <a:endParaRPr lang="zh-CN" altLang="zh-CN"/>
          </a:p>
        </p:txBody>
      </p:sp>
      <p:sp>
        <p:nvSpPr>
          <p:cNvPr id="4" name="KSO_FN"/>
          <p:cNvSpPr>
            <a:spLocks noGrp="1"/>
          </p:cNvSpPr>
          <p:nvPr>
            <p:ph type="sldNum" sz="quarter" idx="12"/>
          </p:nvPr>
        </p:nvSpPr>
        <p:spPr/>
        <p:txBody>
          <a:bodyPr/>
          <a:lstStyle/>
          <a:p>
            <a:pPr>
              <a:defRPr/>
            </a:pPr>
            <a:fld id="{AF51B120-5B11-49CE-B63F-7EE220373793}" type="slidenum">
              <a:rPr lang="zh-CN" altLang="zh-CN" smtClean="0"/>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87A1BFFD-3B90-47C7-9BA6-893EE6253659}" type="slidenum">
              <a:rPr lang="zh-CN" altLang="zh-CN" smtClean="0"/>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08E06AFB-CFCF-4106-91BD-75894E1F7D5E}" type="slidenum">
              <a:rPr lang="zh-CN" altLang="zh-CN" smtClean="0"/>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t>‹#›</a:t>
            </a:fld>
            <a:endParaRPr lang="zh-CN" altLang="zh-CN"/>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hyperlink" Target="20%20Unit%203_Part%20II_Text%20A.MP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2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7.xml"/><Relationship Id="rId4" Type="http://schemas.openxmlformats.org/officeDocument/2006/relationships/slide" Target="slide18.xml"/></Relationships>
</file>

<file path=ppt/slides/_rels/slide5.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3" y="1837387"/>
            <a:ext cx="6264695" cy="1480635"/>
          </a:xfrm>
        </p:spPr>
        <p:txBody>
          <a:bodyPr>
            <a:normAutofit fontScale="90000"/>
          </a:bodyPr>
          <a:lstStyle/>
          <a:p>
            <a:r>
              <a:rPr lang="en-US" altLang="zh-CN" dirty="0"/>
              <a:t>Unit 3 Growing Up in the Library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387323"/>
            <a:ext cx="8113340" cy="4327677"/>
          </a:xfrm>
        </p:spPr>
        <p:txBody>
          <a:bodyPr>
            <a:normAutofit/>
          </a:bodyPr>
          <a:lstStyle/>
          <a:p>
            <a:pPr marL="0" indent="0">
              <a:buNone/>
            </a:pPr>
            <a:r>
              <a:rPr lang="en-US" altLang="zh-CN" sz="2400" dirty="0">
                <a:solidFill>
                  <a:schemeClr val="tx1"/>
                </a:solidFill>
              </a:rPr>
              <a:t>never thought about it, although I’m sure I </a:t>
            </a:r>
            <a:r>
              <a:rPr lang="en-US" altLang="zh-CN" sz="2400" dirty="0">
                <a:solidFill>
                  <a:schemeClr val="tx1"/>
                </a:solidFill>
                <a:hlinkClick r:id="" action="ppaction://noaction"/>
              </a:rPr>
              <a:t>assumed</a:t>
            </a:r>
            <a:r>
              <a:rPr lang="en-US" altLang="zh-CN" sz="2400" dirty="0">
                <a:solidFill>
                  <a:schemeClr val="tx1"/>
                </a:solidFill>
              </a:rPr>
              <a:t> there was one, and probably a main branch, probably downtown. </a:t>
            </a:r>
          </a:p>
          <a:p>
            <a:pPr marL="0" indent="0">
              <a:buNone/>
            </a:pPr>
            <a:r>
              <a:rPr lang="en-US" altLang="zh-CN" sz="2400" dirty="0">
                <a:solidFill>
                  <a:schemeClr val="tx1"/>
                </a:solidFill>
              </a:rPr>
              <a:t>   6.   My son was in first grade when we moved. One of his first school assignments was to interview someone who worked for the city. I suggested talking to a garbage collector or a police officer, but he said that he wanted to interview a librarian. We were so new to the city that we had to look up the address of the closest library, which turned out to be the Studio City branch. It was about a mile</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5" name="椭圆 4">
            <a:extLst>
              <a:ext uri="{FF2B5EF4-FFF2-40B4-BE49-F238E27FC236}">
                <a16:creationId xmlns:a16="http://schemas.microsoft.com/office/drawing/2014/main" id="{2B9D493F-A4E8-4EE7-A08B-5BE40293560F}"/>
              </a:ext>
            </a:extLst>
          </p:cNvPr>
          <p:cNvSpPr/>
          <p:nvPr/>
        </p:nvSpPr>
        <p:spPr>
          <a:xfrm>
            <a:off x="4932040" y="655735"/>
            <a:ext cx="3888432" cy="58116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C00000"/>
                </a:solidFill>
              </a:rPr>
              <a:t>suppose</a:t>
            </a:r>
            <a:endParaRPr lang="zh-CN" altLang="en-US" sz="2800" dirty="0">
              <a:solidFill>
                <a:srgbClr val="C00000"/>
              </a:solidFill>
            </a:endParaRPr>
          </a:p>
        </p:txBody>
      </p:sp>
      <p:cxnSp>
        <p:nvCxnSpPr>
          <p:cNvPr id="6" name="连接符: 肘形 5">
            <a:extLst>
              <a:ext uri="{FF2B5EF4-FFF2-40B4-BE49-F238E27FC236}">
                <a16:creationId xmlns:a16="http://schemas.microsoft.com/office/drawing/2014/main" id="{1358072D-D0D6-4443-A3F4-DF7E3F68CE60}"/>
              </a:ext>
            </a:extLst>
          </p:cNvPr>
          <p:cNvCxnSpPr>
            <a:cxnSpLocks/>
            <a:stCxn id="5" idx="4"/>
          </p:cNvCxnSpPr>
          <p:nvPr/>
        </p:nvCxnSpPr>
        <p:spPr>
          <a:xfrm rot="5400000">
            <a:off x="6707678" y="1327119"/>
            <a:ext cx="258801" cy="7835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951" y="553244"/>
            <a:ext cx="8568952" cy="4327677"/>
          </a:xfrm>
        </p:spPr>
        <p:txBody>
          <a:bodyPr>
            <a:noAutofit/>
          </a:bodyPr>
          <a:lstStyle/>
          <a:p>
            <a:pPr marL="0" indent="0">
              <a:buNone/>
            </a:pPr>
            <a:r>
              <a:rPr lang="en-US" altLang="zh-CN" sz="2400" dirty="0">
                <a:solidFill>
                  <a:schemeClr val="tx1"/>
                </a:solidFill>
              </a:rPr>
              <a:t>away from our house, the same distance that the Bertram Woods branch was from my childhood home. </a:t>
            </a:r>
          </a:p>
          <a:p>
            <a:pPr marL="0" indent="0">
              <a:buNone/>
            </a:pPr>
            <a:endParaRPr lang="en-US" altLang="zh-CN" sz="2400" dirty="0">
              <a:solidFill>
                <a:schemeClr val="tx1"/>
              </a:solidFill>
            </a:endParaRPr>
          </a:p>
          <a:p>
            <a:pPr marL="0" indent="0" algn="dist">
              <a:buNone/>
            </a:pPr>
            <a:r>
              <a:rPr lang="en-US" altLang="zh-CN" sz="2400" dirty="0">
                <a:solidFill>
                  <a:schemeClr val="tx1"/>
                </a:solidFill>
              </a:rPr>
              <a:t>  7. As we drove over to meet the librarian, I felt a </a:t>
            </a:r>
            <a:r>
              <a:rPr lang="en-US" altLang="zh-CN" sz="2400" dirty="0">
                <a:solidFill>
                  <a:srgbClr val="7030A0"/>
                </a:solidFill>
              </a:rPr>
              <a:t>gut-level</a:t>
            </a:r>
            <a:r>
              <a:rPr lang="en-US" altLang="zh-CN" sz="2400" dirty="0">
                <a:solidFill>
                  <a:schemeClr val="tx1"/>
                </a:solidFill>
              </a:rPr>
              <a:t> recollection of this journey, of parent and child on their way to the library. But now it was </a:t>
            </a:r>
            <a:r>
              <a:rPr lang="en-US" altLang="zh-CN" sz="2400" dirty="0">
                <a:solidFill>
                  <a:schemeClr val="tx1"/>
                </a:solidFill>
                <a:hlinkClick r:id="" action="ppaction://noaction"/>
              </a:rPr>
              <a:t>turned on its head</a:t>
            </a:r>
            <a:r>
              <a:rPr lang="en-US" altLang="zh-CN" sz="2400" dirty="0">
                <a:solidFill>
                  <a:schemeClr val="tx1"/>
                </a:solidFill>
              </a:rPr>
              <a:t> , and I was the parent bringing my child on that special trip. We parked, and walked toward the library, </a:t>
            </a:r>
            <a:r>
              <a:rPr lang="en-US" altLang="zh-CN" sz="2400" dirty="0">
                <a:solidFill>
                  <a:srgbClr val="E134B6"/>
                </a:solidFill>
                <a:hlinkClick r:id="" action="ppaction://noaction">
                  <a:extLst>
                    <a:ext uri="{A12FA001-AC4F-418D-AE19-62706E023703}">
                      <ahyp:hlinkClr xmlns:ahyp="http://schemas.microsoft.com/office/drawing/2018/hyperlinkcolor" val="tx"/>
                    </a:ext>
                  </a:extLst>
                </a:hlinkClick>
              </a:rPr>
              <a:t>taking it in</a:t>
            </a:r>
            <a:r>
              <a:rPr lang="en-US" altLang="zh-CN" sz="2400" dirty="0">
                <a:solidFill>
                  <a:srgbClr val="E134B6"/>
                </a:solidFill>
              </a:rPr>
              <a:t> </a:t>
            </a:r>
            <a:r>
              <a:rPr lang="en-US" altLang="zh-CN" sz="2400" dirty="0">
                <a:solidFill>
                  <a:schemeClr val="tx1"/>
                </a:solidFill>
              </a:rPr>
              <a:t>for the first time. The building was white and modern-looking, with a mint-green mushroom cap of a roof. It didn’t look anything like the </a:t>
            </a:r>
            <a:r>
              <a:rPr lang="en-US" altLang="zh-CN" sz="2400" dirty="0">
                <a:solidFill>
                  <a:srgbClr val="7030A0"/>
                </a:solidFill>
              </a:rPr>
              <a:t>stout</a:t>
            </a:r>
            <a:r>
              <a:rPr lang="en-US" altLang="zh-CN" sz="2400" dirty="0">
                <a:solidFill>
                  <a:schemeClr val="tx1"/>
                </a:solidFill>
              </a:rPr>
              <a:t> brick Bertram Woods branch, but </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5" name="椭圆 4">
            <a:extLst>
              <a:ext uri="{FF2B5EF4-FFF2-40B4-BE49-F238E27FC236}">
                <a16:creationId xmlns:a16="http://schemas.microsoft.com/office/drawing/2014/main" id="{5BDCE874-8E88-4779-A16A-156A582E93CE}"/>
              </a:ext>
            </a:extLst>
          </p:cNvPr>
          <p:cNvSpPr/>
          <p:nvPr/>
        </p:nvSpPr>
        <p:spPr>
          <a:xfrm>
            <a:off x="3203848" y="1561356"/>
            <a:ext cx="4608512" cy="58116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rPr>
              <a:t>turn </a:t>
            </a:r>
            <a:r>
              <a:rPr lang="en-US" altLang="zh-CN" sz="2400" dirty="0" err="1">
                <a:solidFill>
                  <a:srgbClr val="C00000"/>
                </a:solidFill>
              </a:rPr>
              <a:t>sth</a:t>
            </a:r>
            <a:r>
              <a:rPr lang="en-US" altLang="zh-CN" sz="2400" dirty="0">
                <a:solidFill>
                  <a:srgbClr val="C00000"/>
                </a:solidFill>
              </a:rPr>
              <a:t>. upside down</a:t>
            </a:r>
          </a:p>
          <a:p>
            <a:pPr algn="ctr"/>
            <a:r>
              <a:rPr lang="zh-CN" altLang="en-US" sz="2400" dirty="0">
                <a:solidFill>
                  <a:srgbClr val="C00000"/>
                </a:solidFill>
              </a:rPr>
              <a:t>倒过来</a:t>
            </a:r>
          </a:p>
        </p:txBody>
      </p:sp>
      <p:cxnSp>
        <p:nvCxnSpPr>
          <p:cNvPr id="6" name="连接符: 肘形 5">
            <a:extLst>
              <a:ext uri="{FF2B5EF4-FFF2-40B4-BE49-F238E27FC236}">
                <a16:creationId xmlns:a16="http://schemas.microsoft.com/office/drawing/2014/main" id="{F33801EC-875C-4D9E-A49C-CFFDC93A5F04}"/>
              </a:ext>
            </a:extLst>
          </p:cNvPr>
          <p:cNvCxnSpPr/>
          <p:nvPr/>
        </p:nvCxnSpPr>
        <p:spPr>
          <a:xfrm rot="16200000" flipH="1">
            <a:off x="4139952" y="2569468"/>
            <a:ext cx="1152128" cy="14401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096" y="1050078"/>
            <a:ext cx="8027343" cy="4399710"/>
          </a:xfrm>
        </p:spPr>
        <p:txBody>
          <a:bodyPr>
            <a:normAutofit/>
          </a:bodyPr>
          <a:lstStyle/>
          <a:p>
            <a:pPr marL="0" indent="0" algn="dist">
              <a:buNone/>
            </a:pPr>
            <a:r>
              <a:rPr lang="en-US" altLang="zh-CN" sz="2400" dirty="0">
                <a:solidFill>
                  <a:schemeClr val="tx1"/>
                </a:solidFill>
              </a:rPr>
              <a:t>when we stepped inside the thunderbolt of </a:t>
            </a:r>
            <a:r>
              <a:rPr lang="en-US" altLang="zh-CN" sz="2400" dirty="0">
                <a:solidFill>
                  <a:schemeClr val="tx1"/>
                </a:solidFill>
                <a:hlinkClick r:id="" action="ppaction://noaction"/>
              </a:rPr>
              <a:t>recognition</a:t>
            </a:r>
            <a:r>
              <a:rPr lang="en-US" altLang="zh-CN" sz="2400" dirty="0">
                <a:solidFill>
                  <a:schemeClr val="tx1"/>
                </a:solidFill>
              </a:rPr>
              <a:t> struck me so hard that it made me gasp. Decades had passed, and I was two thousand miles away, but I felt as if I had been </a:t>
            </a:r>
            <a:r>
              <a:rPr lang="en-US" altLang="zh-CN" sz="2400" dirty="0">
                <a:solidFill>
                  <a:srgbClr val="7030A0"/>
                </a:solidFill>
              </a:rPr>
              <a:t>whisked</a:t>
            </a:r>
            <a:r>
              <a:rPr lang="en-US" altLang="zh-CN" sz="2400" dirty="0">
                <a:solidFill>
                  <a:schemeClr val="tx1"/>
                </a:solidFill>
              </a:rPr>
              <a:t> back to that precise time and place, walking into the library with my mother. Nothing had changed — there was the same soft tsk-tsk-tsk of pencil on paper, and the </a:t>
            </a:r>
            <a:r>
              <a:rPr lang="en-US" altLang="zh-CN" sz="2400" dirty="0">
                <a:solidFill>
                  <a:schemeClr val="tx1"/>
                </a:solidFill>
                <a:hlinkClick r:id="" action="ppaction://noaction"/>
              </a:rPr>
              <a:t>muffled</a:t>
            </a:r>
            <a:r>
              <a:rPr lang="en-US" altLang="zh-CN" sz="2400" dirty="0">
                <a:solidFill>
                  <a:schemeClr val="tx1"/>
                </a:solidFill>
              </a:rPr>
              <a:t> </a:t>
            </a:r>
            <a:r>
              <a:rPr lang="en-US" altLang="zh-CN" sz="2400" dirty="0">
                <a:solidFill>
                  <a:schemeClr val="tx1"/>
                </a:solidFill>
                <a:hlinkClick r:id="" action="ppaction://noaction"/>
              </a:rPr>
              <a:t>murmuring</a:t>
            </a:r>
            <a:r>
              <a:rPr lang="en-US" altLang="zh-CN" sz="2400" dirty="0">
                <a:solidFill>
                  <a:schemeClr val="tx1"/>
                </a:solidFill>
              </a:rPr>
              <a:t> from patrons at the tables in the center of the room, and the creak and groan of book carts. The scarred wooden checkout counters, and the librarians’ desks, as big as boats, and the bulletin  </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2" name="矩形 1">
            <a:extLst>
              <a:ext uri="{FF2B5EF4-FFF2-40B4-BE49-F238E27FC236}">
                <a16:creationId xmlns:a16="http://schemas.microsoft.com/office/drawing/2014/main" id="{62FA2499-0552-4D67-B333-679DA818F3E4}"/>
              </a:ext>
            </a:extLst>
          </p:cNvPr>
          <p:cNvSpPr/>
          <p:nvPr/>
        </p:nvSpPr>
        <p:spPr>
          <a:xfrm>
            <a:off x="4572000" y="697260"/>
            <a:ext cx="4108817" cy="369332"/>
          </a:xfrm>
          <a:prstGeom prst="rect">
            <a:avLst/>
          </a:prstGeom>
        </p:spPr>
        <p:txBody>
          <a:bodyPr wrap="none">
            <a:spAutoFit/>
          </a:bodyPr>
          <a:lstStyle/>
          <a:p>
            <a:r>
              <a:rPr lang="zh-CN" altLang="zh-CN" dirty="0">
                <a:highlight>
                  <a:srgbClr val="FFFF00"/>
                </a:highlight>
                <a:ea typeface="宋体" panose="02010600030101010101" pitchFamily="2" charset="-122"/>
                <a:cs typeface="Times New Roman" panose="02020603050405020304" pitchFamily="18" charset="0"/>
              </a:rPr>
              <a:t>那种熟悉的感觉就如同雷电般击中了我</a:t>
            </a:r>
            <a:endParaRPr lang="zh-CN" altLang="en-US" dirty="0"/>
          </a:p>
        </p:txBody>
      </p:sp>
      <p:sp>
        <p:nvSpPr>
          <p:cNvPr id="5" name="矩形 4">
            <a:extLst>
              <a:ext uri="{FF2B5EF4-FFF2-40B4-BE49-F238E27FC236}">
                <a16:creationId xmlns:a16="http://schemas.microsoft.com/office/drawing/2014/main" id="{E5A03F72-8048-42EE-8D02-BFFC4F0DD3F0}"/>
              </a:ext>
            </a:extLst>
          </p:cNvPr>
          <p:cNvSpPr/>
          <p:nvPr/>
        </p:nvSpPr>
        <p:spPr>
          <a:xfrm>
            <a:off x="5652120" y="3361556"/>
            <a:ext cx="2291775" cy="276999"/>
          </a:xfrm>
          <a:prstGeom prst="rect">
            <a:avLst/>
          </a:prstGeom>
        </p:spPr>
        <p:txBody>
          <a:bodyPr wrap="square">
            <a:spAutoFit/>
          </a:bodyPr>
          <a:lstStyle/>
          <a:p>
            <a:r>
              <a:rPr lang="zh-CN" altLang="zh-CN" sz="1200" dirty="0">
                <a:highlight>
                  <a:srgbClr val="FFFF00"/>
                </a:highlight>
                <a:ea typeface="宋体" panose="02010600030101010101" pitchFamily="2" charset="-122"/>
                <a:cs typeface="Times New Roman" panose="02020603050405020304" pitchFamily="18" charset="0"/>
              </a:rPr>
              <a:t>铅笔在纸上写字的嚓嚓声</a:t>
            </a:r>
            <a:endParaRPr lang="zh-CN" altLang="en-US" sz="1200" dirty="0"/>
          </a:p>
        </p:txBody>
      </p:sp>
      <p:sp>
        <p:nvSpPr>
          <p:cNvPr id="6" name="矩形 5">
            <a:extLst>
              <a:ext uri="{FF2B5EF4-FFF2-40B4-BE49-F238E27FC236}">
                <a16:creationId xmlns:a16="http://schemas.microsoft.com/office/drawing/2014/main" id="{6862C122-F731-4963-AAF3-646975E65E0D}"/>
              </a:ext>
            </a:extLst>
          </p:cNvPr>
          <p:cNvSpPr/>
          <p:nvPr/>
        </p:nvSpPr>
        <p:spPr>
          <a:xfrm>
            <a:off x="6118351" y="4169599"/>
            <a:ext cx="2518638" cy="307777"/>
          </a:xfrm>
          <a:prstGeom prst="rect">
            <a:avLst/>
          </a:prstGeom>
        </p:spPr>
        <p:txBody>
          <a:bodyPr wrap="none">
            <a:spAutoFit/>
          </a:bodyPr>
          <a:lstStyle/>
          <a:p>
            <a:r>
              <a:rPr lang="zh-CN" altLang="zh-CN" sz="1400" dirty="0">
                <a:highlight>
                  <a:srgbClr val="FFFF00"/>
                </a:highlight>
                <a:ea typeface="宋体" panose="02010600030101010101" pitchFamily="2" charset="-122"/>
                <a:cs typeface="Times New Roman" panose="02020603050405020304" pitchFamily="18" charset="0"/>
              </a:rPr>
              <a:t>运书的手推车吱吱嘎嘎的声音</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C240F88A-1735-4648-B652-A20197F3EF99}"/>
              </a:ext>
            </a:extLst>
          </p:cNvPr>
          <p:cNvSpPr/>
          <p:nvPr/>
        </p:nvSpPr>
        <p:spPr>
          <a:xfrm>
            <a:off x="607713" y="5331522"/>
            <a:ext cx="5148064" cy="303125"/>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3082C65-F518-4A31-A1F1-2197C2F7C617}"/>
              </a:ext>
            </a:extLst>
          </p:cNvPr>
          <p:cNvSpPr/>
          <p:nvPr/>
        </p:nvSpPr>
        <p:spPr>
          <a:xfrm>
            <a:off x="3995936" y="694146"/>
            <a:ext cx="5148064" cy="303125"/>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59532" y="985292"/>
            <a:ext cx="8360939" cy="4681377"/>
          </a:xfrm>
        </p:spPr>
        <p:txBody>
          <a:bodyPr>
            <a:normAutofit lnSpcReduction="10000"/>
          </a:bodyPr>
          <a:lstStyle/>
          <a:p>
            <a:pPr marL="0" indent="0">
              <a:buNone/>
            </a:pPr>
            <a:r>
              <a:rPr lang="en-US" altLang="zh-CN" sz="2400" dirty="0">
                <a:solidFill>
                  <a:schemeClr val="tx1"/>
                </a:solidFill>
              </a:rPr>
              <a:t>board were all the same. The sense of gentle, steady busyness, like a pot of water </a:t>
            </a:r>
            <a:r>
              <a:rPr lang="en-US" altLang="zh-CN" sz="2400" u="sng" dirty="0">
                <a:solidFill>
                  <a:schemeClr val="tx1"/>
                </a:solidFill>
              </a:rPr>
              <a:t>on</a:t>
            </a:r>
            <a:r>
              <a:rPr lang="en-US" altLang="zh-CN" sz="2400" dirty="0">
                <a:solidFill>
                  <a:schemeClr val="tx1"/>
                </a:solidFill>
              </a:rPr>
              <a:t> the </a:t>
            </a:r>
            <a:r>
              <a:rPr lang="en-US" altLang="zh-CN" sz="2400" dirty="0">
                <a:solidFill>
                  <a:schemeClr val="tx1"/>
                </a:solidFill>
                <a:hlinkClick r:id="" action="ppaction://noaction"/>
              </a:rPr>
              <a:t>simmer</a:t>
            </a:r>
            <a:r>
              <a:rPr lang="en-US" altLang="zh-CN" sz="2400" dirty="0">
                <a:solidFill>
                  <a:schemeClr val="tx1"/>
                </a:solidFill>
              </a:rPr>
              <a:t> was just the same. The books on the shelves, with some subtractions and additions, were certainly the same.</a:t>
            </a:r>
          </a:p>
          <a:p>
            <a:pPr marL="0" indent="0">
              <a:buNone/>
            </a:pPr>
            <a:r>
              <a:rPr lang="en-US" altLang="zh-CN" sz="2400" dirty="0">
                <a:solidFill>
                  <a:schemeClr val="tx1"/>
                </a:solidFill>
              </a:rPr>
              <a:t>   8.  It wasn’t that time stopped in the library. It was as if it were captured here, collected here, and in all libraries — and not only my time, my life, but all human time as well. In the library, time is dammed up — not just stopped but saved. The library is a </a:t>
            </a:r>
            <a:r>
              <a:rPr lang="en-US" altLang="zh-CN" sz="2400" u="sng" dirty="0">
                <a:solidFill>
                  <a:schemeClr val="tx1"/>
                </a:solidFill>
              </a:rPr>
              <a:t>gathering pool of </a:t>
            </a:r>
            <a:r>
              <a:rPr lang="en-US" altLang="zh-CN" sz="2400" u="sng" dirty="0">
                <a:solidFill>
                  <a:schemeClr val="tx1"/>
                </a:solidFill>
                <a:hlinkClick r:id="" action="ppaction://noaction"/>
              </a:rPr>
              <a:t>narratives</a:t>
            </a:r>
            <a:r>
              <a:rPr lang="en-US" altLang="zh-CN" sz="2400" u="sng" dirty="0">
                <a:solidFill>
                  <a:schemeClr val="tx1"/>
                </a:solidFill>
              </a:rPr>
              <a:t> and of the people who come to find them</a:t>
            </a:r>
            <a:r>
              <a:rPr lang="en-US" altLang="zh-CN" sz="2400" dirty="0">
                <a:solidFill>
                  <a:schemeClr val="tx1"/>
                </a:solidFill>
              </a:rPr>
              <a:t>. It is where we can </a:t>
            </a:r>
            <a:r>
              <a:rPr lang="en-US" altLang="zh-CN" sz="2400" dirty="0">
                <a:solidFill>
                  <a:srgbClr val="E134B6"/>
                </a:solidFill>
                <a:hlinkClick r:id="" action="ppaction://noaction">
                  <a:extLst>
                    <a:ext uri="{A12FA001-AC4F-418D-AE19-62706E023703}">
                      <ahyp:hlinkClr xmlns:ahyp="http://schemas.microsoft.com/office/drawing/2018/hyperlinkcolor" val="tx"/>
                    </a:ext>
                  </a:extLst>
                </a:hlinkClick>
              </a:rPr>
              <a:t>glimpse</a:t>
            </a:r>
            <a:r>
              <a:rPr lang="en-US" altLang="zh-CN" sz="2400" dirty="0">
                <a:solidFill>
                  <a:schemeClr val="tx1"/>
                </a:solidFill>
              </a:rPr>
              <a:t> immortality; in the library, we can live forever.</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5" name="文本框 8">
            <a:hlinkClick r:id="rId2" action="ppaction://hlinksldjump"/>
          </p:cNvPr>
          <p:cNvSpPr txBox="1"/>
          <p:nvPr/>
        </p:nvSpPr>
        <p:spPr>
          <a:xfrm>
            <a:off x="8324427" y="5312206"/>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
        <p:nvSpPr>
          <p:cNvPr id="2" name="矩形 1">
            <a:extLst>
              <a:ext uri="{FF2B5EF4-FFF2-40B4-BE49-F238E27FC236}">
                <a16:creationId xmlns:a16="http://schemas.microsoft.com/office/drawing/2014/main" id="{71E0BEE1-F2D9-47CC-B98F-6C45AB6DFDCA}"/>
              </a:ext>
            </a:extLst>
          </p:cNvPr>
          <p:cNvSpPr/>
          <p:nvPr/>
        </p:nvSpPr>
        <p:spPr>
          <a:xfrm>
            <a:off x="4039742" y="578062"/>
            <a:ext cx="4924746" cy="461665"/>
          </a:xfrm>
          <a:prstGeom prst="rect">
            <a:avLst/>
          </a:prstGeom>
        </p:spPr>
        <p:txBody>
          <a:bodyPr wrap="none">
            <a:spAutoFit/>
          </a:bodyPr>
          <a:lstStyle/>
          <a:p>
            <a:r>
              <a:rPr lang="en-US" altLang="zh-CN" sz="2400" dirty="0">
                <a:solidFill>
                  <a:srgbClr val="C00000"/>
                </a:solidFill>
              </a:rPr>
              <a:t>the state of being cooked gently </a:t>
            </a:r>
            <a:r>
              <a:rPr lang="zh-CN" altLang="en-US" sz="2400" dirty="0">
                <a:solidFill>
                  <a:srgbClr val="C00000"/>
                </a:solidFill>
              </a:rPr>
              <a:t>炖</a:t>
            </a:r>
          </a:p>
        </p:txBody>
      </p:sp>
      <p:cxnSp>
        <p:nvCxnSpPr>
          <p:cNvPr id="8" name="连接符: 肘形 7">
            <a:extLst>
              <a:ext uri="{FF2B5EF4-FFF2-40B4-BE49-F238E27FC236}">
                <a16:creationId xmlns:a16="http://schemas.microsoft.com/office/drawing/2014/main" id="{E7C05913-F508-4B8B-A103-8A8A1628F0C6}"/>
              </a:ext>
            </a:extLst>
          </p:cNvPr>
          <p:cNvCxnSpPr/>
          <p:nvPr/>
        </p:nvCxnSpPr>
        <p:spPr>
          <a:xfrm rot="5400000">
            <a:off x="5964018" y="1197501"/>
            <a:ext cx="600340" cy="43204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3D97ECA-3096-46C6-98A7-42816221AB4D}"/>
              </a:ext>
            </a:extLst>
          </p:cNvPr>
          <p:cNvSpPr/>
          <p:nvPr/>
        </p:nvSpPr>
        <p:spPr>
          <a:xfrm>
            <a:off x="459532" y="5256342"/>
            <a:ext cx="5768651" cy="400110"/>
          </a:xfrm>
          <a:prstGeom prst="rect">
            <a:avLst/>
          </a:prstGeom>
        </p:spPr>
        <p:txBody>
          <a:bodyPr wrap="square">
            <a:spAutoFit/>
          </a:bodyPr>
          <a:lstStyle/>
          <a:p>
            <a:r>
              <a:rPr lang="zh-CN" altLang="en-US" sz="2000" b="1" dirty="0">
                <a:solidFill>
                  <a:srgbClr val="C00000"/>
                </a:solidFill>
              </a:rPr>
              <a:t>收集故事的池子，也是来寻找故事的人的集合地</a:t>
            </a:r>
          </a:p>
        </p:txBody>
      </p:sp>
      <p:cxnSp>
        <p:nvCxnSpPr>
          <p:cNvPr id="12" name="连接符: 肘形 11">
            <a:extLst>
              <a:ext uri="{FF2B5EF4-FFF2-40B4-BE49-F238E27FC236}">
                <a16:creationId xmlns:a16="http://schemas.microsoft.com/office/drawing/2014/main" id="{9CC1A7BD-7290-4981-BAE4-4D4319363546}"/>
              </a:ext>
            </a:extLst>
          </p:cNvPr>
          <p:cNvCxnSpPr/>
          <p:nvPr/>
        </p:nvCxnSpPr>
        <p:spPr>
          <a:xfrm rot="5400000">
            <a:off x="3754773" y="4754847"/>
            <a:ext cx="770358" cy="28803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1</a:t>
            </a:r>
            <a:endParaRPr lang="zh-CN" altLang="en-US" dirty="0"/>
          </a:p>
        </p:txBody>
      </p:sp>
      <p:sp>
        <p:nvSpPr>
          <p:cNvPr id="4" name="TextBox 3"/>
          <p:cNvSpPr txBox="1">
            <a:spLocks noChangeArrowheads="1"/>
          </p:cNvSpPr>
          <p:nvPr/>
        </p:nvSpPr>
        <p:spPr bwMode="auto">
          <a:xfrm>
            <a:off x="611560" y="1057300"/>
            <a:ext cx="7992888"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go off </a:t>
            </a:r>
            <a:r>
              <a:rPr lang="en-US" altLang="zh-CN" sz="2400" i="1" dirty="0">
                <a:ea typeface="宋体" panose="02010600030101010101" pitchFamily="2" charset="-122"/>
              </a:rPr>
              <a:t>v. </a:t>
            </a:r>
          </a:p>
          <a:p>
            <a:r>
              <a:rPr lang="en-US" altLang="zh-CN" sz="2400" dirty="0"/>
              <a:t>1. run away; usually includes taking something or somebody along </a:t>
            </a:r>
            <a:r>
              <a:rPr lang="zh-CN" altLang="en-US" sz="2400" dirty="0"/>
              <a:t>离开、走开</a:t>
            </a:r>
            <a:endParaRPr lang="zh-CN" altLang="zh-CN" sz="2400" dirty="0">
              <a:ea typeface="宋体" panose="02010600030101010101" pitchFamily="2" charset="-122"/>
            </a:endParaRPr>
          </a:p>
        </p:txBody>
      </p:sp>
      <p:sp>
        <p:nvSpPr>
          <p:cNvPr id="7" name="Rectangle 25"/>
          <p:cNvSpPr>
            <a:spLocks noChangeArrowheads="1"/>
          </p:cNvSpPr>
          <p:nvPr/>
        </p:nvSpPr>
        <p:spPr bwMode="auto">
          <a:xfrm>
            <a:off x="1043608" y="2987480"/>
            <a:ext cx="7343775" cy="461665"/>
          </a:xfrm>
          <a:prstGeom prst="rect">
            <a:avLst/>
          </a:prstGeom>
          <a:noFill/>
          <a:ln w="9525">
            <a:noFill/>
            <a:miter lim="800000"/>
          </a:ln>
        </p:spPr>
        <p:txBody>
          <a:bodyPr>
            <a:spAutoFit/>
          </a:bodyPr>
          <a:lstStyle/>
          <a:p>
            <a:pPr algn="just" eaLnBrk="0" hangingPunct="0"/>
            <a:r>
              <a:rPr lang="zh-CN" altLang="en-US" sz="2400" dirty="0"/>
              <a:t>我可不独自一人到树林里去闲逛。</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87870" y="3015330"/>
            <a:ext cx="314325" cy="261938"/>
          </a:xfrm>
          <a:prstGeom prst="rect">
            <a:avLst/>
          </a:prstGeom>
          <a:noFill/>
          <a:ln w="9525">
            <a:noFill/>
            <a:miter lim="800000"/>
            <a:headEnd/>
            <a:tailEnd/>
          </a:ln>
        </p:spPr>
      </p:pic>
      <p:sp>
        <p:nvSpPr>
          <p:cNvPr id="3" name="矩形 2"/>
          <p:cNvSpPr/>
          <p:nvPr/>
        </p:nvSpPr>
        <p:spPr>
          <a:xfrm>
            <a:off x="1043607" y="4749289"/>
            <a:ext cx="5950371" cy="461665"/>
          </a:xfrm>
          <a:prstGeom prst="rect">
            <a:avLst/>
          </a:prstGeom>
        </p:spPr>
        <p:txBody>
          <a:bodyPr wrap="square">
            <a:spAutoFit/>
          </a:bodyPr>
          <a:lstStyle/>
          <a:p>
            <a:r>
              <a:rPr lang="zh-CN" altLang="en-US" sz="2400" dirty="0"/>
              <a:t>随着水从窗子漫进来，灯全部熄灭了。</a:t>
            </a:r>
          </a:p>
        </p:txBody>
      </p:sp>
      <p:sp>
        <p:nvSpPr>
          <p:cNvPr id="6" name="TextBox 5"/>
          <p:cNvSpPr txBox="1"/>
          <p:nvPr/>
        </p:nvSpPr>
        <p:spPr>
          <a:xfrm>
            <a:off x="1043608" y="2342197"/>
            <a:ext cx="6598444" cy="572464"/>
          </a:xfrm>
          <a:prstGeom prst="rect">
            <a:avLst/>
          </a:prstGeom>
          <a:noFill/>
        </p:spPr>
        <p:txBody>
          <a:bodyPr wrap="square" rtlCol="0">
            <a:spAutoFit/>
          </a:bodyPr>
          <a:lstStyle>
            <a:defPPr>
              <a:defRPr lang="zh-CN"/>
            </a:defPPr>
            <a:lvl1pPr>
              <a:lnSpc>
                <a:spcPct val="130000"/>
              </a:lnSpc>
              <a:defRPr sz="1400"/>
            </a:lvl1pPr>
          </a:lstStyle>
          <a:p>
            <a:r>
              <a:rPr lang="en-US" altLang="zh-CN" sz="2400" dirty="0"/>
              <a:t>I wouldn't go off into the woods alone.</a:t>
            </a:r>
            <a:endParaRPr lang="zh-CN" altLang="en-US" dirty="0"/>
          </a:p>
        </p:txBody>
      </p:sp>
      <p:sp>
        <p:nvSpPr>
          <p:cNvPr id="9" name="TextBox 8"/>
          <p:cNvSpPr txBox="1"/>
          <p:nvPr/>
        </p:nvSpPr>
        <p:spPr>
          <a:xfrm>
            <a:off x="1115616" y="4078036"/>
            <a:ext cx="7920880" cy="572464"/>
          </a:xfrm>
          <a:prstGeom prst="rect">
            <a:avLst/>
          </a:prstGeom>
          <a:noFill/>
        </p:spPr>
        <p:txBody>
          <a:bodyPr wrap="square" rtlCol="0">
            <a:spAutoFit/>
          </a:bodyPr>
          <a:lstStyle/>
          <a:p>
            <a:pPr>
              <a:lnSpc>
                <a:spcPct val="130000"/>
              </a:lnSpc>
            </a:pPr>
            <a:r>
              <a:rPr lang="en-US" altLang="zh-CN" sz="2400" dirty="0"/>
              <a:t>As the water came in the windows, all the lights went off.</a:t>
            </a:r>
            <a:endParaRPr lang="zh-CN" altLang="en-US" sz="2400" dirty="0"/>
          </a:p>
        </p:txBody>
      </p:sp>
      <p:pic>
        <p:nvPicPr>
          <p:cNvPr id="13" name="Picture 15" descr="13"/>
          <p:cNvPicPr>
            <a:picLocks noChangeAspect="1" noChangeArrowheads="1"/>
          </p:cNvPicPr>
          <p:nvPr/>
        </p:nvPicPr>
        <p:blipFill>
          <a:blip r:embed="rId2"/>
          <a:srcRect/>
          <a:stretch>
            <a:fillRect/>
          </a:stretch>
        </p:blipFill>
        <p:spPr bwMode="auto">
          <a:xfrm>
            <a:off x="587869" y="4233299"/>
            <a:ext cx="314325" cy="261938"/>
          </a:xfrm>
          <a:prstGeom prst="rect">
            <a:avLst/>
          </a:prstGeom>
          <a:noFill/>
          <a:ln w="9525">
            <a:noFill/>
            <a:miter lim="800000"/>
            <a:headEnd/>
            <a:tailEnd/>
          </a:ln>
        </p:spPr>
      </p:pic>
      <p:pic>
        <p:nvPicPr>
          <p:cNvPr id="14" name="Picture 17" descr="14"/>
          <p:cNvPicPr>
            <a:picLocks noChangeAspect="1" noChangeArrowheads="1"/>
          </p:cNvPicPr>
          <p:nvPr/>
        </p:nvPicPr>
        <p:blipFill>
          <a:blip r:embed="rId3"/>
          <a:srcRect/>
          <a:stretch>
            <a:fillRect/>
          </a:stretch>
        </p:blipFill>
        <p:spPr bwMode="auto">
          <a:xfrm>
            <a:off x="611560" y="4849152"/>
            <a:ext cx="314325" cy="261938"/>
          </a:xfrm>
          <a:prstGeom prst="rect">
            <a:avLst/>
          </a:prstGeom>
          <a:noFill/>
          <a:ln w="9525">
            <a:noFill/>
            <a:miter lim="800000"/>
            <a:headEnd/>
            <a:tailEnd/>
          </a:ln>
        </p:spPr>
      </p:pic>
      <p:sp>
        <p:nvSpPr>
          <p:cNvPr id="11" name="TextBox 10"/>
          <p:cNvSpPr txBox="1"/>
          <p:nvPr/>
        </p:nvSpPr>
        <p:spPr>
          <a:xfrm>
            <a:off x="611560" y="3505572"/>
            <a:ext cx="8640960" cy="572464"/>
          </a:xfrm>
          <a:prstGeom prst="rect">
            <a:avLst/>
          </a:prstGeom>
          <a:noFill/>
        </p:spPr>
        <p:txBody>
          <a:bodyPr wrap="square" rtlCol="0">
            <a:spAutoFit/>
          </a:bodyPr>
          <a:lstStyle/>
          <a:p>
            <a:pPr>
              <a:lnSpc>
                <a:spcPct val="130000"/>
              </a:lnSpc>
            </a:pPr>
            <a:r>
              <a:rPr lang="en-US" altLang="zh-CN" sz="2400" dirty="0"/>
              <a:t>2. stop functioning, or operating</a:t>
            </a:r>
            <a:r>
              <a:rPr lang="zh-CN" altLang="en-US" sz="2400" dirty="0"/>
              <a:t>（电器设备）停止运转</a:t>
            </a:r>
            <a:r>
              <a:rPr lang="en-US" altLang="zh-CN"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0"/>
                    </p:tgtEl>
                  </p:cond>
                </p:stCondLst>
                <p:endSync evt="end" delay="0">
                  <p:rtn val="all"/>
                </p:endSync>
                <p:childTnLst>
                  <p:par>
                    <p:cTn id="20" fill="hold">
                      <p:stCondLst>
                        <p:cond delay="0"/>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childTnLst>
                    </p:cTn>
                  </p:par>
                </p:childTnLst>
              </p:cTn>
              <p:nextCondLst>
                <p:cond evt="onClick" delay="0">
                  <p:tgtEl>
                    <p:spTgt spid="10"/>
                  </p:tgtEl>
                </p:cond>
              </p:nextCondLst>
            </p:seq>
          </p:childTnLst>
        </p:cTn>
      </p:par>
    </p:tnLst>
    <p:bldLst>
      <p:bldP spid="7" grpId="0"/>
      <p:bldP spid="3" grpId="0"/>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1</a:t>
            </a:r>
            <a:endParaRPr lang="zh-CN" altLang="en-US" dirty="0"/>
          </a:p>
        </p:txBody>
      </p:sp>
      <p:sp>
        <p:nvSpPr>
          <p:cNvPr id="4" name="TextBox 3"/>
          <p:cNvSpPr txBox="1">
            <a:spLocks noChangeArrowheads="1"/>
          </p:cNvSpPr>
          <p:nvPr/>
        </p:nvSpPr>
        <p:spPr bwMode="auto">
          <a:xfrm>
            <a:off x="578115" y="985292"/>
            <a:ext cx="7992887"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go off </a:t>
            </a:r>
            <a:r>
              <a:rPr lang="en-US" altLang="zh-CN" sz="2400" i="1" dirty="0">
                <a:ea typeface="宋体" panose="02010600030101010101" pitchFamily="2" charset="-122"/>
              </a:rPr>
              <a:t>v. </a:t>
            </a:r>
          </a:p>
          <a:p>
            <a:r>
              <a:rPr lang="en-US" altLang="zh-CN" sz="2400" dirty="0"/>
              <a:t>3. happen in a particular manner </a:t>
            </a:r>
            <a:r>
              <a:rPr lang="zh-CN" altLang="en-US" sz="2400" dirty="0"/>
              <a:t>进行</a:t>
            </a:r>
            <a:r>
              <a:rPr lang="en-US" altLang="zh-CN" sz="2400" dirty="0"/>
              <a:t>;</a:t>
            </a:r>
            <a:r>
              <a:rPr lang="zh-CN" altLang="en-US" sz="2400" dirty="0"/>
              <a:t>进展</a:t>
            </a:r>
            <a:endParaRPr lang="en-US" altLang="zh-CN" sz="2400" dirty="0"/>
          </a:p>
          <a:p>
            <a:endParaRPr lang="zh-CN" altLang="zh-CN" sz="2400" dirty="0">
              <a:ea typeface="宋体" panose="02010600030101010101" pitchFamily="2" charset="-122"/>
            </a:endParaRPr>
          </a:p>
        </p:txBody>
      </p:sp>
      <p:sp>
        <p:nvSpPr>
          <p:cNvPr id="7" name="Rectangle 25"/>
          <p:cNvSpPr>
            <a:spLocks noChangeArrowheads="1"/>
          </p:cNvSpPr>
          <p:nvPr/>
        </p:nvSpPr>
        <p:spPr bwMode="auto">
          <a:xfrm>
            <a:off x="1043605" y="2553772"/>
            <a:ext cx="7343775" cy="461665"/>
          </a:xfrm>
          <a:prstGeom prst="rect">
            <a:avLst/>
          </a:prstGeom>
          <a:noFill/>
          <a:ln w="9525">
            <a:noFill/>
            <a:miter lim="800000"/>
          </a:ln>
        </p:spPr>
        <p:txBody>
          <a:bodyPr>
            <a:spAutoFit/>
          </a:bodyPr>
          <a:lstStyle/>
          <a:p>
            <a:pPr algn="just" eaLnBrk="0" hangingPunct="0"/>
            <a:r>
              <a:rPr lang="zh-CN" altLang="en-US" sz="2400" dirty="0"/>
              <a:t>运动会进行的情况如何</a:t>
            </a:r>
            <a:r>
              <a:rPr lang="en-US" altLang="zh-CN" sz="2400" dirty="0"/>
              <a:t>?</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578116" y="2128784"/>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87870" y="2630941"/>
            <a:ext cx="314325" cy="261938"/>
          </a:xfrm>
          <a:prstGeom prst="rect">
            <a:avLst/>
          </a:prstGeom>
          <a:noFill/>
          <a:ln w="9525">
            <a:noFill/>
            <a:miter lim="800000"/>
            <a:headEnd/>
            <a:tailEnd/>
          </a:ln>
        </p:spPr>
      </p:pic>
      <p:sp>
        <p:nvSpPr>
          <p:cNvPr id="6" name="TextBox 5"/>
          <p:cNvSpPr txBox="1"/>
          <p:nvPr/>
        </p:nvSpPr>
        <p:spPr>
          <a:xfrm>
            <a:off x="1043608" y="1973521"/>
            <a:ext cx="6624736" cy="572464"/>
          </a:xfrm>
          <a:prstGeom prst="rect">
            <a:avLst/>
          </a:prstGeom>
          <a:noFill/>
        </p:spPr>
        <p:txBody>
          <a:bodyPr wrap="square" rtlCol="0">
            <a:spAutoFit/>
          </a:bodyPr>
          <a:lstStyle>
            <a:defPPr>
              <a:defRPr lang="zh-CN"/>
            </a:defPPr>
            <a:lvl1pPr>
              <a:lnSpc>
                <a:spcPct val="130000"/>
              </a:lnSpc>
              <a:defRPr sz="1400"/>
            </a:lvl1pPr>
          </a:lstStyle>
          <a:p>
            <a:r>
              <a:rPr lang="en-US" altLang="zh-CN" sz="2400" dirty="0"/>
              <a:t>How did the sports meeting go off ?</a:t>
            </a:r>
            <a:endParaRPr lang="zh-CN" altLang="en-US" dirty="0"/>
          </a:p>
        </p:txBody>
      </p:sp>
      <p:sp>
        <p:nvSpPr>
          <p:cNvPr id="5" name="TextBox 4"/>
          <p:cNvSpPr txBox="1"/>
          <p:nvPr/>
        </p:nvSpPr>
        <p:spPr>
          <a:xfrm>
            <a:off x="587870" y="2995024"/>
            <a:ext cx="8136905" cy="572464"/>
          </a:xfrm>
          <a:prstGeom prst="rect">
            <a:avLst/>
          </a:prstGeom>
          <a:noFill/>
        </p:spPr>
        <p:txBody>
          <a:bodyPr wrap="square" rtlCol="0">
            <a:spAutoFit/>
          </a:bodyPr>
          <a:lstStyle/>
          <a:p>
            <a:pPr>
              <a:lnSpc>
                <a:spcPct val="130000"/>
              </a:lnSpc>
            </a:pPr>
            <a:r>
              <a:rPr lang="en-US" altLang="zh-CN" sz="2400" dirty="0"/>
              <a:t>4. be discharged or activated</a:t>
            </a:r>
            <a:r>
              <a:rPr lang="zh-CN" altLang="en-US" sz="2400" dirty="0"/>
              <a:t>（警报器）突然大作</a:t>
            </a:r>
            <a:r>
              <a:rPr lang="en-US" altLang="zh-CN" sz="2400" dirty="0"/>
              <a:t>;</a:t>
            </a:r>
          </a:p>
        </p:txBody>
      </p:sp>
      <p:sp>
        <p:nvSpPr>
          <p:cNvPr id="9" name="TextBox 8"/>
          <p:cNvSpPr txBox="1"/>
          <p:nvPr/>
        </p:nvSpPr>
        <p:spPr>
          <a:xfrm>
            <a:off x="935073" y="3504715"/>
            <a:ext cx="7560841" cy="1002582"/>
          </a:xfrm>
          <a:prstGeom prst="rect">
            <a:avLst/>
          </a:prstGeom>
          <a:noFill/>
        </p:spPr>
        <p:txBody>
          <a:bodyPr wrap="square" rtlCol="0">
            <a:spAutoFit/>
          </a:bodyPr>
          <a:lstStyle/>
          <a:p>
            <a:pPr>
              <a:lnSpc>
                <a:spcPct val="130000"/>
              </a:lnSpc>
            </a:pPr>
            <a:r>
              <a:rPr lang="en-US" altLang="zh-CN" sz="2400" dirty="0"/>
              <a:t>Then the fire alarm went off. I just grabbed my clothes and ran out.</a:t>
            </a:r>
            <a:endParaRPr lang="zh-CN" altLang="en-US" sz="1400" dirty="0">
              <a:latin typeface="Arial" panose="020B0604020202020204" pitchFamily="34" charset="0"/>
              <a:ea typeface="微软雅黑" panose="020B0503020204020204" pitchFamily="34" charset="-122"/>
            </a:endParaRPr>
          </a:p>
        </p:txBody>
      </p:sp>
      <p:pic>
        <p:nvPicPr>
          <p:cNvPr id="13" name="Picture 15" descr="13"/>
          <p:cNvPicPr>
            <a:picLocks noChangeAspect="1" noChangeArrowheads="1"/>
          </p:cNvPicPr>
          <p:nvPr/>
        </p:nvPicPr>
        <p:blipFill>
          <a:blip r:embed="rId2"/>
          <a:srcRect/>
          <a:stretch>
            <a:fillRect/>
          </a:stretch>
        </p:blipFill>
        <p:spPr bwMode="auto">
          <a:xfrm>
            <a:off x="578115" y="3663476"/>
            <a:ext cx="314325" cy="261938"/>
          </a:xfrm>
          <a:prstGeom prst="rect">
            <a:avLst/>
          </a:prstGeom>
          <a:noFill/>
          <a:ln w="9525">
            <a:noFill/>
            <a:miter lim="800000"/>
            <a:headEnd/>
            <a:tailEnd/>
          </a:ln>
        </p:spPr>
      </p:pic>
      <p:pic>
        <p:nvPicPr>
          <p:cNvPr id="14" name="Picture 17" descr="14"/>
          <p:cNvPicPr>
            <a:picLocks noChangeAspect="1" noChangeArrowheads="1"/>
          </p:cNvPicPr>
          <p:nvPr/>
        </p:nvPicPr>
        <p:blipFill>
          <a:blip r:embed="rId3"/>
          <a:srcRect/>
          <a:stretch>
            <a:fillRect/>
          </a:stretch>
        </p:blipFill>
        <p:spPr bwMode="auto">
          <a:xfrm>
            <a:off x="578116" y="4657700"/>
            <a:ext cx="314325" cy="261938"/>
          </a:xfrm>
          <a:prstGeom prst="rect">
            <a:avLst/>
          </a:prstGeom>
          <a:noFill/>
          <a:ln w="9525">
            <a:noFill/>
            <a:miter lim="800000"/>
            <a:headEnd/>
            <a:tailEnd/>
          </a:ln>
        </p:spPr>
      </p:pic>
      <p:sp>
        <p:nvSpPr>
          <p:cNvPr id="11" name="TextBox 10"/>
          <p:cNvSpPr txBox="1"/>
          <p:nvPr/>
        </p:nvSpPr>
        <p:spPr>
          <a:xfrm>
            <a:off x="935073" y="4528244"/>
            <a:ext cx="6480720" cy="572464"/>
          </a:xfrm>
          <a:prstGeom prst="rect">
            <a:avLst/>
          </a:prstGeom>
          <a:noFill/>
        </p:spPr>
        <p:txBody>
          <a:bodyPr wrap="square" rtlCol="0">
            <a:spAutoFit/>
          </a:bodyPr>
          <a:lstStyle/>
          <a:p>
            <a:pPr>
              <a:lnSpc>
                <a:spcPct val="130000"/>
              </a:lnSpc>
            </a:pPr>
            <a:r>
              <a:rPr lang="zh-CN" altLang="en-US" sz="2400" dirty="0"/>
              <a:t>火险警报器响了，我一把抓起衣服就往外跑。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0"/>
                    </p:tgtEl>
                  </p:cond>
                </p:stCondLst>
                <p:endSync evt="end" delay="0">
                  <p:rtn val="all"/>
                </p:endSync>
                <p:childTnLst>
                  <p:par>
                    <p:cTn id="20" fill="hold">
                      <p:stCondLst>
                        <p:cond delay="0"/>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childTnLst>
                    </p:cTn>
                  </p:par>
                </p:childTnLst>
              </p:cTn>
              <p:nextCondLst>
                <p:cond evt="onClick" delay="0">
                  <p:tgtEl>
                    <p:spTgt spid="10"/>
                  </p:tgtEl>
                </p:cond>
              </p:nextCondLst>
            </p:seq>
          </p:childTnLst>
        </p:cTn>
      </p:par>
    </p:tnLst>
    <p:bldLst>
      <p:bldP spid="7" grpId="0"/>
      <p:bldP spid="6"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1</a:t>
            </a:r>
            <a:endParaRPr lang="zh-CN" altLang="en-US" dirty="0"/>
          </a:p>
        </p:txBody>
      </p:sp>
      <p:sp>
        <p:nvSpPr>
          <p:cNvPr id="4" name="TextBox 3"/>
          <p:cNvSpPr txBox="1">
            <a:spLocks noChangeArrowheads="1"/>
          </p:cNvSpPr>
          <p:nvPr/>
        </p:nvSpPr>
        <p:spPr bwMode="auto">
          <a:xfrm>
            <a:off x="611560" y="769268"/>
            <a:ext cx="7992888"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go off </a:t>
            </a:r>
            <a:r>
              <a:rPr lang="en-US" altLang="zh-CN" sz="2400" i="1" dirty="0">
                <a:ea typeface="宋体" panose="02010600030101010101" pitchFamily="2" charset="-122"/>
              </a:rPr>
              <a:t>v. </a:t>
            </a:r>
          </a:p>
          <a:p>
            <a:r>
              <a:rPr lang="en-US" altLang="zh-CN" sz="2400" dirty="0"/>
              <a:t>5. (food) go bad </a:t>
            </a:r>
            <a:r>
              <a:rPr lang="zh-CN" altLang="en-US" sz="2400" dirty="0"/>
              <a:t>变质、腐败</a:t>
            </a:r>
            <a:endParaRPr lang="en-US" altLang="zh-CN" sz="2400" dirty="0"/>
          </a:p>
          <a:p>
            <a:endParaRPr lang="zh-CN" altLang="zh-CN" sz="2400" dirty="0">
              <a:ea typeface="宋体" panose="02010600030101010101" pitchFamily="2" charset="-122"/>
            </a:endParaRPr>
          </a:p>
        </p:txBody>
      </p:sp>
      <p:sp>
        <p:nvSpPr>
          <p:cNvPr id="7" name="Rectangle 25"/>
          <p:cNvSpPr>
            <a:spLocks noChangeArrowheads="1"/>
          </p:cNvSpPr>
          <p:nvPr/>
        </p:nvSpPr>
        <p:spPr bwMode="auto">
          <a:xfrm>
            <a:off x="1044983" y="2255829"/>
            <a:ext cx="7343775" cy="461665"/>
          </a:xfrm>
          <a:prstGeom prst="rect">
            <a:avLst/>
          </a:prstGeom>
          <a:noFill/>
          <a:ln w="9525">
            <a:noFill/>
            <a:miter lim="800000"/>
          </a:ln>
        </p:spPr>
        <p:txBody>
          <a:bodyPr>
            <a:spAutoFit/>
          </a:bodyPr>
          <a:lstStyle/>
          <a:p>
            <a:pPr algn="just" eaLnBrk="0" hangingPunct="0"/>
            <a:r>
              <a:rPr lang="zh-CN" altLang="en-US" sz="2400" dirty="0"/>
              <a:t>别吃</a:t>
            </a:r>
            <a:r>
              <a:rPr lang="en-US" altLang="zh-CN" sz="2400" dirty="0"/>
              <a:t>! </a:t>
            </a:r>
            <a:r>
              <a:rPr lang="zh-CN" altLang="en-US" sz="2400" dirty="0"/>
              <a:t>那东西已经发霉变质了</a:t>
            </a:r>
            <a:r>
              <a:rPr lang="en-US" altLang="zh-CN" sz="2400" dirty="0"/>
              <a:t>!</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578114" y="1838628"/>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587870" y="2343495"/>
            <a:ext cx="314325" cy="261938"/>
          </a:xfrm>
          <a:prstGeom prst="rect">
            <a:avLst/>
          </a:prstGeom>
          <a:noFill/>
          <a:ln w="9525">
            <a:noFill/>
            <a:miter lim="800000"/>
            <a:headEnd/>
            <a:tailEnd/>
          </a:ln>
        </p:spPr>
      </p:pic>
      <p:sp>
        <p:nvSpPr>
          <p:cNvPr id="12" name="文本框 11">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
        <p:nvSpPr>
          <p:cNvPr id="6" name="TextBox 5"/>
          <p:cNvSpPr txBox="1"/>
          <p:nvPr/>
        </p:nvSpPr>
        <p:spPr>
          <a:xfrm>
            <a:off x="1044983" y="1683365"/>
            <a:ext cx="6624736" cy="572464"/>
          </a:xfrm>
          <a:prstGeom prst="rect">
            <a:avLst/>
          </a:prstGeom>
          <a:noFill/>
        </p:spPr>
        <p:txBody>
          <a:bodyPr wrap="square" rtlCol="0">
            <a:spAutoFit/>
          </a:bodyPr>
          <a:lstStyle>
            <a:defPPr>
              <a:defRPr lang="zh-CN"/>
            </a:defPPr>
            <a:lvl1pPr>
              <a:lnSpc>
                <a:spcPct val="130000"/>
              </a:lnSpc>
              <a:defRPr sz="1400"/>
            </a:lvl1pPr>
          </a:lstStyle>
          <a:p>
            <a:r>
              <a:rPr lang="en-US" altLang="zh-CN" sz="2400" dirty="0"/>
              <a:t>Don’t eat that! It’s </a:t>
            </a:r>
            <a:r>
              <a:rPr lang="en-US" altLang="zh-CN" sz="2400" dirty="0" err="1"/>
              <a:t>mouldy</a:t>
            </a:r>
            <a:r>
              <a:rPr lang="en-US" altLang="zh-CN" sz="2400" dirty="0"/>
              <a:t>. It’s gone off!</a:t>
            </a:r>
            <a:endParaRPr lang="zh-CN" altLang="en-US" dirty="0"/>
          </a:p>
        </p:txBody>
      </p:sp>
      <p:sp>
        <p:nvSpPr>
          <p:cNvPr id="5" name="TextBox 4"/>
          <p:cNvSpPr txBox="1"/>
          <p:nvPr/>
        </p:nvSpPr>
        <p:spPr>
          <a:xfrm>
            <a:off x="548792" y="2717494"/>
            <a:ext cx="7308028" cy="572464"/>
          </a:xfrm>
          <a:prstGeom prst="rect">
            <a:avLst/>
          </a:prstGeom>
          <a:noFill/>
        </p:spPr>
        <p:txBody>
          <a:bodyPr wrap="square" rtlCol="0">
            <a:spAutoFit/>
          </a:bodyPr>
          <a:lstStyle/>
          <a:p>
            <a:pPr>
              <a:lnSpc>
                <a:spcPct val="130000"/>
              </a:lnSpc>
            </a:pPr>
            <a:r>
              <a:rPr lang="en-US" altLang="zh-CN" sz="2400" dirty="0"/>
              <a:t>6. lose the interest in </a:t>
            </a:r>
            <a:r>
              <a:rPr lang="en-US" altLang="zh-CN" sz="2400" dirty="0" err="1"/>
              <a:t>sth</a:t>
            </a:r>
            <a:r>
              <a:rPr lang="en-US" altLang="zh-CN" sz="2400" dirty="0"/>
              <a:t>/sb.</a:t>
            </a:r>
            <a:r>
              <a:rPr lang="zh-CN" altLang="en-US" sz="2400" dirty="0"/>
              <a:t>失去对</a:t>
            </a:r>
            <a:r>
              <a:rPr lang="en-US" altLang="zh-CN" sz="2400" dirty="0"/>
              <a:t>…</a:t>
            </a:r>
            <a:r>
              <a:rPr lang="zh-CN" altLang="en-US" sz="2400" dirty="0"/>
              <a:t>的兴趣</a:t>
            </a:r>
            <a:endParaRPr lang="en-US" altLang="zh-CN" sz="2400" dirty="0"/>
          </a:p>
        </p:txBody>
      </p:sp>
      <p:sp>
        <p:nvSpPr>
          <p:cNvPr id="9" name="TextBox 8"/>
          <p:cNvSpPr txBox="1"/>
          <p:nvPr/>
        </p:nvSpPr>
        <p:spPr>
          <a:xfrm>
            <a:off x="935073" y="3307055"/>
            <a:ext cx="7813391" cy="1052596"/>
          </a:xfrm>
          <a:prstGeom prst="rect">
            <a:avLst/>
          </a:prstGeom>
          <a:noFill/>
        </p:spPr>
        <p:txBody>
          <a:bodyPr wrap="square" rtlCol="0">
            <a:spAutoFit/>
          </a:bodyPr>
          <a:lstStyle/>
          <a:p>
            <a:pPr>
              <a:lnSpc>
                <a:spcPct val="130000"/>
              </a:lnSpc>
            </a:pPr>
            <a:r>
              <a:rPr lang="en-US" altLang="zh-CN" sz="2400" dirty="0"/>
              <a:t>Why have they gone off him now? — It could be something he said.'</a:t>
            </a:r>
            <a:endParaRPr lang="zh-CN" altLang="en-US" sz="1400" dirty="0">
              <a:latin typeface="Arial" panose="020B0604020202020204" pitchFamily="34" charset="0"/>
              <a:ea typeface="微软雅黑" panose="020B0503020204020204" pitchFamily="34" charset="-122"/>
            </a:endParaRPr>
          </a:p>
        </p:txBody>
      </p:sp>
      <p:pic>
        <p:nvPicPr>
          <p:cNvPr id="13" name="Picture 15" descr="13"/>
          <p:cNvPicPr>
            <a:picLocks noChangeAspect="1" noChangeArrowheads="1"/>
          </p:cNvPicPr>
          <p:nvPr/>
        </p:nvPicPr>
        <p:blipFill>
          <a:blip r:embed="rId2"/>
          <a:srcRect/>
          <a:stretch>
            <a:fillRect/>
          </a:stretch>
        </p:blipFill>
        <p:spPr bwMode="auto">
          <a:xfrm>
            <a:off x="578113" y="3514250"/>
            <a:ext cx="314325" cy="261938"/>
          </a:xfrm>
          <a:prstGeom prst="rect">
            <a:avLst/>
          </a:prstGeom>
          <a:noFill/>
          <a:ln w="9525">
            <a:noFill/>
            <a:miter lim="800000"/>
            <a:headEnd/>
            <a:tailEnd/>
          </a:ln>
        </p:spPr>
      </p:pic>
      <p:pic>
        <p:nvPicPr>
          <p:cNvPr id="14" name="Picture 17" descr="14"/>
          <p:cNvPicPr>
            <a:picLocks noChangeAspect="1" noChangeArrowheads="1"/>
          </p:cNvPicPr>
          <p:nvPr/>
        </p:nvPicPr>
        <p:blipFill>
          <a:blip r:embed="rId3"/>
          <a:srcRect/>
          <a:stretch>
            <a:fillRect/>
          </a:stretch>
        </p:blipFill>
        <p:spPr bwMode="auto">
          <a:xfrm>
            <a:off x="548791" y="4422961"/>
            <a:ext cx="314325" cy="261938"/>
          </a:xfrm>
          <a:prstGeom prst="rect">
            <a:avLst/>
          </a:prstGeom>
          <a:noFill/>
          <a:ln w="9525">
            <a:noFill/>
            <a:miter lim="800000"/>
            <a:headEnd/>
            <a:tailEnd/>
          </a:ln>
        </p:spPr>
      </p:pic>
      <p:sp>
        <p:nvSpPr>
          <p:cNvPr id="11" name="TextBox 10"/>
          <p:cNvSpPr txBox="1"/>
          <p:nvPr/>
        </p:nvSpPr>
        <p:spPr>
          <a:xfrm>
            <a:off x="935073" y="4374067"/>
            <a:ext cx="6480720" cy="999313"/>
          </a:xfrm>
          <a:prstGeom prst="rect">
            <a:avLst/>
          </a:prstGeom>
          <a:noFill/>
        </p:spPr>
        <p:txBody>
          <a:bodyPr wrap="square" rtlCol="0">
            <a:spAutoFit/>
          </a:bodyPr>
          <a:lstStyle/>
          <a:p>
            <a:pPr>
              <a:lnSpc>
                <a:spcPct val="130000"/>
              </a:lnSpc>
            </a:pPr>
            <a:r>
              <a:rPr lang="zh-CN" altLang="en-US" sz="2400" dirty="0"/>
              <a:t>他们现在怎么不喜欢他了？</a:t>
            </a:r>
            <a:r>
              <a:rPr lang="en-US" altLang="zh-CN" sz="2400" dirty="0"/>
              <a:t>——</a:t>
            </a:r>
            <a:r>
              <a:rPr lang="zh-CN" altLang="en-US" sz="2400" dirty="0"/>
              <a:t>可能是因为他的某些言论。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0"/>
                    </p:tgtEl>
                  </p:cond>
                </p:stCondLst>
                <p:endSync evt="end" delay="0">
                  <p:rtn val="all"/>
                </p:endSync>
                <p:childTnLst>
                  <p:par>
                    <p:cTn id="20" fill="hold">
                      <p:stCondLst>
                        <p:cond delay="0"/>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childTnLst>
                    </p:cTn>
                  </p:par>
                </p:childTnLst>
              </p:cTn>
              <p:nextCondLst>
                <p:cond evt="onClick" delay="0">
                  <p:tgtEl>
                    <p:spTgt spid="10"/>
                  </p:tgtEl>
                </p:cond>
              </p:nextCondLst>
            </p:seq>
          </p:childTnLst>
        </p:cTn>
      </p:par>
    </p:tnLst>
    <p:bldLst>
      <p:bldP spid="7" grpId="0"/>
      <p:bldP spid="6"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2</a:t>
            </a:r>
            <a:endParaRPr lang="zh-CN" altLang="en-US" dirty="0"/>
          </a:p>
        </p:txBody>
      </p:sp>
      <p:sp>
        <p:nvSpPr>
          <p:cNvPr id="4" name="TextBox 3"/>
          <p:cNvSpPr txBox="1">
            <a:spLocks noChangeArrowheads="1"/>
          </p:cNvSpPr>
          <p:nvPr/>
        </p:nvSpPr>
        <p:spPr bwMode="auto">
          <a:xfrm>
            <a:off x="611560" y="1129308"/>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guarantee </a:t>
            </a:r>
            <a:r>
              <a:rPr lang="en-US" altLang="zh-CN" sz="2400" dirty="0"/>
              <a:t> </a:t>
            </a:r>
            <a:r>
              <a:rPr lang="en-US" altLang="zh-CN" sz="2400" i="1" dirty="0" err="1"/>
              <a:t>vt</a:t>
            </a:r>
            <a:r>
              <a:rPr lang="en-US" altLang="zh-CN" sz="2400" dirty="0" err="1"/>
              <a:t>.</a:t>
            </a:r>
            <a:r>
              <a:rPr lang="en-US" altLang="zh-CN" sz="2400" dirty="0"/>
              <a:t> promise with certainty </a:t>
            </a:r>
            <a:r>
              <a:rPr lang="zh-CN" altLang="en-US" sz="2400" dirty="0"/>
              <a:t>承诺，保证</a:t>
            </a:r>
            <a:endParaRPr lang="en-US" altLang="zh-CN" sz="2400" b="1" dirty="0">
              <a:solidFill>
                <a:srgbClr val="CE200F"/>
              </a:solidFill>
              <a:ea typeface="宋体" panose="02010600030101010101" pitchFamily="2" charset="-122"/>
            </a:endParaRPr>
          </a:p>
          <a:p>
            <a:pPr marL="262255" indent="-262255" algn="just">
              <a:spcBef>
                <a:spcPct val="0"/>
              </a:spcBef>
            </a:pPr>
            <a:r>
              <a:rPr lang="en-US" altLang="zh-CN" sz="2400" dirty="0"/>
              <a:t> </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Money doesn’t guarantee a happy life.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algn="just" eaLnBrk="0" hangingPunct="0"/>
            <a:r>
              <a:rPr lang="zh-CN" altLang="en-US" sz="2400" dirty="0"/>
              <a:t> 金钱并不能保证人生幸福。</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3</a:t>
            </a:r>
            <a:endParaRPr lang="zh-CN" altLang="en-US" dirty="0"/>
          </a:p>
        </p:txBody>
      </p:sp>
      <p:sp>
        <p:nvSpPr>
          <p:cNvPr id="4" name="TextBox 3"/>
          <p:cNvSpPr txBox="1">
            <a:spLocks noChangeArrowheads="1"/>
          </p:cNvSpPr>
          <p:nvPr/>
        </p:nvSpPr>
        <p:spPr bwMode="auto">
          <a:xfrm>
            <a:off x="611560" y="1057300"/>
            <a:ext cx="7992888" cy="461665"/>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stack  </a:t>
            </a:r>
            <a:r>
              <a:rPr lang="en-US" altLang="zh-CN" sz="2400" dirty="0"/>
              <a:t>1) </a:t>
            </a:r>
            <a:r>
              <a:rPr lang="en-US" altLang="zh-CN" sz="2400" i="1" dirty="0" err="1"/>
              <a:t>vt</a:t>
            </a:r>
            <a:r>
              <a:rPr lang="en-US" altLang="zh-CN" sz="2400" dirty="0" err="1"/>
              <a:t>.</a:t>
            </a:r>
            <a:r>
              <a:rPr lang="en-US" altLang="zh-CN" sz="2400" dirty="0"/>
              <a:t> arrange in a neat pile </a:t>
            </a:r>
            <a:r>
              <a:rPr lang="zh-CN" altLang="en-US" sz="2400" dirty="0"/>
              <a:t>叠放</a:t>
            </a:r>
            <a:endParaRPr lang="en-US" altLang="zh-CN" sz="2400" dirty="0"/>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Stacking all the dishes in the dishwasher will take a while.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r>
              <a:rPr lang="zh-CN" altLang="en-US" sz="2400" dirty="0"/>
              <a:t> 把所有碗碟放入洗碗机是要点时间的。</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3</a:t>
            </a:r>
            <a:endParaRPr lang="zh-CN" altLang="en-US" dirty="0"/>
          </a:p>
        </p:txBody>
      </p:sp>
      <p:sp>
        <p:nvSpPr>
          <p:cNvPr id="4" name="TextBox 3"/>
          <p:cNvSpPr txBox="1">
            <a:spLocks noChangeArrowheads="1"/>
          </p:cNvSpPr>
          <p:nvPr/>
        </p:nvSpPr>
        <p:spPr bwMode="auto">
          <a:xfrm>
            <a:off x="611560" y="1057300"/>
            <a:ext cx="7992888" cy="461665"/>
          </a:xfrm>
          <a:prstGeom prst="rect">
            <a:avLst/>
          </a:prstGeom>
          <a:noFill/>
          <a:ln w="9525">
            <a:noFill/>
            <a:miter lim="800000"/>
          </a:ln>
        </p:spPr>
        <p:txBody>
          <a:bodyPr wrap="square">
            <a:spAutoFit/>
          </a:bodyPr>
          <a:lstStyle/>
          <a:p>
            <a:pPr marL="262255" indent="-262255" algn="just">
              <a:spcBef>
                <a:spcPct val="0"/>
              </a:spcBef>
            </a:pPr>
            <a:r>
              <a:rPr lang="en-US" altLang="zh-CN" sz="2400" dirty="0"/>
              <a:t>2) </a:t>
            </a:r>
            <a:r>
              <a:rPr lang="en-US" altLang="zh-CN" sz="2400" i="1" dirty="0"/>
              <a:t>n</a:t>
            </a:r>
            <a:r>
              <a:rPr lang="en-US" altLang="zh-CN" sz="2400" dirty="0"/>
              <a:t>. an orderly pile</a:t>
            </a:r>
            <a:r>
              <a:rPr lang="zh-CN" altLang="en-US" sz="2400" dirty="0"/>
              <a:t>（一）叠，（一）堆</a:t>
            </a:r>
            <a:endParaRPr lang="en-US" altLang="zh-CN" sz="2400" dirty="0"/>
          </a:p>
        </p:txBody>
      </p:sp>
      <p:sp>
        <p:nvSpPr>
          <p:cNvPr id="5" name="矩形 4"/>
          <p:cNvSpPr>
            <a:spLocks noChangeArrowheads="1"/>
          </p:cNvSpPr>
          <p:nvPr/>
        </p:nvSpPr>
        <p:spPr bwMode="auto">
          <a:xfrm>
            <a:off x="971600" y="2353444"/>
            <a:ext cx="7992888" cy="461665"/>
          </a:xfrm>
          <a:prstGeom prst="rect">
            <a:avLst/>
          </a:prstGeom>
          <a:noFill/>
          <a:ln w="9525">
            <a:noFill/>
            <a:miter lim="800000"/>
          </a:ln>
        </p:spPr>
        <p:txBody>
          <a:bodyPr wrap="square">
            <a:spAutoFit/>
          </a:bodyPr>
          <a:lstStyle/>
          <a:p>
            <a:r>
              <a:rPr lang="en-US" altLang="zh-CN" sz="2400" dirty="0"/>
              <a:t>Stacks of books were piled up on the desk.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8"/>
            <a:ext cx="7632848" cy="461665"/>
          </a:xfrm>
          <a:prstGeom prst="rect">
            <a:avLst/>
          </a:prstGeom>
          <a:noFill/>
          <a:ln w="9525">
            <a:noFill/>
            <a:miter lim="800000"/>
          </a:ln>
        </p:spPr>
        <p:txBody>
          <a:bodyPr wrap="square">
            <a:spAutoFit/>
          </a:bodyPr>
          <a:lstStyle/>
          <a:p>
            <a:r>
              <a:rPr lang="zh-CN" altLang="en-US" sz="2400" dirty="0"/>
              <a:t>书桌上堆满了一叠叠的书。</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7" name="TextBox 29">
            <a:hlinkClick r:id="rId2" action="ppaction://hlinkfile"/>
          </p:cNvPr>
          <p:cNvSpPr txBox="1">
            <a:spLocks noChangeArrowheads="1"/>
          </p:cNvSpPr>
          <p:nvPr/>
        </p:nvSpPr>
        <p:spPr bwMode="auto">
          <a:xfrm>
            <a:off x="399107" y="779989"/>
            <a:ext cx="8061325" cy="477054"/>
          </a:xfrm>
          <a:prstGeom prst="rect">
            <a:avLst/>
          </a:prstGeom>
          <a:noFill/>
          <a:ln w="9525">
            <a:noFill/>
            <a:miter lim="800000"/>
          </a:ln>
        </p:spPr>
        <p:txBody>
          <a:bodyPr>
            <a:spAutoFit/>
          </a:bodyPr>
          <a:lstStyle/>
          <a:p>
            <a:pPr algn="ctr">
              <a:spcBef>
                <a:spcPct val="0"/>
              </a:spcBef>
            </a:pPr>
            <a:r>
              <a:rPr lang="en-US" altLang="zh-CN" sz="2500" b="1" dirty="0"/>
              <a:t>Growing Up in </a:t>
            </a:r>
            <a:r>
              <a:rPr lang="en-US" altLang="zh-CN" sz="2500" b="1"/>
              <a:t>the Library </a:t>
            </a:r>
            <a:r>
              <a:rPr lang="en-US" altLang="zh-CN" sz="1000" b="1">
                <a:hlinkClick r:id="rId2" action="ppaction://hlinkfile"/>
              </a:rPr>
              <a:t>20 Unit 3_Part II_Text A.MP3</a:t>
            </a:r>
            <a:endParaRPr lang="en-US" altLang="zh-CN" sz="1000" b="1" dirty="0"/>
          </a:p>
        </p:txBody>
      </p:sp>
      <p:sp>
        <p:nvSpPr>
          <p:cNvPr id="22" name="Text Box 29">
            <a:hlinkClick r:id="" action="ppaction://noaction"/>
          </p:cNvPr>
          <p:cNvSpPr txBox="1">
            <a:spLocks noChangeArrowheads="1"/>
          </p:cNvSpPr>
          <p:nvPr/>
        </p:nvSpPr>
        <p:spPr bwMode="auto">
          <a:xfrm>
            <a:off x="539750" y="4118242"/>
            <a:ext cx="647700" cy="400110"/>
          </a:xfrm>
          <a:prstGeom prst="rect">
            <a:avLst/>
          </a:prstGeom>
          <a:noFill/>
          <a:ln w="9525" algn="ctr">
            <a:noFill/>
            <a:miter lim="800000"/>
          </a:ln>
          <a:effectLst/>
        </p:spPr>
        <p:txBody>
          <a:bodyPr>
            <a:spAutoFit/>
          </a:bodyPr>
          <a:lstStyle/>
          <a:p>
            <a:endParaRPr lang="zh-CN" altLang="en-US" sz="2000"/>
          </a:p>
        </p:txBody>
      </p:sp>
      <p:sp>
        <p:nvSpPr>
          <p:cNvPr id="3" name="矩形 2"/>
          <p:cNvSpPr/>
          <p:nvPr/>
        </p:nvSpPr>
        <p:spPr>
          <a:xfrm>
            <a:off x="251520" y="1633364"/>
            <a:ext cx="8206507" cy="3046988"/>
          </a:xfrm>
          <a:prstGeom prst="rect">
            <a:avLst/>
          </a:prstGeom>
        </p:spPr>
        <p:txBody>
          <a:bodyPr wrap="square">
            <a:spAutoFit/>
          </a:bodyPr>
          <a:lstStyle/>
          <a:p>
            <a:pPr algn="dist"/>
            <a:r>
              <a:rPr lang="en-US" altLang="zh-CN" sz="2400" dirty="0"/>
              <a:t>    1.I grew up in libraries, or at least it feels that way. My family lived in the suburbs of Cleveland, about a mile from the brick-faced Bertram Woods branch of the Shaker Heights Public Library system. Throughout my childhood, starting when I was very young, my mother drove me there a couple of times a week. We walked in together, but, as soon as we passed through the door, we </a:t>
            </a:r>
            <a:r>
              <a:rPr lang="en-US" altLang="zh-CN" sz="2400" dirty="0">
                <a:solidFill>
                  <a:srgbClr val="FF0000"/>
                </a:solidFill>
                <a:hlinkClick r:id="rId3" action="ppaction://hlinksldjump"/>
              </a:rPr>
              <a:t>split up</a:t>
            </a:r>
            <a:r>
              <a:rPr lang="en-US" altLang="zh-CN" sz="2400" dirty="0">
                <a:solidFill>
                  <a:srgbClr val="FF0000"/>
                </a:solidFill>
              </a:rPr>
              <a:t> </a:t>
            </a:r>
            <a:r>
              <a:rPr lang="en-US" altLang="zh-CN" sz="2400" dirty="0"/>
              <a:t>each heading to our favorite section. </a:t>
            </a:r>
            <a:endParaRPr lang="zh-CN" altLang="en-US" sz="2400" dirty="0"/>
          </a:p>
        </p:txBody>
      </p:sp>
      <p:sp>
        <p:nvSpPr>
          <p:cNvPr id="4" name="矩形 3">
            <a:extLst>
              <a:ext uri="{FF2B5EF4-FFF2-40B4-BE49-F238E27FC236}">
                <a16:creationId xmlns:a16="http://schemas.microsoft.com/office/drawing/2014/main" id="{260B40C1-0931-4A6A-8D86-6C2BAA10AE0A}"/>
              </a:ext>
            </a:extLst>
          </p:cNvPr>
          <p:cNvSpPr/>
          <p:nvPr/>
        </p:nvSpPr>
        <p:spPr>
          <a:xfrm>
            <a:off x="5004048" y="4801716"/>
            <a:ext cx="3275256" cy="369332"/>
          </a:xfrm>
          <a:prstGeom prst="rect">
            <a:avLst/>
          </a:prstGeom>
        </p:spPr>
        <p:txBody>
          <a:bodyPr wrap="none">
            <a:spAutoFit/>
          </a:bodyPr>
          <a:lstStyle/>
          <a:p>
            <a:r>
              <a:rPr lang="en-US" altLang="zh-CN" dirty="0">
                <a:solidFill>
                  <a:srgbClr val="E134B6"/>
                </a:solidFill>
              </a:rPr>
              <a:t>divide into two or more groups</a:t>
            </a:r>
            <a:endParaRPr lang="zh-CN" altLang="en-US" dirty="0">
              <a:solidFill>
                <a:srgbClr val="E134B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4</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pt-BR" altLang="zh-CN" sz="2400" b="1" dirty="0">
                <a:solidFill>
                  <a:srgbClr val="CE200F"/>
                </a:solidFill>
                <a:ea typeface="宋体" panose="02010600030101010101" pitchFamily="2" charset="-122"/>
              </a:rPr>
              <a:t>pace</a:t>
            </a:r>
            <a:r>
              <a:rPr lang="pt-BR" altLang="zh-CN" sz="2400" dirty="0"/>
              <a:t> </a:t>
            </a:r>
            <a:r>
              <a:rPr lang="pt-BR" altLang="zh-CN" sz="2400" i="1" dirty="0"/>
              <a:t>vt.</a:t>
            </a:r>
            <a:r>
              <a:rPr lang="en-US" altLang="zh-CN" sz="2400" dirty="0"/>
              <a:t> set the rate of speed for; organize one’s life and activities </a:t>
            </a:r>
            <a:r>
              <a:rPr lang="zh-CN" altLang="en-US" sz="2400" dirty="0"/>
              <a:t>规定</a:t>
            </a:r>
            <a:r>
              <a:rPr lang="en-US" altLang="zh-CN" sz="2400" dirty="0"/>
              <a:t>…</a:t>
            </a:r>
            <a:r>
              <a:rPr lang="zh-CN" altLang="en-US" sz="2400" dirty="0"/>
              <a:t>速率；调整生活和活动节奏</a:t>
            </a:r>
            <a:endParaRPr lang="pt-BR" altLang="zh-CN" sz="2400" i="1" dirty="0"/>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In the long distance race, it is very important for one to </a:t>
            </a:r>
            <a:r>
              <a:rPr lang="en-US" altLang="zh-CN" sz="2400" u="sng" dirty="0">
                <a:solidFill>
                  <a:srgbClr val="E134B6"/>
                </a:solidFill>
              </a:rPr>
              <a:t>pace oneself</a:t>
            </a:r>
            <a:r>
              <a:rPr lang="en-US" altLang="zh-CN" sz="2400" dirty="0"/>
              <a:t>.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8"/>
            <a:ext cx="7560840" cy="830997"/>
          </a:xfrm>
          <a:prstGeom prst="rect">
            <a:avLst/>
          </a:prstGeom>
          <a:noFill/>
          <a:ln w="9525">
            <a:noFill/>
            <a:miter lim="800000"/>
          </a:ln>
        </p:spPr>
        <p:txBody>
          <a:bodyPr wrap="square">
            <a:spAutoFit/>
          </a:bodyPr>
          <a:lstStyle/>
          <a:p>
            <a:pPr algn="just" eaLnBrk="0" hangingPunct="0"/>
            <a:r>
              <a:rPr lang="zh-CN" altLang="en-US" sz="2400" dirty="0"/>
              <a:t>在长跑比赛中，控制速度是很重要的。</a:t>
            </a:r>
            <a:endParaRPr lang="en-US" altLang="zh-CN" sz="2400" dirty="0">
              <a:ea typeface="宋体" panose="02010600030101010101" pitchFamily="2" charset="-122"/>
            </a:endParaRPr>
          </a:p>
          <a:p>
            <a:pPr algn="just" eaLnBrk="0" hangingPunct="0"/>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5</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r>
              <a:rPr lang="en-US" altLang="zh-CN" sz="2400" b="1" dirty="0">
                <a:solidFill>
                  <a:srgbClr val="CE200F"/>
                </a:solidFill>
              </a:rPr>
              <a:t>the hard way</a:t>
            </a:r>
            <a:r>
              <a:rPr lang="en-US" altLang="zh-CN" sz="2400" dirty="0"/>
              <a:t> </a:t>
            </a:r>
          </a:p>
          <a:p>
            <a:r>
              <a:rPr lang="en-US" altLang="zh-CN" sz="2400" dirty="0"/>
              <a:t>in a way that involves difficult or painful experiences </a:t>
            </a:r>
          </a:p>
          <a:p>
            <a:r>
              <a:rPr lang="zh-CN" altLang="en-US" sz="2400" dirty="0"/>
              <a:t>以吃力的方式或高昂的代价</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He learned the hard way that it is not easy to work one’s way through college.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9588"/>
            <a:ext cx="7632848" cy="461665"/>
          </a:xfrm>
          <a:prstGeom prst="rect">
            <a:avLst/>
          </a:prstGeom>
          <a:noFill/>
          <a:ln w="9525">
            <a:noFill/>
            <a:miter lim="800000"/>
          </a:ln>
        </p:spPr>
        <p:txBody>
          <a:bodyPr wrap="square">
            <a:spAutoFit/>
          </a:bodyPr>
          <a:lstStyle/>
          <a:p>
            <a:pPr algn="just" eaLnBrk="0" hangingPunct="0"/>
            <a:r>
              <a:rPr lang="zh-CN" altLang="en-US" sz="2400" dirty="0"/>
              <a:t> 靠自己打工完成大学学业并非易事，他对此深有体会。</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 6</a:t>
            </a:r>
            <a:endParaRPr lang="zh-CN" altLang="en-US" dirty="0"/>
          </a:p>
        </p:txBody>
      </p:sp>
      <p:sp>
        <p:nvSpPr>
          <p:cNvPr id="4" name="TextBox 3"/>
          <p:cNvSpPr txBox="1">
            <a:spLocks noChangeArrowheads="1"/>
          </p:cNvSpPr>
          <p:nvPr/>
        </p:nvSpPr>
        <p:spPr bwMode="auto">
          <a:xfrm>
            <a:off x="629411" y="922419"/>
            <a:ext cx="8532440" cy="1569660"/>
          </a:xfrm>
          <a:prstGeom prst="rect">
            <a:avLst/>
          </a:prstGeom>
          <a:noFill/>
          <a:ln w="9525">
            <a:noFill/>
            <a:miter lim="800000"/>
          </a:ln>
        </p:spPr>
        <p:txBody>
          <a:bodyPr wrap="square">
            <a:spAutoFit/>
          </a:bodyPr>
          <a:lstStyle/>
          <a:p>
            <a:r>
              <a:rPr lang="en-US" altLang="zh-CN" sz="2400" b="1" dirty="0">
                <a:solidFill>
                  <a:srgbClr val="CE200F"/>
                </a:solidFill>
              </a:rPr>
              <a:t>not give a second thought/without a second thought </a:t>
            </a:r>
          </a:p>
          <a:p>
            <a:r>
              <a:rPr lang="en-US" altLang="zh-CN" sz="2400" dirty="0"/>
              <a:t>not give/without giving further consideration; not worry/not worrying about; not care/not caring about </a:t>
            </a:r>
          </a:p>
          <a:p>
            <a:r>
              <a:rPr lang="zh-CN" altLang="en-US" sz="2400" dirty="0"/>
              <a:t>不再考 虑，不担心，</a:t>
            </a:r>
            <a:r>
              <a:rPr lang="en-US" altLang="zh-CN" sz="2400" dirty="0"/>
              <a:t> </a:t>
            </a:r>
            <a:r>
              <a:rPr lang="zh-CN" altLang="en-US" sz="2400" dirty="0"/>
              <a:t>不在乎</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739495"/>
            <a:ext cx="8172400" cy="830997"/>
          </a:xfrm>
          <a:prstGeom prst="rect">
            <a:avLst/>
          </a:prstGeom>
          <a:noFill/>
          <a:ln w="9525">
            <a:noFill/>
            <a:miter lim="800000"/>
          </a:ln>
        </p:spPr>
        <p:txBody>
          <a:bodyPr wrap="square">
            <a:spAutoFit/>
          </a:bodyPr>
          <a:lstStyle/>
          <a:p>
            <a:r>
              <a:rPr lang="en-US" altLang="zh-CN" sz="2400" dirty="0"/>
              <a:t>When an opportunity this good comes along, you don’t give it a second thought — you take it before it slips away. </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865612"/>
            <a:ext cx="7632848" cy="830997"/>
          </a:xfrm>
          <a:prstGeom prst="rect">
            <a:avLst/>
          </a:prstGeom>
          <a:noFill/>
          <a:ln w="9525">
            <a:noFill/>
            <a:miter lim="800000"/>
          </a:ln>
        </p:spPr>
        <p:txBody>
          <a:bodyPr wrap="square">
            <a:spAutoFit/>
          </a:bodyPr>
          <a:lstStyle/>
          <a:p>
            <a:r>
              <a:rPr lang="zh-CN" altLang="en-US" sz="2400" dirty="0"/>
              <a:t>当这么好的机会出现的时候，你不用多想</a:t>
            </a:r>
            <a:r>
              <a:rPr lang="en-US" altLang="zh-CN" sz="2400" dirty="0"/>
              <a:t>——</a:t>
            </a:r>
            <a:r>
              <a:rPr lang="zh-CN" altLang="en-US" sz="2400" dirty="0"/>
              <a:t>抓住它，别错过。</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882688"/>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963866"/>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217436" y="1572364"/>
            <a:ext cx="4248472" cy="3046988"/>
          </a:xfrm>
          <a:prstGeom prst="rect">
            <a:avLst/>
          </a:prstGeom>
          <a:noFill/>
          <a:ln w="9525">
            <a:noFill/>
            <a:miter lim="800000"/>
            <a:headEnd/>
            <a:tailEnd/>
          </a:ln>
        </p:spPr>
        <p:txBody>
          <a:bodyPr wrap="square">
            <a:spAutoFit/>
          </a:bodyPr>
          <a:lstStyle/>
          <a:p>
            <a:r>
              <a:rPr lang="zh-CN" altLang="en-US" sz="2400" dirty="0">
                <a:solidFill>
                  <a:srgbClr val="FF0000"/>
                </a:solidFill>
              </a:rPr>
              <a:t>分开</a:t>
            </a:r>
            <a:endParaRPr lang="en-US" altLang="zh-CN" sz="2400" dirty="0">
              <a:solidFill>
                <a:srgbClr val="FF0000"/>
              </a:solidFill>
            </a:endParaRPr>
          </a:p>
          <a:p>
            <a:r>
              <a:rPr lang="zh-CN" altLang="en-US" sz="2400" dirty="0"/>
              <a:t>二十来个歪歪斜斜的到期日</a:t>
            </a:r>
            <a:endParaRPr lang="en-US" altLang="zh-CN" sz="2400" dirty="0"/>
          </a:p>
          <a:p>
            <a:r>
              <a:rPr lang="zh-CN" altLang="en-US" sz="2400" dirty="0">
                <a:solidFill>
                  <a:srgbClr val="FF0000"/>
                </a:solidFill>
              </a:rPr>
              <a:t>特喜欢 </a:t>
            </a:r>
            <a:r>
              <a:rPr lang="en-US" altLang="zh-CN" sz="2400" dirty="0">
                <a:solidFill>
                  <a:srgbClr val="FF0000"/>
                </a:solidFill>
              </a:rPr>
              <a:t>                               </a:t>
            </a:r>
          </a:p>
          <a:p>
            <a:r>
              <a:rPr lang="zh-CN" altLang="en-US" sz="2400" dirty="0"/>
              <a:t>吃过苦头懂得                     </a:t>
            </a:r>
            <a:endParaRPr lang="en-US" altLang="zh-CN" sz="2400" dirty="0"/>
          </a:p>
          <a:p>
            <a:r>
              <a:rPr lang="zh-CN" altLang="en-US" sz="2400" dirty="0">
                <a:solidFill>
                  <a:srgbClr val="FF0000"/>
                </a:solidFill>
              </a:rPr>
              <a:t>从来没有对</a:t>
            </a:r>
            <a:r>
              <a:rPr lang="en-US" altLang="zh-CN" sz="2400" dirty="0">
                <a:solidFill>
                  <a:srgbClr val="FF0000"/>
                </a:solidFill>
              </a:rPr>
              <a:t>…</a:t>
            </a:r>
            <a:r>
              <a:rPr lang="zh-CN" altLang="en-US" sz="2400" dirty="0">
                <a:solidFill>
                  <a:srgbClr val="FF0000"/>
                </a:solidFill>
              </a:rPr>
              <a:t>多想过          </a:t>
            </a:r>
            <a:endParaRPr lang="en-US" altLang="zh-CN" sz="2400" dirty="0">
              <a:solidFill>
                <a:srgbClr val="FF0000"/>
              </a:solidFill>
            </a:endParaRPr>
          </a:p>
          <a:p>
            <a:r>
              <a:rPr lang="zh-CN" altLang="en-US" sz="2400" dirty="0"/>
              <a:t>人去楼空</a:t>
            </a:r>
          </a:p>
          <a:p>
            <a:r>
              <a:rPr lang="zh-CN" altLang="en-US" sz="2400" dirty="0">
                <a:solidFill>
                  <a:srgbClr val="C00000"/>
                </a:solidFill>
              </a:rPr>
              <a:t> </a:t>
            </a:r>
            <a:endParaRPr lang="en-US" altLang="zh-CN" sz="2400" dirty="0">
              <a:solidFill>
                <a:srgbClr val="C00000"/>
              </a:solidFill>
            </a:endParaRPr>
          </a:p>
          <a:p>
            <a:endParaRPr lang="zh-CN" altLang="en-US" sz="2400" dirty="0">
              <a:solidFill>
                <a:srgbClr val="FF0000"/>
              </a:solidFill>
            </a:endParaRPr>
          </a:p>
        </p:txBody>
      </p:sp>
      <p:sp>
        <p:nvSpPr>
          <p:cNvPr id="9" name="Text Box 6"/>
          <p:cNvSpPr txBox="1">
            <a:spLocks noChangeArrowheads="1"/>
          </p:cNvSpPr>
          <p:nvPr/>
        </p:nvSpPr>
        <p:spPr bwMode="auto">
          <a:xfrm>
            <a:off x="379649" y="689221"/>
            <a:ext cx="8135937" cy="523220"/>
          </a:xfrm>
          <a:prstGeom prst="rect">
            <a:avLst/>
          </a:prstGeom>
          <a:noFill/>
          <a:ln w="9525">
            <a:noFill/>
            <a:miter lim="800000"/>
            <a:headEnd/>
            <a:tailEnd/>
          </a:ln>
        </p:spPr>
        <p:txBody>
          <a:bodyPr>
            <a:spAutoFit/>
          </a:bodyPr>
          <a:lstStyle/>
          <a:p>
            <a:pPr algn="ctr"/>
            <a:r>
              <a:rPr lang="en-US" altLang="zh-CN" sz="2800" b="1" dirty="0">
                <a:solidFill>
                  <a:srgbClr val="3F3F3F"/>
                </a:solidFill>
              </a:rPr>
              <a:t>Useful Expressions</a:t>
            </a:r>
            <a:endParaRPr lang="zh-CN" altLang="zh-CN" sz="2800" b="1" dirty="0">
              <a:solidFill>
                <a:srgbClr val="3F3F3F"/>
              </a:solidFill>
            </a:endParaRPr>
          </a:p>
        </p:txBody>
      </p:sp>
      <p:sp>
        <p:nvSpPr>
          <p:cNvPr id="3" name="矩形 2"/>
          <p:cNvSpPr/>
          <p:nvPr/>
        </p:nvSpPr>
        <p:spPr>
          <a:xfrm>
            <a:off x="4319139" y="1560014"/>
            <a:ext cx="6120680" cy="3046988"/>
          </a:xfrm>
          <a:prstGeom prst="rect">
            <a:avLst/>
          </a:prstGeom>
        </p:spPr>
        <p:txBody>
          <a:bodyPr wrap="square">
            <a:spAutoFit/>
          </a:bodyPr>
          <a:lstStyle/>
          <a:p>
            <a:r>
              <a:rPr lang="en-US" altLang="zh-CN" sz="2400" dirty="0">
                <a:solidFill>
                  <a:srgbClr val="FF0000"/>
                </a:solidFill>
              </a:rPr>
              <a:t>split up</a:t>
            </a:r>
          </a:p>
          <a:p>
            <a:r>
              <a:rPr lang="en-US" altLang="zh-CN" sz="2400" dirty="0"/>
              <a:t>a score of crooked due date</a:t>
            </a:r>
          </a:p>
          <a:p>
            <a:r>
              <a:rPr lang="en-US" altLang="zh-CN" sz="2400" dirty="0">
                <a:solidFill>
                  <a:srgbClr val="FF0000"/>
                </a:solidFill>
              </a:rPr>
              <a:t>be big on …</a:t>
            </a:r>
          </a:p>
          <a:p>
            <a:r>
              <a:rPr lang="en-US" altLang="zh-CN" sz="2400" dirty="0"/>
              <a:t>learn </a:t>
            </a:r>
            <a:r>
              <a:rPr lang="en-US" altLang="zh-CN" sz="2400" dirty="0" err="1"/>
              <a:t>sth</a:t>
            </a:r>
            <a:r>
              <a:rPr lang="en-US" altLang="zh-CN" sz="2400" dirty="0"/>
              <a:t> the hard way</a:t>
            </a:r>
          </a:p>
          <a:p>
            <a:r>
              <a:rPr lang="en-US" altLang="zh-CN" sz="2400" dirty="0">
                <a:solidFill>
                  <a:srgbClr val="FF0000"/>
                </a:solidFill>
              </a:rPr>
              <a:t>never give </a:t>
            </a:r>
            <a:r>
              <a:rPr lang="en-US" altLang="zh-CN" sz="2400" dirty="0" err="1">
                <a:solidFill>
                  <a:srgbClr val="FF0000"/>
                </a:solidFill>
              </a:rPr>
              <a:t>sth</a:t>
            </a:r>
            <a:r>
              <a:rPr lang="en-US" altLang="zh-CN" sz="2400" dirty="0">
                <a:solidFill>
                  <a:srgbClr val="FF0000"/>
                </a:solidFill>
              </a:rPr>
              <a:t> a second thought</a:t>
            </a:r>
            <a:endParaRPr lang="en-US" altLang="zh-CN" sz="2400" dirty="0"/>
          </a:p>
          <a:p>
            <a:r>
              <a:rPr lang="en-US" altLang="zh-CN" sz="2400" dirty="0"/>
              <a:t>hollow out</a:t>
            </a:r>
          </a:p>
          <a:p>
            <a:endParaRPr lang="zh-CN" altLang="zh-CN" sz="2400" dirty="0">
              <a:solidFill>
                <a:schemeClr val="hlink"/>
              </a:solidFill>
              <a:ea typeface="宋体" panose="02010600030101010101" pitchFamily="2" charset="-122"/>
            </a:endParaRPr>
          </a:p>
          <a:p>
            <a:r>
              <a:rPr lang="en-US" altLang="zh-CN" sz="2400" dirty="0">
                <a:solidFill>
                  <a:srgbClr val="C00000"/>
                </a:solidFill>
              </a:rPr>
              <a:t>         </a:t>
            </a:r>
          </a:p>
        </p:txBody>
      </p:sp>
    </p:spTree>
    <p:extLst>
      <p:ext uri="{BB962C8B-B14F-4D97-AF65-F5344CB8AC3E}">
        <p14:creationId xmlns:p14="http://schemas.microsoft.com/office/powerpoint/2010/main" val="95146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251519" y="1417340"/>
            <a:ext cx="3961695" cy="3416320"/>
          </a:xfrm>
          <a:prstGeom prst="rect">
            <a:avLst/>
          </a:prstGeom>
          <a:noFill/>
          <a:ln w="9525">
            <a:noFill/>
            <a:miter lim="800000"/>
            <a:headEnd/>
            <a:tailEnd/>
          </a:ln>
        </p:spPr>
        <p:txBody>
          <a:bodyPr wrap="square">
            <a:spAutoFit/>
          </a:bodyPr>
          <a:lstStyle/>
          <a:p>
            <a:pPr indent="-262255">
              <a:spcBef>
                <a:spcPct val="0"/>
              </a:spcBef>
            </a:pPr>
            <a:r>
              <a:rPr lang="zh-CN" altLang="en-US" sz="2400" dirty="0">
                <a:solidFill>
                  <a:srgbClr val="FF0000"/>
                </a:solidFill>
                <a:latin typeface="+mn-ea"/>
              </a:rPr>
              <a:t>引起某人的注意</a:t>
            </a:r>
            <a:endParaRPr lang="en-US" altLang="zh-CN" sz="2400" dirty="0">
              <a:solidFill>
                <a:srgbClr val="FF0000"/>
              </a:solidFill>
              <a:latin typeface="+mn-ea"/>
            </a:endParaRPr>
          </a:p>
          <a:p>
            <a:r>
              <a:rPr lang="zh-CN" altLang="en-US" sz="2400" dirty="0">
                <a:ea typeface="宋体" panose="02010600030101010101" pitchFamily="2" charset="-122"/>
              </a:rPr>
              <a:t>来来回回地</a:t>
            </a:r>
            <a:endParaRPr lang="zh-CN" altLang="zh-CN" sz="2400" dirty="0">
              <a:ea typeface="宋体" panose="02010600030101010101" pitchFamily="2" charset="-122"/>
            </a:endParaRPr>
          </a:p>
          <a:p>
            <a:r>
              <a:rPr lang="zh-CN" altLang="en-US" sz="2400" dirty="0">
                <a:solidFill>
                  <a:srgbClr val="FF0000"/>
                </a:solidFill>
              </a:rPr>
              <a:t>颠倒了</a:t>
            </a:r>
            <a:r>
              <a:rPr lang="en-US" altLang="zh-CN" sz="2400" dirty="0">
                <a:solidFill>
                  <a:srgbClr val="FF0000"/>
                </a:solidFill>
              </a:rPr>
              <a:t>,</a:t>
            </a:r>
            <a:r>
              <a:rPr lang="zh-CN" altLang="en-US" sz="2400" dirty="0">
                <a:solidFill>
                  <a:srgbClr val="FF0000"/>
                </a:solidFill>
              </a:rPr>
              <a:t>倒过来</a:t>
            </a:r>
            <a:r>
              <a:rPr lang="zh-CN" altLang="en-US" sz="2400" dirty="0"/>
              <a:t>                             </a:t>
            </a:r>
            <a:endParaRPr lang="en-US" altLang="zh-CN" sz="2400" dirty="0"/>
          </a:p>
          <a:p>
            <a:r>
              <a:rPr lang="zh-CN" altLang="en-US" sz="2400" dirty="0"/>
              <a:t>熟悉的感觉就如同雷电般</a:t>
            </a:r>
            <a:endParaRPr lang="en-US" altLang="zh-CN" sz="2400" dirty="0"/>
          </a:p>
          <a:p>
            <a:r>
              <a:rPr lang="zh-CN" altLang="en-US" sz="2400" dirty="0">
                <a:solidFill>
                  <a:srgbClr val="FF0000"/>
                </a:solidFill>
              </a:rPr>
              <a:t>令我倒吸了一口气        </a:t>
            </a:r>
            <a:endParaRPr lang="en-US" altLang="zh-CN" sz="2400" dirty="0">
              <a:solidFill>
                <a:srgbClr val="FF0000"/>
              </a:solidFill>
            </a:endParaRPr>
          </a:p>
          <a:p>
            <a:r>
              <a:rPr lang="zh-CN" altLang="en-US" sz="2400" dirty="0"/>
              <a:t>被带回到了                     </a:t>
            </a:r>
            <a:endParaRPr lang="en-US" altLang="zh-CN" sz="2400" dirty="0"/>
          </a:p>
          <a:p>
            <a:r>
              <a:rPr lang="zh-CN" altLang="en-US" sz="2400" dirty="0">
                <a:solidFill>
                  <a:srgbClr val="FF0000"/>
                </a:solidFill>
              </a:rPr>
              <a:t>低声低语                         </a:t>
            </a:r>
            <a:endParaRPr lang="en-US" altLang="zh-CN" sz="2400" dirty="0">
              <a:solidFill>
                <a:srgbClr val="FF0000"/>
              </a:solidFill>
            </a:endParaRPr>
          </a:p>
          <a:p>
            <a:r>
              <a:rPr lang="zh-CN" altLang="en-US" sz="2400" dirty="0"/>
              <a:t>被蓄存起来</a:t>
            </a:r>
            <a:endParaRPr lang="en-US" altLang="zh-CN" sz="2400" dirty="0"/>
          </a:p>
          <a:p>
            <a:endParaRPr lang="zh-CN" altLang="en-US" sz="2400" dirty="0">
              <a:solidFill>
                <a:srgbClr val="C00000"/>
              </a:solidFill>
            </a:endParaRPr>
          </a:p>
        </p:txBody>
      </p:sp>
      <p:sp>
        <p:nvSpPr>
          <p:cNvPr id="9" name="Text Box 6"/>
          <p:cNvSpPr txBox="1">
            <a:spLocks noChangeArrowheads="1"/>
          </p:cNvSpPr>
          <p:nvPr/>
        </p:nvSpPr>
        <p:spPr bwMode="auto">
          <a:xfrm>
            <a:off x="379649" y="689221"/>
            <a:ext cx="8135937" cy="523220"/>
          </a:xfrm>
          <a:prstGeom prst="rect">
            <a:avLst/>
          </a:prstGeom>
          <a:noFill/>
          <a:ln w="9525">
            <a:noFill/>
            <a:miter lim="800000"/>
            <a:headEnd/>
            <a:tailEnd/>
          </a:ln>
        </p:spPr>
        <p:txBody>
          <a:bodyPr>
            <a:spAutoFit/>
          </a:bodyPr>
          <a:lstStyle/>
          <a:p>
            <a:pPr algn="ctr"/>
            <a:r>
              <a:rPr lang="en-US" altLang="zh-CN" sz="2800" b="1" dirty="0">
                <a:solidFill>
                  <a:srgbClr val="3F3F3F"/>
                </a:solidFill>
              </a:rPr>
              <a:t>Useful Expressions</a:t>
            </a:r>
            <a:endParaRPr lang="zh-CN" altLang="zh-CN" sz="2800" b="1" dirty="0">
              <a:solidFill>
                <a:srgbClr val="3F3F3F"/>
              </a:solidFill>
            </a:endParaRPr>
          </a:p>
        </p:txBody>
      </p:sp>
      <p:sp>
        <p:nvSpPr>
          <p:cNvPr id="3" name="矩形 2"/>
          <p:cNvSpPr/>
          <p:nvPr/>
        </p:nvSpPr>
        <p:spPr>
          <a:xfrm>
            <a:off x="3779912" y="1428575"/>
            <a:ext cx="6120680" cy="3046988"/>
          </a:xfrm>
          <a:prstGeom prst="rect">
            <a:avLst/>
          </a:prstGeom>
        </p:spPr>
        <p:txBody>
          <a:bodyPr wrap="square">
            <a:spAutoFit/>
          </a:bodyPr>
          <a:lstStyle/>
          <a:p>
            <a:r>
              <a:rPr lang="en-US" altLang="zh-CN" sz="2400" dirty="0">
                <a:solidFill>
                  <a:srgbClr val="FF0000"/>
                </a:solidFill>
              </a:rPr>
              <a:t>catch one’s eyes </a:t>
            </a:r>
          </a:p>
          <a:p>
            <a:r>
              <a:rPr lang="en-US" altLang="zh-CN" sz="2400" dirty="0"/>
              <a:t>back and forth       </a:t>
            </a:r>
          </a:p>
          <a:p>
            <a:r>
              <a:rPr lang="en-US" altLang="zh-CN" sz="2400" dirty="0">
                <a:solidFill>
                  <a:srgbClr val="FF0000"/>
                </a:solidFill>
              </a:rPr>
              <a:t>turn on its head</a:t>
            </a:r>
          </a:p>
          <a:p>
            <a:r>
              <a:rPr lang="en-US" altLang="zh-CN" sz="2400" dirty="0"/>
              <a:t>the thunderbolt of recognition</a:t>
            </a:r>
          </a:p>
          <a:p>
            <a:r>
              <a:rPr lang="en-US" altLang="zh-CN" sz="2400" dirty="0">
                <a:solidFill>
                  <a:srgbClr val="FF0000"/>
                </a:solidFill>
              </a:rPr>
              <a:t>make me gasp</a:t>
            </a:r>
          </a:p>
          <a:p>
            <a:r>
              <a:rPr lang="en-US" altLang="zh-CN" sz="2400" dirty="0"/>
              <a:t>be whisked back to…</a:t>
            </a:r>
          </a:p>
          <a:p>
            <a:r>
              <a:rPr lang="en-US" altLang="zh-CN" sz="2400" dirty="0">
                <a:solidFill>
                  <a:srgbClr val="FF0000"/>
                </a:solidFill>
              </a:rPr>
              <a:t>the muffled murmuring</a:t>
            </a:r>
          </a:p>
          <a:p>
            <a:r>
              <a:rPr lang="en-US" altLang="zh-CN" sz="2400" dirty="0"/>
              <a:t>be dammed up</a:t>
            </a:r>
          </a:p>
        </p:txBody>
      </p:sp>
    </p:spTree>
    <p:extLst>
      <p:ext uri="{BB962C8B-B14F-4D97-AF65-F5344CB8AC3E}">
        <p14:creationId xmlns:p14="http://schemas.microsoft.com/office/powerpoint/2010/main" val="8302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52913"/>
            <a:ext cx="8280920" cy="4536504"/>
          </a:xfrm>
        </p:spPr>
        <p:txBody>
          <a:bodyPr>
            <a:normAutofit/>
          </a:bodyPr>
          <a:lstStyle/>
          <a:p>
            <a:pPr marL="0" indent="0" algn="ctr">
              <a:buNone/>
            </a:pPr>
            <a:r>
              <a:rPr lang="en-US" altLang="zh-CN" sz="2400" b="1" dirty="0">
                <a:solidFill>
                  <a:srgbClr val="3F3F3F"/>
                </a:solidFill>
              </a:rPr>
              <a:t>Writing Skill: Descriptive Writing</a:t>
            </a:r>
          </a:p>
          <a:p>
            <a:pPr marL="0" indent="0">
              <a:buNone/>
            </a:pPr>
            <a:r>
              <a:rPr lang="en-US" altLang="zh-CN" sz="2400" b="1" dirty="0">
                <a:solidFill>
                  <a:schemeClr val="tx1"/>
                </a:solidFill>
              </a:rPr>
              <a:t>A good description often contains details that help the reader create a mental image of the object of description (persons, things, scenes or events).</a:t>
            </a:r>
            <a:r>
              <a:rPr lang="en-US" altLang="zh-CN" sz="2400" dirty="0">
                <a:solidFill>
                  <a:schemeClr val="tx1"/>
                </a:solidFill>
              </a:rPr>
              <a:t> </a:t>
            </a:r>
          </a:p>
          <a:p>
            <a:pPr marL="0" indent="0">
              <a:lnSpc>
                <a:spcPct val="90000"/>
              </a:lnSpc>
              <a:buNone/>
            </a:pPr>
            <a:r>
              <a:rPr kumimoji="1" lang="en-US" altLang="zh-CN" sz="2400" dirty="0"/>
              <a:t>To make a good description, the writer needs to </a:t>
            </a:r>
            <a:r>
              <a:rPr kumimoji="1" lang="en-US" altLang="zh-CN" sz="2400" u="sng" dirty="0">
                <a:solidFill>
                  <a:srgbClr val="C00000"/>
                </a:solidFill>
              </a:rPr>
              <a:t>appeal to the reader’s senses of hearing, sight, smell, touch, and taste</a:t>
            </a:r>
            <a:r>
              <a:rPr kumimoji="1" lang="en-US" altLang="zh-CN" sz="2400" dirty="0"/>
              <a:t>. </a:t>
            </a:r>
            <a:r>
              <a:rPr kumimoji="1" lang="en-US" altLang="zh-CN" sz="2400" u="sng" dirty="0">
                <a:solidFill>
                  <a:srgbClr val="C00000"/>
                </a:solidFill>
              </a:rPr>
              <a:t>Use of adjectives</a:t>
            </a:r>
            <a:r>
              <a:rPr kumimoji="1" lang="en-US" altLang="zh-CN" sz="2400" dirty="0"/>
              <a:t>, of course, is the most common technique in descriptive writing. A few other devices are also helpful, such as </a:t>
            </a:r>
            <a:r>
              <a:rPr kumimoji="1" lang="en-US" altLang="zh-CN" sz="2400" dirty="0">
                <a:solidFill>
                  <a:srgbClr val="C00000"/>
                </a:solidFill>
              </a:rPr>
              <a:t>personification</a:t>
            </a:r>
            <a:r>
              <a:rPr kumimoji="1" lang="en-US" altLang="zh-CN" sz="2400" dirty="0"/>
              <a:t> (</a:t>
            </a:r>
            <a:r>
              <a:rPr kumimoji="1" lang="zh-CN" altLang="en-US" sz="2400" dirty="0"/>
              <a:t>拟人法</a:t>
            </a:r>
            <a:r>
              <a:rPr kumimoji="1" lang="en-US" altLang="zh-CN" sz="2400" dirty="0"/>
              <a:t>), </a:t>
            </a:r>
            <a:r>
              <a:rPr kumimoji="1" lang="en-US" altLang="zh-CN" sz="2400" dirty="0">
                <a:solidFill>
                  <a:srgbClr val="C00000"/>
                </a:solidFill>
              </a:rPr>
              <a:t>onomatopoeia</a:t>
            </a:r>
            <a:r>
              <a:rPr kumimoji="1" lang="en-US" altLang="zh-CN" sz="2400" dirty="0"/>
              <a:t> (</a:t>
            </a:r>
            <a:r>
              <a:rPr kumimoji="1" lang="zh-CN" altLang="en-US" sz="2400" dirty="0"/>
              <a:t>拟声法</a:t>
            </a:r>
            <a:r>
              <a:rPr kumimoji="1" lang="en-US" altLang="zh-CN" sz="2400" dirty="0"/>
              <a:t>), and </a:t>
            </a:r>
            <a:r>
              <a:rPr kumimoji="1" lang="en-US" altLang="zh-CN" sz="2400" dirty="0">
                <a:solidFill>
                  <a:srgbClr val="C00000"/>
                </a:solidFill>
              </a:rPr>
              <a:t>figures of speech </a:t>
            </a:r>
            <a:r>
              <a:rPr kumimoji="1" lang="en-US" altLang="zh-CN" sz="2400" dirty="0"/>
              <a:t>(</a:t>
            </a:r>
            <a:r>
              <a:rPr kumimoji="1" lang="zh-CN" altLang="en-US" sz="2400" dirty="0"/>
              <a:t>比喻</a:t>
            </a:r>
            <a:r>
              <a:rPr kumimoji="1" lang="en-US" altLang="zh-CN" sz="2400" dirty="0"/>
              <a:t>)</a:t>
            </a: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After Reading </a:t>
            </a:r>
            <a:endParaRPr lang="zh-CN" altLang="en-US" dirty="0"/>
          </a:p>
        </p:txBody>
      </p:sp>
      <p:sp>
        <p:nvSpPr>
          <p:cNvPr id="3" name="内容占位符 2"/>
          <p:cNvSpPr>
            <a:spLocks noGrp="1"/>
          </p:cNvSpPr>
          <p:nvPr>
            <p:ph idx="1"/>
          </p:nvPr>
        </p:nvSpPr>
        <p:spPr>
          <a:xfrm>
            <a:off x="326395" y="1129308"/>
            <a:ext cx="8206045" cy="4053881"/>
          </a:xfrm>
        </p:spPr>
        <p:txBody>
          <a:bodyPr>
            <a:normAutofit fontScale="92500" lnSpcReduction="10000"/>
          </a:bodyPr>
          <a:lstStyle/>
          <a:p>
            <a:pPr marL="0" indent="0">
              <a:buNone/>
            </a:pPr>
            <a:r>
              <a:rPr lang="en-US" altLang="zh-CN" sz="2200" i="1" dirty="0"/>
              <a:t>The sense of gentle, steady busyness, like a pot of water on the simmer, was just the same. The books on the shelves, with some subtractions and additions, were certainly the same.</a:t>
            </a:r>
            <a:endParaRPr lang="zh-CN" altLang="en-US" sz="2200" i="1" dirty="0"/>
          </a:p>
          <a:p>
            <a:pPr marL="0" indent="0">
              <a:buNone/>
            </a:pPr>
            <a:r>
              <a:rPr lang="en-US" altLang="zh-CN" sz="2400" b="1" dirty="0">
                <a:solidFill>
                  <a:schemeClr val="tx1"/>
                </a:solidFill>
              </a:rPr>
              <a:t>From the above descriptions, we can summarize the techniques of description as follows: </a:t>
            </a:r>
            <a:r>
              <a:rPr lang="en-US" altLang="zh-CN" sz="2400" dirty="0">
                <a:solidFill>
                  <a:schemeClr val="tx1"/>
                </a:solidFill>
              </a:rPr>
              <a:t> </a:t>
            </a:r>
          </a:p>
          <a:p>
            <a:pPr marL="0" indent="0">
              <a:buNone/>
            </a:pPr>
            <a:r>
              <a:rPr lang="en-US" altLang="zh-CN" sz="2400" dirty="0"/>
              <a:t>1. Give details to help the reader create a mental image of what you are describing.  </a:t>
            </a:r>
          </a:p>
          <a:p>
            <a:pPr marL="0" indent="0">
              <a:buNone/>
            </a:pPr>
            <a:r>
              <a:rPr lang="en-US" altLang="zh-CN" sz="2400" dirty="0"/>
              <a:t>2. Try to appeal to any of the five senses of the reader.  </a:t>
            </a:r>
          </a:p>
          <a:p>
            <a:pPr marL="0" indent="0">
              <a:buNone/>
            </a:pPr>
            <a:r>
              <a:rPr lang="en-US" altLang="zh-CN" sz="2400" dirty="0"/>
              <a:t>3. Use adjectives, figures of speech, and other devices.</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kumimoji="1" lang="en-US" altLang="zh-CN" sz="2600" b="1" dirty="0"/>
              <a:t>Hints</a:t>
            </a:r>
          </a:p>
          <a:p>
            <a:pPr marL="0" indent="0" algn="l">
              <a:buNone/>
            </a:pPr>
            <a:r>
              <a:rPr lang="en-US" altLang="zh-CN" sz="2400" b="1" dirty="0"/>
              <a:t>You cannot open a book without learning something</a:t>
            </a:r>
            <a:r>
              <a:rPr lang="en-US" altLang="zh-CN" sz="2400" dirty="0"/>
              <a:t>. </a:t>
            </a:r>
            <a:endParaRPr kumimoji="1" lang="en-US" altLang="zh-CN" sz="2400" b="1" dirty="0"/>
          </a:p>
          <a:p>
            <a:pPr marL="0" indent="0" algn="l">
              <a:buNone/>
            </a:pPr>
            <a:r>
              <a:rPr kumimoji="1" lang="en-US" altLang="zh-CN" sz="2400" b="1" dirty="0"/>
              <a:t>Reading is to the mind what exercise is to the body</a:t>
            </a:r>
          </a:p>
          <a:p>
            <a:pPr marL="0" indent="0" algn="l">
              <a:buNone/>
            </a:pPr>
            <a:r>
              <a:rPr kumimoji="1" lang="en-US" altLang="zh-CN" sz="2400" b="1" dirty="0"/>
              <a:t>improve focus and concentration</a:t>
            </a:r>
          </a:p>
          <a:p>
            <a:pPr marL="0" indent="0" algn="l">
              <a:buNone/>
            </a:pPr>
            <a:r>
              <a:rPr kumimoji="1" lang="en-US" altLang="zh-CN" sz="2400" b="1" dirty="0"/>
              <a:t>a great relaxation technique / overcome stress</a:t>
            </a:r>
          </a:p>
          <a:p>
            <a:pPr marL="0" indent="0" algn="l">
              <a:buNone/>
            </a:pPr>
            <a:r>
              <a:rPr kumimoji="1" lang="en-US" altLang="zh-CN" sz="2400" b="1" dirty="0"/>
              <a:t>lose oneself in books</a:t>
            </a:r>
          </a:p>
          <a:p>
            <a:pPr marL="0" indent="0" algn="l">
              <a:buNone/>
            </a:pPr>
            <a:r>
              <a:rPr kumimoji="1" lang="en-US" altLang="zh-CN" sz="2400" b="1" dirty="0"/>
              <a:t>make one smarter/ Keep one’s brain sharp</a:t>
            </a:r>
          </a:p>
          <a:p>
            <a:pPr marL="0" indent="0" algn="l">
              <a:buNone/>
            </a:pPr>
            <a:endParaRPr kumimoji="1" lang="en-US" altLang="zh-CN" sz="2400" b="1" dirty="0"/>
          </a:p>
          <a:p>
            <a:pPr marL="0" indent="0" algn="ctr">
              <a:buNone/>
            </a:pPr>
            <a:endParaRPr lang="en-US" altLang="zh-CN" sz="2200" b="1" dirty="0">
              <a:solidFill>
                <a:srgbClr val="3F3F3F"/>
              </a:solidFill>
            </a:endParaRPr>
          </a:p>
          <a:p>
            <a:pPr marL="0" indent="0">
              <a:buNone/>
            </a:pPr>
            <a:endParaRPr lang="en-US" altLang="zh-CN" sz="2400" dirty="0">
              <a:solidFill>
                <a:srgbClr val="3F3F3F"/>
              </a:solidFill>
            </a:endParaRPr>
          </a:p>
          <a:p>
            <a:pPr marL="0" indent="0" algn="ctr">
              <a:buNone/>
            </a:pPr>
            <a:endParaRPr lang="en-US" altLang="zh-CN" sz="2400" b="1" dirty="0">
              <a:solidFill>
                <a:srgbClr val="3F3F3F"/>
              </a:solidFill>
            </a:endParaRP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After Reading </a:t>
            </a:r>
            <a:endParaRPr kumimoji="1" lang="zh-CN" altLang="en-US" dirty="0"/>
          </a:p>
        </p:txBody>
      </p:sp>
      <p:sp>
        <p:nvSpPr>
          <p:cNvPr id="3" name="内容占位符 2"/>
          <p:cNvSpPr>
            <a:spLocks noGrp="1"/>
          </p:cNvSpPr>
          <p:nvPr>
            <p:ph idx="1"/>
          </p:nvPr>
        </p:nvSpPr>
        <p:spPr>
          <a:xfrm>
            <a:off x="419100" y="855512"/>
            <a:ext cx="8724900" cy="4327677"/>
          </a:xfrm>
        </p:spPr>
        <p:txBody>
          <a:bodyPr>
            <a:normAutofit fontScale="92500" lnSpcReduction="20000"/>
          </a:bodyPr>
          <a:lstStyle/>
          <a:p>
            <a:pPr marL="0" indent="0" algn="l">
              <a:buNone/>
            </a:pPr>
            <a:r>
              <a:rPr lang="en-US" altLang="zh-CN" sz="2400" b="1" dirty="0"/>
              <a:t>The reading of all good books is indeed like a conversation with the noblest men of past centuries.</a:t>
            </a:r>
            <a:endParaRPr kumimoji="1" lang="en-US" altLang="zh-CN" sz="2400" b="1" dirty="0"/>
          </a:p>
          <a:p>
            <a:pPr marL="0" indent="0" algn="l">
              <a:buNone/>
            </a:pPr>
            <a:r>
              <a:rPr kumimoji="1" lang="en-US" altLang="zh-CN" sz="2400" b="1" dirty="0"/>
              <a:t>the best workout for one’s mind</a:t>
            </a:r>
          </a:p>
          <a:p>
            <a:pPr marL="0" indent="0" algn="l">
              <a:buNone/>
            </a:pPr>
            <a:r>
              <a:rPr lang="en-US" altLang="zh-CN" sz="2400" b="1" dirty="0"/>
              <a:t>let the imagination take flight</a:t>
            </a:r>
            <a:endParaRPr kumimoji="1" lang="en-US" altLang="zh-CN" sz="2400" b="1" dirty="0"/>
          </a:p>
          <a:p>
            <a:pPr marL="0" indent="0" algn="l">
              <a:buNone/>
            </a:pPr>
            <a:r>
              <a:rPr lang="zh-CN" altLang="en-US" sz="2400" dirty="0"/>
              <a:t>书卷多情似故人，晨昏忧乐每相亲。</a:t>
            </a:r>
            <a:br>
              <a:rPr lang="zh-CN" altLang="en-US" sz="2400" dirty="0"/>
            </a:br>
            <a:r>
              <a:rPr lang="zh-CN" altLang="en-US" sz="2400" dirty="0"/>
              <a:t>眼前直下三千字，胸次全无一点尘。</a:t>
            </a:r>
            <a:endParaRPr lang="en-US" altLang="zh-CN" sz="2400" dirty="0"/>
          </a:p>
          <a:p>
            <a:pPr marL="0" indent="0" algn="l">
              <a:buNone/>
            </a:pPr>
            <a:r>
              <a:rPr lang="zh-CN" altLang="en-US" sz="2400" dirty="0"/>
              <a:t>富家不用买良田，书中自有千钟粟。</a:t>
            </a:r>
            <a:br>
              <a:rPr lang="zh-CN" altLang="en-US" sz="2400" dirty="0"/>
            </a:br>
            <a:r>
              <a:rPr lang="zh-CN" altLang="en-US" sz="2400" dirty="0"/>
              <a:t>安居不用架高堂，书中自有黄金屋。</a:t>
            </a:r>
            <a:br>
              <a:rPr lang="zh-CN" altLang="en-US" sz="2400" dirty="0"/>
            </a:br>
            <a:r>
              <a:rPr lang="zh-CN" altLang="en-US" sz="2400" dirty="0"/>
              <a:t>出门莫恨无人随，书中有马多如簇。</a:t>
            </a:r>
            <a:br>
              <a:rPr lang="zh-CN" altLang="en-US" sz="2400" dirty="0"/>
            </a:br>
            <a:r>
              <a:rPr lang="zh-CN" altLang="en-US" sz="2400" dirty="0"/>
              <a:t>娶妻莫恨无良媒，书中自有颜如玉。</a:t>
            </a:r>
            <a:br>
              <a:rPr lang="zh-CN" altLang="en-US" sz="2400" dirty="0"/>
            </a:br>
            <a:endParaRPr lang="en-US" altLang="zh-CN" sz="2400" dirty="0"/>
          </a:p>
          <a:p>
            <a:pPr marL="0" indent="0" algn="l">
              <a:buNone/>
            </a:pPr>
            <a:endParaRPr kumimoji="1" lang="en-US" altLang="zh-CN" sz="2200" b="1" dirty="0"/>
          </a:p>
        </p:txBody>
      </p:sp>
      <p:sp>
        <p:nvSpPr>
          <p:cNvPr id="4" name="文本框 3">
            <a:hlinkClick r:id="rId2" action="ppaction://hlinksldjump"/>
          </p:cNvPr>
          <p:cNvSpPr txBox="1"/>
          <p:nvPr/>
        </p:nvSpPr>
        <p:spPr>
          <a:xfrm>
            <a:off x="7740352"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2"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Critical Thinking</a:t>
            </a:r>
            <a:endParaRPr kumimoji="1" lang="zh-CN" altLang="en-US" dirty="0"/>
          </a:p>
        </p:txBody>
      </p:sp>
      <p:sp>
        <p:nvSpPr>
          <p:cNvPr id="3" name="内容占位符 2"/>
          <p:cNvSpPr>
            <a:spLocks noGrp="1"/>
          </p:cNvSpPr>
          <p:nvPr>
            <p:ph idx="1"/>
          </p:nvPr>
        </p:nvSpPr>
        <p:spPr>
          <a:xfrm>
            <a:off x="179512" y="855512"/>
            <a:ext cx="8531633" cy="4327677"/>
          </a:xfrm>
        </p:spPr>
        <p:txBody>
          <a:bodyPr>
            <a:normAutofit fontScale="92500" lnSpcReduction="20000"/>
          </a:bodyPr>
          <a:lstStyle/>
          <a:p>
            <a:pPr marL="0" indent="0">
              <a:buNone/>
            </a:pPr>
            <a:r>
              <a:rPr kumimoji="1" lang="en-US" altLang="zh-CN" sz="2400" dirty="0">
                <a:solidFill>
                  <a:srgbClr val="E22F31"/>
                </a:solidFill>
              </a:rPr>
              <a:t>Reference answers</a:t>
            </a:r>
          </a:p>
          <a:p>
            <a:pPr>
              <a:buFont typeface="Wingdings" panose="05000000000000000000" pitchFamily="2" charset="2"/>
              <a:buChar char="ü"/>
            </a:pPr>
            <a:r>
              <a:rPr lang="en-US" altLang="zh-CN" sz="2400" dirty="0">
                <a:solidFill>
                  <a:srgbClr val="E22F31"/>
                </a:solidFill>
              </a:rPr>
              <a:t>It is a place in a city that offers warmth, solace and a place just to be;</a:t>
            </a:r>
          </a:p>
          <a:p>
            <a:pPr>
              <a:buFont typeface="Wingdings" panose="05000000000000000000" pitchFamily="2" charset="2"/>
              <a:buChar char="ü"/>
            </a:pPr>
            <a:r>
              <a:rPr lang="en-US" altLang="zh-CN" sz="2400" dirty="0">
                <a:solidFill>
                  <a:srgbClr val="E22F31"/>
                </a:solidFill>
              </a:rPr>
              <a:t>During difficult times, a library is a quiet oasis when we can catch our breath, learn and think about what to do next;</a:t>
            </a:r>
          </a:p>
          <a:p>
            <a:pPr>
              <a:buFont typeface="Wingdings" panose="05000000000000000000" pitchFamily="2" charset="2"/>
              <a:buChar char="ü"/>
            </a:pPr>
            <a:r>
              <a:rPr lang="en-US" altLang="zh-CN" sz="2400" dirty="0">
                <a:solidFill>
                  <a:srgbClr val="E22F31"/>
                </a:solidFill>
              </a:rPr>
              <a:t>It enables social mobility, encourages you to develop your ideas, your imagination and your creativity. Libraries are a safe and welcoming place in a world that are increasingly divided.</a:t>
            </a:r>
          </a:p>
          <a:p>
            <a:pPr>
              <a:buFont typeface="Wingdings" panose="05000000000000000000" pitchFamily="2" charset="2"/>
              <a:buChar char="ü"/>
            </a:pPr>
            <a:r>
              <a:rPr kumimoji="1" lang="en-US" altLang="zh-CN" sz="2400" dirty="0">
                <a:solidFill>
                  <a:srgbClr val="E22F31"/>
                </a:solidFill>
              </a:rPr>
              <a:t>It gives children the very best foundation in life---a love of reading</a:t>
            </a:r>
          </a:p>
          <a:p>
            <a:pPr marL="0" indent="0">
              <a:buNone/>
            </a:pP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72A7D537-CE2A-4691-94F3-F67657F6CED4}"/>
              </a:ext>
            </a:extLst>
          </p:cNvPr>
          <p:cNvSpPr/>
          <p:nvPr/>
        </p:nvSpPr>
        <p:spPr>
          <a:xfrm>
            <a:off x="5076056" y="3649588"/>
            <a:ext cx="2520280" cy="43204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rPr>
              <a:t>浏览书脊</a:t>
            </a:r>
          </a:p>
        </p:txBody>
      </p:sp>
      <p:sp>
        <p:nvSpPr>
          <p:cNvPr id="5" name="矩形: 圆角 4">
            <a:extLst>
              <a:ext uri="{FF2B5EF4-FFF2-40B4-BE49-F238E27FC236}">
                <a16:creationId xmlns:a16="http://schemas.microsoft.com/office/drawing/2014/main" id="{F20AD08F-3AA5-46D4-8221-B43F4C5DB168}"/>
              </a:ext>
            </a:extLst>
          </p:cNvPr>
          <p:cNvSpPr/>
          <p:nvPr/>
        </p:nvSpPr>
        <p:spPr>
          <a:xfrm>
            <a:off x="1547664" y="697260"/>
            <a:ext cx="2520280" cy="43204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60146" y="1034302"/>
            <a:ext cx="8295947" cy="4608512"/>
          </a:xfrm>
        </p:spPr>
        <p:txBody>
          <a:bodyPr>
            <a:normAutofit fontScale="92500" lnSpcReduction="10000"/>
          </a:bodyPr>
          <a:lstStyle/>
          <a:p>
            <a:pPr marL="0" indent="0">
              <a:buNone/>
            </a:pPr>
            <a:r>
              <a:rPr lang="en-US" altLang="zh-CN" sz="2400" dirty="0">
                <a:solidFill>
                  <a:schemeClr val="tx1"/>
                </a:solidFill>
              </a:rPr>
              <a:t>The library might have been the first place I was ever given independence. Even when I was maybe four or five years old, I was </a:t>
            </a:r>
            <a:r>
              <a:rPr lang="en-US" altLang="zh-CN" sz="2400" u="sng" dirty="0">
                <a:solidFill>
                  <a:schemeClr val="tx1"/>
                </a:solidFill>
              </a:rPr>
              <a:t>allowed to </a:t>
            </a:r>
            <a:r>
              <a:rPr lang="en-US" altLang="zh-CN" sz="3900" b="1" u="sng" dirty="0">
                <a:solidFill>
                  <a:srgbClr val="FF0000"/>
                </a:solidFill>
                <a:hlinkClick r:id="rId2" action="ppaction://hlinksldjump">
                  <a:extLst>
                    <a:ext uri="{A12FA001-AC4F-418D-AE19-62706E023703}">
                      <ahyp:hlinkClr xmlns:ahyp="http://schemas.microsoft.com/office/drawing/2018/hyperlinkcolor" val="tx"/>
                    </a:ext>
                  </a:extLst>
                </a:hlinkClick>
              </a:rPr>
              <a:t>go off</a:t>
            </a:r>
            <a:r>
              <a:rPr lang="en-US" altLang="zh-CN" sz="3900" b="1" u="sng" dirty="0">
                <a:solidFill>
                  <a:srgbClr val="FF0000"/>
                </a:solidFill>
              </a:rPr>
              <a:t> </a:t>
            </a:r>
            <a:r>
              <a:rPr lang="en-US" altLang="zh-CN" sz="2400" u="sng" dirty="0">
                <a:solidFill>
                  <a:schemeClr val="tx1"/>
                </a:solidFill>
              </a:rPr>
              <a:t>on my own</a:t>
            </a:r>
            <a:r>
              <a:rPr lang="en-US" altLang="zh-CN" sz="2400" dirty="0">
                <a:solidFill>
                  <a:schemeClr val="tx1"/>
                </a:solidFill>
              </a:rPr>
              <a:t>. Then, after a while, my mother and I reunited at the checkout counter with our </a:t>
            </a:r>
            <a:r>
              <a:rPr lang="en-US" altLang="zh-CN" sz="2400" dirty="0">
                <a:solidFill>
                  <a:srgbClr val="7030A0"/>
                </a:solidFill>
              </a:rPr>
              <a:t>finds</a:t>
            </a:r>
            <a:r>
              <a:rPr lang="en-US" altLang="zh-CN" sz="2400" dirty="0">
                <a:solidFill>
                  <a:schemeClr val="tx1"/>
                </a:solidFill>
              </a:rPr>
              <a:t>. Together, we waited as the librarian pulled out each date card and, with a loud chunk-chunk, stamped a </a:t>
            </a:r>
            <a:r>
              <a:rPr lang="en-US" altLang="zh-CN" sz="2400" dirty="0">
                <a:solidFill>
                  <a:srgbClr val="2F2F2F"/>
                </a:solidFill>
                <a:hlinkClick r:id="rId3" action="ppaction://hlinksldjump">
                  <a:extLst>
                    <a:ext uri="{A12FA001-AC4F-418D-AE19-62706E023703}">
                      <ahyp:hlinkClr xmlns:ahyp="http://schemas.microsoft.com/office/drawing/2018/hyperlinkcolor" val="tx"/>
                    </a:ext>
                  </a:extLst>
                </a:hlinkClick>
              </a:rPr>
              <a:t>crooked</a:t>
            </a:r>
            <a:r>
              <a:rPr lang="en-US" altLang="zh-CN" sz="2800" dirty="0">
                <a:solidFill>
                  <a:srgbClr val="FF0000"/>
                </a:solidFill>
              </a:rPr>
              <a:t> </a:t>
            </a:r>
            <a:r>
              <a:rPr lang="en-US" altLang="zh-CN" sz="2400" dirty="0">
                <a:solidFill>
                  <a:schemeClr val="tx1"/>
                </a:solidFill>
              </a:rPr>
              <a:t>due date on it, below </a:t>
            </a:r>
            <a:r>
              <a:rPr lang="en-US" altLang="zh-CN" sz="2400" dirty="0">
                <a:solidFill>
                  <a:srgbClr val="7030A0"/>
                </a:solidFill>
              </a:rPr>
              <a:t>a score of</a:t>
            </a:r>
            <a:r>
              <a:rPr lang="en-US" altLang="zh-CN" sz="2400" dirty="0">
                <a:solidFill>
                  <a:schemeClr val="tx1"/>
                </a:solidFill>
              </a:rPr>
              <a:t> previous crooked due dates that belonged to other people, other times.      </a:t>
            </a:r>
          </a:p>
          <a:p>
            <a:pPr marL="0" indent="0">
              <a:buNone/>
            </a:pPr>
            <a:r>
              <a:rPr kumimoji="1" lang="en-US" altLang="zh-CN" sz="2400" dirty="0">
                <a:solidFill>
                  <a:schemeClr val="tx1"/>
                </a:solidFill>
              </a:rPr>
              <a:t>     2. Our visits were never long enough for me </a:t>
            </a:r>
            <a:r>
              <a:rPr lang="en-US" altLang="zh-CN" sz="2400" dirty="0">
                <a:solidFill>
                  <a:schemeClr val="tx1"/>
                </a:solidFill>
              </a:rPr>
              <a:t>—</a:t>
            </a:r>
            <a:r>
              <a:rPr lang="en-US" altLang="zh-CN" sz="2400" dirty="0"/>
              <a:t> </a:t>
            </a:r>
            <a:r>
              <a:rPr lang="en-US" altLang="zh-CN" sz="2400" dirty="0">
                <a:solidFill>
                  <a:schemeClr val="tx1"/>
                </a:solidFill>
              </a:rPr>
              <a:t>the library was so </a:t>
            </a:r>
            <a:r>
              <a:rPr lang="en-US" altLang="zh-CN" sz="2800" dirty="0">
                <a:solidFill>
                  <a:srgbClr val="FF0000"/>
                </a:solidFill>
                <a:hlinkClick r:id="rId4" action="ppaction://hlinksldjump">
                  <a:extLst>
                    <a:ext uri="{A12FA001-AC4F-418D-AE19-62706E023703}">
                      <ahyp:hlinkClr xmlns:ahyp="http://schemas.microsoft.com/office/drawing/2018/hyperlinkcolor" val="tx"/>
                    </a:ext>
                  </a:extLst>
                </a:hlinkClick>
              </a:rPr>
              <a:t>bountiful</a:t>
            </a:r>
            <a:r>
              <a:rPr lang="en-US" altLang="zh-CN" sz="2400" dirty="0">
                <a:solidFill>
                  <a:schemeClr val="tx1"/>
                </a:solidFill>
              </a:rPr>
              <a:t>. I loved wandering around the shelves,  </a:t>
            </a:r>
            <a:r>
              <a:rPr lang="en-US" altLang="zh-CN" sz="2400" dirty="0">
                <a:solidFill>
                  <a:schemeClr val="tx1"/>
                </a:solidFill>
                <a:hlinkClick r:id="rId5" action="ppaction://hlinksldjump"/>
              </a:rPr>
              <a:t>scanning</a:t>
            </a:r>
            <a:r>
              <a:rPr lang="en-US" altLang="zh-CN" sz="2400" dirty="0">
                <a:solidFill>
                  <a:schemeClr val="tx1"/>
                </a:solidFill>
              </a:rPr>
              <a:t> </a:t>
            </a:r>
            <a:r>
              <a:rPr lang="en-US" altLang="zh-CN" sz="2400" u="sng" dirty="0">
                <a:solidFill>
                  <a:schemeClr val="tx1"/>
                </a:solidFill>
              </a:rPr>
              <a:t>the spines of the books </a:t>
            </a:r>
            <a:r>
              <a:rPr lang="en-US" altLang="zh-CN" sz="2400" dirty="0">
                <a:solidFill>
                  <a:schemeClr val="tx1"/>
                </a:solidFill>
              </a:rPr>
              <a:t>until something happened </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2" name="矩形 1">
            <a:extLst>
              <a:ext uri="{FF2B5EF4-FFF2-40B4-BE49-F238E27FC236}">
                <a16:creationId xmlns:a16="http://schemas.microsoft.com/office/drawing/2014/main" id="{4D581466-B750-44A5-9B36-4A74ED7DF585}"/>
              </a:ext>
            </a:extLst>
          </p:cNvPr>
          <p:cNvSpPr/>
          <p:nvPr/>
        </p:nvSpPr>
        <p:spPr>
          <a:xfrm>
            <a:off x="1619672" y="638631"/>
            <a:ext cx="2348720" cy="523220"/>
          </a:xfrm>
          <a:prstGeom prst="rect">
            <a:avLst/>
          </a:prstGeom>
        </p:spPr>
        <p:txBody>
          <a:bodyPr wrap="none">
            <a:spAutoFit/>
          </a:bodyPr>
          <a:lstStyle/>
          <a:p>
            <a:r>
              <a:rPr lang="zh-CN" altLang="en-US" sz="2800" b="1" dirty="0">
                <a:solidFill>
                  <a:srgbClr val="C00000"/>
                </a:solidFill>
              </a:rPr>
              <a:t>获准独自行动</a:t>
            </a:r>
          </a:p>
        </p:txBody>
      </p:sp>
      <p:cxnSp>
        <p:nvCxnSpPr>
          <p:cNvPr id="7" name="连接符: 肘形 6">
            <a:extLst>
              <a:ext uri="{FF2B5EF4-FFF2-40B4-BE49-F238E27FC236}">
                <a16:creationId xmlns:a16="http://schemas.microsoft.com/office/drawing/2014/main" id="{C8A902B0-430F-4B2D-AF58-C270724D3FCD}"/>
              </a:ext>
            </a:extLst>
          </p:cNvPr>
          <p:cNvCxnSpPr/>
          <p:nvPr/>
        </p:nvCxnSpPr>
        <p:spPr>
          <a:xfrm rot="16200000" flipH="1">
            <a:off x="2103996" y="1613631"/>
            <a:ext cx="975569" cy="7200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F9BAFD7E-3D90-4456-AED9-A88C0F983432}"/>
              </a:ext>
            </a:extLst>
          </p:cNvPr>
          <p:cNvCxnSpPr/>
          <p:nvPr/>
        </p:nvCxnSpPr>
        <p:spPr>
          <a:xfrm rot="10800000" flipV="1">
            <a:off x="2051720" y="4009628"/>
            <a:ext cx="3096344" cy="136815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sp>
        <p:nvSpPr>
          <p:cNvPr id="7" name="内容占位符 6"/>
          <p:cNvSpPr>
            <a:spLocks noGrp="1"/>
          </p:cNvSpPr>
          <p:nvPr>
            <p:ph sz="half" idx="1"/>
          </p:nvPr>
        </p:nvSpPr>
        <p:spPr/>
        <p:txBody>
          <a:bodyPr/>
          <a:lstStyle/>
          <a:p>
            <a:endParaRPr lang="zh-CN" altLang="en-US"/>
          </a:p>
        </p:txBody>
      </p:sp>
      <p:sp>
        <p:nvSpPr>
          <p:cNvPr id="9" name="内容占位符 8"/>
          <p:cNvSpPr>
            <a:spLocks noGrp="1"/>
          </p:cNvSpPr>
          <p:nvPr>
            <p:ph sz="half" idx="2"/>
          </p:nvPr>
        </p:nvSpPr>
        <p:spPr/>
        <p:txBody>
          <a:bodyPr/>
          <a:lstStyle/>
          <a:p>
            <a:endParaRPr lang="zh-CN" altLang="en-US"/>
          </a:p>
        </p:txBody>
      </p:sp>
      <p:pic>
        <p:nvPicPr>
          <p:cNvPr id="15" name="图片 14" descr="WeChat_1606652153.jpeg"/>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0" y="625252"/>
            <a:ext cx="9162189" cy="5715000"/>
          </a:xfrm>
          <a:prstGeom prst="rect">
            <a:avLst/>
          </a:prstGeom>
        </p:spPr>
      </p:pic>
      <p:sp>
        <p:nvSpPr>
          <p:cNvPr id="3" name="文本框 2"/>
          <p:cNvSpPr txBox="1"/>
          <p:nvPr/>
        </p:nvSpPr>
        <p:spPr>
          <a:xfrm>
            <a:off x="4572000" y="769268"/>
            <a:ext cx="4283968" cy="852541"/>
          </a:xfrm>
          <a:prstGeom prst="rect">
            <a:avLst/>
          </a:prstGeom>
          <a:noFill/>
        </p:spPr>
        <p:txBody>
          <a:bodyPr wrap="square" rtlCol="0">
            <a:spAutoFit/>
          </a:bodyPr>
          <a:lstStyle/>
          <a:p>
            <a:pPr>
              <a:lnSpc>
                <a:spcPct val="130000"/>
              </a:lnSpc>
            </a:pPr>
            <a:endParaRPr lang="en-US" altLang="zh-CN" sz="2400" b="1" dirty="0"/>
          </a:p>
          <a:p>
            <a:pPr>
              <a:lnSpc>
                <a:spcPct val="130000"/>
              </a:lnSpc>
            </a:pPr>
            <a:endParaRPr kumimoji="1" lang="zh-CN" altLang="en-US" sz="1400" dirty="0">
              <a:latin typeface="Arial" panose="020B0604020202020204" pitchFamily="34" charset="0"/>
              <a:ea typeface="微软雅黑" panose="020B0503020204020204" pitchFamily="34" charset="-122"/>
            </a:endParaRPr>
          </a:p>
        </p:txBody>
      </p:sp>
      <p:sp>
        <p:nvSpPr>
          <p:cNvPr id="18" name="文本框 17"/>
          <p:cNvSpPr txBox="1"/>
          <p:nvPr/>
        </p:nvSpPr>
        <p:spPr>
          <a:xfrm>
            <a:off x="1115616" y="1993403"/>
            <a:ext cx="6912768" cy="830997"/>
          </a:xfrm>
          <a:prstGeom prst="rect">
            <a:avLst/>
          </a:prstGeom>
          <a:noFill/>
        </p:spPr>
        <p:txBody>
          <a:bodyPr wrap="square" rtlCol="0">
            <a:spAutoFit/>
          </a:bodyPr>
          <a:lstStyle/>
          <a:p>
            <a:r>
              <a:rPr lang="zh-CN" altLang="zh-CN" sz="2400" dirty="0"/>
              <a:t>人解读有字书，不解读无字书，知弹有弦琴，不知弹无弦琴。以迹用，不以神用，何以得琴书佳趣？</a:t>
            </a:r>
          </a:p>
        </p:txBody>
      </p:sp>
      <p:sp>
        <p:nvSpPr>
          <p:cNvPr id="4" name="文本框 3"/>
          <p:cNvSpPr txBox="1"/>
          <p:nvPr/>
        </p:nvSpPr>
        <p:spPr>
          <a:xfrm>
            <a:off x="872682" y="593317"/>
            <a:ext cx="7416824" cy="1332673"/>
          </a:xfrm>
          <a:prstGeom prst="rect">
            <a:avLst/>
          </a:prstGeom>
          <a:noFill/>
        </p:spPr>
        <p:txBody>
          <a:bodyPr wrap="square" rtlCol="0">
            <a:spAutoFit/>
          </a:bodyPr>
          <a:lstStyle/>
          <a:p>
            <a:pPr>
              <a:lnSpc>
                <a:spcPct val="130000"/>
              </a:lnSpc>
            </a:pPr>
            <a:r>
              <a:rPr kumimoji="1" lang="en-US" altLang="zh-CN" sz="3400" dirty="0">
                <a:latin typeface="华文中宋" panose="02010600040101010101" charset="-122"/>
                <a:ea typeface="华文中宋" panose="02010600040101010101" charset="-122"/>
                <a:cs typeface="华文中宋" panose="02010600040101010101" charset="-122"/>
              </a:rPr>
              <a:t>  </a:t>
            </a:r>
            <a:r>
              <a:rPr kumimoji="1" lang="zh-CN" altLang="en-US" sz="3400" dirty="0">
                <a:latin typeface="华文中宋" panose="02010600040101010101" charset="-122"/>
                <a:ea typeface="华文中宋" panose="02010600040101010101" charset="-122"/>
                <a:cs typeface="华文中宋" panose="02010600040101010101" charset="-122"/>
              </a:rPr>
              <a:t>菜根谭     </a:t>
            </a:r>
            <a:r>
              <a:rPr kumimoji="1" lang="en-US" altLang="zh-CN" sz="3400" dirty="0">
                <a:latin typeface="Times New Roman" panose="02020603050405020304" pitchFamily="18" charset="0"/>
                <a:ea typeface="华文中宋" panose="02010600040101010101" charset="-122"/>
                <a:cs typeface="Times New Roman" panose="02020603050405020304" pitchFamily="18" charset="0"/>
              </a:rPr>
              <a:t>Tending the roots of wisdom</a:t>
            </a:r>
            <a:endParaRPr kumimoji="1" lang="en-US" altLang="zh-CN" sz="3400" dirty="0">
              <a:solidFill>
                <a:schemeClr val="tx2">
                  <a:lumMod val="50000"/>
                </a:schemeClr>
              </a:solidFill>
              <a:latin typeface="Times New Roman" panose="02020603050405020304" pitchFamily="18" charset="0"/>
              <a:ea typeface="华文中宋" panose="02010600040101010101" charset="-122"/>
              <a:cs typeface="Times New Roman" panose="02020603050405020304" pitchFamily="18" charset="0"/>
            </a:endParaRPr>
          </a:p>
          <a:p>
            <a:pPr>
              <a:lnSpc>
                <a:spcPct val="130000"/>
              </a:lnSpc>
            </a:pPr>
            <a:r>
              <a:rPr lang="en-US" altLang="zh-CN" sz="2800" dirty="0">
                <a:latin typeface="华文中宋" panose="02010600040101010101" charset="-122"/>
                <a:ea typeface="华文中宋" panose="02010600040101010101" charset="-122"/>
                <a:cs typeface="华文中宋" panose="02010600040101010101" charset="-122"/>
              </a:rPr>
              <a:t> </a:t>
            </a:r>
            <a:r>
              <a:rPr lang="zh-CN" altLang="zh-CN" sz="2800" dirty="0">
                <a:latin typeface="华文中宋" panose="02010600040101010101" charset="-122"/>
                <a:ea typeface="华文中宋" panose="02010600040101010101" charset="-122"/>
                <a:cs typeface="华文中宋" panose="02010600040101010101" charset="-122"/>
              </a:rPr>
              <a:t>【</a:t>
            </a:r>
            <a:r>
              <a:rPr lang="zh-CN" altLang="en-US" sz="2800" dirty="0">
                <a:latin typeface="华文中宋" panose="02010600040101010101" charset="-122"/>
                <a:ea typeface="华文中宋" panose="02010600040101010101" charset="-122"/>
                <a:cs typeface="华文中宋" panose="02010600040101010101" charset="-122"/>
              </a:rPr>
              <a:t>明</a:t>
            </a:r>
            <a:r>
              <a:rPr lang="en-US" altLang="zh-CN" sz="2800" dirty="0">
                <a:latin typeface="华文中宋" panose="02010600040101010101" charset="-122"/>
                <a:ea typeface="华文中宋" panose="02010600040101010101" charset="-122"/>
                <a:cs typeface="华文中宋" panose="02010600040101010101" charset="-122"/>
              </a:rPr>
              <a:t>】</a:t>
            </a:r>
            <a:r>
              <a:rPr lang="zh-CN" altLang="en-US" sz="2800" dirty="0">
                <a:latin typeface="华文中宋" panose="02010600040101010101" charset="-122"/>
                <a:ea typeface="华文中宋" panose="02010600040101010101" charset="-122"/>
                <a:cs typeface="华文中宋" panose="02010600040101010101" charset="-122"/>
              </a:rPr>
              <a:t>洪应明       </a:t>
            </a:r>
            <a:r>
              <a:rPr lang="en-US" altLang="zh-CN" sz="2800" dirty="0">
                <a:latin typeface="华文中宋" panose="02010600040101010101" charset="-122"/>
                <a:ea typeface="华文中宋" panose="02010600040101010101" charset="-122"/>
                <a:cs typeface="华文中宋" panose="02010600040101010101" charset="-122"/>
              </a:rPr>
              <a:t>Hung Ying-</a:t>
            </a:r>
            <a:r>
              <a:rPr lang="en-US" altLang="zh-CN" sz="2800" dirty="0" err="1">
                <a:latin typeface="华文中宋" panose="02010600040101010101" charset="-122"/>
                <a:ea typeface="华文中宋" panose="02010600040101010101" charset="-122"/>
                <a:cs typeface="华文中宋" panose="02010600040101010101" charset="-122"/>
              </a:rPr>
              <a:t>ming</a:t>
            </a:r>
            <a:endParaRPr lang="zh-CN" altLang="en-US" sz="2800" dirty="0">
              <a:latin typeface="华文中宋" panose="02010600040101010101" charset="-122"/>
              <a:ea typeface="华文中宋" panose="02010600040101010101" charset="-122"/>
              <a:cs typeface="华文中宋" panose="02010600040101010101" charset="-122"/>
            </a:endParaRPr>
          </a:p>
        </p:txBody>
      </p:sp>
      <p:sp>
        <p:nvSpPr>
          <p:cNvPr id="5" name="TextBox 4"/>
          <p:cNvSpPr txBox="1"/>
          <p:nvPr/>
        </p:nvSpPr>
        <p:spPr>
          <a:xfrm>
            <a:off x="1043608" y="3073524"/>
            <a:ext cx="7632848" cy="2123658"/>
          </a:xfrm>
          <a:prstGeom prst="rect">
            <a:avLst/>
          </a:prstGeom>
          <a:noFill/>
        </p:spPr>
        <p:txBody>
          <a:bodyPr wrap="square" rtlCol="0">
            <a:spAutoFit/>
          </a:bodyPr>
          <a:lstStyle/>
          <a:p>
            <a:r>
              <a:rPr lang="en-US" altLang="zh-CN" sz="2200" dirty="0"/>
              <a:t>Men understand how to read books that have words,</a:t>
            </a:r>
            <a:endParaRPr lang="zh-CN" altLang="zh-CN" sz="2200" dirty="0"/>
          </a:p>
          <a:p>
            <a:r>
              <a:rPr lang="en-US" altLang="zh-CN" sz="2200" dirty="0"/>
              <a:t>But do not understand how to read those that lack them.</a:t>
            </a:r>
            <a:endParaRPr lang="zh-CN" altLang="zh-CN" sz="2200" dirty="0"/>
          </a:p>
          <a:p>
            <a:r>
              <a:rPr lang="en-US" altLang="zh-CN" sz="2200" dirty="0"/>
              <a:t>They know how to pluck the lute that has strings,</a:t>
            </a:r>
            <a:endParaRPr lang="zh-CN" altLang="zh-CN" sz="2200" dirty="0"/>
          </a:p>
          <a:p>
            <a:r>
              <a:rPr lang="en-US" altLang="zh-CN" sz="2200" dirty="0"/>
              <a:t>But do not know how to play the one that has none.</a:t>
            </a:r>
            <a:endParaRPr lang="zh-CN" altLang="zh-CN" sz="2200" dirty="0"/>
          </a:p>
          <a:p>
            <a:r>
              <a:rPr lang="en-US" altLang="zh-CN" sz="2200" dirty="0"/>
              <a:t>Caught by the form, but untouched by the spirit:</a:t>
            </a:r>
            <a:endParaRPr lang="zh-CN" altLang="zh-CN" sz="2200" dirty="0"/>
          </a:p>
          <a:p>
            <a:r>
              <a:rPr lang="en-US" altLang="zh-CN" sz="2200" dirty="0"/>
              <a:t>How will they get at the heart of either music or literature?</a:t>
            </a:r>
            <a:endParaRPr lang="zh-CN" altLang="zh-C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13284"/>
            <a:ext cx="8568952" cy="4608512"/>
          </a:xfrm>
        </p:spPr>
        <p:txBody>
          <a:bodyPr>
            <a:normAutofit/>
          </a:bodyPr>
          <a:lstStyle/>
          <a:p>
            <a:pPr marL="0" indent="0">
              <a:buNone/>
            </a:pPr>
            <a:r>
              <a:rPr lang="en-US" altLang="zh-CN" sz="2400">
                <a:solidFill>
                  <a:schemeClr val="tx1"/>
                </a:solidFill>
              </a:rPr>
              <a:t>to </a:t>
            </a:r>
            <a:r>
              <a:rPr lang="en-US" altLang="zh-CN" sz="2400">
                <a:solidFill>
                  <a:schemeClr val="tx1"/>
                </a:solidFill>
                <a:hlinkClick r:id="rId2" action="ppaction://hlinksldjump"/>
              </a:rPr>
              <a:t>catch my eye</a:t>
            </a:r>
            <a:r>
              <a:rPr lang="en-US" altLang="zh-CN" sz="2400">
                <a:solidFill>
                  <a:schemeClr val="tx1"/>
                </a:solidFill>
              </a:rPr>
              <a:t>. Those trips were dreamy, frictionless times that promised I would leave richer than I arrived. It wasn’t like going to a store with my mom, which </a:t>
            </a:r>
            <a:r>
              <a:rPr lang="en-US" altLang="zh-CN" sz="2800" b="1">
                <a:solidFill>
                  <a:srgbClr val="FF0000"/>
                </a:solidFill>
                <a:hlinkClick r:id="rId3" action="ppaction://hlinksldjump">
                  <a:extLst>
                    <a:ext uri="{A12FA001-AC4F-418D-AE19-62706E023703}">
                      <ahyp:hlinkClr xmlns:ahyp="http://schemas.microsoft.com/office/drawing/2018/hyperlinkcolor" val="tx"/>
                    </a:ext>
                  </a:extLst>
                </a:hlinkClick>
              </a:rPr>
              <a:t>guaranteed</a:t>
            </a:r>
            <a:r>
              <a:rPr lang="en-US" altLang="zh-CN" sz="2400">
                <a:solidFill>
                  <a:schemeClr val="tx1"/>
                </a:solidFill>
              </a:rPr>
              <a:t> a tug-of-war between what I desired and what she was willing to buy me; in the library, I could have anything I wanted. On the way home, I loved having the books </a:t>
            </a:r>
            <a:r>
              <a:rPr lang="en-US" altLang="zh-CN" sz="2800" b="1">
                <a:solidFill>
                  <a:srgbClr val="FF0000"/>
                </a:solidFill>
                <a:hlinkClick r:id="rId4" action="ppaction://hlinksldjump">
                  <a:extLst>
                    <a:ext uri="{A12FA001-AC4F-418D-AE19-62706E023703}">
                      <ahyp:hlinkClr xmlns:ahyp="http://schemas.microsoft.com/office/drawing/2018/hyperlinkcolor" val="tx"/>
                    </a:ext>
                  </a:extLst>
                </a:hlinkClick>
              </a:rPr>
              <a:t>stacked</a:t>
            </a:r>
            <a:r>
              <a:rPr lang="en-US" altLang="zh-CN" sz="2400">
                <a:solidFill>
                  <a:schemeClr val="tx1"/>
                </a:solidFill>
              </a:rPr>
              <a:t> on my lap, pressing me under their solid, warm weight, their Mylar covers </a:t>
            </a:r>
            <a:r>
              <a:rPr lang="en-US" altLang="zh-CN" sz="2400">
                <a:solidFill>
                  <a:schemeClr val="tx1"/>
                </a:solidFill>
                <a:hlinkClick r:id="rId5" action="ppaction://hlinksldjump"/>
              </a:rPr>
              <a:t>sticking to</a:t>
            </a:r>
            <a:r>
              <a:rPr lang="en-US" altLang="zh-CN" sz="2400">
                <a:solidFill>
                  <a:schemeClr val="tx1"/>
                </a:solidFill>
              </a:rPr>
              <a:t> my thighs. It was such a thrill leaving a place with things you hadn’t paid for; such a thrill </a:t>
            </a:r>
            <a:r>
              <a:rPr lang="en-US" altLang="zh-CN" sz="2400">
                <a:solidFill>
                  <a:schemeClr val="tx1"/>
                </a:solidFill>
                <a:hlinkClick r:id="rId6" action="ppaction://hlinksldjump"/>
              </a:rPr>
              <a:t>anticipating</a:t>
            </a:r>
            <a:r>
              <a:rPr lang="en-US" altLang="zh-CN" sz="2400">
                <a:solidFill>
                  <a:schemeClr val="tx1"/>
                </a:solidFill>
              </a:rPr>
              <a:t> the new books we would read. We talked about the order in which</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r>
              <a:rPr lang="en-US" altLang="zh-CN" b="0" dirty="0"/>
              <a:t> </a:t>
            </a:r>
            <a:endParaRPr lang="zh-CN" altLang="en-US" b="0" dirty="0"/>
          </a:p>
        </p:txBody>
      </p:sp>
      <p:sp>
        <p:nvSpPr>
          <p:cNvPr id="2" name="矩形 1">
            <a:extLst>
              <a:ext uri="{FF2B5EF4-FFF2-40B4-BE49-F238E27FC236}">
                <a16:creationId xmlns:a16="http://schemas.microsoft.com/office/drawing/2014/main" id="{F5F2146F-4059-4DE4-92FD-F20024FBB618}"/>
              </a:ext>
            </a:extLst>
          </p:cNvPr>
          <p:cNvSpPr/>
          <p:nvPr/>
        </p:nvSpPr>
        <p:spPr>
          <a:xfrm>
            <a:off x="611560" y="638631"/>
            <a:ext cx="2373407" cy="369332"/>
          </a:xfrm>
          <a:prstGeom prst="rect">
            <a:avLst/>
          </a:prstGeom>
        </p:spPr>
        <p:txBody>
          <a:bodyPr wrap="none">
            <a:spAutoFit/>
          </a:bodyPr>
          <a:lstStyle/>
          <a:p>
            <a:r>
              <a:rPr lang="en-US" altLang="zh-CN" dirty="0">
                <a:solidFill>
                  <a:srgbClr val="E134B6"/>
                </a:solidFill>
              </a:rPr>
              <a:t>attract sb.’s attention </a:t>
            </a:r>
            <a:endParaRPr lang="zh-CN" altLang="en-US" dirty="0">
              <a:solidFill>
                <a:srgbClr val="E134B6"/>
              </a:solidFill>
            </a:endParaRPr>
          </a:p>
        </p:txBody>
      </p:sp>
      <p:sp>
        <p:nvSpPr>
          <p:cNvPr id="5" name="矩形 4">
            <a:extLst>
              <a:ext uri="{FF2B5EF4-FFF2-40B4-BE49-F238E27FC236}">
                <a16:creationId xmlns:a16="http://schemas.microsoft.com/office/drawing/2014/main" id="{D32E299E-02CE-47A0-B788-9BC0574975F8}"/>
              </a:ext>
            </a:extLst>
          </p:cNvPr>
          <p:cNvSpPr/>
          <p:nvPr/>
        </p:nvSpPr>
        <p:spPr>
          <a:xfrm>
            <a:off x="7812144" y="3721596"/>
            <a:ext cx="1326004" cy="369332"/>
          </a:xfrm>
          <a:prstGeom prst="rect">
            <a:avLst/>
          </a:prstGeom>
        </p:spPr>
        <p:txBody>
          <a:bodyPr wrap="none">
            <a:spAutoFit/>
          </a:bodyPr>
          <a:lstStyle/>
          <a:p>
            <a:r>
              <a:rPr lang="en-US" altLang="zh-CN" dirty="0"/>
              <a:t>attached to</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9268"/>
            <a:ext cx="7969324" cy="4327677"/>
          </a:xfrm>
        </p:spPr>
        <p:txBody>
          <a:bodyPr>
            <a:noAutofit/>
          </a:bodyPr>
          <a:lstStyle/>
          <a:p>
            <a:pPr marL="0" indent="0">
              <a:buNone/>
            </a:pPr>
            <a:r>
              <a:rPr lang="en-US" altLang="zh-CN" sz="2400" dirty="0">
                <a:solidFill>
                  <a:schemeClr val="tx1"/>
                </a:solidFill>
              </a:rPr>
              <a:t>we were going to read them, a solemn conversation in which we planned how we would </a:t>
            </a:r>
            <a:r>
              <a:rPr lang="en-US" altLang="zh-CN" sz="2800" b="1" dirty="0">
                <a:solidFill>
                  <a:srgbClr val="FF0000"/>
                </a:solidFill>
                <a:hlinkClick r:id="rId2" action="ppaction://hlinksldjump">
                  <a:extLst>
                    <a:ext uri="{A12FA001-AC4F-418D-AE19-62706E023703}">
                      <ahyp:hlinkClr xmlns:ahyp="http://schemas.microsoft.com/office/drawing/2018/hyperlinkcolor" val="tx"/>
                    </a:ext>
                  </a:extLst>
                </a:hlinkClick>
              </a:rPr>
              <a:t>pace</a:t>
            </a:r>
            <a:r>
              <a:rPr lang="en-US" altLang="zh-CN" sz="2400" dirty="0">
                <a:solidFill>
                  <a:schemeClr val="tx1"/>
                </a:solidFill>
              </a:rPr>
              <a:t> ourselves through this </a:t>
            </a:r>
            <a:r>
              <a:rPr lang="en-US" altLang="zh-CN" sz="2400" dirty="0">
                <a:solidFill>
                  <a:schemeClr val="tx1"/>
                </a:solidFill>
                <a:hlinkClick r:id="rId3" action="ppaction://hlinksldjump"/>
              </a:rPr>
              <a:t>charmed</a:t>
            </a:r>
            <a:r>
              <a:rPr lang="en-US" altLang="zh-CN" sz="2400" dirty="0">
                <a:solidFill>
                  <a:schemeClr val="tx1"/>
                </a:solidFill>
              </a:rPr>
              <a:t>, brief period of grace until the books were due. We both thought that all the librarians at the Bertram Woods branch were beautiful. For a few minutes, we discussed their beauty. My mother then always mentioned that, if she could have chosen any </a:t>
            </a:r>
            <a:r>
              <a:rPr lang="en-US" altLang="zh-CN" sz="2400" dirty="0">
                <a:solidFill>
                  <a:schemeClr val="tx1"/>
                </a:solidFill>
                <a:hlinkClick r:id="" action="ppaction://noaction"/>
              </a:rPr>
              <a:t>profession</a:t>
            </a:r>
            <a:r>
              <a:rPr lang="en-US" altLang="zh-CN" sz="2400" dirty="0">
                <a:solidFill>
                  <a:schemeClr val="tx1"/>
                </a:solidFill>
              </a:rPr>
              <a:t>, she would have chosen to be a librarian, and the car would grow silent </a:t>
            </a:r>
            <a:r>
              <a:rPr lang="en-US" altLang="zh-CN" sz="2400" dirty="0">
                <a:solidFill>
                  <a:schemeClr val="tx1"/>
                </a:solidFill>
                <a:hlinkClick r:id="" action="ppaction://noaction"/>
              </a:rPr>
              <a:t>for a moment</a:t>
            </a:r>
            <a:r>
              <a:rPr lang="en-US" altLang="zh-CN" sz="2400" dirty="0">
                <a:solidFill>
                  <a:schemeClr val="tx1"/>
                </a:solidFill>
              </a:rPr>
              <a:t> as we both considered what an </a:t>
            </a:r>
            <a:r>
              <a:rPr lang="en-US" altLang="zh-CN" sz="2400" dirty="0">
                <a:solidFill>
                  <a:schemeClr val="tx1"/>
                </a:solidFill>
                <a:hlinkClick r:id="" action="ppaction://noaction"/>
              </a:rPr>
              <a:t>amazing</a:t>
            </a:r>
            <a:r>
              <a:rPr lang="en-US" altLang="zh-CN" sz="2400" dirty="0">
                <a:solidFill>
                  <a:schemeClr val="tx1"/>
                </a:solidFill>
              </a:rPr>
              <a:t> thing that would have been. </a:t>
            </a:r>
            <a:endParaRPr lang="zh-CN" altLang="zh-CN"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387323"/>
            <a:ext cx="8459623" cy="4327677"/>
          </a:xfrm>
        </p:spPr>
        <p:txBody>
          <a:bodyPr>
            <a:noAutofit/>
          </a:bodyPr>
          <a:lstStyle/>
          <a:p>
            <a:pPr marL="0" indent="0">
              <a:buNone/>
            </a:pPr>
            <a:r>
              <a:rPr lang="en-US" altLang="zh-CN" sz="2400" dirty="0">
                <a:solidFill>
                  <a:srgbClr val="2F2F2F"/>
                </a:solidFill>
              </a:rPr>
              <a:t>    3. </a:t>
            </a:r>
            <a:r>
              <a:rPr lang="en-US" altLang="zh-CN" sz="2400" dirty="0">
                <a:solidFill>
                  <a:schemeClr val="tx1"/>
                </a:solidFill>
              </a:rPr>
              <a:t>When I was older, I usually walked to the library by myself, </a:t>
            </a:r>
            <a:r>
              <a:rPr lang="en-US" altLang="zh-CN" sz="2400" dirty="0">
                <a:solidFill>
                  <a:schemeClr val="tx1"/>
                </a:solidFill>
                <a:hlinkClick r:id="" action="ppaction://noaction"/>
              </a:rPr>
              <a:t>lugging</a:t>
            </a:r>
            <a:r>
              <a:rPr lang="en-US" altLang="zh-CN" sz="2400" dirty="0">
                <a:solidFill>
                  <a:schemeClr val="tx1"/>
                </a:solidFill>
              </a:rPr>
              <a:t> as many books as I could carry. </a:t>
            </a:r>
            <a:r>
              <a:rPr lang="en-US" altLang="zh-CN" sz="2400" dirty="0">
                <a:solidFill>
                  <a:srgbClr val="7030A0"/>
                </a:solidFill>
              </a:rPr>
              <a:t>Occasionally</a:t>
            </a:r>
            <a:r>
              <a:rPr lang="en-US" altLang="zh-CN" sz="2400" dirty="0">
                <a:solidFill>
                  <a:schemeClr val="tx1"/>
                </a:solidFill>
              </a:rPr>
              <a:t>, I did go with my mother, and the trip remained as magical as it had been when I was small. Even when I was in my last year of high school and could drive to the library, my mother and I still went together </a:t>
            </a:r>
            <a:r>
              <a:rPr lang="en-US" altLang="zh-CN" sz="2400" dirty="0">
                <a:solidFill>
                  <a:schemeClr val="tx1"/>
                </a:solidFill>
                <a:hlinkClick r:id="" action="ppaction://noaction"/>
              </a:rPr>
              <a:t>now and then</a:t>
            </a:r>
            <a:r>
              <a:rPr lang="en-US" altLang="zh-CN" sz="2400" dirty="0">
                <a:solidFill>
                  <a:schemeClr val="tx1"/>
                </a:solidFill>
              </a:rPr>
              <a:t>, and the trip </a:t>
            </a:r>
            <a:r>
              <a:rPr lang="en-US" altLang="zh-CN" sz="2400" dirty="0">
                <a:solidFill>
                  <a:srgbClr val="7030A0"/>
                </a:solidFill>
              </a:rPr>
              <a:t>unfolded</a:t>
            </a:r>
            <a:r>
              <a:rPr lang="en-US" altLang="zh-CN" sz="2400" dirty="0">
                <a:solidFill>
                  <a:schemeClr val="tx1"/>
                </a:solidFill>
              </a:rPr>
              <a:t> exactly as it used to, with all the same beats and pauses and comments and daydreams, the same rhythms of thought.  My mother died two years ago, and since then, when I</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2" name="椭圆 1">
            <a:extLst>
              <a:ext uri="{FF2B5EF4-FFF2-40B4-BE49-F238E27FC236}">
                <a16:creationId xmlns:a16="http://schemas.microsoft.com/office/drawing/2014/main" id="{65812DE5-C6C6-4E57-A35F-6D2231C1C311}"/>
              </a:ext>
            </a:extLst>
          </p:cNvPr>
          <p:cNvSpPr/>
          <p:nvPr/>
        </p:nvSpPr>
        <p:spPr>
          <a:xfrm>
            <a:off x="251520" y="836332"/>
            <a:ext cx="3888432" cy="58116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C00000"/>
                </a:solidFill>
              </a:rPr>
              <a:t>carry, drag, pull</a:t>
            </a:r>
            <a:endParaRPr lang="zh-CN" altLang="en-US" sz="2800" dirty="0">
              <a:solidFill>
                <a:srgbClr val="C00000"/>
              </a:solidFill>
            </a:endParaRPr>
          </a:p>
        </p:txBody>
      </p:sp>
      <p:cxnSp>
        <p:nvCxnSpPr>
          <p:cNvPr id="6" name="连接符: 曲线 5">
            <a:extLst>
              <a:ext uri="{FF2B5EF4-FFF2-40B4-BE49-F238E27FC236}">
                <a16:creationId xmlns:a16="http://schemas.microsoft.com/office/drawing/2014/main" id="{424D12CC-4176-4DDD-9B9F-A66CCDC645F2}"/>
              </a:ext>
            </a:extLst>
          </p:cNvPr>
          <p:cNvCxnSpPr/>
          <p:nvPr/>
        </p:nvCxnSpPr>
        <p:spPr>
          <a:xfrm rot="5400000">
            <a:off x="1547664" y="1705372"/>
            <a:ext cx="432048" cy="127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DD5DA0D0-0951-4403-A49E-4EA48D90C15F}"/>
              </a:ext>
            </a:extLst>
          </p:cNvPr>
          <p:cNvSpPr/>
          <p:nvPr/>
        </p:nvSpPr>
        <p:spPr>
          <a:xfrm>
            <a:off x="4139952" y="722396"/>
            <a:ext cx="5004048" cy="58116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C00000"/>
                </a:solidFill>
              </a:rPr>
              <a:t>from time to time; occasionally, sometimes </a:t>
            </a:r>
            <a:endParaRPr lang="zh-CN" altLang="en-US" sz="2400" dirty="0">
              <a:solidFill>
                <a:srgbClr val="C00000"/>
              </a:solidFill>
            </a:endParaRPr>
          </a:p>
        </p:txBody>
      </p:sp>
      <p:cxnSp>
        <p:nvCxnSpPr>
          <p:cNvPr id="10" name="连接符: 曲线 9">
            <a:extLst>
              <a:ext uri="{FF2B5EF4-FFF2-40B4-BE49-F238E27FC236}">
                <a16:creationId xmlns:a16="http://schemas.microsoft.com/office/drawing/2014/main" id="{AE9E0DAB-41FD-43FB-8296-610CA76F91A6}"/>
              </a:ext>
            </a:extLst>
          </p:cNvPr>
          <p:cNvCxnSpPr>
            <a:cxnSpLocks/>
          </p:cNvCxnSpPr>
          <p:nvPr/>
        </p:nvCxnSpPr>
        <p:spPr>
          <a:xfrm rot="5400000">
            <a:off x="3172925" y="1980005"/>
            <a:ext cx="2602647" cy="66859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4386" y="841276"/>
            <a:ext cx="8206046" cy="4320480"/>
          </a:xfrm>
        </p:spPr>
        <p:txBody>
          <a:bodyPr>
            <a:noAutofit/>
          </a:bodyPr>
          <a:lstStyle/>
          <a:p>
            <a:pPr marL="0" indent="0">
              <a:buNone/>
            </a:pPr>
            <a:r>
              <a:rPr lang="en-US" altLang="zh-CN" sz="2400" dirty="0">
                <a:solidFill>
                  <a:schemeClr val="tx1"/>
                </a:solidFill>
              </a:rPr>
              <a:t>miss her, I like to picture us in the car together, going for one more </a:t>
            </a:r>
            <a:r>
              <a:rPr lang="en-US" altLang="zh-CN" sz="2400" dirty="0">
                <a:solidFill>
                  <a:schemeClr val="tx1"/>
                </a:solidFill>
                <a:hlinkClick r:id="" action="ppaction://noaction"/>
              </a:rPr>
              <a:t>magnificent</a:t>
            </a:r>
            <a:r>
              <a:rPr lang="en-US" altLang="zh-CN" sz="2400" dirty="0">
                <a:solidFill>
                  <a:schemeClr val="tx1"/>
                </a:solidFill>
              </a:rPr>
              <a:t> trip to Bertram Woods.</a:t>
            </a:r>
            <a:endParaRPr kumimoji="1" lang="zh-CN" altLang="en-US" sz="2400" dirty="0">
              <a:solidFill>
                <a:schemeClr val="tx1"/>
              </a:solidFill>
            </a:endParaRPr>
          </a:p>
          <a:p>
            <a:pPr marL="0" indent="0" algn="dist">
              <a:buNone/>
            </a:pPr>
            <a:r>
              <a:rPr lang="en-US" altLang="zh-CN" sz="2400" dirty="0">
                <a:solidFill>
                  <a:schemeClr val="tx1"/>
                </a:solidFill>
              </a:rPr>
              <a:t>   4. My family </a:t>
            </a:r>
            <a:r>
              <a:rPr lang="en-US" altLang="zh-CN" sz="2400" dirty="0">
                <a:solidFill>
                  <a:schemeClr val="tx1"/>
                </a:solidFill>
                <a:hlinkClick r:id="" action="ppaction://noaction"/>
              </a:rPr>
              <a:t>was big on</a:t>
            </a:r>
            <a:r>
              <a:rPr lang="en-US" altLang="zh-CN" sz="2400" dirty="0">
                <a:solidFill>
                  <a:schemeClr val="tx1"/>
                </a:solidFill>
              </a:rPr>
              <a:t> the library. We were very much a reading family, but we were more a </a:t>
            </a:r>
            <a:r>
              <a:rPr lang="en-US" altLang="zh-CN" sz="2400" dirty="0">
                <a:solidFill>
                  <a:srgbClr val="7030A0"/>
                </a:solidFill>
              </a:rPr>
              <a:t>borrow-a-book-from-the-library</a:t>
            </a:r>
            <a:r>
              <a:rPr lang="en-US" altLang="zh-CN" sz="2400" dirty="0">
                <a:solidFill>
                  <a:schemeClr val="tx1"/>
                </a:solidFill>
              </a:rPr>
              <a:t> family than a </a:t>
            </a:r>
            <a:r>
              <a:rPr lang="en-US" altLang="zh-CN" sz="2400" dirty="0">
                <a:solidFill>
                  <a:srgbClr val="7030A0"/>
                </a:solidFill>
              </a:rPr>
              <a:t>bookshelves-full-of-books</a:t>
            </a:r>
            <a:r>
              <a:rPr lang="en-US" altLang="zh-CN" sz="2400" dirty="0">
                <a:solidFill>
                  <a:schemeClr val="tx1"/>
                </a:solidFill>
              </a:rPr>
              <a:t> family. My parents valued books, but they had grown up in the Depression, aware of the uncertain nature of money, and they had learned </a:t>
            </a:r>
            <a:r>
              <a:rPr lang="en-US" altLang="zh-CN" sz="2800" b="1" dirty="0">
                <a:solidFill>
                  <a:srgbClr val="FF0000"/>
                </a:solidFill>
                <a:hlinkClick r:id="rId2" action="ppaction://hlinksldjump">
                  <a:extLst>
                    <a:ext uri="{A12FA001-AC4F-418D-AE19-62706E023703}">
                      <ahyp:hlinkClr xmlns:ahyp="http://schemas.microsoft.com/office/drawing/2018/hyperlinkcolor" val="tx"/>
                    </a:ext>
                  </a:extLst>
                </a:hlinkClick>
              </a:rPr>
              <a:t>the hard way</a:t>
            </a:r>
            <a:r>
              <a:rPr lang="en-US" altLang="zh-CN" sz="2800" b="1" dirty="0">
                <a:solidFill>
                  <a:srgbClr val="FF0000"/>
                </a:solidFill>
              </a:rPr>
              <a:t> </a:t>
            </a:r>
            <a:r>
              <a:rPr lang="en-US" altLang="zh-CN" sz="2400" dirty="0">
                <a:solidFill>
                  <a:schemeClr val="tx1"/>
                </a:solidFill>
              </a:rPr>
              <a:t>that you shouldn’t buy what you could borrow. Because of that frugality, or  </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13284"/>
            <a:ext cx="8136905" cy="4327677"/>
          </a:xfrm>
        </p:spPr>
        <p:txBody>
          <a:bodyPr>
            <a:noAutofit/>
          </a:bodyPr>
          <a:lstStyle/>
          <a:p>
            <a:pPr marL="0" indent="0">
              <a:buNone/>
            </a:pPr>
            <a:r>
              <a:rPr lang="en-US" altLang="zh-CN" sz="2400" dirty="0">
                <a:solidFill>
                  <a:schemeClr val="tx1"/>
                </a:solidFill>
              </a:rPr>
              <a:t>perhaps despite it, they also believed that you should </a:t>
            </a:r>
            <a:r>
              <a:rPr lang="en-US" altLang="zh-CN" sz="2400" b="1" dirty="0">
                <a:solidFill>
                  <a:schemeClr val="tx1"/>
                </a:solidFill>
              </a:rPr>
              <a:t>read a book for the experience of reading it</a:t>
            </a:r>
            <a:r>
              <a:rPr lang="en-US" altLang="zh-CN" sz="2400" dirty="0">
                <a:solidFill>
                  <a:schemeClr val="tx1"/>
                </a:solidFill>
              </a:rPr>
              <a:t>. You shouldn’t read it in order to have an object that had to be housed and looked after forever, a </a:t>
            </a:r>
            <a:r>
              <a:rPr lang="en-US" altLang="zh-CN" sz="2400" u="sng" dirty="0">
                <a:solidFill>
                  <a:srgbClr val="7030A0"/>
                </a:solidFill>
              </a:rPr>
              <a:t>memento</a:t>
            </a:r>
            <a:r>
              <a:rPr lang="en-US" altLang="zh-CN" sz="2400" dirty="0">
                <a:solidFill>
                  <a:schemeClr val="tx1"/>
                </a:solidFill>
              </a:rPr>
              <a:t> of the purpose for which it was obtained. The reading of the book was a journey. There was no need for </a:t>
            </a:r>
            <a:r>
              <a:rPr lang="en-US" altLang="zh-CN" sz="2400" u="sng" dirty="0">
                <a:solidFill>
                  <a:srgbClr val="7030A0"/>
                </a:solidFill>
              </a:rPr>
              <a:t>souvenir</a:t>
            </a:r>
            <a:r>
              <a:rPr lang="en-US" altLang="zh-CN" sz="2400" dirty="0">
                <a:solidFill>
                  <a:srgbClr val="7030A0"/>
                </a:solidFill>
              </a:rPr>
              <a:t>s</a:t>
            </a:r>
            <a:r>
              <a:rPr lang="en-US" altLang="zh-CN" sz="2400" dirty="0">
                <a:solidFill>
                  <a:schemeClr val="tx1"/>
                </a:solidFill>
              </a:rPr>
              <a:t>.</a:t>
            </a:r>
          </a:p>
          <a:p>
            <a:pPr marL="0" indent="0" algn="dist">
              <a:buNone/>
            </a:pPr>
            <a:r>
              <a:rPr lang="en-US" altLang="zh-CN" sz="2400" dirty="0">
                <a:solidFill>
                  <a:schemeClr val="tx1"/>
                </a:solidFill>
              </a:rPr>
              <a:t>    5.  It </a:t>
            </a:r>
            <a:r>
              <a:rPr lang="en-US" altLang="zh-CN" sz="2400" dirty="0">
                <a:solidFill>
                  <a:srgbClr val="C00000"/>
                </a:solidFill>
              </a:rPr>
              <a:t>might have remained</a:t>
            </a:r>
            <a:r>
              <a:rPr lang="en-US" altLang="zh-CN" sz="2400" dirty="0">
                <a:solidFill>
                  <a:schemeClr val="tx1"/>
                </a:solidFill>
              </a:rPr>
              <a:t> that way, and I </a:t>
            </a:r>
            <a:r>
              <a:rPr lang="en-US" altLang="zh-CN" sz="2400" dirty="0">
                <a:solidFill>
                  <a:srgbClr val="C00000"/>
                </a:solidFill>
              </a:rPr>
              <a:t>might have spent</a:t>
            </a:r>
            <a:r>
              <a:rPr lang="en-US" altLang="zh-CN" sz="2400" dirty="0">
                <a:solidFill>
                  <a:schemeClr val="tx1"/>
                </a:solidFill>
              </a:rPr>
              <a:t> the rest of my life thinking about libraries only </a:t>
            </a:r>
            <a:r>
              <a:rPr lang="en-US" altLang="zh-CN" sz="2400" dirty="0">
                <a:solidFill>
                  <a:schemeClr val="tx1"/>
                </a:solidFill>
                <a:hlinkClick r:id="" action="ppaction://noaction"/>
              </a:rPr>
              <a:t>wistfully</a:t>
            </a:r>
            <a:r>
              <a:rPr lang="en-US" altLang="zh-CN" sz="2400" dirty="0">
                <a:solidFill>
                  <a:schemeClr val="tx1"/>
                </a:solidFill>
              </a:rPr>
              <a:t>, the way I thought about, say, the amusement park I went to as a kid. But then libraries came back into</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cxnSp>
        <p:nvCxnSpPr>
          <p:cNvPr id="5" name="连接符: 肘形 4">
            <a:extLst>
              <a:ext uri="{FF2B5EF4-FFF2-40B4-BE49-F238E27FC236}">
                <a16:creationId xmlns:a16="http://schemas.microsoft.com/office/drawing/2014/main" id="{6D7F4714-568E-4906-9647-8F0DF34DEF9D}"/>
              </a:ext>
            </a:extLst>
          </p:cNvPr>
          <p:cNvCxnSpPr/>
          <p:nvPr/>
        </p:nvCxnSpPr>
        <p:spPr>
          <a:xfrm rot="16200000" flipH="1">
            <a:off x="6336196" y="2749488"/>
            <a:ext cx="504056" cy="14401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01316"/>
            <a:ext cx="8964488" cy="4248472"/>
          </a:xfrm>
        </p:spPr>
        <p:txBody>
          <a:bodyPr>
            <a:normAutofit fontScale="92500" lnSpcReduction="10000"/>
          </a:bodyPr>
          <a:lstStyle/>
          <a:p>
            <a:pPr marL="0" indent="0" algn="dist">
              <a:buNone/>
            </a:pPr>
            <a:r>
              <a:rPr lang="en-US" altLang="zh-CN" sz="2400" dirty="0">
                <a:solidFill>
                  <a:schemeClr val="tx1"/>
                </a:solidFill>
              </a:rPr>
              <a:t>my life unexpectedly. In 2011, my husband accepted a job in Los Angeles, so we left New York and went west. I didn’t know the city well, but I’d spent time there over the years, visiting cousins. When I became a writer, I went to Los Angeles often to work on magazine pieces and books. On those trips, </a:t>
            </a:r>
            <a:r>
              <a:rPr lang="en-US" altLang="zh-CN" sz="2400" dirty="0">
                <a:solidFill>
                  <a:srgbClr val="7030A0"/>
                </a:solidFill>
              </a:rPr>
              <a:t>I had been to and from the beach, and up and down the canyons, and in and out of the Valley, and </a:t>
            </a:r>
            <a:r>
              <a:rPr lang="en-US" altLang="zh-CN" sz="2400" dirty="0">
                <a:solidFill>
                  <a:srgbClr val="7030A0"/>
                </a:solidFill>
                <a:hlinkClick r:id="" action="ppaction://noaction">
                  <a:extLst>
                    <a:ext uri="{A12FA001-AC4F-418D-AE19-62706E023703}">
                      <ahyp:hlinkClr xmlns:ahyp="http://schemas.microsoft.com/office/drawing/2018/hyperlinkcolor" val="tx"/>
                    </a:ext>
                  </a:extLst>
                </a:hlinkClick>
              </a:rPr>
              <a:t>back and forth</a:t>
            </a:r>
            <a:r>
              <a:rPr lang="en-US" altLang="zh-CN" sz="2400" dirty="0">
                <a:solidFill>
                  <a:srgbClr val="7030A0"/>
                </a:solidFill>
              </a:rPr>
              <a:t> to the mountains</a:t>
            </a:r>
            <a:r>
              <a:rPr lang="en-US" altLang="zh-CN" sz="2400" dirty="0">
                <a:solidFill>
                  <a:schemeClr val="tx1"/>
                </a:solidFill>
              </a:rPr>
              <a:t>, but I never </a:t>
            </a:r>
            <a:r>
              <a:rPr lang="en-US" altLang="zh-CN" sz="2800" b="1" dirty="0">
                <a:solidFill>
                  <a:srgbClr val="FF0000"/>
                </a:solidFill>
                <a:hlinkClick r:id="rId2" action="ppaction://hlinksldjump">
                  <a:extLst>
                    <a:ext uri="{A12FA001-AC4F-418D-AE19-62706E023703}">
                      <ahyp:hlinkClr xmlns:ahyp="http://schemas.microsoft.com/office/drawing/2018/hyperlinkcolor" val="tx"/>
                    </a:ext>
                  </a:extLst>
                </a:hlinkClick>
              </a:rPr>
              <a:t>gave</a:t>
            </a:r>
            <a:r>
              <a:rPr lang="en-US" altLang="zh-CN" sz="2400" dirty="0">
                <a:solidFill>
                  <a:schemeClr val="tx1"/>
                </a:solidFill>
              </a:rPr>
              <a:t> downtown </a:t>
            </a:r>
            <a:r>
              <a:rPr lang="en-US" altLang="zh-CN" sz="2800" b="1" dirty="0">
                <a:solidFill>
                  <a:srgbClr val="FF0000"/>
                </a:solidFill>
                <a:hlinkClick r:id="rId2" action="ppaction://hlinksldjump">
                  <a:extLst>
                    <a:ext uri="{A12FA001-AC4F-418D-AE19-62706E023703}">
                      <ahyp:hlinkClr xmlns:ahyp="http://schemas.microsoft.com/office/drawing/2018/hyperlinkcolor" val="tx"/>
                    </a:ext>
                  </a:extLst>
                </a:hlinkClick>
              </a:rPr>
              <a:t>a second thought</a:t>
            </a:r>
            <a:r>
              <a:rPr lang="en-US" altLang="zh-CN" sz="2400" dirty="0">
                <a:solidFill>
                  <a:schemeClr val="tx1"/>
                </a:solidFill>
              </a:rPr>
              <a:t>, assuming that it was just a glassy landscape of office buildings which </a:t>
            </a:r>
            <a:r>
              <a:rPr lang="en-US" altLang="zh-CN" sz="2400" dirty="0">
                <a:solidFill>
                  <a:srgbClr val="7030A0"/>
                </a:solidFill>
              </a:rPr>
              <a:t>hollowed out </a:t>
            </a:r>
            <a:r>
              <a:rPr lang="en-US" altLang="zh-CN" sz="2400" dirty="0">
                <a:solidFill>
                  <a:schemeClr val="tx1"/>
                </a:solidFill>
              </a:rPr>
              <a:t>by five o’clock every evening. I never went to the public library,   </a:t>
            </a:r>
            <a:endParaRPr lang="zh-CN" altLang="en-US" sz="2400" dirty="0">
              <a:solidFill>
                <a:schemeClr val="tx1"/>
              </a:solidFill>
            </a:endParaRPr>
          </a:p>
          <a:p>
            <a:pPr marL="0" indent="0">
              <a:buNone/>
            </a:pPr>
            <a:r>
              <a:rPr lang="en-US" altLang="zh-CN" dirty="0"/>
              <a:t>                                                                                        </a:t>
            </a:r>
            <a:endParaRPr kumimoji="1" lang="zh-CN" altLang="en-US" dirty="0"/>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2" name="矩形 1">
            <a:extLst>
              <a:ext uri="{FF2B5EF4-FFF2-40B4-BE49-F238E27FC236}">
                <a16:creationId xmlns:a16="http://schemas.microsoft.com/office/drawing/2014/main" id="{4100424F-8DF6-4063-822E-F668B5F11F74}"/>
              </a:ext>
            </a:extLst>
          </p:cNvPr>
          <p:cNvSpPr/>
          <p:nvPr/>
        </p:nvSpPr>
        <p:spPr>
          <a:xfrm>
            <a:off x="2195735" y="657059"/>
            <a:ext cx="6408713" cy="369332"/>
          </a:xfrm>
          <a:prstGeom prst="rect">
            <a:avLst/>
          </a:prstGeom>
        </p:spPr>
        <p:txBody>
          <a:bodyPr wrap="square">
            <a:spAutoFit/>
          </a:bodyPr>
          <a:lstStyle/>
          <a:p>
            <a:r>
              <a:rPr lang="zh-CN" altLang="zh-CN" dirty="0">
                <a:solidFill>
                  <a:srgbClr val="7030A0"/>
                </a:solidFill>
                <a:ea typeface="宋体" panose="02010600030101010101" pitchFamily="2" charset="-122"/>
                <a:cs typeface="Times New Roman" panose="02020603050405020304" pitchFamily="18" charset="0"/>
              </a:rPr>
              <a:t>我曾往返海滩，上下峡谷，进出洛杉矶山谷，来往山里</a:t>
            </a:r>
            <a:endParaRPr lang="zh-CN" altLang="en-US" dirty="0">
              <a:solidFill>
                <a:srgbClr val="7030A0"/>
              </a:solidFill>
            </a:endParaRPr>
          </a:p>
        </p:txBody>
      </p:sp>
      <p:cxnSp>
        <p:nvCxnSpPr>
          <p:cNvPr id="6" name="连接符: 肘形 5">
            <a:extLst>
              <a:ext uri="{FF2B5EF4-FFF2-40B4-BE49-F238E27FC236}">
                <a16:creationId xmlns:a16="http://schemas.microsoft.com/office/drawing/2014/main" id="{2199703B-96EE-4391-9147-B5EC246748DC}"/>
              </a:ext>
            </a:extLst>
          </p:cNvPr>
          <p:cNvCxnSpPr/>
          <p:nvPr/>
        </p:nvCxnSpPr>
        <p:spPr>
          <a:xfrm rot="5400000">
            <a:off x="2108274" y="2121965"/>
            <a:ext cx="2407173" cy="21602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07D9548E-806C-4ED7-93CE-BD86908D3D21}"/>
              </a:ext>
            </a:extLst>
          </p:cNvPr>
          <p:cNvCxnSpPr>
            <a:cxnSpLocks/>
          </p:cNvCxnSpPr>
          <p:nvPr/>
        </p:nvCxnSpPr>
        <p:spPr>
          <a:xfrm rot="16200000" flipH="1">
            <a:off x="3507335" y="4355163"/>
            <a:ext cx="761178" cy="64807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2DCA62BF-1932-461A-A62C-A1EECA2DB02F}"/>
              </a:ext>
            </a:extLst>
          </p:cNvPr>
          <p:cNvSpPr/>
          <p:nvPr/>
        </p:nvSpPr>
        <p:spPr>
          <a:xfrm>
            <a:off x="3657962" y="5116641"/>
            <a:ext cx="1107996" cy="369332"/>
          </a:xfrm>
          <a:prstGeom prst="rect">
            <a:avLst/>
          </a:prstGeom>
        </p:spPr>
        <p:txBody>
          <a:bodyPr wrap="none">
            <a:spAutoFit/>
          </a:bodyPr>
          <a:lstStyle/>
          <a:p>
            <a:r>
              <a:rPr lang="zh-CN" altLang="zh-CN" dirty="0">
                <a:solidFill>
                  <a:srgbClr val="7030A0"/>
                </a:solidFill>
              </a:rPr>
              <a:t>人去楼空</a:t>
            </a:r>
            <a:endParaRPr lang="zh-CN" altLang="en-US"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000120140530A99PPBG">
  <a:themeElements>
    <a:clrScheme name="蓝色暖调">
      <a:dk1>
        <a:sysClr val="windowText" lastClr="000000"/>
      </a:dk1>
      <a:lt1>
        <a:sysClr val="window" lastClr="CCE8C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4564</TotalTime>
  <Words>2890</Words>
  <Application>Microsoft Office PowerPoint</Application>
  <PresentationFormat>全屏显示(16:10)</PresentationFormat>
  <Paragraphs>189</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华文中宋</vt:lpstr>
      <vt:lpstr>宋体</vt:lpstr>
      <vt:lpstr>微软雅黑</vt:lpstr>
      <vt:lpstr>幼圆</vt:lpstr>
      <vt:lpstr>Arial</vt:lpstr>
      <vt:lpstr>Arial Black</vt:lpstr>
      <vt:lpstr>Calibri</vt:lpstr>
      <vt:lpstr>Times New Roman</vt:lpstr>
      <vt:lpstr>Webdings</vt:lpstr>
      <vt:lpstr>Wingdings</vt:lpstr>
      <vt:lpstr>A000120140530A99PPBG</vt:lpstr>
      <vt:lpstr>Unit 3 Growing Up in the Library</vt:lpstr>
      <vt:lpstr>In Reading – Detailed Reading</vt:lpstr>
      <vt:lpstr>In Reading – Detailed Reading</vt:lpstr>
      <vt:lpstr>In Reading – Detailed Reading </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Language Focus  1</vt:lpstr>
      <vt:lpstr>In Reading - Language Focus 1</vt:lpstr>
      <vt:lpstr>In Reading - Language Focus 1</vt:lpstr>
      <vt:lpstr>In Reading - Language Focus 2</vt:lpstr>
      <vt:lpstr>In Reading - Language Focus  3</vt:lpstr>
      <vt:lpstr>In Reading - Language Focus 3</vt:lpstr>
      <vt:lpstr>In Reading - Language Focus 4</vt:lpstr>
      <vt:lpstr>In Reading - Language Focus 5</vt:lpstr>
      <vt:lpstr>In Reading - Language Focus 6</vt:lpstr>
      <vt:lpstr>After Reading</vt:lpstr>
      <vt:lpstr>After Reading</vt:lpstr>
      <vt:lpstr>After Reading  </vt:lpstr>
      <vt:lpstr>After Reading </vt:lpstr>
      <vt:lpstr>After Reading  </vt:lpstr>
      <vt:lpstr>After Reading </vt:lpstr>
      <vt:lpstr>Critical Thinking</vt:lpstr>
      <vt:lpstr>Culture 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University, My University (1)</dc:title>
  <dc:creator>NTKO</dc:creator>
  <cp:lastModifiedBy>1</cp:lastModifiedBy>
  <cp:revision>602</cp:revision>
  <dcterms:created xsi:type="dcterms:W3CDTF">2015-07-31T00:36:00Z</dcterms:created>
  <dcterms:modified xsi:type="dcterms:W3CDTF">2022-11-07T05:49:41Z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