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6238" r:id="rId1"/>
  </p:sldMasterIdLst>
  <p:notesMasterIdLst>
    <p:notesMasterId r:id="rId33"/>
  </p:notesMasterIdLst>
  <p:sldIdLst>
    <p:sldId id="256" r:id="rId2"/>
    <p:sldId id="378" r:id="rId3"/>
    <p:sldId id="379" r:id="rId4"/>
    <p:sldId id="367" r:id="rId5"/>
    <p:sldId id="413" r:id="rId6"/>
    <p:sldId id="366" r:id="rId7"/>
    <p:sldId id="293" r:id="rId8"/>
    <p:sldId id="294" r:id="rId9"/>
    <p:sldId id="295" r:id="rId10"/>
    <p:sldId id="296" r:id="rId11"/>
    <p:sldId id="297" r:id="rId12"/>
    <p:sldId id="298" r:id="rId13"/>
    <p:sldId id="412" r:id="rId14"/>
    <p:sldId id="299" r:id="rId15"/>
    <p:sldId id="300" r:id="rId16"/>
    <p:sldId id="301" r:id="rId17"/>
    <p:sldId id="302" r:id="rId18"/>
    <p:sldId id="303" r:id="rId19"/>
    <p:sldId id="272" r:id="rId20"/>
    <p:sldId id="343" r:id="rId21"/>
    <p:sldId id="346" r:id="rId22"/>
    <p:sldId id="350" r:id="rId23"/>
    <p:sldId id="353" r:id="rId24"/>
    <p:sldId id="395" r:id="rId25"/>
    <p:sldId id="359" r:id="rId26"/>
    <p:sldId id="360" r:id="rId27"/>
    <p:sldId id="275" r:id="rId28"/>
    <p:sldId id="398" r:id="rId29"/>
    <p:sldId id="276" r:id="rId30"/>
    <p:sldId id="277" r:id="rId31"/>
    <p:sldId id="306" r:id="rId32"/>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Meggie" initials="WM" lastIdx="2" clrIdx="0">
    <p:extLst>
      <p:ext uri="{19B8F6BF-5375-455C-9EA6-DF929625EA0E}">
        <p15:presenceInfo xmlns:p15="http://schemas.microsoft.com/office/powerpoint/2012/main" userId="96ebb1de274fc0c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34B6"/>
    <a:srgbClr val="EA2A0C"/>
    <a:srgbClr val="2F2F2F"/>
    <a:srgbClr val="CE200F"/>
    <a:srgbClr val="229C12"/>
    <a:srgbClr val="E037D6"/>
    <a:srgbClr val="4C4C4C"/>
    <a:srgbClr val="3F3F3F"/>
    <a:srgbClr val="E22F31"/>
    <a:srgbClr val="FED2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1273" autoAdjust="0"/>
  </p:normalViewPr>
  <p:slideViewPr>
    <p:cSldViewPr>
      <p:cViewPr varScale="1">
        <p:scale>
          <a:sx n="95" d="100"/>
          <a:sy n="95" d="100"/>
        </p:scale>
        <p:origin x="484" y="72"/>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D5106C-BFF8-4208-B466-19FD77DF1E92}" type="datetimeFigureOut">
              <a:rPr lang="zh-CN" altLang="en-US" smtClean="0"/>
              <a:t>2022/12/5</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3623DC-50FF-485B-B4EE-84B84A40D4AF}" type="slidenum">
              <a:rPr lang="zh-CN" altLang="en-US" smtClean="0"/>
              <a:t>‹#›</a:t>
            </a:fld>
            <a:endParaRPr lang="zh-CN" altLang="en-US"/>
          </a:p>
        </p:txBody>
      </p:sp>
    </p:spTree>
    <p:extLst>
      <p:ext uri="{BB962C8B-B14F-4D97-AF65-F5344CB8AC3E}">
        <p14:creationId xmlns:p14="http://schemas.microsoft.com/office/powerpoint/2010/main" val="71234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2"/>
            <a:ext cx="9144000" cy="5714638"/>
          </a:xfrm>
          <a:prstGeom prst="rect">
            <a:avLst/>
          </a:prstGeom>
        </p:spPr>
      </p:pic>
      <p:sp>
        <p:nvSpPr>
          <p:cNvPr id="4" name="KSO_FD"/>
          <p:cNvSpPr>
            <a:spLocks noGrp="1"/>
          </p:cNvSpPr>
          <p:nvPr>
            <p:ph type="dt" sz="half" idx="10"/>
          </p:nvPr>
        </p:nvSpPr>
        <p:spPr/>
        <p:txBody>
          <a:bodyPr/>
          <a:lstStyle/>
          <a:p>
            <a:fld id="{C9E60F58-3108-4415-857A-6D0360DF626E}" type="datetimeFigureOut">
              <a:rPr lang="zh-CN" altLang="en-US" smtClean="0"/>
              <a:t>2022/12/5</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4AE85CE2-CEAD-46BB-861E-7D62265DC969}" type="slidenum">
              <a:rPr lang="zh-CN" altLang="en-US" smtClean="0"/>
              <a:t>‹#›</a:t>
            </a:fld>
            <a:endParaRPr lang="zh-CN" altLang="en-US"/>
          </a:p>
        </p:txBody>
      </p:sp>
      <p:sp>
        <p:nvSpPr>
          <p:cNvPr id="3" name="KSO_CT2"/>
          <p:cNvSpPr>
            <a:spLocks noGrp="1"/>
          </p:cNvSpPr>
          <p:nvPr>
            <p:ph type="subTitle" idx="1" hasCustomPrompt="1"/>
          </p:nvPr>
        </p:nvSpPr>
        <p:spPr>
          <a:xfrm>
            <a:off x="2560644" y="3331026"/>
            <a:ext cx="3752757" cy="346882"/>
          </a:xfrm>
          <a:prstGeom prst="roundRect">
            <a:avLst>
              <a:gd name="adj" fmla="val 50000"/>
            </a:avLst>
          </a:prstGeom>
          <a:solidFill>
            <a:srgbClr val="FFFFFF"/>
          </a:solidFill>
        </p:spPr>
        <p:txBody>
          <a:bodyPr anchor="ctr">
            <a:noAutofit/>
          </a:bodyPr>
          <a:lstStyle>
            <a:lvl1pPr marL="0" indent="0" algn="ctr">
              <a:buNone/>
              <a:defRPr sz="1800">
                <a:solidFill>
                  <a:schemeClr val="accent2">
                    <a:lumMod val="50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单击此处添加您的副标题</a:t>
            </a:r>
          </a:p>
        </p:txBody>
      </p:sp>
      <p:sp>
        <p:nvSpPr>
          <p:cNvPr id="7" name="KSO_CT1"/>
          <p:cNvSpPr>
            <a:spLocks noGrp="1"/>
          </p:cNvSpPr>
          <p:nvPr>
            <p:ph type="title" hasCustomPrompt="1"/>
          </p:nvPr>
        </p:nvSpPr>
        <p:spPr>
          <a:xfrm>
            <a:off x="1506587" y="1694153"/>
            <a:ext cx="5860868" cy="1480635"/>
          </a:xfrm>
          <a:prstGeom prst="roundRect">
            <a:avLst>
              <a:gd name="adj" fmla="val 20211"/>
            </a:avLst>
          </a:prstGeom>
          <a:solidFill>
            <a:srgbClr val="FFFFFF">
              <a:alpha val="94118"/>
            </a:srgbClr>
          </a:solidFill>
        </p:spPr>
        <p:txBody>
          <a:bodyPr>
            <a:noAutofit/>
          </a:bodyPr>
          <a:lstStyle>
            <a:lvl1pPr algn="ctr">
              <a:lnSpc>
                <a:spcPct val="100000"/>
              </a:lnSpc>
              <a:defRPr sz="4200">
                <a:gradFill flip="none" rotWithShape="1">
                  <a:gsLst>
                    <a:gs pos="0">
                      <a:schemeClr val="accent1"/>
                    </a:gs>
                    <a:gs pos="31000">
                      <a:schemeClr val="accent2">
                        <a:lumMod val="75000"/>
                      </a:schemeClr>
                    </a:gs>
                    <a:gs pos="66000">
                      <a:schemeClr val="accent5">
                        <a:lumMod val="75000"/>
                      </a:schemeClr>
                    </a:gs>
                    <a:gs pos="100000">
                      <a:schemeClr val="accent3">
                        <a:lumMod val="50000"/>
                      </a:schemeClr>
                    </a:gs>
                  </a:gsLst>
                  <a:lin ang="0" scaled="1"/>
                  <a:tileRect/>
                </a:gradFill>
                <a:effectLst>
                  <a:outerShdw dist="25400" dir="5400000" algn="t" rotWithShape="0">
                    <a:schemeClr val="bg1">
                      <a:alpha val="56000"/>
                    </a:schemeClr>
                  </a:outerShdw>
                </a:effectLst>
              </a:defRPr>
            </a:lvl1pPr>
          </a:lstStyle>
          <a:p>
            <a:r>
              <a:rPr lang="zh-CN" altLang="en-US" dirty="0"/>
              <a:t>单击此处添加您的标题文字</a:t>
            </a:r>
          </a:p>
        </p:txBody>
      </p:sp>
    </p:spTree>
    <p:extLst>
      <p:ext uri="{BB962C8B-B14F-4D97-AF65-F5344CB8AC3E}">
        <p14:creationId xmlns:p14="http://schemas.microsoft.com/office/powerpoint/2010/main" val="2059980924"/>
      </p:ext>
    </p:extLst>
  </p:cSld>
  <p:clrMapOvr>
    <a:masterClrMapping/>
  </p:clrMapOvr>
  <p:extLst>
    <p:ext uri="{DCECCB84-F9BA-43D5-87BE-67443E8EF086}">
      <p15:sldGuideLst xmlns:p15="http://schemas.microsoft.com/office/powerpoint/2012/main">
        <p15:guide id="1" orient="horz" pos="2160">
          <p15:clr>
            <a:srgbClr val="FBAE40"/>
          </p15:clr>
        </p15:guide>
        <p15:guide id="2" pos="496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pPr>
              <a:defRPr/>
            </a:pPr>
            <a:endParaRPr lang="zh-CN" altLang="zh-CN"/>
          </a:p>
        </p:txBody>
      </p:sp>
      <p:sp>
        <p:nvSpPr>
          <p:cNvPr id="5" name="KSO_FT"/>
          <p:cNvSpPr>
            <a:spLocks noGrp="1"/>
          </p:cNvSpPr>
          <p:nvPr>
            <p:ph type="ftr" sz="quarter" idx="11"/>
          </p:nvPr>
        </p:nvSpPr>
        <p:spPr/>
        <p:txBody>
          <a:bodyPr/>
          <a:lstStyle/>
          <a:p>
            <a:pPr>
              <a:defRPr/>
            </a:pPr>
            <a:endParaRPr lang="zh-CN" altLang="zh-CN"/>
          </a:p>
        </p:txBody>
      </p:sp>
      <p:sp>
        <p:nvSpPr>
          <p:cNvPr id="6" name="KSO_FN"/>
          <p:cNvSpPr>
            <a:spLocks noGrp="1"/>
          </p:cNvSpPr>
          <p:nvPr>
            <p:ph type="sldNum" sz="quarter" idx="12"/>
          </p:nvPr>
        </p:nvSpPr>
        <p:spPr/>
        <p:txBody>
          <a:bodyPr/>
          <a:lstStyle/>
          <a:p>
            <a:pPr>
              <a:defRPr/>
            </a:pPr>
            <a:fld id="{6B8BEDB6-9134-4818-B860-A43816EEA546}" type="slidenum">
              <a:rPr lang="zh-CN" altLang="zh-CN" smtClean="0"/>
              <a:pPr>
                <a:defRPr/>
              </a:pPr>
              <a:t>‹#›</a:t>
            </a:fld>
            <a:endParaRPr lang="zh-CN" altLang="zh-CN"/>
          </a:p>
        </p:txBody>
      </p:sp>
    </p:spTree>
    <p:extLst>
      <p:ext uri="{BB962C8B-B14F-4D97-AF65-F5344CB8AC3E}">
        <p14:creationId xmlns:p14="http://schemas.microsoft.com/office/powerpoint/2010/main" val="601828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7" y="304271"/>
            <a:ext cx="886883" cy="4843198"/>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1585381" y="304271"/>
            <a:ext cx="5949952" cy="4843198"/>
          </a:xfrm>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pPr>
              <a:defRPr/>
            </a:pPr>
            <a:endParaRPr lang="zh-CN" altLang="zh-CN"/>
          </a:p>
        </p:txBody>
      </p:sp>
      <p:sp>
        <p:nvSpPr>
          <p:cNvPr id="5" name="KSO_FT"/>
          <p:cNvSpPr>
            <a:spLocks noGrp="1"/>
          </p:cNvSpPr>
          <p:nvPr>
            <p:ph type="ftr" sz="quarter" idx="11"/>
          </p:nvPr>
        </p:nvSpPr>
        <p:spPr/>
        <p:txBody>
          <a:bodyPr/>
          <a:lstStyle/>
          <a:p>
            <a:pPr>
              <a:defRPr/>
            </a:pPr>
            <a:endParaRPr lang="zh-CN" altLang="zh-CN"/>
          </a:p>
        </p:txBody>
      </p:sp>
      <p:sp>
        <p:nvSpPr>
          <p:cNvPr id="6" name="KSO_FN"/>
          <p:cNvSpPr>
            <a:spLocks noGrp="1"/>
          </p:cNvSpPr>
          <p:nvPr>
            <p:ph type="sldNum" sz="quarter" idx="12"/>
          </p:nvPr>
        </p:nvSpPr>
        <p:spPr/>
        <p:txBody>
          <a:bodyPr/>
          <a:lstStyle/>
          <a:p>
            <a:pPr>
              <a:defRPr/>
            </a:pPr>
            <a:fld id="{084147C6-441C-49A5-81DE-5A209A94F5E2}" type="slidenum">
              <a:rPr lang="zh-CN" altLang="zh-CN" smtClean="0"/>
              <a:pPr>
                <a:defRPr/>
              </a:pPr>
              <a:t>‹#›</a:t>
            </a:fld>
            <a:endParaRPr lang="zh-CN" altLang="zh-CN"/>
          </a:p>
        </p:txBody>
      </p:sp>
    </p:spTree>
    <p:extLst>
      <p:ext uri="{BB962C8B-B14F-4D97-AF65-F5344CB8AC3E}">
        <p14:creationId xmlns:p14="http://schemas.microsoft.com/office/powerpoint/2010/main" val="2634503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dirty="0"/>
              <a:t>单击此处编辑母版标题样式</a:t>
            </a:r>
            <a:endParaRPr lang="en-US" dirty="0"/>
          </a:p>
        </p:txBody>
      </p:sp>
      <p:sp>
        <p:nvSpPr>
          <p:cNvPr id="3" name="KSO_BC1"/>
          <p:cNvSpPr>
            <a:spLocks noGrp="1"/>
          </p:cNvSpPr>
          <p:nvPr>
            <p:ph idx="1"/>
          </p:nvPr>
        </p:nvSpPr>
        <p:spPr/>
        <p:txBody>
          <a:bodyPr/>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pPr>
              <a:defRPr/>
            </a:pPr>
            <a:endParaRPr lang="zh-CN" altLang="zh-CN"/>
          </a:p>
        </p:txBody>
      </p:sp>
      <p:sp>
        <p:nvSpPr>
          <p:cNvPr id="5" name="KSO_FT"/>
          <p:cNvSpPr>
            <a:spLocks noGrp="1"/>
          </p:cNvSpPr>
          <p:nvPr>
            <p:ph type="ftr" sz="quarter" idx="11"/>
          </p:nvPr>
        </p:nvSpPr>
        <p:spPr/>
        <p:txBody>
          <a:bodyPr/>
          <a:lstStyle/>
          <a:p>
            <a:pPr>
              <a:defRPr/>
            </a:pPr>
            <a:endParaRPr lang="zh-CN" altLang="zh-CN"/>
          </a:p>
        </p:txBody>
      </p:sp>
      <p:sp>
        <p:nvSpPr>
          <p:cNvPr id="6" name="KSO_FN"/>
          <p:cNvSpPr>
            <a:spLocks noGrp="1"/>
          </p:cNvSpPr>
          <p:nvPr>
            <p:ph type="sldNum" sz="quarter" idx="12"/>
          </p:nvPr>
        </p:nvSpPr>
        <p:spPr/>
        <p:txBody>
          <a:bodyPr/>
          <a:lstStyle/>
          <a:p>
            <a:pPr>
              <a:defRPr/>
            </a:pPr>
            <a:fld id="{3D053ACA-2909-4C7B-B0CD-5625C0124077}" type="slidenum">
              <a:rPr lang="zh-CN" altLang="zh-CN" smtClean="0"/>
              <a:pPr>
                <a:defRPr/>
              </a:pPr>
              <a:t>‹#›</a:t>
            </a:fld>
            <a:endParaRPr lang="zh-CN" altLang="zh-CN"/>
          </a:p>
        </p:txBody>
      </p:sp>
    </p:spTree>
    <p:extLst>
      <p:ext uri="{BB962C8B-B14F-4D97-AF65-F5344CB8AC3E}">
        <p14:creationId xmlns:p14="http://schemas.microsoft.com/office/powerpoint/2010/main" val="3228450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
            <a:ext cx="9144000" cy="5699760"/>
          </a:xfrm>
          <a:prstGeom prst="rect">
            <a:avLst/>
          </a:prstGeom>
        </p:spPr>
      </p:pic>
      <p:sp>
        <p:nvSpPr>
          <p:cNvPr id="8" name="矩形 7"/>
          <p:cNvSpPr/>
          <p:nvPr/>
        </p:nvSpPr>
        <p:spPr>
          <a:xfrm>
            <a:off x="0" y="0"/>
            <a:ext cx="9144000" cy="5715000"/>
          </a:xfrm>
          <a:prstGeom prst="rect">
            <a:avLst/>
          </a:prstGeom>
          <a:solidFill>
            <a:srgbClr val="FFFFFF">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KSO_ST1"/>
          <p:cNvSpPr>
            <a:spLocks noGrp="1"/>
          </p:cNvSpPr>
          <p:nvPr>
            <p:ph type="title" hasCustomPrompt="1"/>
          </p:nvPr>
        </p:nvSpPr>
        <p:spPr>
          <a:xfrm>
            <a:off x="1574006" y="1756833"/>
            <a:ext cx="5995988" cy="1029229"/>
          </a:xfrm>
        </p:spPr>
        <p:txBody>
          <a:bodyPr anchor="b">
            <a:normAutofit/>
          </a:bodyPr>
          <a:lstStyle>
            <a:lvl1pPr algn="ctr">
              <a:defRPr sz="3600">
                <a:gradFill>
                  <a:gsLst>
                    <a:gs pos="0">
                      <a:schemeClr val="accent1"/>
                    </a:gs>
                    <a:gs pos="31000">
                      <a:schemeClr val="accent2">
                        <a:lumMod val="75000"/>
                      </a:schemeClr>
                    </a:gs>
                    <a:gs pos="66000">
                      <a:schemeClr val="accent5">
                        <a:lumMod val="75000"/>
                      </a:schemeClr>
                    </a:gs>
                    <a:gs pos="100000">
                      <a:schemeClr val="accent3">
                        <a:lumMod val="50000"/>
                      </a:schemeClr>
                    </a:gs>
                  </a:gsLst>
                  <a:lin ang="0" scaled="1"/>
                </a:gradFill>
                <a:effectLst/>
              </a:defRPr>
            </a:lvl1pPr>
          </a:lstStyle>
          <a:p>
            <a:r>
              <a:rPr lang="zh-CN" altLang="en-US" dirty="0"/>
              <a:t>此处添加您的标题</a:t>
            </a:r>
            <a:endParaRPr lang="en-US" dirty="0"/>
          </a:p>
        </p:txBody>
      </p:sp>
      <p:sp>
        <p:nvSpPr>
          <p:cNvPr id="3" name="KSO_ST2"/>
          <p:cNvSpPr>
            <a:spLocks noGrp="1"/>
          </p:cNvSpPr>
          <p:nvPr>
            <p:ph type="body" idx="1" hasCustomPrompt="1"/>
          </p:nvPr>
        </p:nvSpPr>
        <p:spPr>
          <a:xfrm>
            <a:off x="3038170" y="2833688"/>
            <a:ext cx="3067663" cy="345000"/>
          </a:xfrm>
          <a:prstGeom prst="roundRect">
            <a:avLst>
              <a:gd name="adj" fmla="val 50000"/>
            </a:avLst>
          </a:prstGeom>
          <a:solidFill>
            <a:schemeClr val="tx2">
              <a:lumMod val="50000"/>
              <a:lumOff val="50000"/>
            </a:schemeClr>
          </a:solidFill>
        </p:spPr>
        <p:txBody>
          <a:bodyPr anchor="ctr">
            <a:normAutofit/>
          </a:bodyPr>
          <a:lstStyle>
            <a:lvl1pPr marL="0" indent="0" algn="ctr">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a:t>单击此处添加您的副标题</a:t>
            </a:r>
            <a:endParaRPr lang="en-US" altLang="zh-CN" dirty="0"/>
          </a:p>
        </p:txBody>
      </p:sp>
      <p:sp>
        <p:nvSpPr>
          <p:cNvPr id="4" name="KSO_FD"/>
          <p:cNvSpPr>
            <a:spLocks noGrp="1"/>
          </p:cNvSpPr>
          <p:nvPr>
            <p:ph type="dt" sz="half" idx="10"/>
          </p:nvPr>
        </p:nvSpPr>
        <p:spPr/>
        <p:txBody>
          <a:bodyPr/>
          <a:lstStyle/>
          <a:p>
            <a:pPr>
              <a:defRPr/>
            </a:pPr>
            <a:endParaRPr lang="zh-CN" altLang="zh-CN"/>
          </a:p>
        </p:txBody>
      </p:sp>
      <p:sp>
        <p:nvSpPr>
          <p:cNvPr id="5" name="KSO_FT"/>
          <p:cNvSpPr>
            <a:spLocks noGrp="1"/>
          </p:cNvSpPr>
          <p:nvPr>
            <p:ph type="ftr" sz="quarter" idx="11"/>
          </p:nvPr>
        </p:nvSpPr>
        <p:spPr/>
        <p:txBody>
          <a:bodyPr/>
          <a:lstStyle/>
          <a:p>
            <a:pPr>
              <a:defRPr/>
            </a:pPr>
            <a:endParaRPr lang="zh-CN" altLang="zh-CN"/>
          </a:p>
        </p:txBody>
      </p:sp>
      <p:sp>
        <p:nvSpPr>
          <p:cNvPr id="6" name="KSO_FN"/>
          <p:cNvSpPr>
            <a:spLocks noGrp="1"/>
          </p:cNvSpPr>
          <p:nvPr>
            <p:ph type="sldNum" sz="quarter" idx="12"/>
          </p:nvPr>
        </p:nvSpPr>
        <p:spPr/>
        <p:txBody>
          <a:bodyPr/>
          <a:lstStyle/>
          <a:p>
            <a:pPr>
              <a:defRPr/>
            </a:pPr>
            <a:fld id="{8FFF86F1-7668-4E47-A7FF-F75D4CCAAEAF}" type="slidenum">
              <a:rPr lang="zh-CN" altLang="en-US" smtClean="0"/>
              <a:pPr>
                <a:defRPr/>
              </a:pPr>
              <a:t>‹#›</a:t>
            </a:fld>
            <a:endParaRPr lang="zh-CN" altLang="en-US"/>
          </a:p>
        </p:txBody>
      </p:sp>
    </p:spTree>
    <p:extLst>
      <p:ext uri="{BB962C8B-B14F-4D97-AF65-F5344CB8AC3E}">
        <p14:creationId xmlns:p14="http://schemas.microsoft.com/office/powerpoint/2010/main" val="10436960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049867" y="1037167"/>
            <a:ext cx="3810000" cy="4110303"/>
          </a:xfrm>
        </p:spPr>
        <p:txBody>
          <a:bodyPr/>
          <a:lstStyle/>
          <a:p>
            <a:pPr lvl="0"/>
            <a:r>
              <a:rPr lang="zh-CN" altLang="en-US"/>
              <a:t>单击此处编辑母版文本样式</a:t>
            </a:r>
          </a:p>
          <a:p>
            <a:pPr lvl="1"/>
            <a:r>
              <a:rPr lang="zh-CN" altLang="en-US"/>
              <a:t>第二级</a:t>
            </a:r>
          </a:p>
        </p:txBody>
      </p:sp>
      <p:sp>
        <p:nvSpPr>
          <p:cNvPr id="4" name="KSO_BC2"/>
          <p:cNvSpPr>
            <a:spLocks noGrp="1"/>
          </p:cNvSpPr>
          <p:nvPr>
            <p:ph sz="half" idx="2"/>
          </p:nvPr>
        </p:nvSpPr>
        <p:spPr>
          <a:xfrm>
            <a:off x="4889500" y="1037167"/>
            <a:ext cx="3820587" cy="4110303"/>
          </a:xfrm>
        </p:spPr>
        <p:txBody>
          <a:bodyPr/>
          <a:lstStyle/>
          <a:p>
            <a:pPr lvl="0"/>
            <a:r>
              <a:rPr lang="zh-CN" altLang="en-US"/>
              <a:t>单击此处编辑母版文本样式</a:t>
            </a:r>
          </a:p>
          <a:p>
            <a:pPr lvl="1"/>
            <a:r>
              <a:rPr lang="zh-CN" altLang="en-US"/>
              <a:t>第二级</a:t>
            </a:r>
          </a:p>
        </p:txBody>
      </p:sp>
      <p:sp>
        <p:nvSpPr>
          <p:cNvPr id="5" name="KSO_FD"/>
          <p:cNvSpPr>
            <a:spLocks noGrp="1"/>
          </p:cNvSpPr>
          <p:nvPr>
            <p:ph type="dt" sz="half" idx="10"/>
          </p:nvPr>
        </p:nvSpPr>
        <p:spPr/>
        <p:txBody>
          <a:bodyPr/>
          <a:lstStyle/>
          <a:p>
            <a:pPr>
              <a:defRPr/>
            </a:pPr>
            <a:endParaRPr lang="zh-CN" altLang="zh-CN"/>
          </a:p>
        </p:txBody>
      </p:sp>
      <p:sp>
        <p:nvSpPr>
          <p:cNvPr id="6" name="KSO_FT"/>
          <p:cNvSpPr>
            <a:spLocks noGrp="1"/>
          </p:cNvSpPr>
          <p:nvPr>
            <p:ph type="ftr" sz="quarter" idx="11"/>
          </p:nvPr>
        </p:nvSpPr>
        <p:spPr/>
        <p:txBody>
          <a:bodyPr/>
          <a:lstStyle/>
          <a:p>
            <a:pPr>
              <a:defRPr/>
            </a:pPr>
            <a:endParaRPr lang="zh-CN" altLang="zh-CN"/>
          </a:p>
        </p:txBody>
      </p:sp>
      <p:sp>
        <p:nvSpPr>
          <p:cNvPr id="7" name="KSO_FN"/>
          <p:cNvSpPr>
            <a:spLocks noGrp="1"/>
          </p:cNvSpPr>
          <p:nvPr>
            <p:ph type="sldNum" sz="quarter" idx="12"/>
          </p:nvPr>
        </p:nvSpPr>
        <p:spPr/>
        <p:txBody>
          <a:bodyPr/>
          <a:lstStyle/>
          <a:p>
            <a:pPr>
              <a:defRPr/>
            </a:pPr>
            <a:fld id="{D057A30F-1090-4CF9-91AC-8CD7ACC07E2E}" type="slidenum">
              <a:rPr lang="zh-CN" altLang="zh-CN" smtClean="0"/>
              <a:pPr>
                <a:defRPr/>
              </a:pPr>
              <a:t>‹#›</a:t>
            </a:fld>
            <a:endParaRPr lang="zh-CN" altLang="zh-CN"/>
          </a:p>
        </p:txBody>
      </p:sp>
    </p:spTree>
    <p:extLst>
      <p:ext uri="{BB962C8B-B14F-4D97-AF65-F5344CB8AC3E}">
        <p14:creationId xmlns:p14="http://schemas.microsoft.com/office/powerpoint/2010/main" val="2982470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98777"/>
            <a:ext cx="6984076" cy="59751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4576" y="1146969"/>
            <a:ext cx="3868340" cy="686593"/>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KSO_BC1"/>
          <p:cNvSpPr>
            <a:spLocks noGrp="1"/>
          </p:cNvSpPr>
          <p:nvPr>
            <p:ph sz="half" idx="2"/>
          </p:nvPr>
        </p:nvSpPr>
        <p:spPr>
          <a:xfrm>
            <a:off x="824576" y="1833562"/>
            <a:ext cx="3868340" cy="3070490"/>
          </a:xfrm>
        </p:spPr>
        <p:txBody>
          <a:bodyPr/>
          <a:lstStyle/>
          <a:p>
            <a:pPr lvl="0"/>
            <a:r>
              <a:rPr lang="zh-CN" altLang="en-US"/>
              <a:t>单击此处编辑母版文本样式</a:t>
            </a:r>
          </a:p>
          <a:p>
            <a:pPr lvl="1"/>
            <a:r>
              <a:rPr lang="zh-CN" altLang="en-US"/>
              <a:t>第二级</a:t>
            </a:r>
          </a:p>
        </p:txBody>
      </p:sp>
      <p:sp>
        <p:nvSpPr>
          <p:cNvPr id="5" name="Text Placeholder 4"/>
          <p:cNvSpPr>
            <a:spLocks noGrp="1"/>
          </p:cNvSpPr>
          <p:nvPr>
            <p:ph type="body" sz="quarter" idx="3"/>
          </p:nvPr>
        </p:nvSpPr>
        <p:spPr>
          <a:xfrm>
            <a:off x="4823885" y="1146969"/>
            <a:ext cx="3887391" cy="686593"/>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KSO_BC2"/>
          <p:cNvSpPr>
            <a:spLocks noGrp="1"/>
          </p:cNvSpPr>
          <p:nvPr>
            <p:ph sz="quarter" idx="4"/>
          </p:nvPr>
        </p:nvSpPr>
        <p:spPr>
          <a:xfrm>
            <a:off x="4823885" y="1833562"/>
            <a:ext cx="3887391" cy="3070490"/>
          </a:xfrm>
        </p:spPr>
        <p:txBody>
          <a:bodyPr/>
          <a:lstStyle/>
          <a:p>
            <a:pPr lvl="0"/>
            <a:r>
              <a:rPr lang="zh-CN" altLang="en-US"/>
              <a:t>单击此处编辑母版文本样式</a:t>
            </a:r>
          </a:p>
          <a:p>
            <a:pPr lvl="1"/>
            <a:r>
              <a:rPr lang="zh-CN" altLang="en-US"/>
              <a:t>第二级</a:t>
            </a:r>
          </a:p>
        </p:txBody>
      </p:sp>
      <p:sp>
        <p:nvSpPr>
          <p:cNvPr id="7" name="KSO_FD"/>
          <p:cNvSpPr>
            <a:spLocks noGrp="1"/>
          </p:cNvSpPr>
          <p:nvPr>
            <p:ph type="dt" sz="half" idx="10"/>
          </p:nvPr>
        </p:nvSpPr>
        <p:spPr/>
        <p:txBody>
          <a:bodyPr/>
          <a:lstStyle/>
          <a:p>
            <a:pPr>
              <a:defRPr/>
            </a:pPr>
            <a:endParaRPr lang="zh-CN" altLang="zh-CN"/>
          </a:p>
        </p:txBody>
      </p:sp>
      <p:sp>
        <p:nvSpPr>
          <p:cNvPr id="8" name="KSO_FT"/>
          <p:cNvSpPr>
            <a:spLocks noGrp="1"/>
          </p:cNvSpPr>
          <p:nvPr>
            <p:ph type="ftr" sz="quarter" idx="11"/>
          </p:nvPr>
        </p:nvSpPr>
        <p:spPr/>
        <p:txBody>
          <a:bodyPr/>
          <a:lstStyle/>
          <a:p>
            <a:pPr>
              <a:defRPr/>
            </a:pPr>
            <a:endParaRPr lang="zh-CN" altLang="zh-CN"/>
          </a:p>
        </p:txBody>
      </p:sp>
      <p:sp>
        <p:nvSpPr>
          <p:cNvPr id="9" name="KSO_FN"/>
          <p:cNvSpPr>
            <a:spLocks noGrp="1"/>
          </p:cNvSpPr>
          <p:nvPr>
            <p:ph type="sldNum" sz="quarter" idx="12"/>
          </p:nvPr>
        </p:nvSpPr>
        <p:spPr/>
        <p:txBody>
          <a:bodyPr/>
          <a:lstStyle/>
          <a:p>
            <a:pPr>
              <a:defRPr/>
            </a:pPr>
            <a:fld id="{572F1F50-2BD9-4F09-9AA9-AF9A133E19DA}" type="slidenum">
              <a:rPr lang="zh-CN" altLang="zh-CN" smtClean="0"/>
              <a:pPr>
                <a:defRPr/>
              </a:pPr>
              <a:t>‹#›</a:t>
            </a:fld>
            <a:endParaRPr lang="zh-CN" altLang="zh-CN"/>
          </a:p>
        </p:txBody>
      </p:sp>
    </p:spTree>
    <p:extLst>
      <p:ext uri="{BB962C8B-B14F-4D97-AF65-F5344CB8AC3E}">
        <p14:creationId xmlns:p14="http://schemas.microsoft.com/office/powerpoint/2010/main" val="1199466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p:txBody>
          <a:bodyPr/>
          <a:lstStyle/>
          <a:p>
            <a:pPr>
              <a:defRPr/>
            </a:pPr>
            <a:endParaRPr lang="zh-CN" altLang="zh-CN"/>
          </a:p>
        </p:txBody>
      </p:sp>
      <p:sp>
        <p:nvSpPr>
          <p:cNvPr id="4" name="KSO_FT"/>
          <p:cNvSpPr>
            <a:spLocks noGrp="1"/>
          </p:cNvSpPr>
          <p:nvPr>
            <p:ph type="ftr" sz="quarter" idx="11"/>
          </p:nvPr>
        </p:nvSpPr>
        <p:spPr/>
        <p:txBody>
          <a:bodyPr/>
          <a:lstStyle/>
          <a:p>
            <a:pPr>
              <a:defRPr/>
            </a:pPr>
            <a:endParaRPr lang="zh-CN" altLang="zh-CN"/>
          </a:p>
        </p:txBody>
      </p:sp>
      <p:sp>
        <p:nvSpPr>
          <p:cNvPr id="5" name="KSO_FN"/>
          <p:cNvSpPr>
            <a:spLocks noGrp="1"/>
          </p:cNvSpPr>
          <p:nvPr>
            <p:ph type="sldNum" sz="quarter" idx="12"/>
          </p:nvPr>
        </p:nvSpPr>
        <p:spPr/>
        <p:txBody>
          <a:bodyPr/>
          <a:lstStyle/>
          <a:p>
            <a:pPr>
              <a:defRPr/>
            </a:pPr>
            <a:fld id="{354E30BC-2A9F-4B1F-9B31-2AA101D4B88C}" type="slidenum">
              <a:rPr lang="zh-CN" altLang="zh-CN" smtClean="0"/>
              <a:pPr>
                <a:defRPr/>
              </a:pPr>
              <a:t>‹#›</a:t>
            </a:fld>
            <a:endParaRPr lang="zh-CN" altLang="zh-CN"/>
          </a:p>
        </p:txBody>
      </p:sp>
    </p:spTree>
    <p:extLst>
      <p:ext uri="{BB962C8B-B14F-4D97-AF65-F5344CB8AC3E}">
        <p14:creationId xmlns:p14="http://schemas.microsoft.com/office/powerpoint/2010/main" val="3404844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pPr>
              <a:defRPr/>
            </a:pPr>
            <a:endParaRPr lang="zh-CN" altLang="zh-CN"/>
          </a:p>
        </p:txBody>
      </p:sp>
      <p:sp>
        <p:nvSpPr>
          <p:cNvPr id="3" name="KSO_FT"/>
          <p:cNvSpPr>
            <a:spLocks noGrp="1"/>
          </p:cNvSpPr>
          <p:nvPr>
            <p:ph type="ftr" sz="quarter" idx="11"/>
          </p:nvPr>
        </p:nvSpPr>
        <p:spPr/>
        <p:txBody>
          <a:bodyPr/>
          <a:lstStyle/>
          <a:p>
            <a:pPr>
              <a:defRPr/>
            </a:pPr>
            <a:endParaRPr lang="zh-CN" altLang="zh-CN"/>
          </a:p>
        </p:txBody>
      </p:sp>
      <p:sp>
        <p:nvSpPr>
          <p:cNvPr id="4" name="KSO_FN"/>
          <p:cNvSpPr>
            <a:spLocks noGrp="1"/>
          </p:cNvSpPr>
          <p:nvPr>
            <p:ph type="sldNum" sz="quarter" idx="12"/>
          </p:nvPr>
        </p:nvSpPr>
        <p:spPr/>
        <p:txBody>
          <a:bodyPr/>
          <a:lstStyle/>
          <a:p>
            <a:pPr>
              <a:defRPr/>
            </a:pPr>
            <a:fld id="{AF51B120-5B11-49CE-B63F-7EE220373793}" type="slidenum">
              <a:rPr lang="zh-CN" altLang="zh-CN" smtClean="0"/>
              <a:pPr>
                <a:defRPr/>
              </a:pPr>
              <a:t>‹#›</a:t>
            </a:fld>
            <a:endParaRPr lang="zh-CN" altLang="zh-CN"/>
          </a:p>
        </p:txBody>
      </p:sp>
    </p:spTree>
    <p:extLst>
      <p:ext uri="{BB962C8B-B14F-4D97-AF65-F5344CB8AC3E}">
        <p14:creationId xmlns:p14="http://schemas.microsoft.com/office/powerpoint/2010/main" val="217638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2" y="444502"/>
            <a:ext cx="2949178" cy="1333500"/>
          </a:xfrm>
        </p:spPr>
        <p:txBody>
          <a:bodyPr anchor="b"/>
          <a:lstStyle>
            <a:lvl1pPr>
              <a:defRPr sz="3200"/>
            </a:lvl1pPr>
          </a:lstStyle>
          <a:p>
            <a:r>
              <a:rPr lang="zh-CN" altLang="en-US"/>
              <a:t>单击此处编辑母版标题样式</a:t>
            </a:r>
            <a:endParaRPr lang="en-US" dirty="0"/>
          </a:p>
        </p:txBody>
      </p:sp>
      <p:sp>
        <p:nvSpPr>
          <p:cNvPr id="3" name="KSO_BC1"/>
          <p:cNvSpPr>
            <a:spLocks noGrp="1"/>
          </p:cNvSpPr>
          <p:nvPr>
            <p:ph idx="1"/>
          </p:nvPr>
        </p:nvSpPr>
        <p:spPr>
          <a:xfrm>
            <a:off x="4115992" y="886357"/>
            <a:ext cx="4629150" cy="406135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p:txBody>
      </p:sp>
      <p:sp>
        <p:nvSpPr>
          <p:cNvPr id="4" name="KSO_BC2"/>
          <p:cNvSpPr>
            <a:spLocks noGrp="1"/>
          </p:cNvSpPr>
          <p:nvPr>
            <p:ph type="body" sz="half" idx="2"/>
          </p:nvPr>
        </p:nvSpPr>
        <p:spPr>
          <a:xfrm>
            <a:off x="858442" y="1778002"/>
            <a:ext cx="2949178" cy="31763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KSO_FD"/>
          <p:cNvSpPr>
            <a:spLocks noGrp="1"/>
          </p:cNvSpPr>
          <p:nvPr>
            <p:ph type="dt" sz="half" idx="10"/>
          </p:nvPr>
        </p:nvSpPr>
        <p:spPr/>
        <p:txBody>
          <a:bodyPr/>
          <a:lstStyle/>
          <a:p>
            <a:pPr>
              <a:defRPr/>
            </a:pPr>
            <a:endParaRPr lang="zh-CN" altLang="zh-CN"/>
          </a:p>
        </p:txBody>
      </p:sp>
      <p:sp>
        <p:nvSpPr>
          <p:cNvPr id="6" name="KSO_FT"/>
          <p:cNvSpPr>
            <a:spLocks noGrp="1"/>
          </p:cNvSpPr>
          <p:nvPr>
            <p:ph type="ftr" sz="quarter" idx="11"/>
          </p:nvPr>
        </p:nvSpPr>
        <p:spPr/>
        <p:txBody>
          <a:bodyPr/>
          <a:lstStyle/>
          <a:p>
            <a:pPr>
              <a:defRPr/>
            </a:pPr>
            <a:endParaRPr lang="zh-CN" altLang="zh-CN"/>
          </a:p>
        </p:txBody>
      </p:sp>
      <p:sp>
        <p:nvSpPr>
          <p:cNvPr id="7" name="KSO_FN"/>
          <p:cNvSpPr>
            <a:spLocks noGrp="1"/>
          </p:cNvSpPr>
          <p:nvPr>
            <p:ph type="sldNum" sz="quarter" idx="12"/>
          </p:nvPr>
        </p:nvSpPr>
        <p:spPr/>
        <p:txBody>
          <a:bodyPr/>
          <a:lstStyle/>
          <a:p>
            <a:pPr>
              <a:defRPr/>
            </a:pPr>
            <a:fld id="{87A1BFFD-3B90-47C7-9BA6-893EE6253659}" type="slidenum">
              <a:rPr lang="zh-CN" altLang="zh-CN" smtClean="0"/>
              <a:pPr>
                <a:defRPr/>
              </a:pPr>
              <a:t>‹#›</a:t>
            </a:fld>
            <a:endParaRPr lang="zh-CN" altLang="zh-CN"/>
          </a:p>
        </p:txBody>
      </p:sp>
    </p:spTree>
    <p:extLst>
      <p:ext uri="{BB962C8B-B14F-4D97-AF65-F5344CB8AC3E}">
        <p14:creationId xmlns:p14="http://schemas.microsoft.com/office/powerpoint/2010/main" val="2407521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381000"/>
            <a:ext cx="2949178" cy="1333500"/>
          </a:xfrm>
        </p:spPr>
        <p:txBody>
          <a:bodyPr anchor="b"/>
          <a:lstStyle>
            <a:lvl1pPr>
              <a:defRPr sz="32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4082125" y="822856"/>
            <a:ext cx="4629150" cy="406135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KSO_BC2"/>
          <p:cNvSpPr>
            <a:spLocks noGrp="1"/>
          </p:cNvSpPr>
          <p:nvPr>
            <p:ph type="body" sz="half" idx="2"/>
          </p:nvPr>
        </p:nvSpPr>
        <p:spPr>
          <a:xfrm>
            <a:off x="934644" y="1714500"/>
            <a:ext cx="2949178" cy="31763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KSO_FD"/>
          <p:cNvSpPr>
            <a:spLocks noGrp="1"/>
          </p:cNvSpPr>
          <p:nvPr>
            <p:ph type="dt" sz="half" idx="10"/>
          </p:nvPr>
        </p:nvSpPr>
        <p:spPr/>
        <p:txBody>
          <a:bodyPr/>
          <a:lstStyle/>
          <a:p>
            <a:pPr>
              <a:defRPr/>
            </a:pPr>
            <a:endParaRPr lang="zh-CN" altLang="zh-CN"/>
          </a:p>
        </p:txBody>
      </p:sp>
      <p:sp>
        <p:nvSpPr>
          <p:cNvPr id="6" name="KSO_FT"/>
          <p:cNvSpPr>
            <a:spLocks noGrp="1"/>
          </p:cNvSpPr>
          <p:nvPr>
            <p:ph type="ftr" sz="quarter" idx="11"/>
          </p:nvPr>
        </p:nvSpPr>
        <p:spPr/>
        <p:txBody>
          <a:bodyPr/>
          <a:lstStyle/>
          <a:p>
            <a:pPr>
              <a:defRPr/>
            </a:pPr>
            <a:endParaRPr lang="zh-CN" altLang="zh-CN"/>
          </a:p>
        </p:txBody>
      </p:sp>
      <p:sp>
        <p:nvSpPr>
          <p:cNvPr id="7" name="KSO_FN"/>
          <p:cNvSpPr>
            <a:spLocks noGrp="1"/>
          </p:cNvSpPr>
          <p:nvPr>
            <p:ph type="sldNum" sz="quarter" idx="12"/>
          </p:nvPr>
        </p:nvSpPr>
        <p:spPr/>
        <p:txBody>
          <a:bodyPr/>
          <a:lstStyle/>
          <a:p>
            <a:pPr>
              <a:defRPr/>
            </a:pPr>
            <a:fld id="{08E06AFB-CFCF-4106-91BD-75894E1F7D5E}" type="slidenum">
              <a:rPr lang="zh-CN" altLang="zh-CN" smtClean="0"/>
              <a:pPr>
                <a:defRPr/>
              </a:pPr>
              <a:t>‹#›</a:t>
            </a:fld>
            <a:endParaRPr lang="zh-CN" altLang="zh-CN"/>
          </a:p>
        </p:txBody>
      </p:sp>
    </p:spTree>
    <p:extLst>
      <p:ext uri="{BB962C8B-B14F-4D97-AF65-F5344CB8AC3E}">
        <p14:creationId xmlns:p14="http://schemas.microsoft.com/office/powerpoint/2010/main" val="2276226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7620"/>
            <a:ext cx="9144000" cy="5699760"/>
          </a:xfrm>
          <a:prstGeom prst="rect">
            <a:avLst/>
          </a:prstGeom>
        </p:spPr>
      </p:pic>
      <p:sp>
        <p:nvSpPr>
          <p:cNvPr id="8" name="矩形 7"/>
          <p:cNvSpPr/>
          <p:nvPr/>
        </p:nvSpPr>
        <p:spPr>
          <a:xfrm>
            <a:off x="0" y="0"/>
            <a:ext cx="9144000" cy="5715000"/>
          </a:xfrm>
          <a:prstGeom prst="rect">
            <a:avLst/>
          </a:prstGeom>
          <a:solidFill>
            <a:srgbClr val="FFFFFF">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KSO_FD"/>
          <p:cNvSpPr>
            <a:spLocks noGrp="1"/>
          </p:cNvSpPr>
          <p:nvPr>
            <p:ph type="dt" sz="half" idx="2"/>
          </p:nvPr>
        </p:nvSpPr>
        <p:spPr>
          <a:xfrm>
            <a:off x="628650" y="5296960"/>
            <a:ext cx="20574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zh-CN"/>
          </a:p>
        </p:txBody>
      </p:sp>
      <p:sp>
        <p:nvSpPr>
          <p:cNvPr id="5" name="KSO_FT"/>
          <p:cNvSpPr>
            <a:spLocks noGrp="1"/>
          </p:cNvSpPr>
          <p:nvPr>
            <p:ph type="ftr" sz="quarter" idx="3"/>
          </p:nvPr>
        </p:nvSpPr>
        <p:spPr>
          <a:xfrm>
            <a:off x="3028950" y="5296960"/>
            <a:ext cx="30861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zh-CN"/>
          </a:p>
        </p:txBody>
      </p:sp>
      <p:sp>
        <p:nvSpPr>
          <p:cNvPr id="6" name="KSO_FN"/>
          <p:cNvSpPr>
            <a:spLocks noGrp="1"/>
          </p:cNvSpPr>
          <p:nvPr>
            <p:ph type="sldNum" sz="quarter" idx="4"/>
          </p:nvPr>
        </p:nvSpPr>
        <p:spPr>
          <a:xfrm>
            <a:off x="6457950" y="5296960"/>
            <a:ext cx="20574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D355365-9034-4C3E-9BAF-E0E7620B206E}" type="slidenum">
              <a:rPr lang="zh-CN" altLang="zh-CN" smtClean="0"/>
              <a:pPr>
                <a:defRPr/>
              </a:pPr>
              <a:t>‹#›</a:t>
            </a:fld>
            <a:endParaRPr lang="zh-CN" altLang="zh-CN"/>
          </a:p>
        </p:txBody>
      </p:sp>
      <p:sp>
        <p:nvSpPr>
          <p:cNvPr id="3" name="KSO_BC1"/>
          <p:cNvSpPr>
            <a:spLocks noGrp="1"/>
          </p:cNvSpPr>
          <p:nvPr>
            <p:ph type="body" idx="1"/>
          </p:nvPr>
        </p:nvSpPr>
        <p:spPr>
          <a:xfrm>
            <a:off x="419100" y="855512"/>
            <a:ext cx="8292045" cy="4327677"/>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p:txBody>
      </p:sp>
      <p:sp>
        <p:nvSpPr>
          <p:cNvPr id="9" name="矩形 8"/>
          <p:cNvSpPr/>
          <p:nvPr/>
        </p:nvSpPr>
        <p:spPr>
          <a:xfrm>
            <a:off x="1" y="0"/>
            <a:ext cx="419098" cy="6698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19097" y="0"/>
            <a:ext cx="8724903" cy="66982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 y="596377"/>
            <a:ext cx="9143999" cy="187402"/>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 y="2534"/>
            <a:ext cx="9143999" cy="187402"/>
          </a:xfrm>
          <a:prstGeom prst="rect">
            <a:avLst/>
          </a:prstGeom>
          <a:solidFill>
            <a:srgbClr val="FFFF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KSO_BT1"/>
          <p:cNvSpPr>
            <a:spLocks noGrp="1"/>
          </p:cNvSpPr>
          <p:nvPr>
            <p:ph type="title"/>
          </p:nvPr>
        </p:nvSpPr>
        <p:spPr>
          <a:xfrm>
            <a:off x="505097" y="72186"/>
            <a:ext cx="8206046" cy="566445"/>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extLst>
      <p:ext uri="{BB962C8B-B14F-4D97-AF65-F5344CB8AC3E}">
        <p14:creationId xmlns:p14="http://schemas.microsoft.com/office/powerpoint/2010/main" val="3664110096"/>
      </p:ext>
    </p:extLst>
  </p:cSld>
  <p:clrMap bg1="lt1" tx1="dk1" bg2="lt2" tx2="dk2" accent1="accent1" accent2="accent2" accent3="accent3" accent4="accent4" accent5="accent5" accent6="accent6" hlink="hlink" folHlink="folHlink"/>
  <p:sldLayoutIdLst>
    <p:sldLayoutId id="2147486239" r:id="rId1"/>
    <p:sldLayoutId id="2147486240" r:id="rId2"/>
    <p:sldLayoutId id="2147486241" r:id="rId3"/>
    <p:sldLayoutId id="2147486242" r:id="rId4"/>
    <p:sldLayoutId id="2147486243" r:id="rId5"/>
    <p:sldLayoutId id="2147486244" r:id="rId6"/>
    <p:sldLayoutId id="2147486245" r:id="rId7"/>
    <p:sldLayoutId id="2147486246" r:id="rId8"/>
    <p:sldLayoutId id="2147486247" r:id="rId9"/>
    <p:sldLayoutId id="2147486248" r:id="rId10"/>
    <p:sldLayoutId id="2147486249" r:id="rId11"/>
  </p:sldLayoutIdLst>
  <p:txStyles>
    <p:titleStyle>
      <a:lvl1pPr algn="l" defTabSz="914400" rtl="0" eaLnBrk="1" latinLnBrk="0" hangingPunct="1">
        <a:lnSpc>
          <a:spcPct val="90000"/>
        </a:lnSpc>
        <a:spcBef>
          <a:spcPct val="0"/>
        </a:spcBef>
        <a:buNone/>
        <a:defRPr sz="3200" b="1" i="0" kern="1200" baseline="0">
          <a:solidFill>
            <a:schemeClr val="bg1"/>
          </a:solidFill>
          <a:effectLst/>
          <a:latin typeface="Arial Black" panose="020B0A04020102020204" pitchFamily="34" charset="0"/>
          <a:ea typeface="微软雅黑" panose="020B0503020204020204" pitchFamily="34" charset="-122"/>
          <a:cs typeface="+mj-cs"/>
        </a:defRPr>
      </a:lvl1pPr>
    </p:titleStyle>
    <p:bodyStyle>
      <a:lvl1pPr marL="357188" indent="-357188" algn="just" defTabSz="914400" rtl="0" eaLnBrk="1" latinLnBrk="0" hangingPunct="1">
        <a:lnSpc>
          <a:spcPct val="110000"/>
        </a:lnSpc>
        <a:spcBef>
          <a:spcPts val="1800"/>
        </a:spcBef>
        <a:spcAft>
          <a:spcPts val="0"/>
        </a:spcAft>
        <a:buClr>
          <a:schemeClr val="accent1"/>
        </a:buClr>
        <a:buSzPct val="70000"/>
        <a:buFont typeface="Webdings" panose="05030102010509060703" pitchFamily="18" charset="2"/>
        <a:buChar char=""/>
        <a:defRPr sz="2000" kern="1200" baseline="0">
          <a:solidFill>
            <a:schemeClr val="accent2">
              <a:lumMod val="75000"/>
            </a:schemeClr>
          </a:solidFill>
          <a:latin typeface="Arial" panose="020B0604020202020204" pitchFamily="34" charset="0"/>
          <a:ea typeface="微软雅黑" panose="020B0503020204020204" pitchFamily="34" charset="-122"/>
          <a:cs typeface="+mn-cs"/>
        </a:defRPr>
      </a:lvl1pPr>
      <a:lvl2pPr marL="357188" indent="-357188"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6F6F6F"/>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29.xml"/><Relationship Id="rId1" Type="http://schemas.openxmlformats.org/officeDocument/2006/relationships/slideLayout" Target="../slideLayouts/slideLayout2.xml"/><Relationship Id="rId4" Type="http://schemas.openxmlformats.org/officeDocument/2006/relationships/slide" Target="slide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8.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9.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1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1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1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15.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slide" Target="slide20.xml"/><Relationship Id="rId3" Type="http://schemas.microsoft.com/office/2007/relationships/media" Target="file:///F:\E\&#30005;&#23376;&#25945;&#26696;\&#26032;&#19990;&#32426;&#22823;&#23398;&#33521;&#35821;\&#20462;&#35746;&#29256;&#30005;&#23376;&#25945;&#26696;\&#26032;&#19990;&#32426;&#30005;&#23376;&#25945;&#26696;&#31532;1&#20876;\3&#23457;&#36890;&#35835;150331\B1U1\PPT_U1\para1_b1u1.mp3" TargetMode="External"/><Relationship Id="rId7" Type="http://schemas.openxmlformats.org/officeDocument/2006/relationships/slide" Target="slide19.xml"/><Relationship Id="rId2" Type="http://schemas.openxmlformats.org/officeDocument/2006/relationships/audio" Target="file:///F:\E\&#30005;&#23376;&#25945;&#26696;\&#26032;&#19990;&#32426;&#22823;&#23398;&#33521;&#35821;\&#20462;&#35746;&#29256;&#30005;&#23376;&#25945;&#26696;\&#26032;&#19990;&#32426;&#30005;&#23376;&#25945;&#26696;&#31532;1&#20876;\3&#23457;&#36890;&#35835;150331\B1U1\PPT_U1\para2_b1u1.mp3" TargetMode="External"/><Relationship Id="rId1" Type="http://schemas.microsoft.com/office/2007/relationships/media" Target="file:///F:\E\&#30005;&#23376;&#25945;&#26696;\&#26032;&#19990;&#32426;&#22823;&#23398;&#33521;&#35821;\&#20462;&#35746;&#29256;&#30005;&#23376;&#25945;&#26696;\&#26032;&#19990;&#32426;&#30005;&#23376;&#25945;&#26696;&#31532;1&#20876;\3&#23457;&#36890;&#35835;150331\B1U1\PPT_U1\para2_b1u1.mp3" TargetMode="External"/><Relationship Id="rId6" Type="http://schemas.openxmlformats.org/officeDocument/2006/relationships/image" Target="../media/image3.png"/><Relationship Id="rId5" Type="http://schemas.openxmlformats.org/officeDocument/2006/relationships/slideLayout" Target="../slideLayouts/slideLayout2.xml"/><Relationship Id="rId4" Type="http://schemas.openxmlformats.org/officeDocument/2006/relationships/audio" Target="file:///F:\E\&#30005;&#23376;&#25945;&#26696;\&#26032;&#19990;&#32426;&#22823;&#23398;&#33521;&#35821;\&#20462;&#35746;&#29256;&#30005;&#23376;&#25945;&#26696;\&#26032;&#19990;&#32426;&#30005;&#23376;&#25945;&#26696;&#31532;1&#20876;\3&#23457;&#36890;&#35835;150331\B1U1\PPT_U1\para1_b1u1.mp3" TargetMode="External"/></Relationships>
</file>

<file path=ppt/slides/_rels/slide7.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22.xml"/><Relationship Id="rId1" Type="http://schemas.openxmlformats.org/officeDocument/2006/relationships/slideLayout" Target="../slideLayouts/slideLayout2.xml"/><Relationship Id="rId4" Type="http://schemas.openxmlformats.org/officeDocument/2006/relationships/slide" Target="slide23.xml"/></Relationships>
</file>

<file path=ppt/slides/_rels/slide8.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20.xml"/><Relationship Id="rId1" Type="http://schemas.openxmlformats.org/officeDocument/2006/relationships/slideLayout" Target="../slideLayouts/slideLayout2.xml"/><Relationship Id="rId4" Type="http://schemas.openxmlformats.org/officeDocument/2006/relationships/slide" Target="slide27.xml"/></Relationships>
</file>

<file path=ppt/slides/_rels/slide9.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3" y="1837387"/>
            <a:ext cx="6264695" cy="1480635"/>
          </a:xfrm>
        </p:spPr>
        <p:txBody>
          <a:bodyPr>
            <a:normAutofit fontScale="90000"/>
          </a:bodyPr>
          <a:lstStyle/>
          <a:p>
            <a:r>
              <a:rPr lang="en-US" altLang="zh-CN"/>
              <a:t>Unit 5     Animal Intelligence</a:t>
            </a:r>
            <a:endParaRPr lang="zh-CN" altLang="en-US" dirty="0"/>
          </a:p>
        </p:txBody>
      </p:sp>
    </p:spTree>
    <p:extLst>
      <p:ext uri="{BB962C8B-B14F-4D97-AF65-F5344CB8AC3E}">
        <p14:creationId xmlns:p14="http://schemas.microsoft.com/office/powerpoint/2010/main" val="4174371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5974" y="693661"/>
            <a:ext cx="8113340" cy="4327677"/>
          </a:xfrm>
        </p:spPr>
        <p:txBody>
          <a:bodyPr>
            <a:noAutofit/>
          </a:bodyPr>
          <a:lstStyle/>
          <a:p>
            <a:pPr marL="0" indent="0">
              <a:buNone/>
            </a:pPr>
            <a:r>
              <a:rPr lang="en-US" altLang="zh-CN" sz="2300" i="1" dirty="0">
                <a:solidFill>
                  <a:srgbClr val="2F2F2F"/>
                </a:solidFill>
              </a:rPr>
              <a:t>5</a:t>
            </a:r>
            <a:r>
              <a:rPr lang="en-US" altLang="zh-CN" sz="2300" dirty="0">
                <a:solidFill>
                  <a:srgbClr val="2F2F2F"/>
                </a:solidFill>
              </a:rPr>
              <a:t>    If an animal can show skill in trading one thing for another, why not in handling money? One orangutan named Chantek did just that in a sign-language study </a:t>
            </a:r>
            <a:r>
              <a:rPr lang="en-US" altLang="zh-CN" sz="2300" dirty="0">
                <a:solidFill>
                  <a:srgbClr val="2F2F2F"/>
                </a:solidFill>
                <a:hlinkClick r:id="rId2" action="ppaction://hlinksldjump"/>
              </a:rPr>
              <a:t>undertaken</a:t>
            </a:r>
            <a:r>
              <a:rPr lang="en-US" altLang="zh-CN" sz="2300" dirty="0">
                <a:solidFill>
                  <a:srgbClr val="2F2F2F"/>
                </a:solidFill>
              </a:rPr>
              <a:t> by anthropologist Lyn Miles at the University of Tennessee. Chantek </a:t>
            </a:r>
            <a:r>
              <a:rPr lang="en-US" altLang="zh-CN" sz="2300" dirty="0">
                <a:solidFill>
                  <a:srgbClr val="2F2F2F"/>
                </a:solidFill>
                <a:hlinkClick r:id="rId3" action="ppaction://hlinksldjump"/>
              </a:rPr>
              <a:t>figured out </a:t>
            </a:r>
            <a:r>
              <a:rPr lang="en-US" altLang="zh-CN" sz="2300" dirty="0">
                <a:solidFill>
                  <a:srgbClr val="2F2F2F"/>
                </a:solidFill>
              </a:rPr>
              <a:t>that if he did tasks like cleaning his room, he’d earn coins to spend on treats and rides in Miles’s car. But the orangutan’s understanding of money seemed to extend far beyond simple dealings. Miles first used plastic chips as coins, but Chantek decided he could expand the money supply by breaking chips in two. When Miles </a:t>
            </a:r>
            <a:r>
              <a:rPr lang="en-US" altLang="zh-CN" sz="2300" dirty="0">
                <a:solidFill>
                  <a:srgbClr val="2F2F2F"/>
                </a:solidFill>
                <a:hlinkClick r:id="rId4" action="ppaction://hlinksldjump"/>
              </a:rPr>
              <a:t>switched </a:t>
            </a:r>
            <a:r>
              <a:rPr lang="en-US" altLang="zh-CN" sz="2300" dirty="0">
                <a:solidFill>
                  <a:srgbClr val="2F2F2F"/>
                </a:solidFill>
              </a:rPr>
              <a:t>to metal chips, Chantek found pieces of tin foil and tried to make copies.</a:t>
            </a:r>
            <a:endParaRPr lang="zh-CN" altLang="en-US" sz="2300" dirty="0">
              <a:solidFill>
                <a:srgbClr val="2F2F2F"/>
              </a:solidFill>
            </a:endParaRP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Tree>
    <p:extLst>
      <p:ext uri="{BB962C8B-B14F-4D97-AF65-F5344CB8AC3E}">
        <p14:creationId xmlns:p14="http://schemas.microsoft.com/office/powerpoint/2010/main" val="3840379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5097" y="1201317"/>
            <a:ext cx="7969323" cy="3600400"/>
          </a:xfrm>
        </p:spPr>
        <p:txBody>
          <a:bodyPr>
            <a:noAutofit/>
          </a:bodyPr>
          <a:lstStyle/>
          <a:p>
            <a:pPr marL="0" indent="0">
              <a:buNone/>
            </a:pPr>
            <a:r>
              <a:rPr lang="en-US" altLang="zh-CN" sz="2400" i="1" dirty="0">
                <a:solidFill>
                  <a:srgbClr val="2F2F2F"/>
                </a:solidFill>
              </a:rPr>
              <a:t>6</a:t>
            </a:r>
            <a:r>
              <a:rPr lang="en-US" altLang="zh-CN" sz="2400" dirty="0">
                <a:solidFill>
                  <a:srgbClr val="2F2F2F"/>
                </a:solidFill>
              </a:rPr>
              <a:t>   Miles also tried to teach Chantek more virtuous habits such as saving and sharing. Indeed, when I caught up with the orangutan at Zoo Atlanta, where he now lives, I saw an example of sharing that anyone might envy. When Miles gave Chantek some grapes and asked him to share them, Chantek promptly ate all the fruit. Then, as if he’d just remembered he’d been asked to share, he handed Miles the stem.</a:t>
            </a:r>
            <a:endParaRPr lang="zh-CN" altLang="en-US" sz="2400" dirty="0">
              <a:solidFill>
                <a:srgbClr val="2F2F2F"/>
              </a:solidFill>
            </a:endParaRP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Tree>
    <p:extLst>
      <p:ext uri="{BB962C8B-B14F-4D97-AF65-F5344CB8AC3E}">
        <p14:creationId xmlns:p14="http://schemas.microsoft.com/office/powerpoint/2010/main" val="3847989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676" y="913284"/>
            <a:ext cx="7992888" cy="4327677"/>
          </a:xfrm>
        </p:spPr>
        <p:txBody>
          <a:bodyPr>
            <a:normAutofit/>
          </a:bodyPr>
          <a:lstStyle/>
          <a:p>
            <a:pPr marL="0" indent="0">
              <a:buNone/>
            </a:pPr>
            <a:r>
              <a:rPr lang="en-US" altLang="zh-CN" sz="2400" b="1" dirty="0">
                <a:solidFill>
                  <a:srgbClr val="2F2F2F"/>
                </a:solidFill>
              </a:rPr>
              <a:t>Tale of a Whale</a:t>
            </a:r>
          </a:p>
          <a:p>
            <a:pPr marL="0" indent="0">
              <a:buNone/>
            </a:pPr>
            <a:r>
              <a:rPr lang="en-US" altLang="zh-CN" sz="2400" i="1" dirty="0">
                <a:solidFill>
                  <a:srgbClr val="2F2F2F"/>
                </a:solidFill>
              </a:rPr>
              <a:t>7</a:t>
            </a:r>
            <a:r>
              <a:rPr lang="en-US" altLang="zh-CN" sz="2400" dirty="0">
                <a:solidFill>
                  <a:srgbClr val="2F2F2F"/>
                </a:solidFill>
              </a:rPr>
              <a:t>   Why would an animal want to </a:t>
            </a:r>
            <a:r>
              <a:rPr lang="en-US" altLang="zh-CN" sz="2400" dirty="0">
                <a:solidFill>
                  <a:srgbClr val="2F2F2F"/>
                </a:solidFill>
                <a:hlinkClick r:id="" action="ppaction://noaction"/>
              </a:rPr>
              <a:t>cooperate</a:t>
            </a:r>
            <a:r>
              <a:rPr lang="en-US" altLang="zh-CN" sz="2400" dirty="0">
                <a:solidFill>
                  <a:srgbClr val="2F2F2F"/>
                </a:solidFill>
              </a:rPr>
              <a:t> with a human? </a:t>
            </a:r>
            <a:r>
              <a:rPr lang="en-US" altLang="zh-CN" sz="2400" dirty="0">
                <a:solidFill>
                  <a:srgbClr val="E134B6"/>
                </a:solidFill>
              </a:rPr>
              <a:t>Behaviorists would say that animals cooperate when they learn it is </a:t>
            </a:r>
            <a:r>
              <a:rPr lang="en-US" altLang="zh-CN" sz="3200" b="1" dirty="0">
                <a:solidFill>
                  <a:srgbClr val="FF0000"/>
                </a:solidFill>
                <a:hlinkClick r:id="rId2" action="ppaction://hlinksldjump">
                  <a:extLst>
                    <a:ext uri="{A12FA001-AC4F-418D-AE19-62706E023703}">
                      <ahyp:hlinkClr xmlns:ahyp="http://schemas.microsoft.com/office/drawing/2018/hyperlinkcolor" val="tx"/>
                    </a:ext>
                  </a:extLst>
                </a:hlinkClick>
              </a:rPr>
              <a:t>in their interest </a:t>
            </a:r>
            <a:r>
              <a:rPr lang="en-US" altLang="zh-CN" sz="2400" dirty="0">
                <a:solidFill>
                  <a:srgbClr val="E134B6"/>
                </a:solidFill>
              </a:rPr>
              <a:t>to do so. This is true, but I don’t think it </a:t>
            </a:r>
            <a:r>
              <a:rPr lang="en-US" altLang="zh-CN" sz="3200" b="1" dirty="0">
                <a:solidFill>
                  <a:srgbClr val="FF0000"/>
                </a:solidFill>
                <a:hlinkClick r:id="rId3" action="ppaction://hlinksldjump">
                  <a:extLst>
                    <a:ext uri="{A12FA001-AC4F-418D-AE19-62706E023703}">
                      <ahyp:hlinkClr xmlns:ahyp="http://schemas.microsoft.com/office/drawing/2018/hyperlinkcolor" val="tx"/>
                    </a:ext>
                  </a:extLst>
                </a:hlinkClick>
              </a:rPr>
              <a:t>goes far </a:t>
            </a:r>
            <a:r>
              <a:rPr lang="en-US" altLang="zh-CN" sz="2400" dirty="0">
                <a:solidFill>
                  <a:srgbClr val="E134B6"/>
                </a:solidFill>
              </a:rPr>
              <a:t>enough. </a:t>
            </a: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Tree>
    <p:extLst>
      <p:ext uri="{BB962C8B-B14F-4D97-AF65-F5344CB8AC3E}">
        <p14:creationId xmlns:p14="http://schemas.microsoft.com/office/powerpoint/2010/main" val="3585051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676" y="913284"/>
            <a:ext cx="7992888" cy="4327677"/>
          </a:xfrm>
        </p:spPr>
        <p:txBody>
          <a:bodyPr>
            <a:normAutofit/>
          </a:bodyPr>
          <a:lstStyle/>
          <a:p>
            <a:pPr marL="0" indent="0">
              <a:buNone/>
            </a:pPr>
            <a:r>
              <a:rPr lang="en-US" altLang="zh-CN" sz="2400" i="1" dirty="0">
                <a:solidFill>
                  <a:srgbClr val="2F2F2F"/>
                </a:solidFill>
              </a:rPr>
              <a:t>8</a:t>
            </a:r>
            <a:r>
              <a:rPr lang="en-US" altLang="zh-CN" sz="2400" dirty="0">
                <a:solidFill>
                  <a:srgbClr val="2F2F2F"/>
                </a:solidFill>
              </a:rPr>
              <a:t>   Gail Laule, a consultant on animal behavior, speaks of Orky, a killer whale, she knew. “Of all the animals I’ve worked with, he was the most intelligent,” she says. “He would </a:t>
            </a:r>
            <a:r>
              <a:rPr lang="en-US" altLang="zh-CN" sz="2400" dirty="0">
                <a:solidFill>
                  <a:srgbClr val="2F2F2F"/>
                </a:solidFill>
                <a:hlinkClick r:id="" action="ppaction://noaction"/>
              </a:rPr>
              <a:t>assess</a:t>
            </a:r>
            <a:r>
              <a:rPr lang="en-US" altLang="zh-CN" sz="2400" dirty="0">
                <a:solidFill>
                  <a:srgbClr val="2F2F2F"/>
                </a:solidFill>
              </a:rPr>
              <a:t> a situation and then do something based on the </a:t>
            </a:r>
            <a:r>
              <a:rPr lang="en-US" altLang="zh-CN" sz="2400" dirty="0">
                <a:solidFill>
                  <a:srgbClr val="2F2F2F"/>
                </a:solidFill>
                <a:hlinkClick r:id="" action="ppaction://noaction"/>
              </a:rPr>
              <a:t>judgments</a:t>
            </a:r>
            <a:r>
              <a:rPr lang="en-US" altLang="zh-CN" sz="2400" dirty="0">
                <a:solidFill>
                  <a:srgbClr val="2F2F2F"/>
                </a:solidFill>
              </a:rPr>
              <a:t> he made.”</a:t>
            </a:r>
            <a:endParaRPr lang="zh-CN" altLang="en-US" sz="2400" dirty="0">
              <a:solidFill>
                <a:srgbClr val="2F2F2F"/>
              </a:solidFill>
            </a:endParaRP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Tree>
    <p:extLst>
      <p:ext uri="{BB962C8B-B14F-4D97-AF65-F5344CB8AC3E}">
        <p14:creationId xmlns:p14="http://schemas.microsoft.com/office/powerpoint/2010/main" val="4268595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9101" y="855512"/>
            <a:ext cx="8185348" cy="4327677"/>
          </a:xfrm>
        </p:spPr>
        <p:txBody>
          <a:bodyPr>
            <a:normAutofit/>
          </a:bodyPr>
          <a:lstStyle/>
          <a:p>
            <a:pPr marL="0" indent="0">
              <a:buNone/>
            </a:pPr>
            <a:r>
              <a:rPr lang="en-US" altLang="zh-CN" sz="2400" i="1" dirty="0">
                <a:solidFill>
                  <a:srgbClr val="2F2F2F"/>
                </a:solidFill>
              </a:rPr>
              <a:t>9</a:t>
            </a:r>
            <a:r>
              <a:rPr lang="en-US" altLang="zh-CN" sz="2400" dirty="0">
                <a:solidFill>
                  <a:srgbClr val="2F2F2F"/>
                </a:solidFill>
              </a:rPr>
              <a:t>   Like the time he helped save a family member. When Orky’s mate, Corky, gave birth, the baby did not thrive </a:t>
            </a:r>
            <a:r>
              <a:rPr lang="en-US" altLang="zh-CN" sz="2400" dirty="0">
                <a:solidFill>
                  <a:srgbClr val="2F2F2F"/>
                </a:solidFill>
                <a:hlinkClick r:id="" action="ppaction://noaction"/>
              </a:rPr>
              <a:t>at first</a:t>
            </a:r>
            <a:r>
              <a:rPr lang="en-US" altLang="zh-CN" sz="2400" dirty="0">
                <a:solidFill>
                  <a:srgbClr val="2F2F2F"/>
                </a:solidFill>
              </a:rPr>
              <a:t>, and keepers took the little whale out of the tank by stretcher for </a:t>
            </a:r>
            <a:r>
              <a:rPr lang="en-US" altLang="zh-CN" sz="2400" dirty="0">
                <a:solidFill>
                  <a:srgbClr val="2F2F2F"/>
                </a:solidFill>
                <a:hlinkClick r:id="" action="ppaction://noaction"/>
              </a:rPr>
              <a:t>emergency</a:t>
            </a:r>
            <a:r>
              <a:rPr lang="en-US" altLang="zh-CN" sz="2400" dirty="0">
                <a:solidFill>
                  <a:srgbClr val="2F2F2F"/>
                </a:solidFill>
              </a:rPr>
              <a:t> care. Things began to </a:t>
            </a:r>
            <a:r>
              <a:rPr lang="en-US" altLang="zh-CN" sz="2400" dirty="0">
                <a:solidFill>
                  <a:srgbClr val="2F2F2F"/>
                </a:solidFill>
                <a:hlinkClick r:id="" action="ppaction://noaction"/>
              </a:rPr>
              <a:t>go wrong</a:t>
            </a:r>
            <a:r>
              <a:rPr lang="en-US" altLang="zh-CN" sz="2400" dirty="0">
                <a:solidFill>
                  <a:srgbClr val="2F2F2F"/>
                </a:solidFill>
              </a:rPr>
              <a:t> when they returned the baby whale to the tank. As the workers halted the stretcher a few meters above the water, the baby suddenly began throwing up through its mouth. The keepers feared it would choke, but they could not reach the baby to help it.</a:t>
            </a:r>
            <a:endParaRPr lang="zh-CN" altLang="en-US" sz="2400" dirty="0">
              <a:solidFill>
                <a:srgbClr val="2F2F2F"/>
              </a:solidFill>
            </a:endParaRPr>
          </a:p>
          <a:p>
            <a:pPr marL="0" indent="0">
              <a:buNone/>
            </a:pPr>
            <a:endParaRPr kumimoji="1" lang="zh-CN" altLang="en-US" dirty="0"/>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Tree>
    <p:extLst>
      <p:ext uri="{BB962C8B-B14F-4D97-AF65-F5344CB8AC3E}">
        <p14:creationId xmlns:p14="http://schemas.microsoft.com/office/powerpoint/2010/main" val="4048361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5330" y="1496917"/>
            <a:ext cx="8113340" cy="2952328"/>
          </a:xfrm>
        </p:spPr>
        <p:txBody>
          <a:bodyPr>
            <a:normAutofit/>
          </a:bodyPr>
          <a:lstStyle/>
          <a:p>
            <a:pPr marL="0" indent="0">
              <a:buNone/>
            </a:pPr>
            <a:r>
              <a:rPr lang="en-US" altLang="zh-CN" sz="2400" i="1" dirty="0">
                <a:solidFill>
                  <a:srgbClr val="2F2F2F"/>
                </a:solidFill>
              </a:rPr>
              <a:t>10</a:t>
            </a:r>
            <a:r>
              <a:rPr lang="en-US" altLang="zh-CN" sz="2400" dirty="0">
                <a:solidFill>
                  <a:srgbClr val="2F2F2F"/>
                </a:solidFill>
              </a:rPr>
              <a:t>   Apparently </a:t>
            </a:r>
            <a:r>
              <a:rPr lang="en-US" altLang="zh-CN" sz="3200" b="1" dirty="0">
                <a:solidFill>
                  <a:srgbClr val="FF0000"/>
                </a:solidFill>
                <a:hlinkClick r:id="rId2" action="ppaction://hlinksldjump">
                  <a:extLst>
                    <a:ext uri="{A12FA001-AC4F-418D-AE19-62706E023703}">
                      <ahyp:hlinkClr xmlns:ahyp="http://schemas.microsoft.com/office/drawing/2018/hyperlinkcolor" val="tx"/>
                    </a:ext>
                  </a:extLst>
                </a:hlinkClick>
              </a:rPr>
              <a:t>sizing up</a:t>
            </a:r>
            <a:r>
              <a:rPr lang="en-US" altLang="zh-CN" sz="3200" b="1" dirty="0">
                <a:solidFill>
                  <a:srgbClr val="FF0000"/>
                </a:solidFill>
              </a:rPr>
              <a:t> </a:t>
            </a:r>
            <a:r>
              <a:rPr lang="en-US" altLang="zh-CN" sz="2400" dirty="0">
                <a:solidFill>
                  <a:srgbClr val="2F2F2F"/>
                </a:solidFill>
              </a:rPr>
              <a:t>the problem, Orky swam under the stretcher and allowed one of the men to stand on his head, something he’d never been trained to do. Then, using his tail to keep steady, Orky let the keeper reach up and release the 420-pound baby so that it could slide into the water </a:t>
            </a:r>
            <a:r>
              <a:rPr lang="en-US" altLang="zh-CN" sz="3200" b="1" dirty="0">
                <a:solidFill>
                  <a:srgbClr val="FF0000"/>
                </a:solidFill>
                <a:hlinkClick r:id="rId3" action="ppaction://hlinksldjump">
                  <a:extLst>
                    <a:ext uri="{A12FA001-AC4F-418D-AE19-62706E023703}">
                      <ahyp:hlinkClr xmlns:ahyp="http://schemas.microsoft.com/office/drawing/2018/hyperlinkcolor" val="tx"/>
                    </a:ext>
                  </a:extLst>
                </a:hlinkClick>
              </a:rPr>
              <a:t>within reach</a:t>
            </a:r>
            <a:r>
              <a:rPr lang="en-US" altLang="zh-CN" sz="3200" b="1" dirty="0">
                <a:solidFill>
                  <a:srgbClr val="FF0000"/>
                </a:solidFill>
              </a:rPr>
              <a:t> </a:t>
            </a:r>
            <a:r>
              <a:rPr lang="en-US" altLang="zh-CN" sz="2400" dirty="0">
                <a:solidFill>
                  <a:srgbClr val="2F2F2F"/>
                </a:solidFill>
              </a:rPr>
              <a:t>of help.</a:t>
            </a:r>
            <a:endParaRPr lang="zh-CN" altLang="en-US" sz="2400" dirty="0">
              <a:solidFill>
                <a:srgbClr val="2F2F2F"/>
              </a:solidFill>
            </a:endParaRP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Tree>
    <p:extLst>
      <p:ext uri="{BB962C8B-B14F-4D97-AF65-F5344CB8AC3E}">
        <p14:creationId xmlns:p14="http://schemas.microsoft.com/office/powerpoint/2010/main" val="4065520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1807" y="693661"/>
            <a:ext cx="8113340" cy="4327677"/>
          </a:xfrm>
        </p:spPr>
        <p:txBody>
          <a:bodyPr>
            <a:noAutofit/>
          </a:bodyPr>
          <a:lstStyle/>
          <a:p>
            <a:pPr marL="0" indent="0">
              <a:buNone/>
            </a:pPr>
            <a:r>
              <a:rPr lang="en-US" altLang="zh-CN" sz="2400" b="1" dirty="0">
                <a:solidFill>
                  <a:srgbClr val="2F2F2F"/>
                </a:solidFill>
              </a:rPr>
              <a:t>Primate Shell Game</a:t>
            </a:r>
          </a:p>
          <a:p>
            <a:pPr marL="0" indent="0">
              <a:buNone/>
            </a:pPr>
            <a:r>
              <a:rPr lang="en-US" altLang="zh-CN" sz="2400" i="1" dirty="0">
                <a:solidFill>
                  <a:srgbClr val="2F2F2F"/>
                </a:solidFill>
              </a:rPr>
              <a:t>11</a:t>
            </a:r>
            <a:r>
              <a:rPr lang="en-US" altLang="zh-CN" sz="2400" dirty="0">
                <a:solidFill>
                  <a:srgbClr val="2F2F2F"/>
                </a:solidFill>
              </a:rPr>
              <a:t>  Sometimes </a:t>
            </a:r>
            <a:r>
              <a:rPr lang="en-US" altLang="zh-CN" sz="2400" dirty="0">
                <a:solidFill>
                  <a:srgbClr val="2F2F2F"/>
                </a:solidFill>
                <a:hlinkClick r:id="" action="ppaction://noaction"/>
              </a:rPr>
              <a:t>evidence</a:t>
            </a:r>
            <a:r>
              <a:rPr lang="en-US" altLang="zh-CN" sz="2400" dirty="0">
                <a:solidFill>
                  <a:srgbClr val="2F2F2F"/>
                </a:solidFill>
              </a:rPr>
              <a:t> of intelligence can be seen in attempts to </a:t>
            </a:r>
            <a:r>
              <a:rPr lang="en-US" altLang="zh-CN" sz="2400" dirty="0">
                <a:solidFill>
                  <a:srgbClr val="2F2F2F"/>
                </a:solidFill>
                <a:hlinkClick r:id="" action="ppaction://noaction"/>
              </a:rPr>
              <a:t>deceive</a:t>
            </a:r>
            <a:r>
              <a:rPr lang="en-US" altLang="zh-CN" sz="2400" dirty="0">
                <a:solidFill>
                  <a:srgbClr val="2F2F2F"/>
                </a:solidFill>
              </a:rPr>
              <a:t>. Zoo keeper Helen Shewman of Seattle’s Woodland Park Zoo recalls that one day she dropped an orange through a feeding hole for Melati , an orangutan. Instead of moving away to get it, Melati looked Shewman in the eye and held out her hand. Thinking the orange must have rolled off somewhere inaccessible, Shewman gave her another one. But when Melati moved off, Shewman noticed the original orange was hidden in her other hand. </a:t>
            </a:r>
            <a:endParaRPr lang="zh-CN" altLang="en-US" sz="2400" dirty="0">
              <a:solidFill>
                <a:srgbClr val="2F2F2F"/>
              </a:solidFill>
            </a:endParaRPr>
          </a:p>
        </p:txBody>
      </p:sp>
      <p:sp>
        <p:nvSpPr>
          <p:cNvPr id="4" name="标题 1"/>
          <p:cNvSpPr>
            <a:spLocks noGrp="1"/>
          </p:cNvSpPr>
          <p:nvPr>
            <p:ph type="title"/>
          </p:nvPr>
        </p:nvSpPr>
        <p:spPr>
          <a:xfrm>
            <a:off x="419101" y="7268"/>
            <a:ext cx="8206046" cy="566445"/>
          </a:xfrm>
        </p:spPr>
        <p:txBody>
          <a:bodyPr>
            <a:normAutofit/>
          </a:bodyPr>
          <a:lstStyle/>
          <a:p>
            <a:r>
              <a:rPr lang="en-US" altLang="zh-CN" dirty="0"/>
              <a:t>In Reading – Detailed Reading</a:t>
            </a:r>
            <a:endParaRPr lang="zh-CN" altLang="en-US" b="0" dirty="0"/>
          </a:p>
        </p:txBody>
      </p:sp>
    </p:spTree>
    <p:extLst>
      <p:ext uri="{BB962C8B-B14F-4D97-AF65-F5344CB8AC3E}">
        <p14:creationId xmlns:p14="http://schemas.microsoft.com/office/powerpoint/2010/main" val="840426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129308"/>
            <a:ext cx="7992888" cy="4327677"/>
          </a:xfrm>
        </p:spPr>
        <p:txBody>
          <a:bodyPr>
            <a:normAutofit/>
          </a:bodyPr>
          <a:lstStyle/>
          <a:p>
            <a:pPr marL="0" indent="0">
              <a:buNone/>
            </a:pPr>
            <a:r>
              <a:rPr lang="en-US" altLang="zh-CN" sz="2400" i="1" dirty="0">
                <a:solidFill>
                  <a:srgbClr val="2F2F2F"/>
                </a:solidFill>
              </a:rPr>
              <a:t>12</a:t>
            </a:r>
            <a:r>
              <a:rPr lang="en-US" altLang="zh-CN" sz="2400" dirty="0">
                <a:solidFill>
                  <a:srgbClr val="2F2F2F"/>
                </a:solidFill>
              </a:rPr>
              <a:t>  Towan, the colony’s dominant male, watched this whole trick, and the next day he, too, looked Shewman in the eye and pretended that he had not yet received an orange. “Are you sure you don’t have one?” Shewman asked. He continued to hold her </a:t>
            </a:r>
            <a:r>
              <a:rPr lang="en-US" altLang="zh-CN" sz="2400" dirty="0">
                <a:solidFill>
                  <a:srgbClr val="2F2F2F"/>
                </a:solidFill>
                <a:hlinkClick r:id="" action="ppaction://noaction"/>
              </a:rPr>
              <a:t>gaze</a:t>
            </a:r>
            <a:r>
              <a:rPr lang="en-US" altLang="zh-CN" sz="2400" dirty="0">
                <a:solidFill>
                  <a:srgbClr val="2F2F2F"/>
                </a:solidFill>
              </a:rPr>
              <a:t> steadily and held out his hand. </a:t>
            </a:r>
            <a:r>
              <a:rPr lang="en-US" altLang="zh-CN" sz="2400" dirty="0">
                <a:solidFill>
                  <a:srgbClr val="2F2F2F"/>
                </a:solidFill>
                <a:hlinkClick r:id="" action="ppaction://noaction"/>
              </a:rPr>
              <a:t>Giving in</a:t>
            </a:r>
            <a:r>
              <a:rPr lang="en-US" altLang="zh-CN" sz="2400" dirty="0">
                <a:solidFill>
                  <a:srgbClr val="2F2F2F"/>
                </a:solidFill>
              </a:rPr>
              <a:t>, she gave him another one, then saw that he had been hiding his orange </a:t>
            </a:r>
            <a:r>
              <a:rPr lang="en-US" altLang="zh-CN" sz="2400" dirty="0">
                <a:solidFill>
                  <a:srgbClr val="2F2F2F"/>
                </a:solidFill>
                <a:hlinkClick r:id="" action="ppaction://noaction"/>
              </a:rPr>
              <a:t>underneath</a:t>
            </a:r>
            <a:r>
              <a:rPr lang="en-US" altLang="zh-CN" sz="2400" dirty="0">
                <a:solidFill>
                  <a:srgbClr val="2F2F2F"/>
                </a:solidFill>
              </a:rPr>
              <a:t> his foot.</a:t>
            </a:r>
            <a:endParaRPr lang="zh-CN" altLang="en-US" sz="2400" dirty="0">
              <a:solidFill>
                <a:srgbClr val="2F2F2F"/>
              </a:solidFill>
            </a:endParaRP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Tree>
    <p:extLst>
      <p:ext uri="{BB962C8B-B14F-4D97-AF65-F5344CB8AC3E}">
        <p14:creationId xmlns:p14="http://schemas.microsoft.com/office/powerpoint/2010/main" val="4003742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9098" y="1273324"/>
            <a:ext cx="8292045" cy="3658172"/>
          </a:xfrm>
        </p:spPr>
        <p:txBody>
          <a:bodyPr/>
          <a:lstStyle/>
          <a:p>
            <a:pPr marL="0" indent="0">
              <a:buNone/>
            </a:pPr>
            <a:r>
              <a:rPr lang="en-US" altLang="zh-CN" sz="2400" i="1" dirty="0">
                <a:solidFill>
                  <a:srgbClr val="2F2F2F"/>
                </a:solidFill>
              </a:rPr>
              <a:t>13</a:t>
            </a:r>
            <a:r>
              <a:rPr lang="en-US" altLang="zh-CN" sz="2400" dirty="0">
                <a:solidFill>
                  <a:srgbClr val="2F2F2F"/>
                </a:solidFill>
              </a:rPr>
              <a:t>    What is intelligence anyway? If life is about survival of a species — and intelligence is meant to serve that survival — then we can’t compare with pea-brained sea turtles, which were here long before us and </a:t>
            </a:r>
            <a:r>
              <a:rPr lang="en-US" altLang="zh-CN" sz="2400" dirty="0">
                <a:solidFill>
                  <a:srgbClr val="2F2F2F"/>
                </a:solidFill>
                <a:hlinkClick r:id="" action="ppaction://noaction"/>
              </a:rPr>
              <a:t>survived</a:t>
            </a:r>
            <a:r>
              <a:rPr lang="en-US" altLang="zh-CN" sz="2400" dirty="0">
                <a:solidFill>
                  <a:srgbClr val="2F2F2F"/>
                </a:solidFill>
              </a:rPr>
              <a:t> the disaster that </a:t>
            </a:r>
            <a:r>
              <a:rPr lang="en-US" altLang="zh-CN" sz="2400" dirty="0">
                <a:solidFill>
                  <a:srgbClr val="2F2F2F"/>
                </a:solidFill>
                <a:hlinkClick r:id="" action="ppaction://noaction"/>
              </a:rPr>
              <a:t>wiped out</a:t>
            </a:r>
            <a:r>
              <a:rPr lang="en-US" altLang="zh-CN" sz="2400" dirty="0">
                <a:solidFill>
                  <a:srgbClr val="2F2F2F"/>
                </a:solidFill>
              </a:rPr>
              <a:t> the dinosaurs. Still, it is comforting to realize that other species besides our own can stand back and assess the world around them, even if their </a:t>
            </a:r>
            <a:r>
              <a:rPr lang="en-US" altLang="zh-CN" sz="2400" dirty="0">
                <a:solidFill>
                  <a:srgbClr val="2F2F2F"/>
                </a:solidFill>
                <a:hlinkClick r:id="" action="ppaction://noaction"/>
              </a:rPr>
              <a:t>horizons</a:t>
            </a:r>
            <a:r>
              <a:rPr lang="en-US" altLang="zh-CN" sz="2400" dirty="0">
                <a:solidFill>
                  <a:srgbClr val="2F2F2F"/>
                </a:solidFill>
              </a:rPr>
              <a:t> are more limited than ours.</a:t>
            </a:r>
            <a:endParaRPr lang="zh-CN" altLang="en-US" sz="2400" dirty="0">
              <a:solidFill>
                <a:srgbClr val="2F2F2F"/>
              </a:solidFill>
            </a:endParaRPr>
          </a:p>
          <a:p>
            <a:pPr marL="0" indent="0">
              <a:buNone/>
            </a:pPr>
            <a:endParaRPr kumimoji="1" lang="zh-CN" altLang="en-US" dirty="0"/>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Tree>
    <p:extLst>
      <p:ext uri="{BB962C8B-B14F-4D97-AF65-F5344CB8AC3E}">
        <p14:creationId xmlns:p14="http://schemas.microsoft.com/office/powerpoint/2010/main" val="2684189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 1</a:t>
            </a:r>
            <a:endParaRPr lang="zh-CN" altLang="en-US" dirty="0"/>
          </a:p>
        </p:txBody>
      </p:sp>
      <p:sp>
        <p:nvSpPr>
          <p:cNvPr id="4" name="TextBox 3"/>
          <p:cNvSpPr txBox="1">
            <a:spLocks noChangeArrowheads="1"/>
          </p:cNvSpPr>
          <p:nvPr/>
        </p:nvSpPr>
        <p:spPr bwMode="auto">
          <a:xfrm>
            <a:off x="615669" y="855792"/>
            <a:ext cx="7992888" cy="1200329"/>
          </a:xfrm>
          <a:prstGeom prst="rect">
            <a:avLst/>
          </a:prstGeom>
          <a:noFill/>
          <a:ln w="9525">
            <a:noFill/>
            <a:miter lim="800000"/>
            <a:headEnd/>
            <a:tailEnd/>
          </a:ln>
        </p:spPr>
        <p:txBody>
          <a:bodyPr wrap="square">
            <a:spAutoFit/>
          </a:bodyPr>
          <a:lstStyle/>
          <a:p>
            <a:pPr marL="261938" indent="-261938" algn="just">
              <a:spcBef>
                <a:spcPct val="0"/>
              </a:spcBef>
            </a:pPr>
            <a:r>
              <a:rPr lang="en-US" altLang="zh-CN" sz="2400" b="1" dirty="0">
                <a:solidFill>
                  <a:srgbClr val="CC0000"/>
                </a:solidFill>
                <a:ea typeface="宋体" pitchFamily="2" charset="-122"/>
              </a:rPr>
              <a:t>controversy</a:t>
            </a:r>
            <a:r>
              <a:rPr lang="en-US" altLang="zh-CN" sz="2400" i="1" dirty="0">
                <a:solidFill>
                  <a:srgbClr val="D2403C"/>
                </a:solidFill>
                <a:ea typeface="宋体" pitchFamily="2" charset="-122"/>
              </a:rPr>
              <a:t> </a:t>
            </a:r>
            <a:r>
              <a:rPr lang="en-US" altLang="zh-CN" sz="2400" i="1" dirty="0">
                <a:ea typeface="宋体" pitchFamily="2" charset="-122"/>
              </a:rPr>
              <a:t>n.</a:t>
            </a:r>
            <a:r>
              <a:rPr lang="en-US" altLang="zh-CN" sz="2400" i="1" dirty="0">
                <a:solidFill>
                  <a:srgbClr val="FF0000"/>
                </a:solidFill>
                <a:ea typeface="宋体" pitchFamily="2" charset="-122"/>
              </a:rPr>
              <a:t> </a:t>
            </a:r>
          </a:p>
          <a:p>
            <a:r>
              <a:rPr lang="en-US" altLang="zh-CN" sz="2400" dirty="0"/>
              <a:t>a dispute, esp. a public one, between sides holding opposing views </a:t>
            </a:r>
            <a:r>
              <a:rPr lang="zh-CN" altLang="en-US" sz="2400" dirty="0"/>
              <a:t>争论；争议</a:t>
            </a:r>
            <a:endParaRPr lang="zh-CN" altLang="zh-CN" sz="2400" dirty="0">
              <a:ea typeface="宋体" pitchFamily="2" charset="-122"/>
            </a:endParaRPr>
          </a:p>
        </p:txBody>
      </p:sp>
      <p:sp>
        <p:nvSpPr>
          <p:cNvPr id="5" name="矩形 4"/>
          <p:cNvSpPr>
            <a:spLocks noChangeArrowheads="1"/>
          </p:cNvSpPr>
          <p:nvPr/>
        </p:nvSpPr>
        <p:spPr bwMode="auto">
          <a:xfrm>
            <a:off x="971600" y="2425452"/>
            <a:ext cx="7920112" cy="830997"/>
          </a:xfrm>
          <a:prstGeom prst="rect">
            <a:avLst/>
          </a:prstGeom>
          <a:noFill/>
          <a:ln w="9525">
            <a:noFill/>
            <a:miter lim="800000"/>
            <a:headEnd/>
            <a:tailEnd/>
          </a:ln>
        </p:spPr>
        <p:txBody>
          <a:bodyPr wrap="square">
            <a:spAutoFit/>
          </a:bodyPr>
          <a:lstStyle/>
          <a:p>
            <a:r>
              <a:rPr lang="en-US" altLang="zh-CN" sz="2400" dirty="0"/>
              <a:t>There is a fierce/bitter/heated controversy over tax cuts for big businesses.</a:t>
            </a:r>
            <a:endParaRPr lang="en-US" altLang="zh-CN" sz="2400" dirty="0">
              <a:ea typeface="宋体" pitchFamily="2" charset="-122"/>
            </a:endParaRPr>
          </a:p>
        </p:txBody>
      </p:sp>
      <p:sp>
        <p:nvSpPr>
          <p:cNvPr id="7" name="Rectangle 25"/>
          <p:cNvSpPr>
            <a:spLocks noChangeArrowheads="1"/>
          </p:cNvSpPr>
          <p:nvPr/>
        </p:nvSpPr>
        <p:spPr bwMode="auto">
          <a:xfrm>
            <a:off x="971600" y="3681809"/>
            <a:ext cx="7343775" cy="461665"/>
          </a:xfrm>
          <a:prstGeom prst="rect">
            <a:avLst/>
          </a:prstGeom>
          <a:noFill/>
          <a:ln w="9525">
            <a:noFill/>
            <a:miter lim="800000"/>
            <a:headEnd/>
            <a:tailEnd/>
          </a:ln>
        </p:spPr>
        <p:txBody>
          <a:bodyPr>
            <a:spAutoFit/>
          </a:bodyPr>
          <a:lstStyle/>
          <a:p>
            <a:pPr algn="just" eaLnBrk="0" hangingPunct="0"/>
            <a:r>
              <a:rPr lang="zh-CN" altLang="en-US" sz="2400" dirty="0"/>
              <a:t>大企业减税一事引起了激烈的争论。</a:t>
            </a:r>
            <a:endParaRPr lang="zh-CN" altLang="en-US" sz="2400" b="1" dirty="0">
              <a:solidFill>
                <a:srgbClr val="CC0000"/>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585267" y="3781673"/>
            <a:ext cx="314325" cy="261938"/>
          </a:xfrm>
          <a:prstGeom prst="rect">
            <a:avLst/>
          </a:prstGeom>
          <a:noFill/>
          <a:ln w="9525">
            <a:noFill/>
            <a:miter lim="800000"/>
            <a:headEnd/>
            <a:tailEnd/>
          </a:ln>
        </p:spPr>
      </p:pic>
      <p:sp>
        <p:nvSpPr>
          <p:cNvPr id="3" name="文本框 2">
            <a:hlinkClick r:id="rId4"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4"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38782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pPr marL="0" indent="0" algn="l">
              <a:buNone/>
            </a:pPr>
            <a:r>
              <a:rPr kumimoji="1" lang="zh-CN" altLang="en-US" sz="2400" b="1" dirty="0"/>
              <a:t>大人物</a:t>
            </a:r>
            <a:r>
              <a:rPr kumimoji="1" lang="en-US" altLang="zh-CN" sz="2400" b="1" dirty="0"/>
              <a:t>  big bug</a:t>
            </a:r>
          </a:p>
          <a:p>
            <a:pPr marL="0" indent="0" algn="l">
              <a:buNone/>
            </a:pPr>
            <a:r>
              <a:rPr kumimoji="1" lang="zh-CN" altLang="en-US" sz="2400" b="1" dirty="0"/>
              <a:t>干劲十足的人  </a:t>
            </a:r>
            <a:r>
              <a:rPr kumimoji="1" lang="en-US" altLang="zh-CN" sz="2400" b="1" dirty="0"/>
              <a:t>eager beaver</a:t>
            </a:r>
          </a:p>
          <a:p>
            <a:pPr marL="0" indent="0" algn="l">
              <a:buNone/>
            </a:pPr>
            <a:r>
              <a:rPr kumimoji="1" lang="zh-CN" altLang="en-US" sz="2400" b="1" dirty="0"/>
              <a:t>积极工作的人  </a:t>
            </a:r>
            <a:r>
              <a:rPr kumimoji="1" lang="en-US" altLang="zh-CN" sz="2400" b="1" dirty="0"/>
              <a:t>willing horse</a:t>
            </a:r>
          </a:p>
          <a:p>
            <a:pPr marL="0" indent="0" algn="l">
              <a:buNone/>
            </a:pPr>
            <a:r>
              <a:rPr kumimoji="1" lang="zh-CN" altLang="en-US" sz="2400" b="1" dirty="0"/>
              <a:t>忍耐  </a:t>
            </a:r>
            <a:r>
              <a:rPr kumimoji="1" lang="en-US" altLang="zh-CN" sz="2400" b="1" dirty="0"/>
              <a:t>hold one’s horse</a:t>
            </a:r>
          </a:p>
          <a:p>
            <a:pPr marL="0" indent="0" algn="l">
              <a:buNone/>
            </a:pPr>
            <a:r>
              <a:rPr kumimoji="1" lang="zh-CN" altLang="en-US" sz="2400" b="1" dirty="0"/>
              <a:t>巨大的成功 </a:t>
            </a:r>
            <a:r>
              <a:rPr kumimoji="1" lang="en-US" altLang="zh-CN" sz="2400" b="1" dirty="0"/>
              <a:t> a whale of a victory</a:t>
            </a:r>
          </a:p>
          <a:p>
            <a:pPr marL="0" indent="0" algn="l">
              <a:buNone/>
            </a:pPr>
            <a:r>
              <a:rPr kumimoji="1" lang="zh-CN" altLang="en-US" sz="2400" b="1" dirty="0"/>
              <a:t>聪明绝顶  </a:t>
            </a:r>
            <a:r>
              <a:rPr kumimoji="1" lang="en-US" altLang="zh-CN" sz="2400" b="1" dirty="0"/>
              <a:t>as wise as an owl</a:t>
            </a:r>
          </a:p>
          <a:p>
            <a:pPr marL="0" indent="0" algn="l">
              <a:buNone/>
            </a:pPr>
            <a:r>
              <a:rPr kumimoji="1" lang="zh-CN" altLang="en-US" sz="2400" b="1" dirty="0"/>
              <a:t>狡兔三窟  </a:t>
            </a:r>
            <a:r>
              <a:rPr kumimoji="1" lang="en-US" altLang="zh-CN" sz="2400" b="1" dirty="0"/>
              <a:t>The mouse that hath but one hole is quickly taken.</a:t>
            </a:r>
          </a:p>
          <a:p>
            <a:pPr marL="0" indent="0" algn="ctr">
              <a:buNone/>
            </a:pPr>
            <a:endParaRPr lang="en-US" altLang="zh-CN" sz="2200" b="1" dirty="0">
              <a:solidFill>
                <a:srgbClr val="3F3F3F"/>
              </a:solidFill>
            </a:endParaRPr>
          </a:p>
          <a:p>
            <a:pPr marL="0" indent="0" algn="ctr">
              <a:buNone/>
            </a:pPr>
            <a:endParaRPr lang="en-US" altLang="zh-CN" sz="2200" b="1" dirty="0">
              <a:solidFill>
                <a:srgbClr val="3F3F3F"/>
              </a:solidFill>
            </a:endParaRPr>
          </a:p>
          <a:p>
            <a:pPr marL="0" indent="0">
              <a:buNone/>
            </a:pPr>
            <a:endParaRPr lang="en-US" altLang="zh-CN" sz="2400" dirty="0">
              <a:solidFill>
                <a:srgbClr val="3F3F3F"/>
              </a:solidFill>
            </a:endParaRPr>
          </a:p>
          <a:p>
            <a:pPr marL="0" indent="0" algn="ctr">
              <a:buNone/>
            </a:pPr>
            <a:endParaRPr lang="en-US" altLang="zh-CN" sz="2400" b="1" dirty="0">
              <a:solidFill>
                <a:srgbClr val="3F3F3F"/>
              </a:solidFill>
            </a:endParaRPr>
          </a:p>
        </p:txBody>
      </p:sp>
      <p:sp>
        <p:nvSpPr>
          <p:cNvPr id="4" name="标题 1"/>
          <p:cNvSpPr>
            <a:spLocks noGrp="1"/>
          </p:cNvSpPr>
          <p:nvPr>
            <p:ph type="title"/>
          </p:nvPr>
        </p:nvSpPr>
        <p:spPr/>
        <p:txBody>
          <a:bodyPr/>
          <a:lstStyle/>
          <a:p>
            <a:r>
              <a:rPr lang="en-US" altLang="zh-CN" dirty="0"/>
              <a:t>Lead-in</a:t>
            </a:r>
            <a:endParaRPr kumimoji="1" lang="zh-CN" altLang="en-US" b="0" dirty="0"/>
          </a:p>
        </p:txBody>
      </p:sp>
    </p:spTree>
    <p:extLst>
      <p:ext uri="{BB962C8B-B14F-4D97-AF65-F5344CB8AC3E}">
        <p14:creationId xmlns:p14="http://schemas.microsoft.com/office/powerpoint/2010/main" val="3113753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 2</a:t>
            </a:r>
            <a:endParaRPr lang="zh-CN" altLang="en-US" dirty="0"/>
          </a:p>
        </p:txBody>
      </p:sp>
      <p:sp>
        <p:nvSpPr>
          <p:cNvPr id="4" name="TextBox 3"/>
          <p:cNvSpPr txBox="1">
            <a:spLocks noChangeArrowheads="1"/>
          </p:cNvSpPr>
          <p:nvPr/>
        </p:nvSpPr>
        <p:spPr bwMode="auto">
          <a:xfrm>
            <a:off x="575556" y="792443"/>
            <a:ext cx="7992888" cy="1569660"/>
          </a:xfrm>
          <a:prstGeom prst="rect">
            <a:avLst/>
          </a:prstGeom>
          <a:noFill/>
          <a:ln w="9525">
            <a:noFill/>
            <a:miter lim="800000"/>
            <a:headEnd/>
            <a:tailEnd/>
          </a:ln>
        </p:spPr>
        <p:txBody>
          <a:bodyPr wrap="square">
            <a:spAutoFit/>
          </a:bodyPr>
          <a:lstStyle/>
          <a:p>
            <a:pPr marL="261938" indent="-261938" algn="just">
              <a:spcBef>
                <a:spcPct val="0"/>
              </a:spcBef>
            </a:pPr>
            <a:r>
              <a:rPr lang="en-US" altLang="zh-CN" sz="2400" b="1" dirty="0">
                <a:solidFill>
                  <a:srgbClr val="CE200F"/>
                </a:solidFill>
                <a:ea typeface="宋体" pitchFamily="2" charset="-122"/>
              </a:rPr>
              <a:t>only to: </a:t>
            </a:r>
            <a:r>
              <a:rPr lang="en-US" altLang="zh-CN" sz="2400" dirty="0">
                <a:ea typeface="宋体" pitchFamily="2" charset="-122"/>
              </a:rPr>
              <a:t>(followed by a verb phrase)</a:t>
            </a:r>
          </a:p>
          <a:p>
            <a:pPr marL="261938" indent="-261938" algn="just">
              <a:spcBef>
                <a:spcPct val="0"/>
              </a:spcBef>
            </a:pPr>
            <a:r>
              <a:rPr lang="en-US" altLang="zh-CN" sz="2400" dirty="0"/>
              <a:t>used to introduce an event which happens immediately after the one you have just mentioned, and which is rather surprising or unfortunate </a:t>
            </a:r>
            <a:r>
              <a:rPr lang="zh-CN" altLang="en-US" sz="2400" dirty="0"/>
              <a:t>结果却，不料</a:t>
            </a:r>
            <a:endParaRPr lang="zh-CN" altLang="zh-CN" sz="2400" dirty="0">
              <a:ea typeface="宋体" pitchFamily="2" charset="-122"/>
            </a:endParaRPr>
          </a:p>
        </p:txBody>
      </p:sp>
      <p:sp>
        <p:nvSpPr>
          <p:cNvPr id="5" name="矩形 4"/>
          <p:cNvSpPr>
            <a:spLocks noChangeArrowheads="1"/>
          </p:cNvSpPr>
          <p:nvPr/>
        </p:nvSpPr>
        <p:spPr bwMode="auto">
          <a:xfrm>
            <a:off x="925885" y="2506119"/>
            <a:ext cx="7992888" cy="830997"/>
          </a:xfrm>
          <a:prstGeom prst="rect">
            <a:avLst/>
          </a:prstGeom>
          <a:noFill/>
          <a:ln w="9525">
            <a:noFill/>
            <a:miter lim="800000"/>
            <a:headEnd/>
            <a:tailEnd/>
          </a:ln>
        </p:spPr>
        <p:txBody>
          <a:bodyPr wrap="square">
            <a:spAutoFit/>
          </a:bodyPr>
          <a:lstStyle/>
          <a:p>
            <a:r>
              <a:rPr lang="en-US" altLang="zh-CN" sz="2400" dirty="0"/>
              <a:t>He had once tried inviting her out, only to meet with a rather cool response.</a:t>
            </a:r>
            <a:endParaRPr lang="en-US" altLang="zh-CN" sz="2400" dirty="0">
              <a:ea typeface="宋体" pitchFamily="2" charset="-122"/>
            </a:endParaRPr>
          </a:p>
        </p:txBody>
      </p:sp>
      <p:sp>
        <p:nvSpPr>
          <p:cNvPr id="7" name="Rectangle 25"/>
          <p:cNvSpPr>
            <a:spLocks noChangeArrowheads="1"/>
          </p:cNvSpPr>
          <p:nvPr/>
        </p:nvSpPr>
        <p:spPr bwMode="auto">
          <a:xfrm>
            <a:off x="941740" y="3643754"/>
            <a:ext cx="7632848" cy="461665"/>
          </a:xfrm>
          <a:prstGeom prst="rect">
            <a:avLst/>
          </a:prstGeom>
          <a:noFill/>
          <a:ln w="9525">
            <a:noFill/>
            <a:miter lim="800000"/>
            <a:headEnd/>
            <a:tailEnd/>
          </a:ln>
        </p:spPr>
        <p:txBody>
          <a:bodyPr wrap="square">
            <a:spAutoFit/>
          </a:bodyPr>
          <a:lstStyle/>
          <a:p>
            <a:pPr algn="just" eaLnBrk="0" hangingPunct="0"/>
            <a:r>
              <a:rPr lang="zh-CN" altLang="en-US" sz="2400" dirty="0"/>
              <a:t>他曾经试着邀请她出去玩，却遭到了非常冷漠的回应。</a:t>
            </a:r>
            <a:endParaRPr lang="zh-CN" altLang="en-US" sz="2400" b="1" dirty="0">
              <a:solidFill>
                <a:srgbClr val="CC0000"/>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12150" y="2613645"/>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4"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98560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 3</a:t>
            </a:r>
            <a:endParaRPr lang="zh-CN" altLang="en-US" dirty="0"/>
          </a:p>
        </p:txBody>
      </p:sp>
      <p:sp>
        <p:nvSpPr>
          <p:cNvPr id="4" name="TextBox 3"/>
          <p:cNvSpPr txBox="1">
            <a:spLocks noChangeArrowheads="1"/>
          </p:cNvSpPr>
          <p:nvPr/>
        </p:nvSpPr>
        <p:spPr bwMode="auto">
          <a:xfrm>
            <a:off x="611560" y="1057300"/>
            <a:ext cx="8532440" cy="1200328"/>
          </a:xfrm>
          <a:prstGeom prst="rect">
            <a:avLst/>
          </a:prstGeom>
          <a:noFill/>
          <a:ln w="9525">
            <a:noFill/>
            <a:miter lim="800000"/>
            <a:headEnd/>
            <a:tailEnd/>
          </a:ln>
        </p:spPr>
        <p:txBody>
          <a:bodyPr wrap="square">
            <a:spAutoFit/>
          </a:bodyPr>
          <a:lstStyle/>
          <a:p>
            <a:pPr marL="261938" indent="-261938" algn="just">
              <a:spcBef>
                <a:spcPct val="0"/>
              </a:spcBef>
            </a:pPr>
            <a:r>
              <a:rPr lang="en-US" altLang="zh-CN" sz="2400" b="1" dirty="0">
                <a:solidFill>
                  <a:srgbClr val="CE200F"/>
                </a:solidFill>
                <a:ea typeface="宋体" pitchFamily="2" charset="-122"/>
              </a:rPr>
              <a:t>relieve</a:t>
            </a:r>
            <a:r>
              <a:rPr lang="en-US" altLang="zh-CN" sz="2400" dirty="0"/>
              <a:t> </a:t>
            </a:r>
            <a:r>
              <a:rPr lang="en-US" altLang="zh-CN" sz="2400" i="1" dirty="0"/>
              <a:t>vt. </a:t>
            </a:r>
          </a:p>
          <a:p>
            <a:pPr marL="261938" indent="-261938" algn="just">
              <a:spcBef>
                <a:spcPct val="0"/>
              </a:spcBef>
            </a:pPr>
            <a:r>
              <a:rPr lang="en-US" altLang="zh-CN" sz="2400" dirty="0"/>
              <a:t>free (sb.) from pain, anxiety, etc.; ease (pain, anxiety, etc.) </a:t>
            </a:r>
          </a:p>
          <a:p>
            <a:pPr marL="261938" indent="-261938" algn="just">
              <a:spcBef>
                <a:spcPct val="0"/>
              </a:spcBef>
            </a:pPr>
            <a:r>
              <a:rPr lang="zh-CN" altLang="en-US" sz="2400" dirty="0"/>
              <a:t>解除（某人）（痛 苦、焦虑等）；减轻（痛苦、焦虑等）</a:t>
            </a:r>
            <a:endParaRPr lang="zh-CN" altLang="zh-CN" sz="2400" dirty="0">
              <a:ea typeface="宋体"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headEnd/>
            <a:tailEnd/>
          </a:ln>
        </p:spPr>
        <p:txBody>
          <a:bodyPr wrap="square">
            <a:spAutoFit/>
          </a:bodyPr>
          <a:lstStyle/>
          <a:p>
            <a:r>
              <a:rPr lang="en-US" altLang="zh-CN" sz="2400" dirty="0"/>
              <a:t>Taking a part-time job would help relieve you </a:t>
            </a:r>
            <a:r>
              <a:rPr lang="en-US" altLang="zh-CN" sz="2400" u="sng" dirty="0">
                <a:solidFill>
                  <a:srgbClr val="FF0000"/>
                </a:solidFill>
              </a:rPr>
              <a:t>of</a:t>
            </a:r>
            <a:r>
              <a:rPr lang="en-US" altLang="zh-CN" sz="2400" dirty="0"/>
              <a:t> the financial burden.</a:t>
            </a:r>
            <a:endParaRPr lang="en-US" altLang="zh-CN" sz="2400" dirty="0">
              <a:ea typeface="宋体" pitchFamily="2" charset="-122"/>
            </a:endParaRPr>
          </a:p>
        </p:txBody>
      </p:sp>
      <p:sp>
        <p:nvSpPr>
          <p:cNvPr id="7" name="Rectangle 25"/>
          <p:cNvSpPr>
            <a:spLocks noChangeArrowheads="1"/>
          </p:cNvSpPr>
          <p:nvPr/>
        </p:nvSpPr>
        <p:spPr bwMode="auto">
          <a:xfrm>
            <a:off x="987648" y="3693740"/>
            <a:ext cx="7632848" cy="461665"/>
          </a:xfrm>
          <a:prstGeom prst="rect">
            <a:avLst/>
          </a:prstGeom>
          <a:noFill/>
          <a:ln w="9525">
            <a:noFill/>
            <a:miter lim="800000"/>
            <a:headEnd/>
            <a:tailEnd/>
          </a:ln>
        </p:spPr>
        <p:txBody>
          <a:bodyPr wrap="square">
            <a:spAutoFit/>
          </a:bodyPr>
          <a:lstStyle/>
          <a:p>
            <a:pPr algn="just" eaLnBrk="0" hangingPunct="0"/>
            <a:r>
              <a:rPr lang="zh-CN" altLang="en-US" sz="2400" dirty="0"/>
              <a:t>找一份兼职工作能帮助你缓解经济上的负担。</a:t>
            </a:r>
            <a:endParaRPr lang="zh-CN" altLang="en-US" sz="2400" b="1" dirty="0">
              <a:solidFill>
                <a:srgbClr val="CC0000"/>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4"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548574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 4</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headEnd/>
            <a:tailEnd/>
          </a:ln>
        </p:spPr>
        <p:txBody>
          <a:bodyPr wrap="square">
            <a:spAutoFit/>
          </a:bodyPr>
          <a:lstStyle/>
          <a:p>
            <a:pPr marL="261938" indent="-261938" algn="just">
              <a:spcBef>
                <a:spcPct val="0"/>
              </a:spcBef>
            </a:pPr>
            <a:r>
              <a:rPr lang="en-US" altLang="zh-CN" sz="2400" b="1" dirty="0">
                <a:solidFill>
                  <a:srgbClr val="CE200F"/>
                </a:solidFill>
                <a:ea typeface="宋体" pitchFamily="2" charset="-122"/>
              </a:rPr>
              <a:t>i</a:t>
            </a:r>
            <a:r>
              <a:rPr lang="pt-BR" altLang="zh-CN" sz="2400" b="1" dirty="0">
                <a:solidFill>
                  <a:srgbClr val="CE200F"/>
                </a:solidFill>
                <a:ea typeface="宋体" pitchFamily="2" charset="-122"/>
              </a:rPr>
              <a:t>n sb.’s interest(s)</a:t>
            </a:r>
          </a:p>
          <a:p>
            <a:pPr marL="261938" indent="-261938" algn="just">
              <a:spcBef>
                <a:spcPct val="0"/>
              </a:spcBef>
            </a:pPr>
            <a:r>
              <a:rPr lang="en-US" altLang="zh-CN" sz="2400" dirty="0"/>
              <a:t>to sb.’s advantage </a:t>
            </a:r>
            <a:r>
              <a:rPr lang="zh-CN" altLang="en-US" sz="2400" dirty="0"/>
              <a:t>为了某人的利益</a:t>
            </a:r>
            <a:endParaRPr lang="zh-CN" altLang="zh-CN" sz="2400" dirty="0">
              <a:ea typeface="宋体" pitchFamily="2" charset="-122"/>
            </a:endParaRPr>
          </a:p>
        </p:txBody>
      </p:sp>
      <p:sp>
        <p:nvSpPr>
          <p:cNvPr id="5" name="矩形 4"/>
          <p:cNvSpPr>
            <a:spLocks noChangeArrowheads="1"/>
          </p:cNvSpPr>
          <p:nvPr/>
        </p:nvSpPr>
        <p:spPr bwMode="auto">
          <a:xfrm>
            <a:off x="971600" y="2353444"/>
            <a:ext cx="7992888" cy="1200329"/>
          </a:xfrm>
          <a:prstGeom prst="rect">
            <a:avLst/>
          </a:prstGeom>
          <a:noFill/>
          <a:ln w="9525">
            <a:noFill/>
            <a:miter lim="800000"/>
            <a:headEnd/>
            <a:tailEnd/>
          </a:ln>
        </p:spPr>
        <p:txBody>
          <a:bodyPr wrap="square">
            <a:spAutoFit/>
          </a:bodyPr>
          <a:lstStyle/>
          <a:p>
            <a:r>
              <a:rPr lang="en-US" altLang="zh-CN" sz="2400" dirty="0"/>
              <a:t>The local government has refused to approve the construction of a new chemical plant because it is not in the public interest.</a:t>
            </a:r>
            <a:endParaRPr lang="en-US" altLang="zh-CN" sz="2400" dirty="0">
              <a:ea typeface="宋体" pitchFamily="2" charset="-122"/>
            </a:endParaRPr>
          </a:p>
        </p:txBody>
      </p:sp>
      <p:sp>
        <p:nvSpPr>
          <p:cNvPr id="7" name="Rectangle 25"/>
          <p:cNvSpPr>
            <a:spLocks noChangeArrowheads="1"/>
          </p:cNvSpPr>
          <p:nvPr/>
        </p:nvSpPr>
        <p:spPr bwMode="auto">
          <a:xfrm>
            <a:off x="971600" y="3640043"/>
            <a:ext cx="7632848" cy="830997"/>
          </a:xfrm>
          <a:prstGeom prst="rect">
            <a:avLst/>
          </a:prstGeom>
          <a:noFill/>
          <a:ln w="9525">
            <a:noFill/>
            <a:miter lim="800000"/>
            <a:headEnd/>
            <a:tailEnd/>
          </a:ln>
        </p:spPr>
        <p:txBody>
          <a:bodyPr wrap="square">
            <a:spAutoFit/>
          </a:bodyPr>
          <a:lstStyle/>
          <a:p>
            <a:pPr algn="just" eaLnBrk="0" hangingPunct="0"/>
            <a:r>
              <a:rPr lang="zh-CN" altLang="en-US" sz="2400" dirty="0"/>
              <a:t>当地政府拒绝批准建造一座新化工厂，因为它不符合公众的利益。</a:t>
            </a:r>
            <a:endParaRPr lang="zh-CN" altLang="en-US" sz="2400" b="1" dirty="0">
              <a:solidFill>
                <a:srgbClr val="CC0000"/>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4"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415881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 5</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headEnd/>
            <a:tailEnd/>
          </a:ln>
        </p:spPr>
        <p:txBody>
          <a:bodyPr wrap="square">
            <a:spAutoFit/>
          </a:bodyPr>
          <a:lstStyle/>
          <a:p>
            <a:r>
              <a:rPr lang="pt-BR" altLang="zh-CN" sz="2400" b="1" dirty="0">
                <a:solidFill>
                  <a:srgbClr val="CE200F"/>
                </a:solidFill>
                <a:ea typeface="宋体" pitchFamily="2" charset="-122"/>
              </a:rPr>
              <a:t>go far</a:t>
            </a:r>
            <a:r>
              <a:rPr lang="pt-BR" altLang="zh-CN" sz="2400" i="1" dirty="0"/>
              <a:t>  </a:t>
            </a:r>
          </a:p>
          <a:p>
            <a:pPr marL="457200" indent="-457200">
              <a:buAutoNum type="arabicParenR"/>
            </a:pPr>
            <a:r>
              <a:rPr lang="en-US" altLang="zh-CN" sz="2400" dirty="0"/>
              <a:t>help very much </a:t>
            </a:r>
            <a:r>
              <a:rPr lang="zh-CN" altLang="en-US" sz="2400" dirty="0"/>
              <a:t>帮助很大</a:t>
            </a:r>
            <a:endParaRPr lang="en-US" altLang="zh-CN" sz="2400" dirty="0"/>
          </a:p>
        </p:txBody>
      </p:sp>
      <p:sp>
        <p:nvSpPr>
          <p:cNvPr id="5" name="矩形 4"/>
          <p:cNvSpPr>
            <a:spLocks noChangeArrowheads="1"/>
          </p:cNvSpPr>
          <p:nvPr/>
        </p:nvSpPr>
        <p:spPr bwMode="auto">
          <a:xfrm>
            <a:off x="971600" y="2353444"/>
            <a:ext cx="7992888" cy="830997"/>
          </a:xfrm>
          <a:prstGeom prst="rect">
            <a:avLst/>
          </a:prstGeom>
          <a:noFill/>
          <a:ln w="9525">
            <a:noFill/>
            <a:miter lim="800000"/>
            <a:headEnd/>
            <a:tailEnd/>
          </a:ln>
        </p:spPr>
        <p:txBody>
          <a:bodyPr wrap="square">
            <a:spAutoFit/>
          </a:bodyPr>
          <a:lstStyle/>
          <a:p>
            <a:pPr marL="457200" indent="-457200">
              <a:buAutoNum type="arabicParenR"/>
            </a:pPr>
            <a:r>
              <a:rPr lang="en-US" altLang="zh-CN" sz="2400" dirty="0"/>
              <a:t>Your suggestion will go far towards solving our present housing problem.</a:t>
            </a:r>
          </a:p>
        </p:txBody>
      </p:sp>
      <p:sp>
        <p:nvSpPr>
          <p:cNvPr id="7" name="Rectangle 25"/>
          <p:cNvSpPr>
            <a:spLocks noChangeArrowheads="1"/>
          </p:cNvSpPr>
          <p:nvPr/>
        </p:nvSpPr>
        <p:spPr bwMode="auto">
          <a:xfrm>
            <a:off x="971600" y="3698779"/>
            <a:ext cx="7632848" cy="461665"/>
          </a:xfrm>
          <a:prstGeom prst="rect">
            <a:avLst/>
          </a:prstGeom>
          <a:noFill/>
          <a:ln w="9525">
            <a:noFill/>
            <a:miter lim="800000"/>
            <a:headEnd/>
            <a:tailEnd/>
          </a:ln>
        </p:spPr>
        <p:txBody>
          <a:bodyPr wrap="square">
            <a:spAutoFit/>
          </a:bodyPr>
          <a:lstStyle/>
          <a:p>
            <a:pPr algn="just" eaLnBrk="0" hangingPunct="0"/>
            <a:r>
              <a:rPr lang="en-US" altLang="zh-CN" sz="2400" dirty="0"/>
              <a:t>1)  </a:t>
            </a:r>
            <a:r>
              <a:rPr lang="zh-CN" altLang="en-US" sz="2400" dirty="0"/>
              <a:t>你的建议能极大地帮助我们解决目前的住房问题。</a:t>
            </a:r>
            <a:endParaRPr lang="en-US" altLang="zh-CN" sz="2400" dirty="0"/>
          </a:p>
        </p:txBody>
      </p:sp>
      <p:pic>
        <p:nvPicPr>
          <p:cNvPr id="8" name="Picture 15" descr="13"/>
          <p:cNvPicPr>
            <a:picLocks noChangeAspect="1" noChangeArrowheads="1"/>
          </p:cNvPicPr>
          <p:nvPr/>
        </p:nvPicPr>
        <p:blipFill>
          <a:blip r:embed="rId2"/>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23732" y="3792135"/>
            <a:ext cx="314325" cy="261938"/>
          </a:xfrm>
          <a:prstGeom prst="rect">
            <a:avLst/>
          </a:prstGeom>
          <a:noFill/>
          <a:ln w="9525">
            <a:noFill/>
            <a:miter lim="800000"/>
            <a:headEnd/>
            <a:tailEnd/>
          </a:ln>
        </p:spPr>
      </p:pic>
      <p:sp>
        <p:nvSpPr>
          <p:cNvPr id="9" name="文本框 8">
            <a:hlinkClick r:id="rId4"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19710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 5</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headEnd/>
            <a:tailEnd/>
          </a:ln>
        </p:spPr>
        <p:txBody>
          <a:bodyPr wrap="square">
            <a:spAutoFit/>
          </a:bodyPr>
          <a:lstStyle/>
          <a:p>
            <a:r>
              <a:rPr lang="pt-BR" altLang="zh-CN" sz="2400" b="1" dirty="0">
                <a:solidFill>
                  <a:srgbClr val="CE200F"/>
                </a:solidFill>
                <a:ea typeface="宋体" pitchFamily="2" charset="-122"/>
              </a:rPr>
              <a:t>go far</a:t>
            </a:r>
            <a:r>
              <a:rPr lang="pt-BR" altLang="zh-CN" sz="2400" i="1" dirty="0"/>
              <a:t>  </a:t>
            </a:r>
          </a:p>
          <a:p>
            <a:r>
              <a:rPr lang="en-US" altLang="zh-CN" sz="2400" dirty="0"/>
              <a:t>2</a:t>
            </a:r>
            <a:r>
              <a:rPr lang="zh-CN" altLang="en-US" sz="2400" dirty="0"/>
              <a:t>）</a:t>
            </a:r>
            <a:r>
              <a:rPr lang="en-US" altLang="zh-CN" sz="2400" dirty="0"/>
              <a:t>achieve much success </a:t>
            </a:r>
            <a:r>
              <a:rPr lang="zh-CN" altLang="en-US" sz="2400" dirty="0"/>
              <a:t>很有成效</a:t>
            </a:r>
            <a:endParaRPr lang="zh-CN" altLang="zh-CN" sz="2400" dirty="0">
              <a:ea typeface="宋体"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headEnd/>
            <a:tailEnd/>
          </a:ln>
        </p:spPr>
        <p:txBody>
          <a:bodyPr wrap="square">
            <a:spAutoFit/>
          </a:bodyPr>
          <a:lstStyle/>
          <a:p>
            <a:r>
              <a:rPr lang="en-US" altLang="zh-CN" sz="2400" dirty="0"/>
              <a:t>2</a:t>
            </a:r>
            <a:r>
              <a:rPr lang="zh-CN" altLang="en-US" sz="2400" dirty="0"/>
              <a:t>）</a:t>
            </a:r>
            <a:r>
              <a:rPr lang="en-US" altLang="zh-CN" sz="2400" dirty="0"/>
              <a:t>Jane’s a very talented writer — she’ll go far.</a:t>
            </a:r>
          </a:p>
          <a:p>
            <a:pPr marL="457200" indent="-457200">
              <a:buAutoNum type="arabicParenR"/>
            </a:pPr>
            <a:endParaRPr lang="en-US" altLang="zh-CN" sz="2400" dirty="0">
              <a:ea typeface="宋体" pitchFamily="2" charset="-122"/>
            </a:endParaRPr>
          </a:p>
        </p:txBody>
      </p:sp>
      <p:sp>
        <p:nvSpPr>
          <p:cNvPr id="7" name="Rectangle 25"/>
          <p:cNvSpPr>
            <a:spLocks noChangeArrowheads="1"/>
          </p:cNvSpPr>
          <p:nvPr/>
        </p:nvSpPr>
        <p:spPr bwMode="auto">
          <a:xfrm>
            <a:off x="1001383" y="3649588"/>
            <a:ext cx="7632848" cy="461665"/>
          </a:xfrm>
          <a:prstGeom prst="rect">
            <a:avLst/>
          </a:prstGeom>
          <a:noFill/>
          <a:ln w="9525">
            <a:noFill/>
            <a:miter lim="800000"/>
            <a:headEnd/>
            <a:tailEnd/>
          </a:ln>
        </p:spPr>
        <p:txBody>
          <a:bodyPr wrap="square">
            <a:spAutoFit/>
          </a:bodyPr>
          <a:lstStyle/>
          <a:p>
            <a:pPr algn="just" eaLnBrk="0" hangingPunct="0"/>
            <a:r>
              <a:rPr lang="en-US" altLang="zh-CN" sz="2400" dirty="0">
                <a:ea typeface="宋体" pitchFamily="2" charset="-122"/>
              </a:rPr>
              <a:t>2)  </a:t>
            </a:r>
            <a:r>
              <a:rPr lang="zh-CN" altLang="en-US" sz="2400" dirty="0"/>
              <a:t>简是一位才华横溢的作家</a:t>
            </a:r>
            <a:r>
              <a:rPr lang="en-US" altLang="zh-CN" sz="2400" dirty="0"/>
              <a:t>——</a:t>
            </a:r>
            <a:r>
              <a:rPr lang="zh-CN" altLang="en-US" sz="2400" dirty="0"/>
              <a:t>她前途无量。</a:t>
            </a:r>
            <a:endParaRPr lang="zh-CN" altLang="en-US" sz="2400" dirty="0">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23732" y="3792135"/>
            <a:ext cx="314325" cy="261938"/>
          </a:xfrm>
          <a:prstGeom prst="rect">
            <a:avLst/>
          </a:prstGeom>
          <a:noFill/>
          <a:ln w="9525">
            <a:noFill/>
            <a:miter lim="800000"/>
            <a:headEnd/>
            <a:tailEnd/>
          </a:ln>
        </p:spPr>
      </p:pic>
      <p:sp>
        <p:nvSpPr>
          <p:cNvPr id="9" name="文本框 8">
            <a:hlinkClick r:id="rId4"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611866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 6</a:t>
            </a:r>
            <a:endParaRPr lang="zh-CN" altLang="en-US" dirty="0"/>
          </a:p>
        </p:txBody>
      </p:sp>
      <p:sp>
        <p:nvSpPr>
          <p:cNvPr id="4" name="TextBox 3"/>
          <p:cNvSpPr txBox="1">
            <a:spLocks noChangeArrowheads="1"/>
          </p:cNvSpPr>
          <p:nvPr/>
        </p:nvSpPr>
        <p:spPr bwMode="auto">
          <a:xfrm>
            <a:off x="611560" y="1057300"/>
            <a:ext cx="8532440" cy="1200329"/>
          </a:xfrm>
          <a:prstGeom prst="rect">
            <a:avLst/>
          </a:prstGeom>
          <a:noFill/>
          <a:ln w="9525">
            <a:noFill/>
            <a:miter lim="800000"/>
            <a:headEnd/>
            <a:tailEnd/>
          </a:ln>
        </p:spPr>
        <p:txBody>
          <a:bodyPr wrap="square">
            <a:spAutoFit/>
          </a:bodyPr>
          <a:lstStyle/>
          <a:p>
            <a:r>
              <a:rPr lang="en-US" altLang="zh-CN" sz="2400" b="1" dirty="0">
                <a:solidFill>
                  <a:srgbClr val="CE200F"/>
                </a:solidFill>
              </a:rPr>
              <a:t>size up </a:t>
            </a:r>
          </a:p>
          <a:p>
            <a:r>
              <a:rPr lang="en-US" altLang="zh-CN" sz="2400" dirty="0"/>
              <a:t>carefully examine (a situation or person) in order to make a judgment </a:t>
            </a:r>
            <a:r>
              <a:rPr lang="zh-CN" altLang="en-US" sz="2400" dirty="0"/>
              <a:t>估量， 判断</a:t>
            </a:r>
            <a:endParaRPr lang="zh-CN" altLang="zh-CN" sz="2400" dirty="0">
              <a:ea typeface="宋体" pitchFamily="2" charset="-122"/>
            </a:endParaRPr>
          </a:p>
        </p:txBody>
      </p:sp>
      <p:sp>
        <p:nvSpPr>
          <p:cNvPr id="5" name="矩形 4"/>
          <p:cNvSpPr>
            <a:spLocks noChangeArrowheads="1"/>
          </p:cNvSpPr>
          <p:nvPr/>
        </p:nvSpPr>
        <p:spPr bwMode="auto">
          <a:xfrm>
            <a:off x="971600" y="2353444"/>
            <a:ext cx="8172400" cy="830997"/>
          </a:xfrm>
          <a:prstGeom prst="rect">
            <a:avLst/>
          </a:prstGeom>
          <a:noFill/>
          <a:ln w="9525">
            <a:noFill/>
            <a:miter lim="800000"/>
            <a:headEnd/>
            <a:tailEnd/>
          </a:ln>
        </p:spPr>
        <p:txBody>
          <a:bodyPr wrap="square">
            <a:spAutoFit/>
          </a:bodyPr>
          <a:lstStyle/>
          <a:p>
            <a:r>
              <a:rPr lang="en-US" altLang="zh-CN" sz="2400" dirty="0"/>
              <a:t>I don’t like the way the sales assistants in that shop size you up as you walk through the door.</a:t>
            </a:r>
            <a:endParaRPr lang="en-US" altLang="zh-CN" sz="2400" dirty="0">
              <a:ea typeface="宋体" pitchFamily="2" charset="-122"/>
            </a:endParaRPr>
          </a:p>
        </p:txBody>
      </p:sp>
      <p:sp>
        <p:nvSpPr>
          <p:cNvPr id="7" name="Rectangle 25"/>
          <p:cNvSpPr>
            <a:spLocks noChangeArrowheads="1"/>
          </p:cNvSpPr>
          <p:nvPr/>
        </p:nvSpPr>
        <p:spPr bwMode="auto">
          <a:xfrm>
            <a:off x="964408" y="3640043"/>
            <a:ext cx="7632848" cy="830997"/>
          </a:xfrm>
          <a:prstGeom prst="rect">
            <a:avLst/>
          </a:prstGeom>
          <a:noFill/>
          <a:ln w="9525">
            <a:noFill/>
            <a:miter lim="800000"/>
            <a:headEnd/>
            <a:tailEnd/>
          </a:ln>
        </p:spPr>
        <p:txBody>
          <a:bodyPr wrap="square">
            <a:spAutoFit/>
          </a:bodyPr>
          <a:lstStyle/>
          <a:p>
            <a:pPr algn="just" eaLnBrk="0" hangingPunct="0"/>
            <a:r>
              <a:rPr lang="zh-CN" altLang="en-US" sz="2400" dirty="0"/>
              <a:t>我不喜欢那家商店里的销售员们在你走进店铺时上下打量你的样子。</a:t>
            </a:r>
            <a:endParaRPr lang="zh-CN" altLang="en-US" sz="2400" b="1" dirty="0">
              <a:solidFill>
                <a:srgbClr val="CC0000"/>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4"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11705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 7</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headEnd/>
            <a:tailEnd/>
          </a:ln>
        </p:spPr>
        <p:txBody>
          <a:bodyPr wrap="square">
            <a:spAutoFit/>
          </a:bodyPr>
          <a:lstStyle/>
          <a:p>
            <a:r>
              <a:rPr lang="en-US" altLang="zh-CN" sz="2400" b="1" dirty="0">
                <a:solidFill>
                  <a:srgbClr val="CE200F"/>
                </a:solidFill>
              </a:rPr>
              <a:t>within reach (of </a:t>
            </a:r>
            <a:r>
              <a:rPr lang="en-US" altLang="zh-CN" sz="2400" b="1" dirty="0" err="1">
                <a:solidFill>
                  <a:srgbClr val="CE200F"/>
                </a:solidFill>
              </a:rPr>
              <a:t>sth</a:t>
            </a:r>
            <a:r>
              <a:rPr lang="en-US" altLang="zh-CN" sz="2400" b="1" dirty="0">
                <a:solidFill>
                  <a:srgbClr val="CE200F"/>
                </a:solidFill>
              </a:rPr>
              <a:t>.)</a:t>
            </a:r>
          </a:p>
          <a:p>
            <a:r>
              <a:rPr lang="zh-CN" altLang="en-US" sz="2400" dirty="0"/>
              <a:t>伸手可及；靠近</a:t>
            </a:r>
            <a:endParaRPr lang="zh-CN" altLang="zh-CN" sz="2400" dirty="0">
              <a:ea typeface="宋体" pitchFamily="2" charset="-122"/>
            </a:endParaRPr>
          </a:p>
        </p:txBody>
      </p:sp>
      <p:sp>
        <p:nvSpPr>
          <p:cNvPr id="5" name="矩形 4"/>
          <p:cNvSpPr>
            <a:spLocks noChangeArrowheads="1"/>
          </p:cNvSpPr>
          <p:nvPr/>
        </p:nvSpPr>
        <p:spPr bwMode="auto">
          <a:xfrm>
            <a:off x="1115616" y="2399922"/>
            <a:ext cx="8028384" cy="830997"/>
          </a:xfrm>
          <a:prstGeom prst="rect">
            <a:avLst/>
          </a:prstGeom>
          <a:noFill/>
          <a:ln w="9525">
            <a:noFill/>
            <a:miter lim="800000"/>
            <a:headEnd/>
            <a:tailEnd/>
          </a:ln>
        </p:spPr>
        <p:txBody>
          <a:bodyPr wrap="square">
            <a:spAutoFit/>
          </a:bodyPr>
          <a:lstStyle/>
          <a:p>
            <a:r>
              <a:rPr lang="en-US" altLang="zh-CN" sz="2400" dirty="0"/>
              <a:t>The apartment building is within easy reach of schools and sports facilities.</a:t>
            </a:r>
            <a:endParaRPr lang="en-US" altLang="zh-CN" sz="2400" dirty="0">
              <a:ea typeface="宋体" pitchFamily="2" charset="-122"/>
            </a:endParaRPr>
          </a:p>
        </p:txBody>
      </p:sp>
      <p:sp>
        <p:nvSpPr>
          <p:cNvPr id="7" name="Rectangle 25"/>
          <p:cNvSpPr>
            <a:spLocks noChangeArrowheads="1"/>
          </p:cNvSpPr>
          <p:nvPr/>
        </p:nvSpPr>
        <p:spPr bwMode="auto">
          <a:xfrm>
            <a:off x="1111666" y="3693740"/>
            <a:ext cx="7632848" cy="461665"/>
          </a:xfrm>
          <a:prstGeom prst="rect">
            <a:avLst/>
          </a:prstGeom>
          <a:noFill/>
          <a:ln w="9525">
            <a:noFill/>
            <a:miter lim="800000"/>
            <a:headEnd/>
            <a:tailEnd/>
          </a:ln>
        </p:spPr>
        <p:txBody>
          <a:bodyPr wrap="square">
            <a:spAutoFit/>
          </a:bodyPr>
          <a:lstStyle/>
          <a:p>
            <a:pPr algn="just" eaLnBrk="0" hangingPunct="0"/>
            <a:r>
              <a:rPr lang="zh-CN" altLang="en-US" sz="2400" dirty="0"/>
              <a:t>这幢公寓大楼离学校和运动设施都很近。</a:t>
            </a:r>
            <a:endParaRPr lang="zh-CN" altLang="en-US" sz="2400" b="1" dirty="0">
              <a:solidFill>
                <a:srgbClr val="CC0000"/>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4"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80950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After Reading</a:t>
            </a:r>
            <a:endParaRPr lang="zh-CN" altLang="en-US" dirty="0"/>
          </a:p>
        </p:txBody>
      </p:sp>
      <p:sp>
        <p:nvSpPr>
          <p:cNvPr id="5" name="矩形 17"/>
          <p:cNvSpPr>
            <a:spLocks noChangeArrowheads="1"/>
          </p:cNvSpPr>
          <p:nvPr/>
        </p:nvSpPr>
        <p:spPr bwMode="auto">
          <a:xfrm>
            <a:off x="827088" y="1897063"/>
            <a:ext cx="7777162" cy="2677656"/>
          </a:xfrm>
          <a:prstGeom prst="rect">
            <a:avLst/>
          </a:prstGeom>
          <a:noFill/>
          <a:ln w="9525">
            <a:noFill/>
            <a:miter lim="800000"/>
            <a:headEnd/>
            <a:tailEnd/>
          </a:ln>
        </p:spPr>
        <p:txBody>
          <a:bodyPr>
            <a:spAutoFit/>
          </a:bodyPr>
          <a:lstStyle/>
          <a:p>
            <a:r>
              <a:rPr lang="zh-CN" altLang="en-US" sz="2400" dirty="0">
                <a:solidFill>
                  <a:srgbClr val="FF0000"/>
                </a:solidFill>
              </a:rPr>
              <a:t>茫然凝视</a:t>
            </a:r>
            <a:endParaRPr lang="en-US" altLang="zh-CN" sz="2400" dirty="0">
              <a:solidFill>
                <a:srgbClr val="FF0000"/>
              </a:solidFill>
            </a:endParaRPr>
          </a:p>
          <a:p>
            <a:r>
              <a:rPr lang="zh-CN" altLang="en-US" sz="2400" dirty="0"/>
              <a:t>加大筹码</a:t>
            </a:r>
            <a:endParaRPr lang="en-US" altLang="zh-CN" sz="2400" dirty="0"/>
          </a:p>
          <a:p>
            <a:r>
              <a:rPr lang="zh-CN" altLang="en-US" sz="2400" dirty="0">
                <a:solidFill>
                  <a:srgbClr val="FF0000"/>
                </a:solidFill>
              </a:rPr>
              <a:t>保持眼神交流</a:t>
            </a:r>
            <a:endParaRPr lang="en-US" altLang="zh-CN" sz="2400" dirty="0">
              <a:solidFill>
                <a:srgbClr val="FF0000"/>
              </a:solidFill>
            </a:endParaRPr>
          </a:p>
          <a:p>
            <a:r>
              <a:rPr lang="zh-CN" altLang="en-US" sz="2400" dirty="0"/>
              <a:t>好习惯</a:t>
            </a:r>
            <a:endParaRPr lang="en-US" altLang="zh-CN" sz="2400" dirty="0"/>
          </a:p>
          <a:p>
            <a:r>
              <a:rPr lang="zh-CN" altLang="en-US" sz="2400" dirty="0">
                <a:solidFill>
                  <a:srgbClr val="FF0000"/>
                </a:solidFill>
              </a:rPr>
              <a:t>审时度势</a:t>
            </a:r>
            <a:endParaRPr lang="en-US" altLang="zh-CN" sz="2400" dirty="0">
              <a:solidFill>
                <a:srgbClr val="FF0000"/>
              </a:solidFill>
            </a:endParaRPr>
          </a:p>
          <a:p>
            <a:r>
              <a:rPr lang="zh-CN" altLang="en-US" sz="2400" dirty="0"/>
              <a:t>做出判断               </a:t>
            </a:r>
            <a:endParaRPr lang="en-US" altLang="zh-CN" sz="2400" dirty="0"/>
          </a:p>
          <a:p>
            <a:r>
              <a:rPr lang="zh-CN" altLang="en-US" sz="2400" dirty="0">
                <a:solidFill>
                  <a:srgbClr val="FF0000"/>
                </a:solidFill>
              </a:rPr>
              <a:t>估计赢面</a:t>
            </a:r>
            <a:endParaRPr lang="en-US" altLang="zh-CN" sz="2400" dirty="0">
              <a:solidFill>
                <a:srgbClr val="FF0000"/>
              </a:solidFill>
            </a:endParaRPr>
          </a:p>
        </p:txBody>
      </p:sp>
      <p:sp>
        <p:nvSpPr>
          <p:cNvPr id="9" name="Text Box 6"/>
          <p:cNvSpPr txBox="1">
            <a:spLocks noChangeArrowheads="1"/>
          </p:cNvSpPr>
          <p:nvPr/>
        </p:nvSpPr>
        <p:spPr bwMode="auto">
          <a:xfrm>
            <a:off x="395536" y="913284"/>
            <a:ext cx="8135937" cy="523220"/>
          </a:xfrm>
          <a:prstGeom prst="rect">
            <a:avLst/>
          </a:prstGeom>
          <a:noFill/>
          <a:ln w="9525">
            <a:noFill/>
            <a:miter lim="800000"/>
            <a:headEnd/>
            <a:tailEnd/>
          </a:ln>
        </p:spPr>
        <p:txBody>
          <a:bodyPr>
            <a:spAutoFit/>
          </a:bodyPr>
          <a:lstStyle/>
          <a:p>
            <a:pPr algn="ctr"/>
            <a:r>
              <a:rPr lang="en-US" altLang="zh-CN" sz="2800" b="1" dirty="0"/>
              <a:t>Useful Expressions</a:t>
            </a:r>
            <a:endParaRPr lang="zh-CN" altLang="zh-CN" sz="2800" b="1" dirty="0"/>
          </a:p>
        </p:txBody>
      </p:sp>
      <p:sp>
        <p:nvSpPr>
          <p:cNvPr id="3" name="文本框 2">
            <a:extLst>
              <a:ext uri="{FF2B5EF4-FFF2-40B4-BE49-F238E27FC236}">
                <a16:creationId xmlns:a16="http://schemas.microsoft.com/office/drawing/2014/main" id="{83A06A3E-5FE3-40EE-BF76-ADE3930E3FA9}"/>
              </a:ext>
            </a:extLst>
          </p:cNvPr>
          <p:cNvSpPr txBox="1"/>
          <p:nvPr/>
        </p:nvSpPr>
        <p:spPr>
          <a:xfrm>
            <a:off x="3347380" y="1872315"/>
            <a:ext cx="2232248" cy="522451"/>
          </a:xfrm>
          <a:prstGeom prst="rect">
            <a:avLst/>
          </a:prstGeom>
          <a:noFill/>
        </p:spPr>
        <p:txBody>
          <a:bodyPr wrap="square" rtlCol="0">
            <a:spAutoFit/>
          </a:bodyPr>
          <a:lstStyle/>
          <a:p>
            <a:pPr>
              <a:lnSpc>
                <a:spcPct val="130000"/>
              </a:lnSpc>
            </a:pPr>
            <a:r>
              <a:rPr lang="en-US" altLang="zh-CN" sz="2400" dirty="0">
                <a:solidFill>
                  <a:srgbClr val="FF0000"/>
                </a:solidFill>
              </a:rPr>
              <a:t>(a blank stare)</a:t>
            </a:r>
            <a:endParaRPr lang="zh-CN" altLang="en-US" sz="2400" dirty="0">
              <a:latin typeface="Arial" panose="020B0604020202020204" pitchFamily="34" charset="0"/>
              <a:ea typeface="微软雅黑" panose="020B0503020204020204" pitchFamily="34" charset="-122"/>
            </a:endParaRPr>
          </a:p>
        </p:txBody>
      </p:sp>
      <p:sp>
        <p:nvSpPr>
          <p:cNvPr id="4" name="文本框 3">
            <a:extLst>
              <a:ext uri="{FF2B5EF4-FFF2-40B4-BE49-F238E27FC236}">
                <a16:creationId xmlns:a16="http://schemas.microsoft.com/office/drawing/2014/main" id="{52DDE514-AF39-4862-81C2-041969D4CACC}"/>
              </a:ext>
            </a:extLst>
          </p:cNvPr>
          <p:cNvSpPr txBox="1"/>
          <p:nvPr/>
        </p:nvSpPr>
        <p:spPr>
          <a:xfrm>
            <a:off x="3345484" y="2219871"/>
            <a:ext cx="3240360" cy="522451"/>
          </a:xfrm>
          <a:prstGeom prst="rect">
            <a:avLst/>
          </a:prstGeom>
          <a:noFill/>
        </p:spPr>
        <p:txBody>
          <a:bodyPr wrap="square" rtlCol="0">
            <a:spAutoFit/>
          </a:bodyPr>
          <a:lstStyle/>
          <a:p>
            <a:pPr>
              <a:lnSpc>
                <a:spcPct val="130000"/>
              </a:lnSpc>
            </a:pPr>
            <a:r>
              <a:rPr lang="en-US" altLang="zh-CN" sz="2400" dirty="0"/>
              <a:t>(raise the stakes)</a:t>
            </a:r>
            <a:endParaRPr lang="zh-CN" altLang="en-US" sz="2400" dirty="0">
              <a:latin typeface="Arial" panose="020B0604020202020204" pitchFamily="34" charset="0"/>
              <a:ea typeface="微软雅黑" panose="020B0503020204020204" pitchFamily="34" charset="-122"/>
            </a:endParaRPr>
          </a:p>
        </p:txBody>
      </p:sp>
      <p:sp>
        <p:nvSpPr>
          <p:cNvPr id="6" name="文本框 5">
            <a:extLst>
              <a:ext uri="{FF2B5EF4-FFF2-40B4-BE49-F238E27FC236}">
                <a16:creationId xmlns:a16="http://schemas.microsoft.com/office/drawing/2014/main" id="{F75DE296-720B-4817-8EAF-1D29AD4EDEBB}"/>
              </a:ext>
            </a:extLst>
          </p:cNvPr>
          <p:cNvSpPr txBox="1"/>
          <p:nvPr/>
        </p:nvSpPr>
        <p:spPr>
          <a:xfrm>
            <a:off x="3347380" y="2594099"/>
            <a:ext cx="3528206" cy="522451"/>
          </a:xfrm>
          <a:prstGeom prst="rect">
            <a:avLst/>
          </a:prstGeom>
          <a:noFill/>
        </p:spPr>
        <p:txBody>
          <a:bodyPr wrap="square" rtlCol="0">
            <a:spAutoFit/>
          </a:bodyPr>
          <a:lstStyle/>
          <a:p>
            <a:pPr>
              <a:lnSpc>
                <a:spcPct val="130000"/>
              </a:lnSpc>
            </a:pPr>
            <a:r>
              <a:rPr lang="en-US" altLang="zh-CN" sz="2400" dirty="0">
                <a:solidFill>
                  <a:srgbClr val="FF0000"/>
                </a:solidFill>
              </a:rPr>
              <a:t>(maintain eye contact)</a:t>
            </a:r>
            <a:endParaRPr lang="zh-CN" altLang="en-US" sz="2400" dirty="0">
              <a:latin typeface="Arial" panose="020B0604020202020204" pitchFamily="34" charset="0"/>
              <a:ea typeface="微软雅黑" panose="020B0503020204020204" pitchFamily="34" charset="-122"/>
            </a:endParaRPr>
          </a:p>
        </p:txBody>
      </p:sp>
      <p:sp>
        <p:nvSpPr>
          <p:cNvPr id="7" name="文本框 6">
            <a:extLst>
              <a:ext uri="{FF2B5EF4-FFF2-40B4-BE49-F238E27FC236}">
                <a16:creationId xmlns:a16="http://schemas.microsoft.com/office/drawing/2014/main" id="{76A698D0-BC52-46A5-9576-DBB5329976D9}"/>
              </a:ext>
            </a:extLst>
          </p:cNvPr>
          <p:cNvSpPr txBox="1"/>
          <p:nvPr/>
        </p:nvSpPr>
        <p:spPr>
          <a:xfrm>
            <a:off x="3353788" y="2936778"/>
            <a:ext cx="2809279" cy="522451"/>
          </a:xfrm>
          <a:prstGeom prst="rect">
            <a:avLst/>
          </a:prstGeom>
          <a:noFill/>
        </p:spPr>
        <p:txBody>
          <a:bodyPr wrap="square" rtlCol="0">
            <a:spAutoFit/>
          </a:bodyPr>
          <a:lstStyle/>
          <a:p>
            <a:pPr>
              <a:lnSpc>
                <a:spcPct val="130000"/>
              </a:lnSpc>
            </a:pPr>
            <a:r>
              <a:rPr lang="en-US" altLang="zh-CN" sz="2400" dirty="0"/>
              <a:t>(virtuous habits)</a:t>
            </a:r>
            <a:endParaRPr lang="zh-CN" altLang="en-US" sz="2400" dirty="0">
              <a:latin typeface="Arial" panose="020B0604020202020204" pitchFamily="34" charset="0"/>
              <a:ea typeface="微软雅黑" panose="020B0503020204020204" pitchFamily="34" charset="-122"/>
            </a:endParaRPr>
          </a:p>
        </p:txBody>
      </p:sp>
      <p:sp>
        <p:nvSpPr>
          <p:cNvPr id="8" name="文本框 7">
            <a:extLst>
              <a:ext uri="{FF2B5EF4-FFF2-40B4-BE49-F238E27FC236}">
                <a16:creationId xmlns:a16="http://schemas.microsoft.com/office/drawing/2014/main" id="{9C3D5751-CDB0-4495-B0FF-FF7B5BA63FC4}"/>
              </a:ext>
            </a:extLst>
          </p:cNvPr>
          <p:cNvSpPr txBox="1"/>
          <p:nvPr/>
        </p:nvSpPr>
        <p:spPr>
          <a:xfrm>
            <a:off x="3353788" y="3315883"/>
            <a:ext cx="3063975" cy="522451"/>
          </a:xfrm>
          <a:prstGeom prst="rect">
            <a:avLst/>
          </a:prstGeom>
          <a:noFill/>
        </p:spPr>
        <p:txBody>
          <a:bodyPr wrap="square" rtlCol="0">
            <a:spAutoFit/>
          </a:bodyPr>
          <a:lstStyle/>
          <a:p>
            <a:pPr>
              <a:lnSpc>
                <a:spcPct val="130000"/>
              </a:lnSpc>
            </a:pPr>
            <a:r>
              <a:rPr lang="en-US" altLang="zh-CN" sz="2400" dirty="0">
                <a:solidFill>
                  <a:srgbClr val="FF0000"/>
                </a:solidFill>
              </a:rPr>
              <a:t>(size up the situation)</a:t>
            </a:r>
            <a:endParaRPr lang="zh-CN" altLang="en-US" sz="2400" dirty="0">
              <a:latin typeface="Arial" panose="020B0604020202020204" pitchFamily="34" charset="0"/>
              <a:ea typeface="微软雅黑" panose="020B0503020204020204" pitchFamily="34" charset="-122"/>
            </a:endParaRPr>
          </a:p>
        </p:txBody>
      </p:sp>
      <p:sp>
        <p:nvSpPr>
          <p:cNvPr id="10" name="文本框 9">
            <a:extLst>
              <a:ext uri="{FF2B5EF4-FFF2-40B4-BE49-F238E27FC236}">
                <a16:creationId xmlns:a16="http://schemas.microsoft.com/office/drawing/2014/main" id="{C1E2DB7C-F092-4864-9BA2-354A48B8C2BA}"/>
              </a:ext>
            </a:extLst>
          </p:cNvPr>
          <p:cNvSpPr txBox="1"/>
          <p:nvPr/>
        </p:nvSpPr>
        <p:spPr>
          <a:xfrm>
            <a:off x="3353788" y="3744861"/>
            <a:ext cx="3240360" cy="461665"/>
          </a:xfrm>
          <a:prstGeom prst="rect">
            <a:avLst/>
          </a:prstGeom>
          <a:noFill/>
        </p:spPr>
        <p:txBody>
          <a:bodyPr wrap="square" rtlCol="0">
            <a:spAutoFit/>
          </a:bodyPr>
          <a:lstStyle/>
          <a:p>
            <a:r>
              <a:rPr lang="en-US" altLang="zh-CN" sz="2400" dirty="0"/>
              <a:t>(make a judgment)</a:t>
            </a:r>
          </a:p>
        </p:txBody>
      </p:sp>
      <p:sp>
        <p:nvSpPr>
          <p:cNvPr id="11" name="文本框 10">
            <a:extLst>
              <a:ext uri="{FF2B5EF4-FFF2-40B4-BE49-F238E27FC236}">
                <a16:creationId xmlns:a16="http://schemas.microsoft.com/office/drawing/2014/main" id="{36AC9944-CAB7-42F6-9245-EA2B8AF45A4A}"/>
              </a:ext>
            </a:extLst>
          </p:cNvPr>
          <p:cNvSpPr txBox="1"/>
          <p:nvPr/>
        </p:nvSpPr>
        <p:spPr>
          <a:xfrm>
            <a:off x="3353788" y="4022669"/>
            <a:ext cx="4994997" cy="522451"/>
          </a:xfrm>
          <a:prstGeom prst="rect">
            <a:avLst/>
          </a:prstGeom>
          <a:noFill/>
        </p:spPr>
        <p:txBody>
          <a:bodyPr wrap="square" rtlCol="0">
            <a:spAutoFit/>
          </a:bodyPr>
          <a:lstStyle/>
          <a:p>
            <a:pPr>
              <a:lnSpc>
                <a:spcPct val="130000"/>
              </a:lnSpc>
            </a:pPr>
            <a:r>
              <a:rPr lang="en-US" altLang="zh-CN" sz="2400" dirty="0">
                <a:solidFill>
                  <a:srgbClr val="FF0000"/>
                </a:solidFill>
              </a:rPr>
              <a:t>(assessed the chances of winning)</a:t>
            </a:r>
            <a:endParaRPr lang="zh-CN" altLang="en-US" sz="2400"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118129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P spid="10"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After Reading</a:t>
            </a:r>
            <a:endParaRPr lang="zh-CN" altLang="en-US" dirty="0"/>
          </a:p>
        </p:txBody>
      </p:sp>
      <p:sp>
        <p:nvSpPr>
          <p:cNvPr id="5" name="矩形 17"/>
          <p:cNvSpPr>
            <a:spLocks noChangeArrowheads="1"/>
          </p:cNvSpPr>
          <p:nvPr/>
        </p:nvSpPr>
        <p:spPr bwMode="auto">
          <a:xfrm>
            <a:off x="827088" y="1897063"/>
            <a:ext cx="7777162" cy="2677656"/>
          </a:xfrm>
          <a:prstGeom prst="rect">
            <a:avLst/>
          </a:prstGeom>
          <a:noFill/>
          <a:ln w="9525">
            <a:noFill/>
            <a:miter lim="800000"/>
            <a:headEnd/>
            <a:tailEnd/>
          </a:ln>
        </p:spPr>
        <p:txBody>
          <a:bodyPr>
            <a:spAutoFit/>
          </a:bodyPr>
          <a:lstStyle/>
          <a:p>
            <a:r>
              <a:rPr lang="zh-CN" altLang="en-US" sz="2400" dirty="0">
                <a:solidFill>
                  <a:srgbClr val="FF0000"/>
                </a:solidFill>
              </a:rPr>
              <a:t>紧急救护                  </a:t>
            </a:r>
            <a:endParaRPr lang="en-US" altLang="zh-CN" sz="2400" dirty="0">
              <a:solidFill>
                <a:srgbClr val="FF0000"/>
              </a:solidFill>
            </a:endParaRPr>
          </a:p>
          <a:p>
            <a:r>
              <a:rPr lang="zh-CN" altLang="en-US" sz="2400" dirty="0"/>
              <a:t>为了某人的利益</a:t>
            </a:r>
            <a:endParaRPr lang="en-US" altLang="zh-CN" sz="2400" dirty="0"/>
          </a:p>
          <a:p>
            <a:r>
              <a:rPr lang="zh-CN" altLang="en-US" sz="2400" dirty="0">
                <a:solidFill>
                  <a:srgbClr val="FF0000"/>
                </a:solidFill>
              </a:rPr>
              <a:t>开阔眼界</a:t>
            </a:r>
            <a:r>
              <a:rPr lang="en-US" altLang="zh-CN" sz="2400" dirty="0">
                <a:solidFill>
                  <a:srgbClr val="FF0000"/>
                </a:solidFill>
              </a:rPr>
              <a:t>                  </a:t>
            </a:r>
          </a:p>
          <a:p>
            <a:r>
              <a:rPr lang="zh-CN" altLang="en-US" sz="2400" dirty="0"/>
              <a:t>消灭</a:t>
            </a:r>
            <a:endParaRPr lang="en-US" altLang="zh-CN" sz="2400" dirty="0"/>
          </a:p>
          <a:p>
            <a:r>
              <a:rPr lang="zh-CN" altLang="en-US" sz="2400" dirty="0">
                <a:solidFill>
                  <a:srgbClr val="FF0000"/>
                </a:solidFill>
              </a:rPr>
              <a:t>瞬时记忆                  </a:t>
            </a:r>
            <a:endParaRPr lang="en-US" altLang="zh-CN" sz="2400" dirty="0">
              <a:solidFill>
                <a:srgbClr val="FF0000"/>
              </a:solidFill>
            </a:endParaRPr>
          </a:p>
          <a:p>
            <a:r>
              <a:rPr lang="zh-CN" altLang="en-US" sz="2400" dirty="0"/>
              <a:t>社交智能</a:t>
            </a:r>
            <a:r>
              <a:rPr lang="en-US" altLang="zh-CN" sz="2400" dirty="0"/>
              <a:t>                  </a:t>
            </a:r>
          </a:p>
          <a:p>
            <a:r>
              <a:rPr lang="zh-CN" altLang="en-US" sz="2400" dirty="0">
                <a:solidFill>
                  <a:srgbClr val="FF0000"/>
                </a:solidFill>
              </a:rPr>
              <a:t>合作沟通技能</a:t>
            </a:r>
            <a:endParaRPr lang="zh-CN" altLang="zh-CN" sz="2400" dirty="0">
              <a:solidFill>
                <a:srgbClr val="FF0000"/>
              </a:solidFill>
              <a:ea typeface="宋体" pitchFamily="2" charset="-122"/>
            </a:endParaRPr>
          </a:p>
        </p:txBody>
      </p:sp>
      <p:sp>
        <p:nvSpPr>
          <p:cNvPr id="9" name="Text Box 6"/>
          <p:cNvSpPr txBox="1">
            <a:spLocks noChangeArrowheads="1"/>
          </p:cNvSpPr>
          <p:nvPr/>
        </p:nvSpPr>
        <p:spPr bwMode="auto">
          <a:xfrm>
            <a:off x="395536" y="913284"/>
            <a:ext cx="8135937" cy="523220"/>
          </a:xfrm>
          <a:prstGeom prst="rect">
            <a:avLst/>
          </a:prstGeom>
          <a:noFill/>
          <a:ln w="9525">
            <a:noFill/>
            <a:miter lim="800000"/>
            <a:headEnd/>
            <a:tailEnd/>
          </a:ln>
        </p:spPr>
        <p:txBody>
          <a:bodyPr>
            <a:spAutoFit/>
          </a:bodyPr>
          <a:lstStyle/>
          <a:p>
            <a:pPr algn="ctr"/>
            <a:r>
              <a:rPr lang="en-US" altLang="zh-CN" sz="2800" b="1" dirty="0"/>
              <a:t>Useful Expressions</a:t>
            </a:r>
            <a:endParaRPr lang="zh-CN" altLang="zh-CN" sz="2800" b="1" dirty="0"/>
          </a:p>
        </p:txBody>
      </p:sp>
      <p:sp>
        <p:nvSpPr>
          <p:cNvPr id="6" name="文本框 5">
            <a:hlinkClick r:id="rId2" action="ppaction://hlinksldjump"/>
            <a:extLst>
              <a:ext uri="{FF2B5EF4-FFF2-40B4-BE49-F238E27FC236}">
                <a16:creationId xmlns:a16="http://schemas.microsoft.com/office/drawing/2014/main" id="{355748BF-0340-47AB-AE76-F2B0FF72B8B6}"/>
              </a:ext>
            </a:extLst>
          </p:cNvPr>
          <p:cNvSpPr txBox="1"/>
          <p:nvPr/>
        </p:nvSpPr>
        <p:spPr>
          <a:xfrm>
            <a:off x="7811393" y="4724399"/>
            <a:ext cx="720080"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 action="ppaction://noaction"/>
              </a:rPr>
              <a:t>Back</a:t>
            </a:r>
            <a:endParaRPr kumimoji="1" lang="zh-CN" altLang="en-US" sz="1400" b="1" dirty="0">
              <a:latin typeface="Arial" panose="020B0604020202020204" pitchFamily="34" charset="0"/>
              <a:ea typeface="微软雅黑" panose="020B0503020204020204" pitchFamily="34" charset="-122"/>
            </a:endParaRPr>
          </a:p>
        </p:txBody>
      </p:sp>
      <p:sp>
        <p:nvSpPr>
          <p:cNvPr id="7" name="文本框 6">
            <a:extLst>
              <a:ext uri="{FF2B5EF4-FFF2-40B4-BE49-F238E27FC236}">
                <a16:creationId xmlns:a16="http://schemas.microsoft.com/office/drawing/2014/main" id="{378188AE-CBAE-4C3B-BF82-41E12F5904C0}"/>
              </a:ext>
            </a:extLst>
          </p:cNvPr>
          <p:cNvSpPr txBox="1"/>
          <p:nvPr/>
        </p:nvSpPr>
        <p:spPr>
          <a:xfrm>
            <a:off x="3563888" y="1906603"/>
            <a:ext cx="2808510" cy="461665"/>
          </a:xfrm>
          <a:prstGeom prst="rect">
            <a:avLst/>
          </a:prstGeom>
          <a:noFill/>
        </p:spPr>
        <p:txBody>
          <a:bodyPr wrap="square" rtlCol="0">
            <a:spAutoFit/>
          </a:bodyPr>
          <a:lstStyle/>
          <a:p>
            <a:r>
              <a:rPr lang="en-US" altLang="zh-CN" sz="2400" dirty="0">
                <a:solidFill>
                  <a:srgbClr val="FF0000"/>
                </a:solidFill>
              </a:rPr>
              <a:t>(emergency care)</a:t>
            </a:r>
            <a:endParaRPr lang="en-US" altLang="zh-CN" sz="2400" dirty="0">
              <a:solidFill>
                <a:srgbClr val="FF0000"/>
              </a:solidFill>
              <a:ea typeface="宋体" pitchFamily="2" charset="-122"/>
            </a:endParaRPr>
          </a:p>
        </p:txBody>
      </p:sp>
      <p:sp>
        <p:nvSpPr>
          <p:cNvPr id="8" name="文本框 7">
            <a:extLst>
              <a:ext uri="{FF2B5EF4-FFF2-40B4-BE49-F238E27FC236}">
                <a16:creationId xmlns:a16="http://schemas.microsoft.com/office/drawing/2014/main" id="{56513580-A175-4FE8-8FF8-838E8190215A}"/>
              </a:ext>
            </a:extLst>
          </p:cNvPr>
          <p:cNvSpPr txBox="1"/>
          <p:nvPr/>
        </p:nvSpPr>
        <p:spPr>
          <a:xfrm>
            <a:off x="3563888" y="2181883"/>
            <a:ext cx="3096344" cy="522451"/>
          </a:xfrm>
          <a:prstGeom prst="rect">
            <a:avLst/>
          </a:prstGeom>
          <a:noFill/>
        </p:spPr>
        <p:txBody>
          <a:bodyPr wrap="square" rtlCol="0">
            <a:spAutoFit/>
          </a:bodyPr>
          <a:lstStyle/>
          <a:p>
            <a:pPr>
              <a:lnSpc>
                <a:spcPct val="130000"/>
              </a:lnSpc>
            </a:pPr>
            <a:r>
              <a:rPr lang="en-US" altLang="zh-CN" sz="2400" dirty="0"/>
              <a:t>(in the interest(s) of)</a:t>
            </a:r>
            <a:endParaRPr lang="zh-CN" altLang="en-US" sz="2400" dirty="0">
              <a:latin typeface="Arial" panose="020B0604020202020204" pitchFamily="34" charset="0"/>
              <a:ea typeface="微软雅黑" panose="020B0503020204020204" pitchFamily="34" charset="-122"/>
            </a:endParaRPr>
          </a:p>
        </p:txBody>
      </p:sp>
      <p:sp>
        <p:nvSpPr>
          <p:cNvPr id="10" name="文本框 9">
            <a:extLst>
              <a:ext uri="{FF2B5EF4-FFF2-40B4-BE49-F238E27FC236}">
                <a16:creationId xmlns:a16="http://schemas.microsoft.com/office/drawing/2014/main" id="{8098C37D-2D73-4B2D-A8E6-DF6F3ECA3DFC}"/>
              </a:ext>
            </a:extLst>
          </p:cNvPr>
          <p:cNvSpPr txBox="1"/>
          <p:nvPr/>
        </p:nvSpPr>
        <p:spPr>
          <a:xfrm>
            <a:off x="3563888" y="2610963"/>
            <a:ext cx="3816424" cy="461665"/>
          </a:xfrm>
          <a:prstGeom prst="rect">
            <a:avLst/>
          </a:prstGeom>
          <a:noFill/>
        </p:spPr>
        <p:txBody>
          <a:bodyPr wrap="square" rtlCol="0">
            <a:spAutoFit/>
          </a:bodyPr>
          <a:lstStyle/>
          <a:p>
            <a:r>
              <a:rPr lang="en-US" altLang="zh-CN" sz="2400" dirty="0">
                <a:solidFill>
                  <a:srgbClr val="FF0000"/>
                </a:solidFill>
              </a:rPr>
              <a:t>(broaden one’s horizons) </a:t>
            </a:r>
          </a:p>
        </p:txBody>
      </p:sp>
      <p:sp>
        <p:nvSpPr>
          <p:cNvPr id="11" name="文本框 10">
            <a:extLst>
              <a:ext uri="{FF2B5EF4-FFF2-40B4-BE49-F238E27FC236}">
                <a16:creationId xmlns:a16="http://schemas.microsoft.com/office/drawing/2014/main" id="{E63D08D1-ADB0-4402-B0D8-9DB4ADE62528}"/>
              </a:ext>
            </a:extLst>
          </p:cNvPr>
          <p:cNvSpPr txBox="1"/>
          <p:nvPr/>
        </p:nvSpPr>
        <p:spPr>
          <a:xfrm>
            <a:off x="3556960" y="2947029"/>
            <a:ext cx="2557601" cy="522451"/>
          </a:xfrm>
          <a:prstGeom prst="rect">
            <a:avLst/>
          </a:prstGeom>
          <a:noFill/>
        </p:spPr>
        <p:txBody>
          <a:bodyPr wrap="square" rtlCol="0">
            <a:spAutoFit/>
          </a:bodyPr>
          <a:lstStyle/>
          <a:p>
            <a:pPr>
              <a:lnSpc>
                <a:spcPct val="130000"/>
              </a:lnSpc>
            </a:pPr>
            <a:r>
              <a:rPr lang="en-US" altLang="zh-CN" sz="2400" dirty="0"/>
              <a:t>(wipe out)</a:t>
            </a:r>
            <a:endParaRPr lang="zh-CN" altLang="en-US" sz="2400" dirty="0">
              <a:latin typeface="Arial" panose="020B0604020202020204" pitchFamily="34" charset="0"/>
              <a:ea typeface="微软雅黑" panose="020B0503020204020204" pitchFamily="34" charset="-122"/>
            </a:endParaRPr>
          </a:p>
        </p:txBody>
      </p:sp>
      <p:sp>
        <p:nvSpPr>
          <p:cNvPr id="12" name="文本框 11">
            <a:extLst>
              <a:ext uri="{FF2B5EF4-FFF2-40B4-BE49-F238E27FC236}">
                <a16:creationId xmlns:a16="http://schemas.microsoft.com/office/drawing/2014/main" id="{EBE251A5-EC2F-42E2-AC19-2969A8F0CF24}"/>
              </a:ext>
            </a:extLst>
          </p:cNvPr>
          <p:cNvSpPr txBox="1"/>
          <p:nvPr/>
        </p:nvSpPr>
        <p:spPr>
          <a:xfrm>
            <a:off x="3556960" y="3387326"/>
            <a:ext cx="3096344" cy="461665"/>
          </a:xfrm>
          <a:prstGeom prst="rect">
            <a:avLst/>
          </a:prstGeom>
          <a:noFill/>
        </p:spPr>
        <p:txBody>
          <a:bodyPr wrap="square" rtlCol="0">
            <a:spAutoFit/>
          </a:bodyPr>
          <a:lstStyle/>
          <a:p>
            <a:r>
              <a:rPr lang="en-US" altLang="zh-CN" sz="2400" dirty="0">
                <a:solidFill>
                  <a:srgbClr val="FF0000"/>
                </a:solidFill>
              </a:rPr>
              <a:t>(short-term memory)</a:t>
            </a:r>
          </a:p>
        </p:txBody>
      </p:sp>
      <p:sp>
        <p:nvSpPr>
          <p:cNvPr id="13" name="文本框 12">
            <a:extLst>
              <a:ext uri="{FF2B5EF4-FFF2-40B4-BE49-F238E27FC236}">
                <a16:creationId xmlns:a16="http://schemas.microsoft.com/office/drawing/2014/main" id="{B2054794-BD97-4D9D-BBBA-77FB69A1CD4B}"/>
              </a:ext>
            </a:extLst>
          </p:cNvPr>
          <p:cNvSpPr txBox="1"/>
          <p:nvPr/>
        </p:nvSpPr>
        <p:spPr>
          <a:xfrm>
            <a:off x="3568040" y="3749929"/>
            <a:ext cx="2808510" cy="461665"/>
          </a:xfrm>
          <a:prstGeom prst="rect">
            <a:avLst/>
          </a:prstGeom>
          <a:noFill/>
        </p:spPr>
        <p:txBody>
          <a:bodyPr wrap="square" rtlCol="0">
            <a:spAutoFit/>
          </a:bodyPr>
          <a:lstStyle/>
          <a:p>
            <a:r>
              <a:rPr lang="en-US" altLang="zh-CN" sz="2400" dirty="0">
                <a:ea typeface="宋体" pitchFamily="2" charset="-122"/>
              </a:rPr>
              <a:t>(</a:t>
            </a:r>
            <a:r>
              <a:rPr lang="en-US" altLang="zh-CN" sz="2400" dirty="0"/>
              <a:t>social intelligence)</a:t>
            </a:r>
          </a:p>
        </p:txBody>
      </p:sp>
      <p:sp>
        <p:nvSpPr>
          <p:cNvPr id="15" name="文本框 14">
            <a:extLst>
              <a:ext uri="{FF2B5EF4-FFF2-40B4-BE49-F238E27FC236}">
                <a16:creationId xmlns:a16="http://schemas.microsoft.com/office/drawing/2014/main" id="{BE4C7006-778E-44CC-9E82-4E6BFF0B4703}"/>
              </a:ext>
            </a:extLst>
          </p:cNvPr>
          <p:cNvSpPr txBox="1"/>
          <p:nvPr/>
        </p:nvSpPr>
        <p:spPr>
          <a:xfrm>
            <a:off x="3548920" y="4048241"/>
            <a:ext cx="5112568" cy="522451"/>
          </a:xfrm>
          <a:prstGeom prst="rect">
            <a:avLst/>
          </a:prstGeom>
          <a:noFill/>
        </p:spPr>
        <p:txBody>
          <a:bodyPr wrap="square" rtlCol="0">
            <a:spAutoFit/>
          </a:bodyPr>
          <a:lstStyle/>
          <a:p>
            <a:pPr>
              <a:lnSpc>
                <a:spcPct val="130000"/>
              </a:lnSpc>
            </a:pPr>
            <a:r>
              <a:rPr lang="en-US" altLang="zh-CN" sz="2400" dirty="0">
                <a:solidFill>
                  <a:srgbClr val="FF0000"/>
                </a:solidFill>
              </a:rPr>
              <a:t>(cooperative communication skills)</a:t>
            </a:r>
            <a:endParaRPr lang="zh-CN" altLang="en-US" sz="2400"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949811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P spid="12" grpId="0"/>
      <p:bldP spid="13" grpId="0"/>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p:nvPr>
        </p:nvSpPr>
        <p:spPr/>
        <p:txBody>
          <a:bodyPr>
            <a:noAutofit/>
          </a:bodyPr>
          <a:lstStyle/>
          <a:p>
            <a:r>
              <a:rPr lang="en-US" altLang="zh-CN" dirty="0"/>
              <a:t>After Reading</a:t>
            </a:r>
            <a:endParaRPr lang="zh-CN" altLang="en-US" dirty="0"/>
          </a:p>
        </p:txBody>
      </p:sp>
      <p:sp>
        <p:nvSpPr>
          <p:cNvPr id="3" name="矩形 2"/>
          <p:cNvSpPr/>
          <p:nvPr/>
        </p:nvSpPr>
        <p:spPr>
          <a:xfrm>
            <a:off x="467544" y="697260"/>
            <a:ext cx="8064896" cy="3477875"/>
          </a:xfrm>
          <a:prstGeom prst="rect">
            <a:avLst/>
          </a:prstGeom>
        </p:spPr>
        <p:txBody>
          <a:bodyPr wrap="square">
            <a:spAutoFit/>
          </a:bodyPr>
          <a:lstStyle/>
          <a:p>
            <a:pPr algn="ctr"/>
            <a:r>
              <a:rPr lang="en-US" altLang="zh-CN" sz="2800" b="1" dirty="0"/>
              <a:t>Sentence Translation</a:t>
            </a:r>
          </a:p>
          <a:p>
            <a:pPr algn="ctr"/>
            <a:endParaRPr lang="en-US" altLang="zh-CN" sz="2400" b="1" dirty="0"/>
          </a:p>
          <a:p>
            <a:r>
              <a:rPr lang="en-US" altLang="zh-CN" sz="2400" b="1" dirty="0"/>
              <a:t>Translate the following sentences into English.</a:t>
            </a:r>
          </a:p>
          <a:p>
            <a:endParaRPr lang="en-US" altLang="zh-CN" sz="2400" b="1" dirty="0"/>
          </a:p>
          <a:p>
            <a:pPr marL="457200" indent="-457200" algn="just">
              <a:buAutoNum type="arabicParenR"/>
            </a:pPr>
            <a:r>
              <a:rPr lang="zh-CN" altLang="en-US" sz="2400" dirty="0"/>
              <a:t>多年来，我写了大量关于动物智能实验以及围绕这些实验所产生的争议的文章。</a:t>
            </a:r>
            <a:r>
              <a:rPr lang="en-US" altLang="zh-CN" sz="2400" dirty="0"/>
              <a:t>(Para. 1)</a:t>
            </a:r>
          </a:p>
          <a:p>
            <a:pPr algn="just"/>
            <a:r>
              <a:rPr lang="en-US" altLang="zh-CN" sz="2400" dirty="0">
                <a:solidFill>
                  <a:srgbClr val="FF0000"/>
                </a:solidFill>
              </a:rPr>
              <a:t>Over the years, I have written extensively about animal-intelligence experiments and the controversy that surrounds them.</a:t>
            </a:r>
            <a:endParaRPr lang="it-IT" altLang="zh-CN" sz="2400" dirty="0">
              <a:solidFill>
                <a:srgbClr val="FF0000"/>
              </a:solidFill>
            </a:endParaRPr>
          </a:p>
        </p:txBody>
      </p:sp>
    </p:spTree>
    <p:extLst>
      <p:ext uri="{BB962C8B-B14F-4D97-AF65-F5344CB8AC3E}">
        <p14:creationId xmlns:p14="http://schemas.microsoft.com/office/powerpoint/2010/main" val="49423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Lead-in</a:t>
            </a:r>
            <a:endParaRPr kumimoji="1" lang="zh-CN" altLang="en-US" dirty="0"/>
          </a:p>
        </p:txBody>
      </p:sp>
      <p:sp>
        <p:nvSpPr>
          <p:cNvPr id="3" name="内容占位符 2"/>
          <p:cNvSpPr>
            <a:spLocks noGrp="1"/>
          </p:cNvSpPr>
          <p:nvPr>
            <p:ph idx="1"/>
          </p:nvPr>
        </p:nvSpPr>
        <p:spPr>
          <a:xfrm>
            <a:off x="419100" y="855512"/>
            <a:ext cx="8724900" cy="4327677"/>
          </a:xfrm>
        </p:spPr>
        <p:txBody>
          <a:bodyPr>
            <a:normAutofit/>
          </a:bodyPr>
          <a:lstStyle/>
          <a:p>
            <a:pPr marL="0" indent="0" algn="l">
              <a:buNone/>
            </a:pPr>
            <a:r>
              <a:rPr kumimoji="1" lang="zh-CN" altLang="en-US" sz="2200" b="1" dirty="0"/>
              <a:t>蜜糖是甜的，但蜜蜂会蜇人。</a:t>
            </a:r>
            <a:r>
              <a:rPr kumimoji="1" lang="en-US" altLang="zh-CN" sz="2200" b="1" dirty="0"/>
              <a:t> Honey is sweet, but the bee stings.</a:t>
            </a:r>
          </a:p>
          <a:p>
            <a:pPr marL="0" indent="0" algn="l">
              <a:buNone/>
            </a:pPr>
            <a:r>
              <a:rPr kumimoji="1" lang="zh-CN" altLang="en-US" sz="2200" b="1" dirty="0"/>
              <a:t>两面讨好  </a:t>
            </a:r>
            <a:r>
              <a:rPr kumimoji="1" lang="en-US" altLang="zh-CN" sz="2200" b="1" dirty="0"/>
              <a:t>run with the hare and hunt with the hounds</a:t>
            </a:r>
          </a:p>
          <a:p>
            <a:pPr marL="0" indent="0" algn="l">
              <a:buNone/>
            </a:pPr>
            <a:r>
              <a:rPr kumimoji="1" lang="zh-CN" altLang="en-US" sz="2200" b="1" dirty="0"/>
              <a:t>问其歌知其鸟， 听其言知其人。 </a:t>
            </a:r>
            <a:r>
              <a:rPr kumimoji="1" lang="en-US" altLang="zh-CN" sz="2200" b="1" dirty="0"/>
              <a:t>A bird is known by its note, and a  man by his talk.</a:t>
            </a:r>
          </a:p>
          <a:p>
            <a:pPr marL="0" indent="0">
              <a:buNone/>
            </a:pPr>
            <a:r>
              <a:rPr kumimoji="1" lang="zh-CN" altLang="en-US" sz="2200" b="1" dirty="0"/>
              <a:t>宁为犬首，不做狮尾</a:t>
            </a:r>
            <a:r>
              <a:rPr lang="en-US" altLang="zh-CN" sz="2400" b="1" dirty="0"/>
              <a:t>  Better be the head of a dog than the tail of a lion.</a:t>
            </a:r>
            <a:endParaRPr kumimoji="1" lang="en-US" altLang="zh-CN" sz="2200" b="1" dirty="0"/>
          </a:p>
          <a:p>
            <a:pPr marL="0" indent="0">
              <a:buNone/>
            </a:pPr>
            <a:r>
              <a:rPr kumimoji="1" lang="zh-CN" altLang="en-US" sz="2200" b="1" dirty="0"/>
              <a:t>牧羊人相争狼得利。</a:t>
            </a:r>
            <a:r>
              <a:rPr kumimoji="1" lang="en-US" altLang="zh-CN" sz="2200" b="1" dirty="0"/>
              <a:t>The wolf has a winning game when the shepherds quarrel.</a:t>
            </a:r>
            <a:endParaRPr kumimoji="1" lang="zh-CN" altLang="en-US" sz="2200" b="1" dirty="0"/>
          </a:p>
        </p:txBody>
      </p:sp>
      <p:sp>
        <p:nvSpPr>
          <p:cNvPr id="4" name="文本框 3">
            <a:hlinkClick r:id="rId2" action="ppaction://hlinksldjump"/>
          </p:cNvPr>
          <p:cNvSpPr txBox="1"/>
          <p:nvPr/>
        </p:nvSpPr>
        <p:spPr>
          <a:xfrm>
            <a:off x="7740352" y="4945732"/>
            <a:ext cx="720080" cy="36004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953422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p:txBody>
          <a:bodyPr>
            <a:noAutofit/>
          </a:bodyPr>
          <a:lstStyle/>
          <a:p>
            <a:r>
              <a:rPr lang="en-US" altLang="zh-CN" dirty="0"/>
              <a:t>After Reading</a:t>
            </a:r>
            <a:endParaRPr lang="zh-CN" altLang="en-US" dirty="0"/>
          </a:p>
        </p:txBody>
      </p:sp>
      <p:sp>
        <p:nvSpPr>
          <p:cNvPr id="3" name="矩形 2"/>
          <p:cNvSpPr/>
          <p:nvPr/>
        </p:nvSpPr>
        <p:spPr>
          <a:xfrm>
            <a:off x="395536" y="913284"/>
            <a:ext cx="8748464" cy="3416320"/>
          </a:xfrm>
          <a:prstGeom prst="rect">
            <a:avLst/>
          </a:prstGeom>
        </p:spPr>
        <p:txBody>
          <a:bodyPr wrap="square">
            <a:spAutoFit/>
          </a:bodyPr>
          <a:lstStyle/>
          <a:p>
            <a:pPr algn="just"/>
            <a:r>
              <a:rPr lang="en-US" altLang="zh-CN" sz="2400" dirty="0"/>
              <a:t>2) </a:t>
            </a:r>
            <a:r>
              <a:rPr lang="zh-CN" altLang="en-US" sz="2400" dirty="0"/>
              <a:t>当我在它目前居住的亚特兰大动物园见到这只猩猩时，我果然见到它与人分享的一例，足以令任何人羡 慕。</a:t>
            </a:r>
            <a:r>
              <a:rPr lang="en-US" altLang="zh-CN" sz="2400" dirty="0"/>
              <a:t>(Para. 6)</a:t>
            </a:r>
          </a:p>
          <a:p>
            <a:pPr algn="just"/>
            <a:r>
              <a:rPr lang="en-US" altLang="zh-CN" sz="2400" dirty="0">
                <a:solidFill>
                  <a:srgbClr val="FF0000"/>
                </a:solidFill>
              </a:rPr>
              <a:t>When I caught up with the orangutan at Zoo Atlanta, where he now lives, I saw an example of sharing that anyone might envy.</a:t>
            </a:r>
          </a:p>
          <a:p>
            <a:pPr algn="just"/>
            <a:endParaRPr lang="zh-CN" altLang="en-US" sz="2400" dirty="0"/>
          </a:p>
          <a:p>
            <a:r>
              <a:rPr lang="en-US" altLang="zh-CN" sz="2400" dirty="0"/>
              <a:t>3) </a:t>
            </a:r>
            <a:r>
              <a:rPr lang="zh-CN" altLang="en-US" sz="2400" dirty="0"/>
              <a:t>梅拉蒂没有移动身体去接，而是眼睛直视休曼，伸出手来。</a:t>
            </a:r>
            <a:r>
              <a:rPr lang="en-US" altLang="zh-CN" sz="2400" dirty="0"/>
              <a:t>(Para. 11)</a:t>
            </a:r>
          </a:p>
          <a:p>
            <a:r>
              <a:rPr lang="en-US" altLang="zh-CN" sz="2400" dirty="0">
                <a:solidFill>
                  <a:srgbClr val="FF0000"/>
                </a:solidFill>
              </a:rPr>
              <a:t>Instead of moving away to get it, </a:t>
            </a:r>
            <a:r>
              <a:rPr lang="en-US" altLang="zh-CN" sz="2400" dirty="0" err="1">
                <a:solidFill>
                  <a:srgbClr val="FF0000"/>
                </a:solidFill>
              </a:rPr>
              <a:t>Melati</a:t>
            </a:r>
            <a:r>
              <a:rPr lang="en-US" altLang="zh-CN" sz="2400" dirty="0">
                <a:solidFill>
                  <a:srgbClr val="FF0000"/>
                </a:solidFill>
              </a:rPr>
              <a:t> looked </a:t>
            </a:r>
            <a:r>
              <a:rPr lang="en-US" altLang="zh-CN" sz="2400" dirty="0" err="1">
                <a:solidFill>
                  <a:srgbClr val="FF0000"/>
                </a:solidFill>
              </a:rPr>
              <a:t>Shewman</a:t>
            </a:r>
            <a:r>
              <a:rPr lang="en-US" altLang="zh-CN" sz="2400" dirty="0">
                <a:solidFill>
                  <a:srgbClr val="FF0000"/>
                </a:solidFill>
              </a:rPr>
              <a:t> in the eye and held out her hand.</a:t>
            </a:r>
            <a:endParaRPr lang="en-US" altLang="zh-CN" sz="2400" dirty="0"/>
          </a:p>
        </p:txBody>
      </p:sp>
    </p:spTree>
    <p:extLst>
      <p:ext uri="{BB962C8B-B14F-4D97-AF65-F5344CB8AC3E}">
        <p14:creationId xmlns:p14="http://schemas.microsoft.com/office/powerpoint/2010/main" val="306047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p:txBody>
          <a:bodyPr>
            <a:noAutofit/>
          </a:bodyPr>
          <a:lstStyle/>
          <a:p>
            <a:r>
              <a:rPr lang="en-US" altLang="zh-CN" dirty="0"/>
              <a:t>After Reading</a:t>
            </a:r>
            <a:endParaRPr lang="zh-CN" altLang="en-US" dirty="0"/>
          </a:p>
        </p:txBody>
      </p:sp>
      <p:sp>
        <p:nvSpPr>
          <p:cNvPr id="3" name="矩形 2"/>
          <p:cNvSpPr/>
          <p:nvPr/>
        </p:nvSpPr>
        <p:spPr>
          <a:xfrm>
            <a:off x="395536" y="1129308"/>
            <a:ext cx="8568952" cy="4154984"/>
          </a:xfrm>
          <a:prstGeom prst="rect">
            <a:avLst/>
          </a:prstGeom>
        </p:spPr>
        <p:txBody>
          <a:bodyPr wrap="square">
            <a:spAutoFit/>
          </a:bodyPr>
          <a:lstStyle/>
          <a:p>
            <a:r>
              <a:rPr lang="en-US" altLang="zh-CN" sz="2400" dirty="0"/>
              <a:t>4) </a:t>
            </a:r>
            <a:r>
              <a:rPr lang="zh-CN" altLang="en-US" sz="2400" dirty="0"/>
              <a:t>她让步了，又给了它一个，随后却看见它把橘子藏在脚下。</a:t>
            </a:r>
            <a:r>
              <a:rPr lang="en-US" altLang="zh-CN" sz="2400" dirty="0"/>
              <a:t>(Para. 12)</a:t>
            </a:r>
          </a:p>
          <a:p>
            <a:r>
              <a:rPr lang="en-US" altLang="zh-CN" sz="2400" dirty="0">
                <a:solidFill>
                  <a:srgbClr val="FF0000"/>
                </a:solidFill>
              </a:rPr>
              <a:t>Giving in, she gave him another one, then saw that he had been hiding his orange underneath his foot.</a:t>
            </a:r>
          </a:p>
          <a:p>
            <a:endParaRPr lang="en-US" altLang="zh-CN" sz="2400" dirty="0"/>
          </a:p>
          <a:p>
            <a:r>
              <a:rPr lang="en-US" altLang="zh-CN" sz="2400" dirty="0"/>
              <a:t>5) </a:t>
            </a:r>
            <a:r>
              <a:rPr lang="zh-CN" altLang="en-US" sz="2400" dirty="0"/>
              <a:t>想到除了我们人类，尚有其他物种，即便它们的视野比我们狭小，却也能置身事外，客观地审视周围的世 界，不由得让人深感宽慰。</a:t>
            </a:r>
            <a:r>
              <a:rPr lang="en-US" altLang="zh-CN" sz="2400" dirty="0"/>
              <a:t>(Para. 13)</a:t>
            </a:r>
          </a:p>
          <a:p>
            <a:r>
              <a:rPr lang="en-US" altLang="zh-CN" sz="2400" dirty="0">
                <a:solidFill>
                  <a:srgbClr val="FF0000"/>
                </a:solidFill>
              </a:rPr>
              <a:t>It is comforting to realize that other species besides our own can stand back and assess the world around them, even if their horizons are more limited than ours.</a:t>
            </a:r>
            <a:endParaRPr lang="zh-CN" altLang="en-US" sz="2400" dirty="0">
              <a:solidFill>
                <a:srgbClr val="FF0000"/>
              </a:solidFill>
            </a:endParaRPr>
          </a:p>
        </p:txBody>
      </p:sp>
      <p:sp>
        <p:nvSpPr>
          <p:cNvPr id="4" name="文本框 3">
            <a:hlinkClick r:id="rId2" action="ppaction://hlinksldjump"/>
            <a:extLst>
              <a:ext uri="{FF2B5EF4-FFF2-40B4-BE49-F238E27FC236}">
                <a16:creationId xmlns:a16="http://schemas.microsoft.com/office/drawing/2014/main" id="{45529B7B-2C6B-4868-9681-200EC053DEF1}"/>
              </a:ext>
            </a:extLst>
          </p:cNvPr>
          <p:cNvSpPr txBox="1"/>
          <p:nvPr/>
        </p:nvSpPr>
        <p:spPr>
          <a:xfrm>
            <a:off x="7740352" y="4945732"/>
            <a:ext cx="720080"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 action="ppaction://noaction"/>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14811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p:txBody>
          <a:bodyPr/>
          <a:lstStyle/>
          <a:p>
            <a:r>
              <a:rPr lang="en-US" altLang="zh-CN" dirty="0"/>
              <a:t>In Reading – Global Reading</a:t>
            </a:r>
            <a:endParaRPr kumimoji="1" lang="zh-CN" altLang="en-US" b="0" dirty="0"/>
          </a:p>
        </p:txBody>
      </p:sp>
      <p:sp>
        <p:nvSpPr>
          <p:cNvPr id="11" name="内容占位符 10">
            <a:extLst>
              <a:ext uri="{FF2B5EF4-FFF2-40B4-BE49-F238E27FC236}">
                <a16:creationId xmlns:a16="http://schemas.microsoft.com/office/drawing/2014/main" id="{69D368FF-D4E2-4B2B-984C-677A2CFD07E8}"/>
              </a:ext>
            </a:extLst>
          </p:cNvPr>
          <p:cNvSpPr>
            <a:spLocks noGrp="1"/>
          </p:cNvSpPr>
          <p:nvPr>
            <p:ph idx="1"/>
          </p:nvPr>
        </p:nvSpPr>
        <p:spPr>
          <a:xfrm>
            <a:off x="507837" y="1536623"/>
            <a:ext cx="8292045" cy="4327677"/>
          </a:xfrm>
        </p:spPr>
        <p:txBody>
          <a:bodyPr/>
          <a:lstStyle/>
          <a:p>
            <a:endParaRPr lang="en-US" altLang="zh-CN" dirty="0"/>
          </a:p>
          <a:p>
            <a:endParaRPr lang="zh-CN" altLang="en-US" dirty="0"/>
          </a:p>
        </p:txBody>
      </p:sp>
      <p:sp>
        <p:nvSpPr>
          <p:cNvPr id="8" name="文本框 7"/>
          <p:cNvSpPr txBox="1"/>
          <p:nvPr/>
        </p:nvSpPr>
        <p:spPr>
          <a:xfrm>
            <a:off x="2771800" y="944801"/>
            <a:ext cx="3384376" cy="594202"/>
          </a:xfrm>
          <a:prstGeom prst="rect">
            <a:avLst/>
          </a:prstGeom>
          <a:noFill/>
        </p:spPr>
        <p:txBody>
          <a:bodyPr wrap="square" rtlCol="0">
            <a:spAutoFit/>
          </a:bodyPr>
          <a:lstStyle/>
          <a:p>
            <a:pPr algn="ctr">
              <a:lnSpc>
                <a:spcPct val="130000"/>
              </a:lnSpc>
            </a:pPr>
            <a:r>
              <a:rPr kumimoji="1" lang="en-US" altLang="zh-CN" sz="2800" b="1" dirty="0">
                <a:solidFill>
                  <a:srgbClr val="3F3F3F"/>
                </a:solidFill>
                <a:latin typeface="Arial" panose="020B0604020202020204" pitchFamily="34" charset="0"/>
                <a:ea typeface="微软雅黑" panose="020B0503020204020204" pitchFamily="34" charset="-122"/>
              </a:rPr>
              <a:t>Text Organization</a:t>
            </a:r>
            <a:endParaRPr kumimoji="1" lang="zh-CN" altLang="en-US" sz="2800" b="1" dirty="0">
              <a:solidFill>
                <a:srgbClr val="3F3F3F"/>
              </a:solidFill>
              <a:latin typeface="Arial" panose="020B0604020202020204" pitchFamily="34" charset="0"/>
              <a:ea typeface="微软雅黑" panose="020B0503020204020204" pitchFamily="34" charset="-122"/>
            </a:endParaRPr>
          </a:p>
        </p:txBody>
      </p:sp>
      <p:graphicFrame>
        <p:nvGraphicFramePr>
          <p:cNvPr id="14" name="表格 14">
            <a:extLst>
              <a:ext uri="{FF2B5EF4-FFF2-40B4-BE49-F238E27FC236}">
                <a16:creationId xmlns:a16="http://schemas.microsoft.com/office/drawing/2014/main" id="{7A64857D-FC7B-464F-B66E-6B21F2374DCE}"/>
              </a:ext>
            </a:extLst>
          </p:cNvPr>
          <p:cNvGraphicFramePr>
            <a:graphicFrameLocks noGrp="1"/>
          </p:cNvGraphicFramePr>
          <p:nvPr>
            <p:extLst>
              <p:ext uri="{D42A27DB-BD31-4B8C-83A1-F6EECF244321}">
                <p14:modId xmlns:p14="http://schemas.microsoft.com/office/powerpoint/2010/main" val="621458343"/>
              </p:ext>
            </p:extLst>
          </p:nvPr>
        </p:nvGraphicFramePr>
        <p:xfrm>
          <a:off x="1295636" y="1845173"/>
          <a:ext cx="6552728" cy="3055495"/>
        </p:xfrm>
        <a:graphic>
          <a:graphicData uri="http://schemas.openxmlformats.org/drawingml/2006/table">
            <a:tbl>
              <a:tblPr firstRow="1" bandRow="1">
                <a:tableStyleId>{5C22544A-7EE6-4342-B048-85BDC9FD1C3A}</a:tableStyleId>
              </a:tblPr>
              <a:tblGrid>
                <a:gridCol w="2258401">
                  <a:extLst>
                    <a:ext uri="{9D8B030D-6E8A-4147-A177-3AD203B41FA5}">
                      <a16:colId xmlns:a16="http://schemas.microsoft.com/office/drawing/2014/main" val="1422322404"/>
                    </a:ext>
                  </a:extLst>
                </a:gridCol>
                <a:gridCol w="4294327">
                  <a:extLst>
                    <a:ext uri="{9D8B030D-6E8A-4147-A177-3AD203B41FA5}">
                      <a16:colId xmlns:a16="http://schemas.microsoft.com/office/drawing/2014/main" val="3341341561"/>
                    </a:ext>
                  </a:extLst>
                </a:gridCol>
              </a:tblGrid>
              <a:tr h="517213">
                <a:tc>
                  <a:txBody>
                    <a:bodyPr/>
                    <a:lstStyle/>
                    <a:p>
                      <a:r>
                        <a:rPr lang="en-US" altLang="zh-CN" dirty="0"/>
                        <a:t>  Subheadings</a:t>
                      </a:r>
                      <a:endParaRPr lang="zh-CN" altLang="en-US" dirty="0"/>
                    </a:p>
                  </a:txBody>
                  <a:tcPr/>
                </a:tc>
                <a:tc>
                  <a:txBody>
                    <a:bodyPr/>
                    <a:lstStyle/>
                    <a:p>
                      <a:r>
                        <a:rPr lang="en-US" altLang="zh-CN" dirty="0"/>
                        <a:t>                    Main    Ideas</a:t>
                      </a:r>
                      <a:endParaRPr lang="zh-CN" altLang="en-US" dirty="0"/>
                    </a:p>
                  </a:txBody>
                  <a:tcPr/>
                </a:tc>
                <a:extLst>
                  <a:ext uri="{0D108BD9-81ED-4DB2-BD59-A6C34878D82A}">
                    <a16:rowId xmlns:a16="http://schemas.microsoft.com/office/drawing/2014/main" val="3032922340"/>
                  </a:ext>
                </a:extLst>
              </a:tr>
              <a:tr h="846094">
                <a:tc>
                  <a:txBody>
                    <a:bodyPr/>
                    <a:lstStyle/>
                    <a:p>
                      <a:endParaRPr lang="en-US" altLang="zh-CN" sz="1600" dirty="0"/>
                    </a:p>
                    <a:p>
                      <a:r>
                        <a:rPr lang="en-US" altLang="zh-CN" sz="1800" dirty="0"/>
                        <a:t>Let’s Make a Deal</a:t>
                      </a:r>
                      <a:endParaRPr lang="zh-CN" altLang="en-US" sz="1800" dirty="0"/>
                    </a:p>
                  </a:txBody>
                  <a:tcPr/>
                </a:tc>
                <a:tc>
                  <a:txBody>
                    <a:bodyPr/>
                    <a:lstStyle/>
                    <a:p>
                      <a:endParaRPr lang="zh-CN" altLang="en-US" dirty="0"/>
                    </a:p>
                  </a:txBody>
                  <a:tcPr/>
                </a:tc>
                <a:extLst>
                  <a:ext uri="{0D108BD9-81ED-4DB2-BD59-A6C34878D82A}">
                    <a16:rowId xmlns:a16="http://schemas.microsoft.com/office/drawing/2014/main" val="922099022"/>
                  </a:ext>
                </a:extLst>
              </a:tr>
              <a:tr h="846094">
                <a:tc>
                  <a:txBody>
                    <a:bodyPr/>
                    <a:lstStyle/>
                    <a:p>
                      <a:endParaRPr lang="en-US" altLang="zh-CN" dirty="0"/>
                    </a:p>
                    <a:p>
                      <a:r>
                        <a:rPr lang="en-US" altLang="zh-CN" dirty="0"/>
                        <a:t>Tale of a Whale</a:t>
                      </a:r>
                      <a:endParaRPr lang="zh-CN" altLang="en-US" dirty="0"/>
                    </a:p>
                  </a:txBody>
                  <a:tcPr/>
                </a:tc>
                <a:tc>
                  <a:txBody>
                    <a:bodyPr/>
                    <a:lstStyle/>
                    <a:p>
                      <a:endParaRPr lang="zh-CN" altLang="en-US" dirty="0"/>
                    </a:p>
                  </a:txBody>
                  <a:tcPr/>
                </a:tc>
                <a:extLst>
                  <a:ext uri="{0D108BD9-81ED-4DB2-BD59-A6C34878D82A}">
                    <a16:rowId xmlns:a16="http://schemas.microsoft.com/office/drawing/2014/main" val="810841295"/>
                  </a:ext>
                </a:extLst>
              </a:tr>
              <a:tr h="846094">
                <a:tc>
                  <a:txBody>
                    <a:bodyPr/>
                    <a:lstStyle/>
                    <a:p>
                      <a:endParaRPr lang="en-US" altLang="zh-CN" dirty="0"/>
                    </a:p>
                    <a:p>
                      <a:r>
                        <a:rPr lang="en-US" altLang="zh-CN" dirty="0"/>
                        <a:t>Primate Shell Game</a:t>
                      </a:r>
                      <a:endParaRPr lang="zh-CN" altLang="en-US" dirty="0"/>
                    </a:p>
                  </a:txBody>
                  <a:tcPr/>
                </a:tc>
                <a:tc>
                  <a:txBody>
                    <a:bodyPr/>
                    <a:lstStyle/>
                    <a:p>
                      <a:endParaRPr lang="en-US" altLang="zh-CN" dirty="0"/>
                    </a:p>
                  </a:txBody>
                  <a:tcPr/>
                </a:tc>
                <a:extLst>
                  <a:ext uri="{0D108BD9-81ED-4DB2-BD59-A6C34878D82A}">
                    <a16:rowId xmlns:a16="http://schemas.microsoft.com/office/drawing/2014/main" val="3983117938"/>
                  </a:ext>
                </a:extLst>
              </a:tr>
            </a:tbl>
          </a:graphicData>
        </a:graphic>
      </p:graphicFrame>
      <p:sp>
        <p:nvSpPr>
          <p:cNvPr id="2" name="文本框 1">
            <a:extLst>
              <a:ext uri="{FF2B5EF4-FFF2-40B4-BE49-F238E27FC236}">
                <a16:creationId xmlns:a16="http://schemas.microsoft.com/office/drawing/2014/main" id="{9D10A35C-05A0-47C2-9ABA-B7C505285722}"/>
              </a:ext>
            </a:extLst>
          </p:cNvPr>
          <p:cNvSpPr txBox="1"/>
          <p:nvPr/>
        </p:nvSpPr>
        <p:spPr>
          <a:xfrm>
            <a:off x="3707904" y="2436995"/>
            <a:ext cx="4032448" cy="646331"/>
          </a:xfrm>
          <a:prstGeom prst="rect">
            <a:avLst/>
          </a:prstGeom>
          <a:noFill/>
        </p:spPr>
        <p:txBody>
          <a:bodyPr wrap="square" rtlCol="0">
            <a:spAutoFit/>
          </a:bodyPr>
          <a:lstStyle/>
          <a:p>
            <a:r>
              <a:rPr lang="en-US" altLang="zh-CN" dirty="0"/>
              <a:t>Some animals are intelligent enough to know how to ___________ people.</a:t>
            </a:r>
            <a:endParaRPr lang="zh-CN" altLang="en-US" dirty="0"/>
          </a:p>
        </p:txBody>
      </p:sp>
      <p:sp>
        <p:nvSpPr>
          <p:cNvPr id="3" name="文本框 2">
            <a:extLst>
              <a:ext uri="{FF2B5EF4-FFF2-40B4-BE49-F238E27FC236}">
                <a16:creationId xmlns:a16="http://schemas.microsoft.com/office/drawing/2014/main" id="{C36A83EE-DDED-48DA-8B9D-9FAEEA872F95}"/>
              </a:ext>
            </a:extLst>
          </p:cNvPr>
          <p:cNvSpPr txBox="1"/>
          <p:nvPr/>
        </p:nvSpPr>
        <p:spPr>
          <a:xfrm>
            <a:off x="3710128" y="3334987"/>
            <a:ext cx="4030224" cy="646331"/>
          </a:xfrm>
          <a:prstGeom prst="rect">
            <a:avLst/>
          </a:prstGeom>
          <a:noFill/>
        </p:spPr>
        <p:txBody>
          <a:bodyPr wrap="square" rtlCol="0">
            <a:spAutoFit/>
          </a:bodyPr>
          <a:lstStyle/>
          <a:p>
            <a:r>
              <a:rPr lang="en-US" altLang="zh-CN" dirty="0"/>
              <a:t>Animals like whales can ______________ and act accordingly.</a:t>
            </a:r>
            <a:endParaRPr lang="zh-CN" altLang="en-US" dirty="0"/>
          </a:p>
        </p:txBody>
      </p:sp>
      <p:sp>
        <p:nvSpPr>
          <p:cNvPr id="4" name="文本框 3">
            <a:extLst>
              <a:ext uri="{FF2B5EF4-FFF2-40B4-BE49-F238E27FC236}">
                <a16:creationId xmlns:a16="http://schemas.microsoft.com/office/drawing/2014/main" id="{BAD49E61-5995-4E1B-9B70-74F9E8F742BF}"/>
              </a:ext>
            </a:extLst>
          </p:cNvPr>
          <p:cNvSpPr txBox="1"/>
          <p:nvPr/>
        </p:nvSpPr>
        <p:spPr>
          <a:xfrm>
            <a:off x="3711272" y="4319225"/>
            <a:ext cx="3957072" cy="369332"/>
          </a:xfrm>
          <a:prstGeom prst="rect">
            <a:avLst/>
          </a:prstGeom>
          <a:noFill/>
        </p:spPr>
        <p:txBody>
          <a:bodyPr wrap="square" rtlCol="0">
            <a:spAutoFit/>
          </a:bodyPr>
          <a:lstStyle/>
          <a:p>
            <a:r>
              <a:rPr lang="en-US" altLang="zh-CN" dirty="0"/>
              <a:t>Animals can attempt  to ________.</a:t>
            </a:r>
            <a:endParaRPr lang="zh-CN" altLang="en-US" dirty="0"/>
          </a:p>
        </p:txBody>
      </p:sp>
      <p:sp>
        <p:nvSpPr>
          <p:cNvPr id="5" name="矩形 4">
            <a:extLst>
              <a:ext uri="{FF2B5EF4-FFF2-40B4-BE49-F238E27FC236}">
                <a16:creationId xmlns:a16="http://schemas.microsoft.com/office/drawing/2014/main" id="{524A9930-FBEC-402F-A5B4-062AB81536B9}"/>
              </a:ext>
            </a:extLst>
          </p:cNvPr>
          <p:cNvSpPr/>
          <p:nvPr/>
        </p:nvSpPr>
        <p:spPr>
          <a:xfrm>
            <a:off x="5274964" y="2657445"/>
            <a:ext cx="1763624" cy="400110"/>
          </a:xfrm>
          <a:prstGeom prst="rect">
            <a:avLst/>
          </a:prstGeom>
        </p:spPr>
        <p:txBody>
          <a:bodyPr wrap="none">
            <a:spAutoFit/>
          </a:bodyPr>
          <a:lstStyle/>
          <a:p>
            <a:r>
              <a:rPr lang="en-US" altLang="zh-CN" sz="2000" b="1" dirty="0">
                <a:solidFill>
                  <a:srgbClr val="FF0000"/>
                </a:solidFill>
              </a:rPr>
              <a:t>bargain with </a:t>
            </a:r>
            <a:endParaRPr lang="zh-CN" altLang="en-US" sz="2000" b="1" dirty="0">
              <a:solidFill>
                <a:srgbClr val="FF0000"/>
              </a:solidFill>
            </a:endParaRPr>
          </a:p>
        </p:txBody>
      </p:sp>
      <p:sp>
        <p:nvSpPr>
          <p:cNvPr id="6" name="矩形 5">
            <a:extLst>
              <a:ext uri="{FF2B5EF4-FFF2-40B4-BE49-F238E27FC236}">
                <a16:creationId xmlns:a16="http://schemas.microsoft.com/office/drawing/2014/main" id="{57689EE1-000F-4537-842D-E2BE93F1A71F}"/>
              </a:ext>
            </a:extLst>
          </p:cNvPr>
          <p:cNvSpPr/>
          <p:nvPr/>
        </p:nvSpPr>
        <p:spPr>
          <a:xfrm>
            <a:off x="3267987" y="3559013"/>
            <a:ext cx="2392001" cy="400110"/>
          </a:xfrm>
          <a:prstGeom prst="rect">
            <a:avLst/>
          </a:prstGeom>
        </p:spPr>
        <p:txBody>
          <a:bodyPr wrap="none">
            <a:spAutoFit/>
          </a:bodyPr>
          <a:lstStyle/>
          <a:p>
            <a:r>
              <a:rPr lang="en-US" altLang="zh-CN" sz="2000" b="1" dirty="0">
                <a:solidFill>
                  <a:srgbClr val="FF0000"/>
                </a:solidFill>
              </a:rPr>
              <a:t>assess a situation</a:t>
            </a:r>
            <a:endParaRPr lang="zh-CN" altLang="en-US" sz="2000" b="1" dirty="0">
              <a:solidFill>
                <a:srgbClr val="FF0000"/>
              </a:solidFill>
            </a:endParaRPr>
          </a:p>
        </p:txBody>
      </p:sp>
      <p:sp>
        <p:nvSpPr>
          <p:cNvPr id="9" name="矩形 8">
            <a:extLst>
              <a:ext uri="{FF2B5EF4-FFF2-40B4-BE49-F238E27FC236}">
                <a16:creationId xmlns:a16="http://schemas.microsoft.com/office/drawing/2014/main" id="{2733AD80-4C6F-4726-AA27-D61AA2DABB56}"/>
              </a:ext>
            </a:extLst>
          </p:cNvPr>
          <p:cNvSpPr/>
          <p:nvPr/>
        </p:nvSpPr>
        <p:spPr>
          <a:xfrm>
            <a:off x="6288722" y="4227691"/>
            <a:ext cx="1125629" cy="400110"/>
          </a:xfrm>
          <a:prstGeom prst="rect">
            <a:avLst/>
          </a:prstGeom>
        </p:spPr>
        <p:txBody>
          <a:bodyPr wrap="none">
            <a:spAutoFit/>
          </a:bodyPr>
          <a:lstStyle/>
          <a:p>
            <a:r>
              <a:rPr lang="en-US" altLang="zh-CN" sz="2000" b="1" dirty="0">
                <a:solidFill>
                  <a:srgbClr val="FF0000"/>
                </a:solidFill>
              </a:rPr>
              <a:t>deceive</a:t>
            </a:r>
            <a:endParaRPr lang="zh-CN" altLang="en-US" sz="2000" b="1" dirty="0">
              <a:solidFill>
                <a:srgbClr val="FF0000"/>
              </a:solidFill>
            </a:endParaRPr>
          </a:p>
        </p:txBody>
      </p:sp>
    </p:spTree>
    <p:extLst>
      <p:ext uri="{BB962C8B-B14F-4D97-AF65-F5344CB8AC3E}">
        <p14:creationId xmlns:p14="http://schemas.microsoft.com/office/powerpoint/2010/main" val="180245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68688-99AE-4EB4-8B8D-26AA459435E4}"/>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3CDB9D39-6BBE-49BD-8ADB-31FF9C7460AE}"/>
              </a:ext>
            </a:extLst>
          </p:cNvPr>
          <p:cNvSpPr>
            <a:spLocks noGrp="1"/>
          </p:cNvSpPr>
          <p:nvPr>
            <p:ph idx="1"/>
          </p:nvPr>
        </p:nvSpPr>
        <p:spPr/>
        <p:txBody>
          <a:bodyPr/>
          <a:lstStyle/>
          <a:p>
            <a:r>
              <a:rPr lang="en-US" altLang="zh-CN" sz="3200" b="1" u="sng" dirty="0"/>
              <a:t>Summarizing writing skills:</a:t>
            </a:r>
          </a:p>
          <a:p>
            <a:r>
              <a:rPr lang="en-US" altLang="zh-CN" sz="3200" b="1" u="sng"/>
              <a:t>1.</a:t>
            </a:r>
          </a:p>
          <a:p>
            <a:endParaRPr lang="en-US" altLang="zh-CN" sz="3200" b="1" u="sng" dirty="0"/>
          </a:p>
          <a:p>
            <a:r>
              <a:rPr lang="en-US" altLang="zh-CN" sz="3200" b="1" u="sng" dirty="0"/>
              <a:t>2.</a:t>
            </a:r>
          </a:p>
          <a:p>
            <a:endParaRPr lang="zh-CN" altLang="en-US" dirty="0"/>
          </a:p>
        </p:txBody>
      </p:sp>
    </p:spTree>
    <p:extLst>
      <p:ext uri="{BB962C8B-B14F-4D97-AF65-F5344CB8AC3E}">
        <p14:creationId xmlns:p14="http://schemas.microsoft.com/office/powerpoint/2010/main" val="2003841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Detailed Reading</a:t>
            </a:r>
            <a:endParaRPr lang="zh-CN" altLang="en-US" b="0" dirty="0"/>
          </a:p>
        </p:txBody>
      </p:sp>
      <p:pic>
        <p:nvPicPr>
          <p:cNvPr id="4" name="para2_b1u1.mp3">
            <a:hlinkClick r:id="" action="ppaction://media"/>
          </p:cNvPr>
          <p:cNvPicPr>
            <a:picLocks noRot="1" noChangeAspect="1" noChangeArrowheads="1"/>
          </p:cNvPicPr>
          <p:nvPr>
            <a:audioFile r:link="rId2"/>
            <p:extLst>
              <p:ext uri="{DAA4B4D4-6D71-4841-9C94-3DE7FCFB9230}">
                <p14:media xmlns:p14="http://schemas.microsoft.com/office/powerpoint/2010/main" r:link="rId1"/>
              </p:ext>
            </p:extLst>
          </p:nvPr>
        </p:nvPicPr>
        <p:blipFill>
          <a:blip r:embed="rId6">
            <a:lum bright="100000"/>
          </a:blip>
          <a:srcRect/>
          <a:stretch>
            <a:fillRect/>
          </a:stretch>
        </p:blipFill>
        <p:spPr bwMode="auto">
          <a:xfrm>
            <a:off x="323850" y="3217333"/>
            <a:ext cx="304800" cy="254000"/>
          </a:xfrm>
          <a:prstGeom prst="rect">
            <a:avLst/>
          </a:prstGeom>
          <a:noFill/>
        </p:spPr>
      </p:pic>
      <p:pic>
        <p:nvPicPr>
          <p:cNvPr id="5" name="para1_b1u1.mp3">
            <a:hlinkClick r:id="" action="ppaction://media"/>
          </p:cNvPr>
          <p:cNvPicPr>
            <a:picLocks noRot="1" noChangeAspect="1" noChangeArrowheads="1"/>
          </p:cNvPicPr>
          <p:nvPr>
            <a:audioFile r:link="rId4"/>
            <p:extLst>
              <p:ext uri="{DAA4B4D4-6D71-4841-9C94-3DE7FCFB9230}">
                <p14:media xmlns:p14="http://schemas.microsoft.com/office/powerpoint/2010/main" r:link="rId3"/>
              </p:ext>
            </p:extLst>
          </p:nvPr>
        </p:nvPicPr>
        <p:blipFill>
          <a:blip r:embed="rId6">
            <a:lum bright="100000"/>
          </a:blip>
          <a:srcRect/>
          <a:stretch>
            <a:fillRect/>
          </a:stretch>
        </p:blipFill>
        <p:spPr bwMode="auto">
          <a:xfrm>
            <a:off x="306388" y="1524000"/>
            <a:ext cx="304800" cy="254000"/>
          </a:xfrm>
          <a:prstGeom prst="rect">
            <a:avLst/>
          </a:prstGeom>
          <a:noFill/>
          <a:ln w="9525">
            <a:noFill/>
            <a:miter lim="800000"/>
            <a:headEnd/>
            <a:tailEnd/>
          </a:ln>
        </p:spPr>
      </p:pic>
      <p:sp>
        <p:nvSpPr>
          <p:cNvPr id="7" name="TextBox 29"/>
          <p:cNvSpPr txBox="1">
            <a:spLocks noChangeArrowheads="1"/>
          </p:cNvSpPr>
          <p:nvPr/>
        </p:nvSpPr>
        <p:spPr bwMode="auto">
          <a:xfrm>
            <a:off x="306388" y="778063"/>
            <a:ext cx="8061325" cy="830997"/>
          </a:xfrm>
          <a:prstGeom prst="rect">
            <a:avLst/>
          </a:prstGeom>
          <a:noFill/>
          <a:ln w="9525">
            <a:noFill/>
            <a:miter lim="800000"/>
            <a:headEnd/>
            <a:tailEnd/>
          </a:ln>
        </p:spPr>
        <p:txBody>
          <a:bodyPr>
            <a:spAutoFit/>
          </a:bodyPr>
          <a:lstStyle/>
          <a:p>
            <a:pPr algn="ctr">
              <a:spcBef>
                <a:spcPct val="0"/>
              </a:spcBef>
            </a:pPr>
            <a:r>
              <a:rPr lang="en-US" altLang="zh-CN" sz="2800" b="1" dirty="0"/>
              <a:t> What Animals Really Think</a:t>
            </a:r>
          </a:p>
          <a:p>
            <a:pPr algn="ctr">
              <a:spcBef>
                <a:spcPct val="0"/>
              </a:spcBef>
            </a:pPr>
            <a:r>
              <a:rPr lang="en-US" altLang="zh-CN" sz="2000" dirty="0">
                <a:ea typeface="宋体" pitchFamily="2" charset="-122"/>
              </a:rPr>
              <a:t>                                                                                  by</a:t>
            </a:r>
            <a:r>
              <a:rPr lang="en-US" altLang="zh-CN" sz="2000" b="1" dirty="0">
                <a:ea typeface="宋体" pitchFamily="2" charset="-122"/>
              </a:rPr>
              <a:t> </a:t>
            </a:r>
            <a:r>
              <a:rPr lang="en-US" altLang="zh-CN" sz="2000" dirty="0"/>
              <a:t>Eugene Linden</a:t>
            </a:r>
            <a:endParaRPr lang="zh-CN" altLang="zh-CN" sz="2000" dirty="0">
              <a:ea typeface="宋体" pitchFamily="2" charset="-122"/>
            </a:endParaRPr>
          </a:p>
        </p:txBody>
      </p:sp>
      <p:sp>
        <p:nvSpPr>
          <p:cNvPr id="22" name="Text Box 29">
            <a:hlinkClick r:id="" action="ppaction://noaction"/>
          </p:cNvPr>
          <p:cNvSpPr txBox="1">
            <a:spLocks noChangeArrowheads="1"/>
          </p:cNvSpPr>
          <p:nvPr/>
        </p:nvSpPr>
        <p:spPr bwMode="auto">
          <a:xfrm>
            <a:off x="539750" y="4118242"/>
            <a:ext cx="647700" cy="400110"/>
          </a:xfrm>
          <a:prstGeom prst="rect">
            <a:avLst/>
          </a:prstGeom>
          <a:noFill/>
          <a:ln w="9525" algn="ctr">
            <a:noFill/>
            <a:miter lim="800000"/>
            <a:headEnd/>
            <a:tailEnd/>
          </a:ln>
          <a:effectLst/>
        </p:spPr>
        <p:txBody>
          <a:bodyPr>
            <a:spAutoFit/>
          </a:bodyPr>
          <a:lstStyle/>
          <a:p>
            <a:endParaRPr lang="zh-CN" altLang="en-US" sz="2000"/>
          </a:p>
        </p:txBody>
      </p:sp>
      <p:sp>
        <p:nvSpPr>
          <p:cNvPr id="3" name="矩形 2"/>
          <p:cNvSpPr/>
          <p:nvPr/>
        </p:nvSpPr>
        <p:spPr>
          <a:xfrm>
            <a:off x="512027" y="1778000"/>
            <a:ext cx="7776864" cy="3908762"/>
          </a:xfrm>
          <a:prstGeom prst="rect">
            <a:avLst/>
          </a:prstGeom>
        </p:spPr>
        <p:txBody>
          <a:bodyPr wrap="square">
            <a:spAutoFit/>
          </a:bodyPr>
          <a:lstStyle/>
          <a:p>
            <a:pPr algn="just"/>
            <a:r>
              <a:rPr lang="en-US" altLang="zh-CN" sz="2400" i="1" dirty="0"/>
              <a:t>1</a:t>
            </a:r>
            <a:r>
              <a:rPr lang="en-US" altLang="zh-CN" sz="2400" dirty="0"/>
              <a:t>  Over the years, I have written extensively about animal-intelligence experiments and the </a:t>
            </a:r>
            <a:r>
              <a:rPr lang="en-US" altLang="zh-CN" sz="3200" b="1" dirty="0">
                <a:solidFill>
                  <a:srgbClr val="FF0000"/>
                </a:solidFill>
                <a:hlinkClick r:id="rId7" action="ppaction://hlinksldjump">
                  <a:extLst>
                    <a:ext uri="{A12FA001-AC4F-418D-AE19-62706E023703}">
                      <ahyp:hlinkClr xmlns:ahyp="http://schemas.microsoft.com/office/drawing/2018/hyperlinkcolor" val="tx"/>
                    </a:ext>
                  </a:extLst>
                </a:hlinkClick>
              </a:rPr>
              <a:t>controversy</a:t>
            </a:r>
            <a:r>
              <a:rPr lang="en-US" altLang="zh-CN" sz="3200" b="1" dirty="0">
                <a:solidFill>
                  <a:srgbClr val="FF0000"/>
                </a:solidFill>
              </a:rPr>
              <a:t> </a:t>
            </a:r>
            <a:r>
              <a:rPr lang="en-US" altLang="zh-CN" sz="2400" dirty="0"/>
              <a:t>that surrounds them. Do animals really have thoughts, what we call consciousness? Wondering whether there might be better ways to </a:t>
            </a:r>
            <a:r>
              <a:rPr lang="en-US" altLang="zh-CN" sz="2400" dirty="0">
                <a:hlinkClick r:id="rId8" action="ppaction://hlinksldjump"/>
              </a:rPr>
              <a:t>explore</a:t>
            </a:r>
            <a:r>
              <a:rPr lang="en-US" altLang="zh-CN" sz="2400" dirty="0"/>
              <a:t> animal intelligence than experiments designed to teach human signs, </a:t>
            </a:r>
            <a:r>
              <a:rPr lang="en-US" altLang="zh-CN" sz="2400" dirty="0">
                <a:solidFill>
                  <a:srgbClr val="E134B6"/>
                </a:solidFill>
              </a:rPr>
              <a:t>I realized what now seems obvious</a:t>
            </a:r>
            <a:r>
              <a:rPr lang="en-US" altLang="zh-CN" sz="2400" dirty="0"/>
              <a:t>: if animals can think, they will probably do their best thinking when it serves their own purposes, not when scientists ask them to.</a:t>
            </a:r>
            <a:endParaRPr lang="zh-CN" altLang="en-US" sz="2400" dirty="0"/>
          </a:p>
        </p:txBody>
      </p:sp>
    </p:spTree>
    <p:extLst>
      <p:ext uri="{BB962C8B-B14F-4D97-AF65-F5344CB8AC3E}">
        <p14:creationId xmlns:p14="http://schemas.microsoft.com/office/powerpoint/2010/main" val="231348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8761"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11" fill="hold" display="0">
                  <p:stCondLst>
                    <p:cond delay="indefinite"/>
                  </p:stCondLst>
                  <p:endCondLst>
                    <p:cond evt="onNext" delay="0">
                      <p:tgtEl>
                        <p:sldTgt/>
                      </p:tgtEl>
                    </p:cond>
                    <p:cond evt="onPrev" delay="0">
                      <p:tgtEl>
                        <p:sldTgt/>
                      </p:tgtEl>
                    </p:cond>
                    <p:cond evt="onStopAudio" delay="0">
                      <p:tgtEl>
                        <p:sldTgt/>
                      </p:tgtEl>
                    </p:cond>
                  </p:endCondLst>
                </p:cTn>
                <p:tgtEl>
                  <p:spTgt spid="5"/>
                </p:tgtEl>
              </p:cMediaNode>
            </p:audio>
            <p:audio>
              <p:cMediaNode vol="100000" numSld="2">
                <p:cTn id="12"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2354" y="1417340"/>
            <a:ext cx="8041332" cy="3168352"/>
          </a:xfrm>
        </p:spPr>
        <p:txBody>
          <a:bodyPr>
            <a:normAutofit/>
          </a:bodyPr>
          <a:lstStyle/>
          <a:p>
            <a:pPr marL="0" indent="0">
              <a:buNone/>
            </a:pPr>
            <a:r>
              <a:rPr lang="en-US" altLang="zh-CN" sz="2400" i="1" dirty="0">
                <a:solidFill>
                  <a:srgbClr val="2F2F2F"/>
                </a:solidFill>
              </a:rPr>
              <a:t>2</a:t>
            </a:r>
            <a:r>
              <a:rPr lang="en-US" altLang="zh-CN" sz="2400" dirty="0">
                <a:solidFill>
                  <a:srgbClr val="2F2F2F"/>
                </a:solidFill>
              </a:rPr>
              <a:t>   And so I started talking to vets, animal researchers, zoo keepers. Most do not study animal intelligence, but they </a:t>
            </a:r>
            <a:r>
              <a:rPr lang="en-US" altLang="zh-CN" sz="2400" dirty="0">
                <a:solidFill>
                  <a:srgbClr val="2F2F2F"/>
                </a:solidFill>
                <a:hlinkClick r:id="rId2" action="ppaction://hlinksldjump"/>
              </a:rPr>
              <a:t>encounter</a:t>
            </a:r>
            <a:r>
              <a:rPr lang="en-US" altLang="zh-CN" sz="2400" dirty="0">
                <a:solidFill>
                  <a:srgbClr val="2F2F2F"/>
                </a:solidFill>
              </a:rPr>
              <a:t> it, and the lack of it, every day. The stories they tell us </a:t>
            </a:r>
            <a:r>
              <a:rPr lang="en-US" altLang="zh-CN" sz="2400" dirty="0">
                <a:solidFill>
                  <a:srgbClr val="2F2F2F"/>
                </a:solidFill>
                <a:hlinkClick r:id="rId3" action="ppaction://hlinksldjump"/>
              </a:rPr>
              <a:t>reveal</a:t>
            </a:r>
            <a:r>
              <a:rPr lang="en-US" altLang="zh-CN" sz="2400" dirty="0">
                <a:solidFill>
                  <a:srgbClr val="2F2F2F"/>
                </a:solidFill>
              </a:rPr>
              <a:t> what I’m convinced is a new window on animal intelligence: the kind of mental feats animals perform when dealing with captivity and the </a:t>
            </a:r>
            <a:r>
              <a:rPr lang="en-US" altLang="zh-CN" sz="2400" dirty="0">
                <a:solidFill>
                  <a:srgbClr val="2F2F2F"/>
                </a:solidFill>
                <a:hlinkClick r:id="rId4" action="ppaction://hlinksldjump"/>
              </a:rPr>
              <a:t>dominant </a:t>
            </a:r>
            <a:r>
              <a:rPr lang="en-US" altLang="zh-CN" sz="2400" dirty="0">
                <a:solidFill>
                  <a:srgbClr val="2F2F2F"/>
                </a:solidFill>
              </a:rPr>
              <a:t>species on the planet — humans.</a:t>
            </a:r>
            <a:endParaRPr lang="zh-CN" altLang="en-US" sz="2400" dirty="0">
              <a:solidFill>
                <a:srgbClr val="2F2F2F"/>
              </a:solidFill>
            </a:endParaRP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Tree>
    <p:extLst>
      <p:ext uri="{BB962C8B-B14F-4D97-AF65-F5344CB8AC3E}">
        <p14:creationId xmlns:p14="http://schemas.microsoft.com/office/powerpoint/2010/main" val="3811396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841276"/>
            <a:ext cx="7920880" cy="4327677"/>
          </a:xfrm>
        </p:spPr>
        <p:txBody>
          <a:bodyPr>
            <a:normAutofit/>
          </a:bodyPr>
          <a:lstStyle/>
          <a:p>
            <a:pPr marL="0" indent="0">
              <a:buNone/>
            </a:pPr>
            <a:r>
              <a:rPr lang="en-US" altLang="zh-CN" sz="2400" b="1" dirty="0">
                <a:solidFill>
                  <a:srgbClr val="2F2F2F"/>
                </a:solidFill>
              </a:rPr>
              <a:t>  </a:t>
            </a:r>
          </a:p>
          <a:p>
            <a:pPr marL="0" indent="0">
              <a:buNone/>
            </a:pPr>
            <a:r>
              <a:rPr lang="en-US" altLang="zh-CN" sz="2400" i="1" dirty="0">
                <a:solidFill>
                  <a:srgbClr val="2F2F2F"/>
                </a:solidFill>
              </a:rPr>
              <a:t>3   </a:t>
            </a:r>
            <a:r>
              <a:rPr lang="en-US" altLang="zh-CN" sz="2400" dirty="0">
                <a:solidFill>
                  <a:srgbClr val="2F2F2F"/>
                </a:solidFill>
              </a:rPr>
              <a:t>Consider the time Charlene Jendry, a conservationist at the Columbus Zoo, learned that a female gorilla named Colo was handling a suspicious object. Arriving on the scene, </a:t>
            </a:r>
            <a:r>
              <a:rPr lang="en-US" altLang="zh-CN" sz="2400" dirty="0">
                <a:solidFill>
                  <a:srgbClr val="E134B6"/>
                </a:solidFill>
              </a:rPr>
              <a:t>Jendry offered Colo some peanuts, </a:t>
            </a:r>
            <a:r>
              <a:rPr lang="en-US" altLang="zh-CN" sz="3200" b="1" dirty="0">
                <a:solidFill>
                  <a:srgbClr val="FF0000"/>
                </a:solidFill>
                <a:hlinkClick r:id="rId2" action="ppaction://hlinksldjump">
                  <a:extLst>
                    <a:ext uri="{A12FA001-AC4F-418D-AE19-62706E023703}">
                      <ahyp:hlinkClr xmlns:ahyp="http://schemas.microsoft.com/office/drawing/2018/hyperlinkcolor" val="tx"/>
                    </a:ext>
                  </a:extLst>
                </a:hlinkClick>
              </a:rPr>
              <a:t>only to </a:t>
            </a:r>
            <a:r>
              <a:rPr lang="en-US" altLang="zh-CN" sz="2400" dirty="0">
                <a:solidFill>
                  <a:srgbClr val="E134B6"/>
                </a:solidFill>
              </a:rPr>
              <a:t>be met with a blank stare</a:t>
            </a:r>
            <a:r>
              <a:rPr lang="en-US" altLang="zh-CN" sz="2400" dirty="0">
                <a:solidFill>
                  <a:srgbClr val="2F2F2F"/>
                </a:solidFill>
              </a:rPr>
              <a:t>. Realizing they were </a:t>
            </a:r>
            <a:r>
              <a:rPr lang="en-US" altLang="zh-CN" sz="2400" dirty="0">
                <a:solidFill>
                  <a:srgbClr val="2F2F2F"/>
                </a:solidFill>
                <a:hlinkClick r:id="rId3" action="ppaction://hlinksldjump"/>
              </a:rPr>
              <a:t>negotiating</a:t>
            </a:r>
            <a:r>
              <a:rPr lang="en-US" altLang="zh-CN" sz="2400" dirty="0">
                <a:solidFill>
                  <a:srgbClr val="2F2F2F"/>
                </a:solidFill>
              </a:rPr>
              <a:t>, Jendry raised the stakes and offered a piece of pineapple. At this point, while </a:t>
            </a:r>
            <a:r>
              <a:rPr lang="en-US" altLang="zh-CN" sz="2400" dirty="0">
                <a:solidFill>
                  <a:srgbClr val="2F2F2F"/>
                </a:solidFill>
                <a:hlinkClick r:id="rId4" action="ppaction://hlinksldjump"/>
              </a:rPr>
              <a:t>maintaining</a:t>
            </a:r>
            <a:r>
              <a:rPr lang="en-US" altLang="zh-CN" sz="2400" dirty="0">
                <a:solidFill>
                  <a:srgbClr val="2F2F2F"/>
                </a:solidFill>
              </a:rPr>
              <a:t> eye contact, Colo opened her hand and revealed a key chain. </a:t>
            </a:r>
            <a:endParaRPr lang="zh-CN" altLang="en-US" sz="2400" dirty="0">
              <a:solidFill>
                <a:srgbClr val="2F2F2F"/>
              </a:solidFill>
            </a:endParaRPr>
          </a:p>
        </p:txBody>
      </p:sp>
      <p:sp>
        <p:nvSpPr>
          <p:cNvPr id="4" name="标题 1"/>
          <p:cNvSpPr>
            <a:spLocks noGrp="1"/>
          </p:cNvSpPr>
          <p:nvPr>
            <p:ph type="title"/>
          </p:nvPr>
        </p:nvSpPr>
        <p:spPr/>
        <p:txBody>
          <a:bodyPr>
            <a:normAutofit/>
          </a:bodyPr>
          <a:lstStyle/>
          <a:p>
            <a:r>
              <a:rPr lang="en-US" altLang="zh-CN" dirty="0"/>
              <a:t>In Reading – Detailed Reading</a:t>
            </a:r>
            <a:r>
              <a:rPr lang="en-US" altLang="zh-CN" b="0" dirty="0"/>
              <a:t> </a:t>
            </a:r>
            <a:endParaRPr lang="zh-CN" altLang="en-US" b="0" dirty="0"/>
          </a:p>
        </p:txBody>
      </p:sp>
    </p:spTree>
    <p:extLst>
      <p:ext uri="{BB962C8B-B14F-4D97-AF65-F5344CB8AC3E}">
        <p14:creationId xmlns:p14="http://schemas.microsoft.com/office/powerpoint/2010/main" val="3858020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657" y="1335714"/>
            <a:ext cx="7969324" cy="2736304"/>
          </a:xfrm>
        </p:spPr>
        <p:txBody>
          <a:bodyPr>
            <a:noAutofit/>
          </a:bodyPr>
          <a:lstStyle/>
          <a:p>
            <a:pPr marL="0" indent="0">
              <a:buNone/>
            </a:pPr>
            <a:r>
              <a:rPr lang="en-US" altLang="zh-CN" sz="2400" i="1" dirty="0">
                <a:solidFill>
                  <a:srgbClr val="2F2F2F"/>
                </a:solidFill>
              </a:rPr>
              <a:t>4</a:t>
            </a:r>
            <a:r>
              <a:rPr lang="en-US" altLang="zh-CN" sz="2400" dirty="0">
                <a:solidFill>
                  <a:srgbClr val="2F2F2F"/>
                </a:solidFill>
              </a:rPr>
              <a:t>   </a:t>
            </a:r>
            <a:r>
              <a:rPr lang="en-US" altLang="zh-CN" sz="2800" b="1" dirty="0">
                <a:solidFill>
                  <a:srgbClr val="FF0000"/>
                </a:solidFill>
                <a:hlinkClick r:id="rId2" action="ppaction://hlinksldjump">
                  <a:extLst>
                    <a:ext uri="{A12FA001-AC4F-418D-AE19-62706E023703}">
                      <ahyp:hlinkClr xmlns:ahyp="http://schemas.microsoft.com/office/drawing/2018/hyperlinkcolor" val="tx"/>
                    </a:ext>
                  </a:extLst>
                </a:hlinkClick>
              </a:rPr>
              <a:t>Relieved</a:t>
            </a:r>
            <a:r>
              <a:rPr lang="en-US" altLang="zh-CN" sz="2400" dirty="0">
                <a:solidFill>
                  <a:srgbClr val="2F2F2F"/>
                </a:solidFill>
              </a:rPr>
              <a:t> it was not anything dangerous or valuable, Jendry gave Colo the pineapple. Careful bargainer that she was, Colo then broke the key chain and gave Jendry a link, perhaps figuring: Why give her the whole thing if I can get a bit of pineapple for each piece? </a:t>
            </a:r>
            <a:endParaRPr lang="zh-CN" altLang="zh-CN" sz="2400" dirty="0">
              <a:solidFill>
                <a:srgbClr val="2F2F2F"/>
              </a:solidFill>
            </a:endParaRP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Tree>
    <p:extLst>
      <p:ext uri="{BB962C8B-B14F-4D97-AF65-F5344CB8AC3E}">
        <p14:creationId xmlns:p14="http://schemas.microsoft.com/office/powerpoint/2010/main" val="4183272816"/>
      </p:ext>
    </p:extLst>
  </p:cSld>
  <p:clrMapOvr>
    <a:masterClrMapping/>
  </p:clrMapOvr>
</p:sld>
</file>

<file path=ppt/theme/theme1.xml><?xml version="1.0" encoding="utf-8"?>
<a:theme xmlns:a="http://schemas.openxmlformats.org/drawingml/2006/main" name="A000120140530A99PPBG">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自定义 15">
      <a:majorFont>
        <a:latin typeface="Arial Black"/>
        <a:ea typeface="微软雅黑"/>
        <a:cs typeface=""/>
      </a:majorFont>
      <a:minorFont>
        <a:latin typeface="Arial"/>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A000120140627A44PPBG</Template>
  <TotalTime>4198</TotalTime>
  <Words>2197</Words>
  <Application>Microsoft Office PowerPoint</Application>
  <PresentationFormat>全屏显示(16:10)</PresentationFormat>
  <Paragraphs>171</Paragraphs>
  <Slides>31</Slides>
  <Notes>0</Notes>
  <HiddenSlides>0</HiddenSlides>
  <MMClips>2</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宋体</vt:lpstr>
      <vt:lpstr>微软雅黑</vt:lpstr>
      <vt:lpstr>幼圆</vt:lpstr>
      <vt:lpstr>Arial</vt:lpstr>
      <vt:lpstr>Arial Black</vt:lpstr>
      <vt:lpstr>Calibri</vt:lpstr>
      <vt:lpstr>Webdings</vt:lpstr>
      <vt:lpstr>A000120140530A99PPBG</vt:lpstr>
      <vt:lpstr>Unit 5     Animal Intelligence</vt:lpstr>
      <vt:lpstr>Lead-in</vt:lpstr>
      <vt:lpstr>Lead-in</vt:lpstr>
      <vt:lpstr>In Reading – Global Reading</vt:lpstr>
      <vt:lpstr>PowerPoint 演示文稿</vt:lpstr>
      <vt:lpstr>In Reading – Detailed Reading</vt:lpstr>
      <vt:lpstr>In Reading – Detailed Reading</vt:lpstr>
      <vt:lpstr>In Reading – Detailed Reading </vt:lpstr>
      <vt:lpstr>In Reading – Detailed Reading</vt:lpstr>
      <vt:lpstr>In Reading – Detailed Reading</vt:lpstr>
      <vt:lpstr>In Reading – Detailed Reading</vt:lpstr>
      <vt:lpstr>In Reading – Detailed Reading</vt:lpstr>
      <vt:lpstr>In Reading – Detailed Reading</vt:lpstr>
      <vt:lpstr>In Reading – Detailed Reading</vt:lpstr>
      <vt:lpstr>In Reading – Detailed Reading</vt:lpstr>
      <vt:lpstr>In Reading – Detailed Reading</vt:lpstr>
      <vt:lpstr>In Reading – Detailed Reading</vt:lpstr>
      <vt:lpstr>In Reading – Detailed Reading</vt:lpstr>
      <vt:lpstr>In Reading - Language Focus 1</vt:lpstr>
      <vt:lpstr>In Reading - Language Focus 2</vt:lpstr>
      <vt:lpstr>In Reading - Language Focus 3</vt:lpstr>
      <vt:lpstr>In Reading - Language Focus 4</vt:lpstr>
      <vt:lpstr>In Reading - Language Focus 5</vt:lpstr>
      <vt:lpstr>In Reading - Language Focus 5</vt:lpstr>
      <vt:lpstr>In Reading - Language Focus 6</vt:lpstr>
      <vt:lpstr>In Reading - Language Focus 7</vt:lpstr>
      <vt:lpstr>After Reading</vt:lpstr>
      <vt:lpstr>After Reading</vt:lpstr>
      <vt:lpstr>After Reading</vt:lpstr>
      <vt:lpstr>After Reading</vt:lpstr>
      <vt:lpstr>After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University, My University (1)</dc:title>
  <dc:creator>NTKO</dc:creator>
  <cp:lastModifiedBy>1</cp:lastModifiedBy>
  <cp:revision>465</cp:revision>
  <dcterms:created xsi:type="dcterms:W3CDTF">2015-07-31T00:36:37Z</dcterms:created>
  <dcterms:modified xsi:type="dcterms:W3CDTF">2022-12-05T04:58:07Z</dcterms:modified>
</cp:coreProperties>
</file>