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 id="273" r:id="rId18"/>
    <p:sldId id="274" r:id="rId19"/>
    <p:sldId id="275" r:id="rId20"/>
    <p:sldId id="276" r:id="rId21"/>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87843" autoAdjust="0"/>
  </p:normalViewPr>
  <p:slideViewPr>
    <p:cSldViewPr snapToGrid="0">
      <p:cViewPr varScale="1">
        <p:scale>
          <a:sx n="61" d="100"/>
          <a:sy n="61" d="100"/>
        </p:scale>
        <p:origin x="860" y="44"/>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tableStyles" Target="tableStyles.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customXml" Target="../customXml/item1.xml"/><Relationship Id="rId26" Type="http://schemas.openxmlformats.org/officeDocument/2006/relationships/customXmlProps" Target="../customXml/itemProps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65" name=""/>
        <p:cNvGrpSpPr/>
        <p:nvPr/>
      </p:nvGrpSpPr>
      <p:grpSpPr>
        <a:xfrm>
          <a:off x="0" y="0"/>
          <a:ext cx="0" cy="0"/>
          <a:chOff x="0" y="0"/>
          <a:chExt cx="0" cy="0"/>
        </a:xfrm>
      </p:grpSpPr>
      <p:sp>
        <p:nvSpPr>
          <p:cNvPr id="1048682"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83"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01-04-2024</a:t>
            </a:fld>
            <a:endParaRPr lang="en-IN"/>
          </a:p>
        </p:txBody>
      </p:sp>
      <p:sp>
        <p:nvSpPr>
          <p:cNvPr id="1048684"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85"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86"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87"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592" name="Slide Image Placeholder 1"/>
          <p:cNvSpPr>
            <a:spLocks noChangeAspect="1" noRot="1" noGrp="1"/>
          </p:cNvSpPr>
          <p:nvPr>
            <p:ph type="sldImg"/>
          </p:nvPr>
        </p:nvSpPr>
        <p:spPr/>
      </p:sp>
      <p:sp>
        <p:nvSpPr>
          <p:cNvPr id="1048593" name="Notes Placeholder 2"/>
          <p:cNvSpPr>
            <a:spLocks noGrp="1"/>
          </p:cNvSpPr>
          <p:nvPr>
            <p:ph type="body" idx="1"/>
          </p:nvPr>
        </p:nvSpPr>
        <p:spPr/>
        <p:txBody>
          <a:bodyPr/>
          <a:p>
            <a:endParaRPr dirty="0" lang="en-GB"/>
          </a:p>
        </p:txBody>
      </p:sp>
      <p:sp>
        <p:nvSpPr>
          <p:cNvPr id="1048594" name="Slide Number Placeholder 3"/>
          <p:cNvSpPr>
            <a:spLocks noGrp="1"/>
          </p:cNvSpPr>
          <p:nvPr>
            <p:ph type="sldNum" sz="quarter" idx="10"/>
          </p:nvPr>
        </p:nvSpPr>
        <p:spPr/>
        <p:txBody>
          <a:bodyPr/>
          <a:p>
            <a:fld id="{17E254F1-4415-47BF-9E91-C5D4B9A33350}"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p>
            <a:fld id="{ED291B17-9318-49DB-B28B-6E5994AE9581}" type="datetime1">
              <a:rPr lang="en-US" smtClean="0"/>
              <a:t>4/1/2024</a:t>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60" name=""/>
        <p:cNvGrpSpPr/>
        <p:nvPr/>
      </p:nvGrpSpPr>
      <p:grpSpPr>
        <a:xfrm>
          <a:off x="0" y="0"/>
          <a:ext cx="0" cy="0"/>
          <a:chOff x="0" y="0"/>
          <a:chExt cx="0" cy="0"/>
        </a:xfrm>
      </p:grpSpPr>
      <p:sp>
        <p:nvSpPr>
          <p:cNvPr id="1048650" name="Title 1"/>
          <p:cNvSpPr>
            <a:spLocks noGrp="1"/>
          </p:cNvSpPr>
          <p:nvPr>
            <p:ph type="title"/>
          </p:nvPr>
        </p:nvSpPr>
        <p:spPr>
          <a:xfrm>
            <a:off x="581192" y="702156"/>
            <a:ext cx="11029616" cy="1013800"/>
          </a:xfrm>
        </p:spPr>
        <p:txBody>
          <a:bodyPr/>
          <a:p>
            <a:r>
              <a:rPr lang="en-US"/>
              <a:t>Click to edit Master title style</a:t>
            </a:r>
          </a:p>
        </p:txBody>
      </p:sp>
      <p:sp>
        <p:nvSpPr>
          <p:cNvPr id="1048651"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2" name="Date Placeholder 3"/>
          <p:cNvSpPr>
            <a:spLocks noGrp="1"/>
          </p:cNvSpPr>
          <p:nvPr>
            <p:ph type="dt" sz="half" idx="10"/>
          </p:nvPr>
        </p:nvSpPr>
        <p:spPr/>
        <p:txBody>
          <a:bodyPr/>
          <a:p>
            <a:fld id="{2CED4963-E985-44C4-B8C4-FDD613B7C2F8}" type="datetime1">
              <a:rPr lang="en-US" smtClean="0"/>
              <a:t>4/1/2024</a:t>
            </a:fld>
            <a:endParaRPr lang="en-US"/>
          </a:p>
        </p:txBody>
      </p:sp>
      <p:sp>
        <p:nvSpPr>
          <p:cNvPr id="1048653" name="Footer Placeholder 4"/>
          <p:cNvSpPr>
            <a:spLocks noGrp="1"/>
          </p:cNvSpPr>
          <p:nvPr>
            <p:ph type="ftr" sz="quarter" idx="11"/>
          </p:nvPr>
        </p:nvSpPr>
        <p:spPr>
          <a:xfrm>
            <a:off x="581192" y="6423914"/>
            <a:ext cx="6917210" cy="365125"/>
          </a:xfrm>
          <a:prstGeom prst="rect"/>
        </p:spPr>
        <p:txBody>
          <a:bodyPr/>
          <a:p>
            <a:endParaRPr lang="en-US"/>
          </a:p>
        </p:txBody>
      </p:sp>
      <p:sp>
        <p:nvSpPr>
          <p:cNvPr id="1048654"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58" name=""/>
        <p:cNvGrpSpPr/>
        <p:nvPr/>
      </p:nvGrpSpPr>
      <p:grpSpPr>
        <a:xfrm>
          <a:off x="0" y="0"/>
          <a:ext cx="0" cy="0"/>
          <a:chOff x="0" y="0"/>
          <a:chExt cx="0" cy="0"/>
        </a:xfrm>
      </p:grpSpPr>
      <p:sp>
        <p:nvSpPr>
          <p:cNvPr id="1048635"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6"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p>
        </p:txBody>
      </p:sp>
      <p:sp>
        <p:nvSpPr>
          <p:cNvPr id="1048637"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8"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39"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40"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41" name="Date Placeholder 10"/>
          <p:cNvSpPr>
            <a:spLocks noGrp="1"/>
          </p:cNvSpPr>
          <p:nvPr>
            <p:ph type="dt" sz="half" idx="10"/>
          </p:nvPr>
        </p:nvSpPr>
        <p:spPr/>
        <p:txBody>
          <a:bodyPr/>
          <a:p>
            <a:fld id="{ED291B17-9318-49DB-B28B-6E5994AE9581}" type="datetime1">
              <a:rPr lang="en-US" smtClean="0"/>
              <a:t>4/1/2024</a:t>
            </a:fld>
            <a:endParaRPr lang="en-US"/>
          </a:p>
        </p:txBody>
      </p:sp>
      <p:sp>
        <p:nvSpPr>
          <p:cNvPr id="1048642" name="Footer Placeholder 11"/>
          <p:cNvSpPr>
            <a:spLocks noGrp="1"/>
          </p:cNvSpPr>
          <p:nvPr>
            <p:ph type="ftr" sz="quarter" idx="11"/>
          </p:nvPr>
        </p:nvSpPr>
        <p:spPr>
          <a:xfrm>
            <a:off x="581192" y="6423914"/>
            <a:ext cx="6917210" cy="365125"/>
          </a:xfrm>
          <a:prstGeom prst="rect"/>
        </p:spPr>
        <p:txBody>
          <a:bodyPr/>
          <a:p>
            <a:endParaRPr lang="en-US"/>
          </a:p>
        </p:txBody>
      </p:sp>
      <p:sp>
        <p:nvSpPr>
          <p:cNvPr id="1048643" name="Slide Number Placeholder 12"/>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7" name=""/>
        <p:cNvGrpSpPr/>
        <p:nvPr/>
      </p:nvGrpSpPr>
      <p:grpSpPr>
        <a:xfrm>
          <a:off x="0" y="0"/>
          <a:ext cx="0" cy="0"/>
          <a:chOff x="0" y="0"/>
          <a:chExt cx="0" cy="0"/>
        </a:xfrm>
      </p:grpSpPr>
      <p:sp>
        <p:nvSpPr>
          <p:cNvPr id="1048595" name="Title 1"/>
          <p:cNvSpPr>
            <a:spLocks noGrp="1"/>
          </p:cNvSpPr>
          <p:nvPr>
            <p:ph type="title"/>
          </p:nvPr>
        </p:nvSpPr>
        <p:spPr>
          <a:xfrm>
            <a:off x="581192" y="702156"/>
            <a:ext cx="11029616" cy="530296"/>
          </a:xfrm>
        </p:spPr>
        <p:txBody>
          <a:bodyPr/>
          <a:p>
            <a:r>
              <a:rPr lang="en-US"/>
              <a:t>Click to edit Master title style</a:t>
            </a:r>
          </a:p>
        </p:txBody>
      </p:sp>
      <p:sp>
        <p:nvSpPr>
          <p:cNvPr id="1048596" name="Content Placeholder 2"/>
          <p:cNvSpPr>
            <a:spLocks noGrp="1"/>
          </p:cNvSpPr>
          <p:nvPr>
            <p:ph idx="1"/>
          </p:nvPr>
        </p:nvSpPr>
        <p:spPr>
          <a:xfrm>
            <a:off x="581192" y="1302026"/>
            <a:ext cx="11029615" cy="467332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7" name="Date Placeholder 7"/>
          <p:cNvSpPr>
            <a:spLocks noGrp="1"/>
          </p:cNvSpPr>
          <p:nvPr>
            <p:ph type="dt" sz="half" idx="10"/>
          </p:nvPr>
        </p:nvSpPr>
        <p:spPr/>
        <p:txBody>
          <a:bodyPr/>
          <a:p>
            <a:fld id="{78DD82B9-B8EE-4375-B6FF-88FA6ABB15D9}" type="datetime1">
              <a:rPr lang="en-US" smtClean="0"/>
              <a:t>4/1/2024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61" name=""/>
        <p:cNvGrpSpPr/>
        <p:nvPr/>
      </p:nvGrpSpPr>
      <p:grpSpPr>
        <a:xfrm>
          <a:off x="0" y="0"/>
          <a:ext cx="0" cy="0"/>
          <a:chOff x="0" y="0"/>
          <a:chExt cx="0" cy="0"/>
        </a:xfrm>
      </p:grpSpPr>
      <p:sp>
        <p:nvSpPr>
          <p:cNvPr id="1048655"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56"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p>
        </p:txBody>
      </p:sp>
      <p:sp>
        <p:nvSpPr>
          <p:cNvPr id="1048657"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58" name="Date Placeholder 6"/>
          <p:cNvSpPr>
            <a:spLocks noGrp="1"/>
          </p:cNvSpPr>
          <p:nvPr>
            <p:ph type="dt" sz="half" idx="10"/>
          </p:nvPr>
        </p:nvSpPr>
        <p:spPr/>
        <p:txBody>
          <a:bodyPr/>
          <a:p>
            <a:fld id="{B2497495-0637-405E-AE64-5CC7506D51F5}" type="datetime1">
              <a:rPr lang="en-US" smtClean="0"/>
              <a:t>4/1/2024</a:t>
            </a:fld>
            <a:endParaRPr lang="en-US"/>
          </a:p>
        </p:txBody>
      </p:sp>
      <p:sp>
        <p:nvSpPr>
          <p:cNvPr id="1048659" name="Footer Placeholder 8"/>
          <p:cNvSpPr>
            <a:spLocks noGrp="1"/>
          </p:cNvSpPr>
          <p:nvPr>
            <p:ph type="ftr" sz="quarter" idx="11"/>
          </p:nvPr>
        </p:nvSpPr>
        <p:spPr>
          <a:xfrm>
            <a:off x="581192" y="6423914"/>
            <a:ext cx="6917210" cy="365125"/>
          </a:xfrm>
          <a:prstGeom prst="rect"/>
        </p:spPr>
        <p:txBody>
          <a:bodyPr/>
          <a:p>
            <a:endParaRPr lang="en-US"/>
          </a:p>
        </p:txBody>
      </p:sp>
      <p:sp>
        <p:nvSpPr>
          <p:cNvPr id="1048660"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62" name=""/>
        <p:cNvGrpSpPr/>
        <p:nvPr/>
      </p:nvGrpSpPr>
      <p:grpSpPr>
        <a:xfrm>
          <a:off x="0" y="0"/>
          <a:ext cx="0" cy="0"/>
          <a:chOff x="0" y="0"/>
          <a:chExt cx="0" cy="0"/>
        </a:xfrm>
      </p:grpSpPr>
      <p:sp>
        <p:nvSpPr>
          <p:cNvPr id="1048661" name="Title 1"/>
          <p:cNvSpPr>
            <a:spLocks noGrp="1"/>
          </p:cNvSpPr>
          <p:nvPr>
            <p:ph type="title"/>
          </p:nvPr>
        </p:nvSpPr>
        <p:spPr>
          <a:xfrm>
            <a:off x="581193" y="729658"/>
            <a:ext cx="11029616" cy="492855"/>
          </a:xfrm>
        </p:spPr>
        <p:txBody>
          <a:bodyPr/>
          <a:p>
            <a:r>
              <a:rPr lang="en-US"/>
              <a:t>Click to edit Master title style</a:t>
            </a:r>
          </a:p>
        </p:txBody>
      </p:sp>
      <p:sp>
        <p:nvSpPr>
          <p:cNvPr id="1048662" name="Content Placeholder 2"/>
          <p:cNvSpPr>
            <a:spLocks noGrp="1"/>
          </p:cNvSpPr>
          <p:nvPr>
            <p:ph sz="half" idx="1"/>
          </p:nvPr>
        </p:nvSpPr>
        <p:spPr>
          <a:xfrm>
            <a:off x="581193" y="1391479"/>
            <a:ext cx="5194767"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3" name="Content Placeholder 3"/>
          <p:cNvSpPr>
            <a:spLocks noGrp="1"/>
          </p:cNvSpPr>
          <p:nvPr>
            <p:ph sz="half" idx="2"/>
          </p:nvPr>
        </p:nvSpPr>
        <p:spPr>
          <a:xfrm>
            <a:off x="6416039" y="1391479"/>
            <a:ext cx="5194769"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4" name="Date Placeholder 4"/>
          <p:cNvSpPr>
            <a:spLocks noGrp="1"/>
          </p:cNvSpPr>
          <p:nvPr>
            <p:ph type="dt" sz="half" idx="10"/>
          </p:nvPr>
        </p:nvSpPr>
        <p:spPr/>
        <p:txBody>
          <a:bodyPr/>
          <a:p>
            <a:fld id="{7BFFD690-9426-415D-8B65-26881E07B2D4}" type="datetime1">
              <a:rPr lang="en-US" smtClean="0"/>
              <a:t>4/1/2024</a:t>
            </a:fld>
            <a:endParaRPr lang="en-US"/>
          </a:p>
        </p:txBody>
      </p:sp>
      <p:sp>
        <p:nvSpPr>
          <p:cNvPr id="1048665" name="Footer Placeholder 5"/>
          <p:cNvSpPr>
            <a:spLocks noGrp="1"/>
          </p:cNvSpPr>
          <p:nvPr>
            <p:ph type="ftr" sz="quarter" idx="11"/>
          </p:nvPr>
        </p:nvSpPr>
        <p:spPr>
          <a:xfrm>
            <a:off x="581192" y="6423914"/>
            <a:ext cx="6917210" cy="365125"/>
          </a:xfrm>
          <a:prstGeom prst="rect"/>
        </p:spPr>
        <p:txBody>
          <a:bodyPr/>
          <a:p>
            <a:endParaRPr lang="en-US"/>
          </a:p>
        </p:txBody>
      </p:sp>
      <p:sp>
        <p:nvSpPr>
          <p:cNvPr id="1048666"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63" name=""/>
        <p:cNvGrpSpPr/>
        <p:nvPr/>
      </p:nvGrpSpPr>
      <p:grpSpPr>
        <a:xfrm>
          <a:off x="0" y="0"/>
          <a:ext cx="0" cy="0"/>
          <a:chOff x="0" y="0"/>
          <a:chExt cx="0" cy="0"/>
        </a:xfrm>
      </p:grpSpPr>
      <p:sp>
        <p:nvSpPr>
          <p:cNvPr id="1048667" name="Title 1"/>
          <p:cNvSpPr>
            <a:spLocks noGrp="1"/>
          </p:cNvSpPr>
          <p:nvPr>
            <p:ph type="title"/>
          </p:nvPr>
        </p:nvSpPr>
        <p:spPr>
          <a:xfrm>
            <a:off x="581193" y="729658"/>
            <a:ext cx="11029616" cy="988332"/>
          </a:xfrm>
        </p:spPr>
        <p:txBody>
          <a:bodyPr/>
          <a:p>
            <a:r>
              <a:rPr lang="en-US"/>
              <a:t>Click to edit Master title style</a:t>
            </a:r>
          </a:p>
        </p:txBody>
      </p:sp>
      <p:sp>
        <p:nvSpPr>
          <p:cNvPr id="1048668"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69"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0"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71"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2" name="Date Placeholder 6"/>
          <p:cNvSpPr>
            <a:spLocks noGrp="1"/>
          </p:cNvSpPr>
          <p:nvPr>
            <p:ph type="dt" sz="half" idx="10"/>
          </p:nvPr>
        </p:nvSpPr>
        <p:spPr/>
        <p:txBody>
          <a:bodyPr/>
          <a:p>
            <a:fld id="{04C4989A-474C-40DE-95B9-011C28B71673}" type="datetime1">
              <a:rPr lang="en-US" smtClean="0"/>
              <a:t>4/1/2024</a:t>
            </a:fld>
            <a:endParaRPr lang="en-US"/>
          </a:p>
        </p:txBody>
      </p:sp>
      <p:sp>
        <p:nvSpPr>
          <p:cNvPr id="1048673" name="Footer Placeholder 7"/>
          <p:cNvSpPr>
            <a:spLocks noGrp="1"/>
          </p:cNvSpPr>
          <p:nvPr>
            <p:ph type="ftr" sz="quarter" idx="11"/>
          </p:nvPr>
        </p:nvSpPr>
        <p:spPr>
          <a:xfrm>
            <a:off x="581192" y="6423914"/>
            <a:ext cx="6917210" cy="365125"/>
          </a:xfrm>
          <a:prstGeom prst="rect"/>
        </p:spPr>
        <p:txBody>
          <a:bodyPr/>
          <a:p>
            <a:endParaRPr lang="en-US"/>
          </a:p>
        </p:txBody>
      </p:sp>
      <p:sp>
        <p:nvSpPr>
          <p:cNvPr id="1048674"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56" name=""/>
        <p:cNvGrpSpPr/>
        <p:nvPr/>
      </p:nvGrpSpPr>
      <p:grpSpPr>
        <a:xfrm>
          <a:off x="0" y="0"/>
          <a:ext cx="0" cy="0"/>
          <a:chOff x="0" y="0"/>
          <a:chExt cx="0" cy="0"/>
        </a:xfrm>
      </p:grpSpPr>
      <p:sp>
        <p:nvSpPr>
          <p:cNvPr id="1048630" name="Title 1"/>
          <p:cNvSpPr>
            <a:spLocks noGrp="1"/>
          </p:cNvSpPr>
          <p:nvPr>
            <p:ph type="title"/>
          </p:nvPr>
        </p:nvSpPr>
        <p:spPr>
          <a:xfrm>
            <a:off x="575894" y="729658"/>
            <a:ext cx="11029616" cy="592246"/>
          </a:xfrm>
        </p:spPr>
        <p:txBody>
          <a:bodyPr/>
          <a:p>
            <a:r>
              <a:rPr lang="en-US"/>
              <a:t>Click to edit Master title style</a:t>
            </a:r>
          </a:p>
        </p:txBody>
      </p:sp>
      <p:sp>
        <p:nvSpPr>
          <p:cNvPr id="1048631" name="Date Placeholder 2"/>
          <p:cNvSpPr>
            <a:spLocks noGrp="1"/>
          </p:cNvSpPr>
          <p:nvPr>
            <p:ph type="dt" sz="half" idx="10"/>
          </p:nvPr>
        </p:nvSpPr>
        <p:spPr/>
        <p:txBody>
          <a:bodyPr/>
          <a:p>
            <a:fld id="{5DB4ED54-5B5E-4A04-93D3-5772E3CE3818}" type="datetime1">
              <a:rPr lang="en-US" smtClean="0"/>
              <a:t>4/1/2024</a:t>
            </a:fld>
            <a:endParaRPr lang="en-US"/>
          </a:p>
        </p:txBody>
      </p:sp>
      <p:sp>
        <p:nvSpPr>
          <p:cNvPr id="1048632" name="Footer Placeholder 3"/>
          <p:cNvSpPr>
            <a:spLocks noGrp="1"/>
          </p:cNvSpPr>
          <p:nvPr>
            <p:ph type="ftr" sz="quarter" idx="11"/>
          </p:nvPr>
        </p:nvSpPr>
        <p:spPr>
          <a:xfrm>
            <a:off x="581192" y="6423914"/>
            <a:ext cx="6917210" cy="365125"/>
          </a:xfrm>
          <a:prstGeom prst="rect"/>
        </p:spPr>
        <p:txBody>
          <a:bodyPr/>
          <a:p>
            <a:endParaRPr lang="en-US"/>
          </a:p>
        </p:txBody>
      </p:sp>
      <p:sp>
        <p:nvSpPr>
          <p:cNvPr id="1048633"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1" name=""/>
        <p:cNvGrpSpPr/>
        <p:nvPr/>
      </p:nvGrpSpPr>
      <p:grpSpPr>
        <a:xfrm>
          <a:off x="0" y="0"/>
          <a:ext cx="0" cy="0"/>
          <a:chOff x="0" y="0"/>
          <a:chExt cx="0" cy="0"/>
        </a:xfrm>
      </p:grpSpPr>
      <p:sp>
        <p:nvSpPr>
          <p:cNvPr id="1048604" name="Date Placeholder 1"/>
          <p:cNvSpPr>
            <a:spLocks noGrp="1"/>
          </p:cNvSpPr>
          <p:nvPr>
            <p:ph type="dt" sz="half" idx="10"/>
          </p:nvPr>
        </p:nvSpPr>
        <p:spPr/>
        <p:txBody>
          <a:bodyPr/>
          <a:p>
            <a:fld id="{4EDE50D6-574B-40AF-946F-D52A04ADE379}" type="datetime1">
              <a:rPr lang="en-US" smtClean="0"/>
              <a:t>4/1/2024</a:t>
            </a:fld>
            <a:endParaRPr lang="en-US"/>
          </a:p>
        </p:txBody>
      </p:sp>
      <p:sp>
        <p:nvSpPr>
          <p:cNvPr id="1048605" name="Footer Placeholder 2"/>
          <p:cNvSpPr>
            <a:spLocks noGrp="1"/>
          </p:cNvSpPr>
          <p:nvPr>
            <p:ph type="ftr" sz="quarter" idx="11"/>
          </p:nvPr>
        </p:nvSpPr>
        <p:spPr>
          <a:xfrm>
            <a:off x="581192" y="6423914"/>
            <a:ext cx="6917210" cy="365125"/>
          </a:xfrm>
          <a:prstGeom prst="rect"/>
        </p:spPr>
        <p:txBody>
          <a:bodyPr/>
          <a:p>
            <a:endParaRPr lang="en-US"/>
          </a:p>
        </p:txBody>
      </p:sp>
      <p:sp>
        <p:nvSpPr>
          <p:cNvPr id="1048606"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64" name=""/>
        <p:cNvGrpSpPr/>
        <p:nvPr/>
      </p:nvGrpSpPr>
      <p:grpSpPr>
        <a:xfrm>
          <a:off x="0" y="0"/>
          <a:ext cx="0" cy="0"/>
          <a:chOff x="0" y="0"/>
          <a:chExt cx="0" cy="0"/>
        </a:xfrm>
      </p:grpSpPr>
      <p:sp>
        <p:nvSpPr>
          <p:cNvPr id="1048675"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76"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p>
        </p:txBody>
      </p:sp>
      <p:sp>
        <p:nvSpPr>
          <p:cNvPr id="1048677"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8"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79" name="Date Placeholder 7"/>
          <p:cNvSpPr>
            <a:spLocks noGrp="1"/>
          </p:cNvSpPr>
          <p:nvPr>
            <p:ph type="dt" sz="half" idx="10"/>
          </p:nvPr>
        </p:nvSpPr>
        <p:spPr>
          <a:xfrm>
            <a:off x="7605951" y="6456916"/>
            <a:ext cx="2844799" cy="365125"/>
          </a:xfrm>
        </p:spPr>
        <p:txBody>
          <a:bodyPr/>
          <a:p>
            <a:fld id="{D82884F1-FFEA-405F-9602-3DCA865EDA4E}" type="datetime1">
              <a:rPr lang="en-US" smtClean="0"/>
              <a:t>4/1/2024</a:t>
            </a:fld>
            <a:endParaRPr lang="en-US"/>
          </a:p>
        </p:txBody>
      </p:sp>
      <p:sp>
        <p:nvSpPr>
          <p:cNvPr id="1048680" name="Footer Placeholder 9"/>
          <p:cNvSpPr>
            <a:spLocks noGrp="1"/>
          </p:cNvSpPr>
          <p:nvPr>
            <p:ph type="ftr" sz="quarter" idx="11"/>
          </p:nvPr>
        </p:nvSpPr>
        <p:spPr>
          <a:xfrm>
            <a:off x="581192" y="6452590"/>
            <a:ext cx="6917210" cy="365125"/>
          </a:xfrm>
          <a:prstGeom prst="rect"/>
        </p:spPr>
        <p:txBody>
          <a:bodyPr/>
          <a:p>
            <a:endParaRPr lang="en-US"/>
          </a:p>
        </p:txBody>
      </p:sp>
      <p:sp>
        <p:nvSpPr>
          <p:cNvPr id="1048681"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9" name=""/>
        <p:cNvGrpSpPr/>
        <p:nvPr/>
      </p:nvGrpSpPr>
      <p:grpSpPr>
        <a:xfrm>
          <a:off x="0" y="0"/>
          <a:ext cx="0" cy="0"/>
          <a:chOff x="0" y="0"/>
          <a:chExt cx="0" cy="0"/>
        </a:xfrm>
      </p:grpSpPr>
      <p:sp>
        <p:nvSpPr>
          <p:cNvPr id="1048644"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p>
        </p:txBody>
      </p:sp>
      <p:sp>
        <p:nvSpPr>
          <p:cNvPr id="1048645"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46"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47" name="Date Placeholder 4"/>
          <p:cNvSpPr>
            <a:spLocks noGrp="1"/>
          </p:cNvSpPr>
          <p:nvPr>
            <p:ph type="dt" sz="half" idx="10"/>
          </p:nvPr>
        </p:nvSpPr>
        <p:spPr/>
        <p:txBody>
          <a:bodyPr/>
          <a:p>
            <a:fld id="{7E18DB4A-8810-4A10-AD5C-D5E2C667F5B3}" type="datetime1">
              <a:rPr lang="en-US" smtClean="0"/>
              <a:t>4/1/2024</a:t>
            </a:fld>
            <a:endParaRPr lang="en-US"/>
          </a:p>
        </p:txBody>
      </p:sp>
      <p:sp>
        <p:nvSpPr>
          <p:cNvPr id="1048648"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49"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t>4/1/2024</a:t>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image" Target="../media/image12.png"/><Relationship Id="rId4"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image" Target="../media/image15.png"/><Relationship Id="rId4"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hyperlink" Target="https://www.kaggle.com/datasets" TargetMode="External"/><Relationship Id="rId2" Type="http://schemas.openxmlformats.org/officeDocument/2006/relationships/hyperlink" Target="https://pandas.pydata.org/pandas-docs/stable/user%20guide/index.html" TargetMode="External"/><Relationship Id="rId3" Type="http://schemas.openxmlformats.org/officeDocument/2006/relationships/hyperlink" Target="https://seaborn.pydata.org/" TargetMode="External"/><Relationship Id="rId4" Type="http://schemas.openxmlformats.org/officeDocument/2006/relationships/hyperlink" Target="https://matplotlib.org/stable/contents.html" TargetMode="External"/><Relationship Id="rId5"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a:xfrm>
            <a:off x="1388604" y="1739856"/>
            <a:ext cx="9574363" cy="1049271"/>
          </a:xfrm>
        </p:spPr>
        <p:txBody>
          <a:bodyPr>
            <a:normAutofit fontScale="90000"/>
          </a:bodyPr>
          <a:p>
            <a:pPr algn="ctr"/>
            <a:r>
              <a:rPr b="1" dirty="0" i="0" lang="en-US">
                <a:solidFill>
                  <a:schemeClr val="accent1"/>
                </a:solidFill>
                <a:effectLst/>
                <a:latin typeface="Roboto" panose="020F0502020204030204" pitchFamily="2" charset="0"/>
              </a:rPr>
              <a:t>Fandango Movie Rating Discrepancy Analysis using Python</a:t>
            </a:r>
            <a:endParaRPr b="1" dirty="0" lang="en-US">
              <a:solidFill>
                <a:schemeClr val="accent1"/>
              </a:solidFill>
              <a:latin typeface="Arial" panose="020B0604020202020204" pitchFamily="34" charset="0"/>
              <a:cs typeface="Arial" panose="020B0604020202020204" pitchFamily="34" charset="0"/>
            </a:endParaRPr>
          </a:p>
        </p:txBody>
      </p:sp>
      <p:sp>
        <p:nvSpPr>
          <p:cNvPr id="1048590" name="TextBox 2"/>
          <p:cNvSpPr txBox="1"/>
          <p:nvPr/>
        </p:nvSpPr>
        <p:spPr>
          <a:xfrm>
            <a:off x="-267324" y="613437"/>
            <a:ext cx="12726648" cy="584775"/>
          </a:xfrm>
          <a:prstGeom prst="rect"/>
          <a:noFill/>
        </p:spPr>
        <p:txBody>
          <a:bodyPr anchor="t" bIns="45720" lIns="91440" rIns="91440" rtlCol="0" tIns="45720" wrap="square">
            <a:spAutoFit/>
          </a:bodyPr>
          <a:p>
            <a:pPr algn="ctr"/>
            <a:r>
              <a:rPr b="1" sz="3200" lang="en-US">
                <a:solidFill>
                  <a:schemeClr val="accent1">
                    <a:lumMod val="75000"/>
                  </a:schemeClr>
                </a:solidFill>
                <a:latin typeface="Arial"/>
                <a:cs typeface="Arial"/>
              </a:rPr>
              <a:t>CAPSTONE PROJECT</a:t>
            </a:r>
          </a:p>
        </p:txBody>
      </p:sp>
      <p:sp>
        <p:nvSpPr>
          <p:cNvPr id="1048591" name="TextBox 3"/>
          <p:cNvSpPr txBox="1"/>
          <p:nvPr/>
        </p:nvSpPr>
        <p:spPr>
          <a:xfrm>
            <a:off x="959773" y="4380044"/>
            <a:ext cx="10272454" cy="1653541"/>
          </a:xfrm>
          <a:prstGeom prst="rect"/>
          <a:noFill/>
        </p:spPr>
        <p:txBody>
          <a:bodyPr anchor="t" bIns="45720" lIns="91440" rIns="91440" rtlCol="0" tIns="45720" wrap="square">
            <a:spAutoFit/>
          </a:bodyPr>
          <a:p>
            <a:r>
              <a:rPr b="1" dirty="0" sz="3000" lang="en-US">
                <a:solidFill>
                  <a:schemeClr val="accent1">
                    <a:lumMod val="75000"/>
                  </a:schemeClr>
                </a:solidFill>
                <a:latin typeface="Arial" pitchFamily="34" charset="0"/>
                <a:cs typeface="Arial" pitchFamily="34" charset="0"/>
              </a:rPr>
              <a:t>Presented By:</a:t>
            </a:r>
          </a:p>
          <a:p>
            <a:pPr>
              <a:lnSpc>
                <a:spcPct val="150000"/>
              </a:lnSpc>
            </a:pPr>
            <a:r>
              <a:rPr b="1" sz="3000" lang="en-US" smtClean="0">
                <a:solidFill>
                  <a:schemeClr val="accent1">
                    <a:lumMod val="75000"/>
                  </a:schemeClr>
                </a:solidFill>
                <a:latin typeface="Arial"/>
                <a:cs typeface="Arial"/>
              </a:rPr>
              <a:t>J</a:t>
            </a:r>
            <a:r>
              <a:rPr b="1" sz="3000" lang="en-US" smtClean="0">
                <a:solidFill>
                  <a:schemeClr val="accent1">
                    <a:lumMod val="75000"/>
                  </a:schemeClr>
                </a:solidFill>
                <a:latin typeface="Arial"/>
                <a:cs typeface="Arial"/>
              </a:rPr>
              <a:t>E</a:t>
            </a:r>
            <a:r>
              <a:rPr b="1" sz="3000" lang="en-US" smtClean="0">
                <a:solidFill>
                  <a:schemeClr val="accent1">
                    <a:lumMod val="75000"/>
                  </a:schemeClr>
                </a:solidFill>
                <a:latin typeface="Arial"/>
                <a:cs typeface="Arial"/>
              </a:rPr>
              <a:t>F</a:t>
            </a:r>
            <a:r>
              <a:rPr b="1" sz="3000" lang="en-US" smtClean="0">
                <a:solidFill>
                  <a:schemeClr val="accent1">
                    <a:lumMod val="75000"/>
                  </a:schemeClr>
                </a:solidFill>
                <a:latin typeface="Arial"/>
                <a:cs typeface="Arial"/>
              </a:rPr>
              <a:t>I</a:t>
            </a:r>
            <a:r>
              <a:rPr b="1" sz="3000" lang="en-US" smtClean="0">
                <a:solidFill>
                  <a:schemeClr val="accent1">
                    <a:lumMod val="75000"/>
                  </a:schemeClr>
                </a:solidFill>
                <a:latin typeface="Arial"/>
                <a:cs typeface="Arial"/>
              </a:rPr>
              <a:t>N</a:t>
            </a:r>
            <a:r>
              <a:rPr b="1" sz="3000" lang="en-US" smtClean="0">
                <a:solidFill>
                  <a:schemeClr val="accent1">
                    <a:lumMod val="75000"/>
                  </a:schemeClr>
                </a:solidFill>
                <a:latin typeface="Arial"/>
                <a:cs typeface="Arial"/>
              </a:rPr>
              <a:t> </a:t>
            </a:r>
            <a:r>
              <a:rPr b="1" sz="3000" lang="en-US" smtClean="0">
                <a:solidFill>
                  <a:schemeClr val="accent1">
                    <a:lumMod val="75000"/>
                  </a:schemeClr>
                </a:solidFill>
                <a:latin typeface="Arial"/>
                <a:cs typeface="Arial"/>
              </a:rPr>
              <a:t>J</a:t>
            </a:r>
            <a:r>
              <a:rPr b="1" sz="3000" lang="en-US" smtClean="0">
                <a:solidFill>
                  <a:schemeClr val="accent1">
                    <a:lumMod val="75000"/>
                  </a:schemeClr>
                </a:solidFill>
                <a:latin typeface="Arial"/>
                <a:cs typeface="Arial"/>
              </a:rPr>
              <a:t>O</a:t>
            </a:r>
            <a:r>
              <a:rPr b="1" sz="3000" lang="en-US" smtClean="0">
                <a:solidFill>
                  <a:schemeClr val="accent1">
                    <a:lumMod val="75000"/>
                  </a:schemeClr>
                </a:solidFill>
                <a:latin typeface="Arial"/>
                <a:cs typeface="Arial"/>
              </a:rPr>
              <a:t>S</a:t>
            </a:r>
            <a:r>
              <a:rPr b="1" sz="3000" lang="en-US" smtClean="0">
                <a:solidFill>
                  <a:schemeClr val="accent1">
                    <a:lumMod val="75000"/>
                  </a:schemeClr>
                </a:solidFill>
                <a:latin typeface="Arial"/>
                <a:cs typeface="Arial"/>
              </a:rPr>
              <a:t>E</a:t>
            </a:r>
            <a:r>
              <a:rPr b="1" sz="3000" lang="en-US" smtClean="0">
                <a:solidFill>
                  <a:schemeClr val="accent1">
                    <a:lumMod val="75000"/>
                  </a:schemeClr>
                </a:solidFill>
                <a:latin typeface="Arial"/>
                <a:cs typeface="Arial"/>
              </a:rPr>
              <a:t>PH </a:t>
            </a:r>
            <a:r>
              <a:rPr b="1" sz="3000" lang="en-US" smtClean="0">
                <a:solidFill>
                  <a:schemeClr val="accent1">
                    <a:lumMod val="75000"/>
                  </a:schemeClr>
                </a:solidFill>
                <a:latin typeface="Arial"/>
                <a:cs typeface="Arial"/>
              </a:rPr>
              <a:t> </a:t>
            </a:r>
            <a:r>
              <a:rPr b="1" sz="3000" lang="en-US" smtClean="0">
                <a:solidFill>
                  <a:schemeClr val="accent1">
                    <a:lumMod val="75000"/>
                  </a:schemeClr>
                </a:solidFill>
                <a:latin typeface="Arial"/>
                <a:cs typeface="Arial"/>
              </a:rPr>
              <a:t>N</a:t>
            </a:r>
            <a:r>
              <a:rPr b="1" sz="3000" lang="en-US" smtClean="0">
                <a:solidFill>
                  <a:schemeClr val="accent1">
                    <a:lumMod val="75000"/>
                  </a:schemeClr>
                </a:solidFill>
                <a:latin typeface="Arial"/>
                <a:cs typeface="Arial"/>
              </a:rPr>
              <a:t>E</a:t>
            </a:r>
            <a:r>
              <a:rPr b="1" sz="3000" lang="en-US" smtClean="0">
                <a:solidFill>
                  <a:schemeClr val="accent1">
                    <a:lumMod val="75000"/>
                  </a:schemeClr>
                </a:solidFill>
                <a:latin typeface="Arial"/>
                <a:cs typeface="Arial"/>
              </a:rPr>
              <a:t>L</a:t>
            </a:r>
            <a:r>
              <a:rPr b="1" sz="3000" lang="en-US" smtClean="0">
                <a:solidFill>
                  <a:schemeClr val="accent1">
                    <a:lumMod val="75000"/>
                  </a:schemeClr>
                </a:solidFill>
                <a:latin typeface="Arial"/>
                <a:cs typeface="Arial"/>
              </a:rPr>
              <a:t>L</a:t>
            </a:r>
            <a:r>
              <a:rPr b="1" sz="3000" lang="en-US" smtClean="0">
                <a:solidFill>
                  <a:schemeClr val="accent1">
                    <a:lumMod val="75000"/>
                  </a:schemeClr>
                </a:solidFill>
                <a:latin typeface="Arial"/>
                <a:cs typeface="Arial"/>
              </a:rPr>
              <a:t>S</a:t>
            </a:r>
            <a:r>
              <a:rPr b="1" sz="3000" lang="en-US" smtClean="0">
                <a:solidFill>
                  <a:schemeClr val="accent1">
                    <a:lumMod val="75000"/>
                  </a:schemeClr>
                </a:solidFill>
                <a:latin typeface="Arial"/>
                <a:cs typeface="Arial"/>
              </a:rPr>
              <a:t> </a:t>
            </a:r>
            <a:r>
              <a:rPr b="1" sz="3000" lang="en-US" smtClean="0">
                <a:solidFill>
                  <a:schemeClr val="accent1">
                    <a:lumMod val="75000"/>
                  </a:schemeClr>
                </a:solidFill>
                <a:latin typeface="Arial"/>
                <a:cs typeface="Arial"/>
              </a:rPr>
              <a:t>.</a:t>
            </a:r>
            <a:r>
              <a:rPr b="1" sz="3000" lang="en-US" smtClean="0">
                <a:solidFill>
                  <a:schemeClr val="accent1">
                    <a:lumMod val="75000"/>
                  </a:schemeClr>
                </a:solidFill>
                <a:latin typeface="Arial"/>
                <a:cs typeface="Arial"/>
              </a:rPr>
              <a:t> </a:t>
            </a:r>
            <a:r>
              <a:rPr b="1" sz="3000" lang="en-US" smtClean="0">
                <a:solidFill>
                  <a:schemeClr val="accent1">
                    <a:lumMod val="75000"/>
                  </a:schemeClr>
                </a:solidFill>
                <a:latin typeface="Arial"/>
                <a:cs typeface="Arial"/>
              </a:rPr>
              <a:t>J</a:t>
            </a:r>
            <a:r>
              <a:rPr b="1" sz="3000" lang="en-US" smtClean="0">
                <a:solidFill>
                  <a:schemeClr val="accent1">
                    <a:lumMod val="75000"/>
                  </a:schemeClr>
                </a:solidFill>
                <a:latin typeface="Arial"/>
                <a:cs typeface="Arial"/>
              </a:rPr>
              <a:t> </a:t>
            </a:r>
            <a:r>
              <a:rPr b="1" sz="3000" lang="en-US" smtClean="0">
                <a:solidFill>
                  <a:schemeClr val="accent1">
                    <a:lumMod val="75000"/>
                  </a:schemeClr>
                </a:solidFill>
                <a:latin typeface="Arial"/>
                <a:cs typeface="Arial"/>
              </a:rPr>
              <a:t>-</a:t>
            </a:r>
            <a:r>
              <a:rPr b="1" sz="3000" lang="en-US" smtClean="0">
                <a:solidFill>
                  <a:schemeClr val="accent1">
                    <a:lumMod val="75000"/>
                  </a:schemeClr>
                </a:solidFill>
                <a:latin typeface="Arial"/>
                <a:cs typeface="Arial"/>
              </a:rPr>
              <a:t> </a:t>
            </a:r>
            <a:r>
              <a:rPr b="1" dirty="0" sz="3000" lang="en-US" err="1" smtClean="0">
                <a:solidFill>
                  <a:schemeClr val="accent1">
                    <a:lumMod val="75000"/>
                  </a:schemeClr>
                </a:solidFill>
                <a:latin typeface="Arial"/>
                <a:cs typeface="Arial"/>
              </a:rPr>
              <a:t>Ponjesly</a:t>
            </a:r>
            <a:r>
              <a:rPr b="1" dirty="0" sz="3000" lang="en-US" smtClean="0">
                <a:solidFill>
                  <a:schemeClr val="accent1">
                    <a:lumMod val="75000"/>
                  </a:schemeClr>
                </a:solidFill>
                <a:latin typeface="Arial"/>
                <a:cs typeface="Arial"/>
              </a:rPr>
              <a:t> </a:t>
            </a:r>
            <a:r>
              <a:rPr b="1" dirty="0" sz="3000" lang="en-US">
                <a:solidFill>
                  <a:schemeClr val="accent1">
                    <a:lumMod val="75000"/>
                  </a:schemeClr>
                </a:solidFill>
                <a:latin typeface="Arial"/>
                <a:cs typeface="Arial"/>
              </a:rPr>
              <a:t>College Of Engineering </a:t>
            </a:r>
            <a:r>
              <a:rPr b="1" dirty="0" sz="3000" lang="en-US">
                <a:solidFill>
                  <a:schemeClr val="accent1">
                    <a:lumMod val="75000"/>
                  </a:schemeClr>
                </a:solidFill>
                <a:latin typeface="Elephant" panose="02020904090505020303" pitchFamily="18" charset="0"/>
                <a:cs typeface="Arial"/>
              </a:rPr>
              <a:t>–</a:t>
            </a:r>
            <a:r>
              <a:rPr b="1" dirty="0" sz="3000" lang="en-US">
                <a:solidFill>
                  <a:schemeClr val="accent1">
                    <a:lumMod val="75000"/>
                  </a:schemeClr>
                </a:solidFill>
                <a:latin typeface="Arial"/>
                <a:cs typeface="Arial"/>
              </a:rPr>
              <a:t> </a:t>
            </a:r>
            <a:endParaRPr altLang="en-US" lang="zh-CN"/>
          </a:p>
          <a:p>
            <a:r>
              <a:rPr b="1" dirty="0" sz="3000" lang="en-US">
                <a:solidFill>
                  <a:schemeClr val="accent1">
                    <a:lumMod val="75000"/>
                  </a:schemeClr>
                </a:solidFill>
                <a:latin typeface="Arial"/>
                <a:cs typeface="Arial"/>
              </a:rPr>
              <a:t>     Mechanical Department.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16" name="Title 1"/>
          <p:cNvSpPr>
            <a:spLocks noGrp="1"/>
          </p:cNvSpPr>
          <p:nvPr>
            <p:ph type="title"/>
          </p:nvPr>
        </p:nvSpPr>
        <p:spPr>
          <a:xfrm>
            <a:off x="421704" y="702156"/>
            <a:ext cx="11029616" cy="530296"/>
          </a:xfrm>
        </p:spPr>
        <p:txBody>
          <a:bodyPr>
            <a:noAutofit/>
          </a:bodyPr>
          <a:p>
            <a:r>
              <a:rPr b="1" dirty="0" sz="3600" lang="en-US">
                <a:solidFill>
                  <a:schemeClr val="accent1"/>
                </a:solidFill>
                <a:latin typeface="Arial"/>
                <a:ea typeface="+mj-lt"/>
                <a:cs typeface="Arial"/>
              </a:rPr>
              <a:t>Algorithm &amp; Deployment</a:t>
            </a:r>
            <a:endParaRPr dirty="0" sz="3600" lang="en-IN"/>
          </a:p>
        </p:txBody>
      </p:sp>
      <p:sp>
        <p:nvSpPr>
          <p:cNvPr id="1048617" name="Content Placeholder 2"/>
          <p:cNvSpPr>
            <a:spLocks noGrp="1"/>
          </p:cNvSpPr>
          <p:nvPr>
            <p:ph idx="1"/>
          </p:nvPr>
        </p:nvSpPr>
        <p:spPr>
          <a:xfrm>
            <a:off x="0" y="1232451"/>
            <a:ext cx="12089219" cy="4732413"/>
          </a:xfrm>
        </p:spPr>
        <p:txBody>
          <a:bodyPr>
            <a:normAutofit fontScale="95238" lnSpcReduction="20000"/>
          </a:bodyPr>
          <a:p>
            <a:pPr algn="ctr" indent="0" marL="0">
              <a:lnSpc>
                <a:spcPct val="100000"/>
              </a:lnSpc>
              <a:buNone/>
            </a:pPr>
            <a:r>
              <a:rPr dirty="0" sz="3000" lang="en-US" u="sng">
                <a:latin typeface="+mj-lt"/>
              </a:rPr>
              <a:t>Training Process:</a:t>
            </a:r>
          </a:p>
          <a:p>
            <a:pPr algn="just" indent="0" marL="0">
              <a:lnSpc>
                <a:spcPct val="100000"/>
              </a:lnSpc>
              <a:buNone/>
            </a:pPr>
            <a:r>
              <a:rPr dirty="0" sz="2400" lang="en-US">
                <a:latin typeface="+mj-lt"/>
              </a:rPr>
              <a:t>	</a:t>
            </a:r>
            <a:r>
              <a:rPr dirty="0" sz="2600" lang="en-US">
                <a:latin typeface="+mj-lt"/>
              </a:rPr>
              <a:t>Data splitting:</a:t>
            </a:r>
          </a:p>
          <a:p>
            <a:pPr algn="just" lvl="1"/>
            <a:r>
              <a:rPr dirty="0" sz="2100" lang="en-US"/>
              <a:t>Divide the dataset into training and testing sets to evaluate the model's performance.</a:t>
            </a:r>
          </a:p>
          <a:p>
            <a:pPr algn="just" indent="0" marL="0">
              <a:buNone/>
            </a:pPr>
            <a:r>
              <a:rPr dirty="0" sz="2400" lang="en-US">
                <a:latin typeface="+mj-lt"/>
              </a:rPr>
              <a:t>	</a:t>
            </a:r>
            <a:r>
              <a:rPr dirty="0" sz="2600" lang="en-US">
                <a:latin typeface="+mj-lt"/>
              </a:rPr>
              <a:t>Feature Scaling:</a:t>
            </a:r>
          </a:p>
          <a:p>
            <a:pPr algn="just" lvl="1"/>
            <a:r>
              <a:rPr dirty="0" sz="2100" lang="en-US"/>
              <a:t>Standardize or normalize numerical features to ensure they have a consistent scale.</a:t>
            </a:r>
          </a:p>
          <a:p>
            <a:pPr algn="just" indent="0" marL="0">
              <a:buNone/>
            </a:pPr>
            <a:r>
              <a:rPr dirty="0" sz="2400" lang="en-US">
                <a:latin typeface="+mj-lt"/>
              </a:rPr>
              <a:t>	</a:t>
            </a:r>
            <a:r>
              <a:rPr dirty="0" sz="2600" lang="en-US">
                <a:latin typeface="+mj-lt"/>
              </a:rPr>
              <a:t>Model Training:</a:t>
            </a:r>
          </a:p>
          <a:p>
            <a:pPr algn="just" lvl="1"/>
            <a:r>
              <a:rPr dirty="0" sz="2100" lang="en-US"/>
              <a:t>Use the selected algorithm to train the model on the training dataset. </a:t>
            </a:r>
          </a:p>
          <a:p>
            <a:pPr algn="just" lvl="1">
              <a:lnSpc>
                <a:spcPct val="120000"/>
              </a:lnSpc>
            </a:pPr>
            <a:r>
              <a:rPr dirty="0" sz="2100" lang="en-US"/>
              <a:t>Adjust hyperparameters to optimize model performance.</a:t>
            </a:r>
          </a:p>
          <a:p>
            <a:pPr algn="just" indent="0" marL="0">
              <a:buNone/>
            </a:pPr>
            <a:r>
              <a:rPr dirty="0" sz="2400" lang="en-US">
                <a:latin typeface="+mj-lt"/>
              </a:rPr>
              <a:t>	</a:t>
            </a:r>
            <a:r>
              <a:rPr dirty="0" sz="2600" lang="en-US">
                <a:latin typeface="+mj-lt"/>
              </a:rPr>
              <a:t>Model Evaluation:</a:t>
            </a:r>
          </a:p>
          <a:p>
            <a:pPr algn="just" lvl="1"/>
            <a:r>
              <a:rPr dirty="0" sz="2100" lang="en-US"/>
              <a:t>Evaluate the model on the testing dataset using appropriate metrics (e.g., Mean Squared Error for regression, accuracy, precision, recall for classification).Fine-tune the model if necessary.</a:t>
            </a:r>
            <a:endParaRPr dirty="0" sz="210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18" name="Title 1"/>
          <p:cNvSpPr>
            <a:spLocks noGrp="1"/>
          </p:cNvSpPr>
          <p:nvPr>
            <p:ph type="title"/>
          </p:nvPr>
        </p:nvSpPr>
        <p:spPr/>
        <p:txBody>
          <a:bodyPr/>
          <a:p>
            <a:r>
              <a:rPr b="1" dirty="0" sz="2800" lang="en-US">
                <a:solidFill>
                  <a:schemeClr val="accent1"/>
                </a:solidFill>
                <a:latin typeface="Arial"/>
                <a:ea typeface="+mj-lt"/>
                <a:cs typeface="Arial"/>
              </a:rPr>
              <a:t>Algorithm &amp; Deployment</a:t>
            </a:r>
            <a:endParaRPr dirty="0" lang="en-IN"/>
          </a:p>
        </p:txBody>
      </p:sp>
      <p:sp>
        <p:nvSpPr>
          <p:cNvPr id="1048619" name="Content Placeholder 2"/>
          <p:cNvSpPr>
            <a:spLocks noGrp="1"/>
          </p:cNvSpPr>
          <p:nvPr>
            <p:ph idx="1"/>
          </p:nvPr>
        </p:nvSpPr>
        <p:spPr>
          <a:xfrm>
            <a:off x="581192" y="3757813"/>
            <a:ext cx="9583533" cy="156299"/>
          </a:xfrm>
        </p:spPr>
        <p:txBody>
          <a:bodyPr>
            <a:noAutofit/>
          </a:bodyPr>
          <a:p>
            <a:pPr algn="ctr" indent="0" marL="0">
              <a:buNone/>
            </a:pPr>
            <a:r>
              <a:rPr dirty="0" sz="2800" lang="en-IN" u="sng">
                <a:latin typeface="+mj-lt"/>
              </a:rPr>
              <a:t>Prediction training</a:t>
            </a:r>
          </a:p>
          <a:p>
            <a:pPr algn="just" indent="0" marL="0">
              <a:lnSpc>
                <a:spcPct val="100000"/>
              </a:lnSpc>
              <a:buNone/>
            </a:pPr>
            <a:r>
              <a:rPr dirty="0" sz="2200" lang="en-US">
                <a:latin typeface="+mj-lt"/>
              </a:rPr>
              <a:t>New Data Input:</a:t>
            </a:r>
          </a:p>
          <a:p>
            <a:pPr algn="just">
              <a:lnSpc>
                <a:spcPct val="100000"/>
              </a:lnSpc>
            </a:pPr>
            <a:r>
              <a:rPr dirty="0" sz="1900" lang="en-US"/>
              <a:t>Collect new data or use existing data to make predictions.</a:t>
            </a:r>
          </a:p>
          <a:p>
            <a:pPr algn="just" indent="0" marL="0">
              <a:buNone/>
            </a:pPr>
            <a:r>
              <a:rPr dirty="0" sz="2200" lang="en-US">
                <a:latin typeface="+mj-lt"/>
              </a:rPr>
              <a:t>Preprocessing:</a:t>
            </a:r>
          </a:p>
          <a:p>
            <a:pPr algn="just"/>
            <a:r>
              <a:rPr dirty="0" sz="1900" lang="en-US"/>
              <a:t>Apply the same data preprocessing steps (cleaning, feature engineering, scaling) to the new data.</a:t>
            </a:r>
          </a:p>
          <a:p>
            <a:pPr algn="just" indent="0" marL="0">
              <a:buNone/>
            </a:pPr>
            <a:r>
              <a:rPr dirty="0" sz="2200" lang="en-US">
                <a:latin typeface="+mj-lt"/>
              </a:rPr>
              <a:t>Model Inference:</a:t>
            </a:r>
          </a:p>
          <a:p>
            <a:pPr algn="just"/>
            <a:r>
              <a:rPr dirty="0" sz="2200" lang="en-US"/>
              <a:t>Use the trained model to make predictions on the new data.</a:t>
            </a:r>
          </a:p>
          <a:p>
            <a:pPr algn="just" indent="0" marL="0">
              <a:buNone/>
            </a:pPr>
            <a:r>
              <a:rPr dirty="0" sz="2200" lang="en-US">
                <a:latin typeface="+mj-lt"/>
              </a:rPr>
              <a:t>Results Interpretation:</a:t>
            </a:r>
          </a:p>
          <a:p>
            <a:pPr algn="just"/>
            <a:r>
              <a:rPr dirty="0" sz="1900" lang="en-US"/>
              <a:t>Interpret the model's predictions in the context of the problem at hand.</a:t>
            </a:r>
          </a:p>
          <a:p>
            <a:pPr algn="just"/>
            <a:r>
              <a:rPr dirty="0" sz="1900" lang="en-US"/>
              <a:t>For regression, interpret the predicted values as optimal rates or lengths of stay. For classification, interpret predictions as the likelihood of special requests.</a:t>
            </a:r>
            <a:endParaRPr dirty="0" sz="1900" lang="en-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20" name="Title 4"/>
          <p:cNvSpPr>
            <a:spLocks noGrp="1"/>
          </p:cNvSpPr>
          <p:nvPr>
            <p:ph type="title"/>
          </p:nvPr>
        </p:nvSpPr>
        <p:spPr/>
        <p:txBody>
          <a:bodyPr>
            <a:normAutofit fontScale="90000"/>
          </a:bodyPr>
          <a:p>
            <a:r>
              <a:rPr b="1" dirty="0" sz="4400" lang="en-US">
                <a:solidFill>
                  <a:schemeClr val="accent1"/>
                </a:solidFill>
                <a:latin typeface="Arial"/>
                <a:ea typeface="+mj-lt"/>
                <a:cs typeface="Arial"/>
              </a:rPr>
              <a:t>Result</a:t>
            </a:r>
            <a:endParaRPr dirty="0" lang="en-US"/>
          </a:p>
        </p:txBody>
      </p:sp>
      <p:pic>
        <p:nvPicPr>
          <p:cNvPr id="2097153" name="Content Placeholder 3"/>
          <p:cNvPicPr>
            <a:picLocks noChangeAspect="1" noGrp="1"/>
          </p:cNvPicPr>
          <p:nvPr>
            <p:ph idx="1"/>
          </p:nvPr>
        </p:nvPicPr>
        <p:blipFill>
          <a:blip xmlns:r="http://schemas.openxmlformats.org/officeDocument/2006/relationships" r:embed="rId1"/>
          <a:stretch>
            <a:fillRect/>
          </a:stretch>
        </p:blipFill>
        <p:spPr>
          <a:xfrm>
            <a:off x="240950" y="1232453"/>
            <a:ext cx="4979636" cy="2120460"/>
          </a:xfrm>
        </p:spPr>
      </p:pic>
      <p:pic>
        <p:nvPicPr>
          <p:cNvPr id="2097154" name="Picture 6"/>
          <p:cNvPicPr>
            <a:picLocks noChangeAspect="1"/>
          </p:cNvPicPr>
          <p:nvPr/>
        </p:nvPicPr>
        <p:blipFill>
          <a:blip xmlns:r="http://schemas.openxmlformats.org/officeDocument/2006/relationships" r:embed="rId2"/>
          <a:stretch>
            <a:fillRect/>
          </a:stretch>
        </p:blipFill>
        <p:spPr>
          <a:xfrm>
            <a:off x="7070651" y="3374378"/>
            <a:ext cx="4169265" cy="3090417"/>
          </a:xfrm>
          <a:prstGeom prst="rect"/>
        </p:spPr>
      </p:pic>
      <p:pic>
        <p:nvPicPr>
          <p:cNvPr id="2097155" name="Picture 8"/>
          <p:cNvPicPr>
            <a:picLocks noChangeAspect="1"/>
          </p:cNvPicPr>
          <p:nvPr/>
        </p:nvPicPr>
        <p:blipFill rotWithShape="1">
          <a:blip xmlns:r="http://schemas.openxmlformats.org/officeDocument/2006/relationships" r:embed="rId3"/>
          <a:srcRect r="17384"/>
          <a:stretch>
            <a:fillRect/>
          </a:stretch>
        </p:blipFill>
        <p:spPr>
          <a:xfrm>
            <a:off x="282825" y="3505088"/>
            <a:ext cx="6276715" cy="3168293"/>
          </a:xfrm>
          <a:prstGeom prst="rect"/>
        </p:spPr>
      </p:pic>
      <p:pic>
        <p:nvPicPr>
          <p:cNvPr id="2097156" name="Picture 10"/>
          <p:cNvPicPr>
            <a:picLocks noChangeAspect="1"/>
          </p:cNvPicPr>
          <p:nvPr/>
        </p:nvPicPr>
        <p:blipFill>
          <a:blip xmlns:r="http://schemas.openxmlformats.org/officeDocument/2006/relationships" r:embed="rId4"/>
          <a:stretch>
            <a:fillRect/>
          </a:stretch>
        </p:blipFill>
        <p:spPr>
          <a:xfrm>
            <a:off x="5560827" y="1232451"/>
            <a:ext cx="5816009" cy="2141927"/>
          </a:xfrm>
          <a:prstGeom prst="rect"/>
        </p:spPr>
      </p:pic>
      <p:pic>
        <p:nvPicPr>
          <p:cNvPr id="2097157" name="Picture 12"/>
          <p:cNvPicPr>
            <a:picLocks noChangeAspect="1"/>
          </p:cNvPicPr>
          <p:nvPr/>
        </p:nvPicPr>
        <p:blipFill rotWithShape="1">
          <a:blip xmlns:r="http://schemas.openxmlformats.org/officeDocument/2006/relationships" r:embed="rId3"/>
          <a:srcRect l="171343" t="-5741" r="-89169" b="72681"/>
          <a:stretch>
            <a:fillRect/>
          </a:stretch>
        </p:blipFill>
        <p:spPr>
          <a:xfrm>
            <a:off x="9165265" y="2562446"/>
            <a:ext cx="1700460" cy="1116419"/>
          </a:xfrm>
          <a:prstGeom prst="rect"/>
        </p:spPr>
      </p:pic>
      <p:pic>
        <p:nvPicPr>
          <p:cNvPr id="2097158" name="Picture 14"/>
          <p:cNvPicPr>
            <a:picLocks noChangeAspect="1"/>
          </p:cNvPicPr>
          <p:nvPr/>
        </p:nvPicPr>
        <p:blipFill rotWithShape="1">
          <a:blip xmlns:r="http://schemas.openxmlformats.org/officeDocument/2006/relationships" r:embed="rId3"/>
          <a:srcRect l="81283" t="28926" b="46270"/>
          <a:stretch>
            <a:fillRect/>
          </a:stretch>
        </p:blipFill>
        <p:spPr>
          <a:xfrm>
            <a:off x="945248" y="3678865"/>
            <a:ext cx="1785520" cy="837620"/>
          </a:xfrm>
          <a:prstGeom prst="rec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21" name="Title 1"/>
          <p:cNvSpPr>
            <a:spLocks noGrp="1"/>
          </p:cNvSpPr>
          <p:nvPr>
            <p:ph type="title"/>
          </p:nvPr>
        </p:nvSpPr>
        <p:spPr/>
        <p:txBody>
          <a:bodyPr>
            <a:noAutofit/>
          </a:bodyPr>
          <a:p>
            <a:r>
              <a:rPr b="1" dirty="0" sz="4000" lang="en-US">
                <a:solidFill>
                  <a:schemeClr val="accent1"/>
                </a:solidFill>
                <a:latin typeface="Arial"/>
                <a:ea typeface="+mj-lt"/>
                <a:cs typeface="Arial"/>
              </a:rPr>
              <a:t>Result</a:t>
            </a:r>
            <a:endParaRPr dirty="0" sz="4000" lang="en-IN"/>
          </a:p>
        </p:txBody>
      </p:sp>
      <p:pic>
        <p:nvPicPr>
          <p:cNvPr id="2097159" name="Content Placeholder 4"/>
          <p:cNvPicPr>
            <a:picLocks noChangeAspect="1" noGrp="1"/>
          </p:cNvPicPr>
          <p:nvPr>
            <p:ph idx="1"/>
          </p:nvPr>
        </p:nvPicPr>
        <p:blipFill>
          <a:blip xmlns:r="http://schemas.openxmlformats.org/officeDocument/2006/relationships" r:embed="rId1"/>
          <a:stretch>
            <a:fillRect/>
          </a:stretch>
        </p:blipFill>
        <p:spPr>
          <a:xfrm>
            <a:off x="189728" y="1232452"/>
            <a:ext cx="6249579" cy="2710080"/>
          </a:xfrm>
        </p:spPr>
      </p:pic>
      <p:pic>
        <p:nvPicPr>
          <p:cNvPr id="2097160" name="Picture 6"/>
          <p:cNvPicPr>
            <a:picLocks noChangeAspect="1"/>
          </p:cNvPicPr>
          <p:nvPr/>
        </p:nvPicPr>
        <p:blipFill>
          <a:blip xmlns:r="http://schemas.openxmlformats.org/officeDocument/2006/relationships" r:embed="rId2"/>
          <a:stretch>
            <a:fillRect/>
          </a:stretch>
        </p:blipFill>
        <p:spPr>
          <a:xfrm>
            <a:off x="6439307" y="1165287"/>
            <a:ext cx="5522321" cy="2710080"/>
          </a:xfrm>
          <a:prstGeom prst="rect"/>
        </p:spPr>
      </p:pic>
      <p:pic>
        <p:nvPicPr>
          <p:cNvPr id="2097161" name="Picture 8"/>
          <p:cNvPicPr>
            <a:picLocks noChangeAspect="1"/>
          </p:cNvPicPr>
          <p:nvPr/>
        </p:nvPicPr>
        <p:blipFill>
          <a:blip xmlns:r="http://schemas.openxmlformats.org/officeDocument/2006/relationships" r:embed="rId3"/>
          <a:stretch>
            <a:fillRect/>
          </a:stretch>
        </p:blipFill>
        <p:spPr>
          <a:xfrm>
            <a:off x="189727" y="3942532"/>
            <a:ext cx="6249579" cy="2872614"/>
          </a:xfrm>
          <a:prstGeom prst="rect"/>
        </p:spPr>
      </p:pic>
      <p:pic>
        <p:nvPicPr>
          <p:cNvPr id="2097162" name="Picture 10"/>
          <p:cNvPicPr>
            <a:picLocks noChangeAspect="1"/>
          </p:cNvPicPr>
          <p:nvPr/>
        </p:nvPicPr>
        <p:blipFill>
          <a:blip xmlns:r="http://schemas.openxmlformats.org/officeDocument/2006/relationships" r:embed="rId4"/>
          <a:stretch>
            <a:fillRect/>
          </a:stretch>
        </p:blipFill>
        <p:spPr>
          <a:xfrm>
            <a:off x="6439306" y="3942532"/>
            <a:ext cx="5665653" cy="2483695"/>
          </a:xfrm>
          <a:prstGeom prst="rec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22" name="Title 1"/>
          <p:cNvSpPr>
            <a:spLocks noGrp="1"/>
          </p:cNvSpPr>
          <p:nvPr>
            <p:ph type="title"/>
          </p:nvPr>
        </p:nvSpPr>
        <p:spPr>
          <a:xfrm>
            <a:off x="372372" y="623457"/>
            <a:ext cx="11029616" cy="530296"/>
          </a:xfrm>
        </p:spPr>
        <p:txBody>
          <a:bodyPr>
            <a:noAutofit/>
          </a:bodyPr>
          <a:p>
            <a:r>
              <a:rPr b="1" dirty="0" sz="4000" lang="en-US">
                <a:solidFill>
                  <a:schemeClr val="accent1"/>
                </a:solidFill>
                <a:latin typeface="Arial"/>
                <a:ea typeface="+mj-lt"/>
                <a:cs typeface="Arial"/>
              </a:rPr>
              <a:t>Result</a:t>
            </a:r>
            <a:endParaRPr dirty="0" sz="4000" lang="en-IN"/>
          </a:p>
        </p:txBody>
      </p:sp>
      <p:pic>
        <p:nvPicPr>
          <p:cNvPr id="2097163" name="Content Placeholder 4"/>
          <p:cNvPicPr>
            <a:picLocks noChangeAspect="1" noGrp="1"/>
          </p:cNvPicPr>
          <p:nvPr>
            <p:ph idx="1"/>
          </p:nvPr>
        </p:nvPicPr>
        <p:blipFill>
          <a:blip xmlns:r="http://schemas.openxmlformats.org/officeDocument/2006/relationships" r:embed="rId1"/>
          <a:stretch>
            <a:fillRect/>
          </a:stretch>
        </p:blipFill>
        <p:spPr>
          <a:xfrm>
            <a:off x="74428" y="1232452"/>
            <a:ext cx="5514068" cy="2356583"/>
          </a:xfrm>
        </p:spPr>
      </p:pic>
      <p:pic>
        <p:nvPicPr>
          <p:cNvPr id="2097164" name="Picture 6"/>
          <p:cNvPicPr>
            <a:picLocks noChangeAspect="1"/>
          </p:cNvPicPr>
          <p:nvPr/>
        </p:nvPicPr>
        <p:blipFill>
          <a:blip xmlns:r="http://schemas.openxmlformats.org/officeDocument/2006/relationships" r:embed="rId2"/>
          <a:stretch>
            <a:fillRect/>
          </a:stretch>
        </p:blipFill>
        <p:spPr>
          <a:xfrm>
            <a:off x="5887180" y="1153753"/>
            <a:ext cx="5993304" cy="2435282"/>
          </a:xfrm>
          <a:prstGeom prst="rect"/>
        </p:spPr>
      </p:pic>
      <p:pic>
        <p:nvPicPr>
          <p:cNvPr id="2097165" name="Picture 8"/>
          <p:cNvPicPr>
            <a:picLocks noChangeAspect="1"/>
          </p:cNvPicPr>
          <p:nvPr/>
        </p:nvPicPr>
        <p:blipFill>
          <a:blip xmlns:r="http://schemas.openxmlformats.org/officeDocument/2006/relationships" r:embed="rId3"/>
          <a:stretch>
            <a:fillRect/>
          </a:stretch>
        </p:blipFill>
        <p:spPr>
          <a:xfrm>
            <a:off x="2075716" y="3720562"/>
            <a:ext cx="7207677" cy="2928723"/>
          </a:xfrm>
          <a:prstGeom prst="rec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23" name="Title 1"/>
          <p:cNvSpPr>
            <a:spLocks noGrp="1"/>
          </p:cNvSpPr>
          <p:nvPr>
            <p:ph type="title"/>
          </p:nvPr>
        </p:nvSpPr>
        <p:spPr/>
        <p:txBody>
          <a:bodyPr>
            <a:noAutofit/>
          </a:bodyPr>
          <a:p>
            <a:r>
              <a:rPr b="1" dirty="0" sz="4000" lang="en-US">
                <a:solidFill>
                  <a:schemeClr val="accent1"/>
                </a:solidFill>
                <a:latin typeface="Arial"/>
                <a:ea typeface="+mj-lt"/>
                <a:cs typeface="Arial"/>
              </a:rPr>
              <a:t>Result</a:t>
            </a:r>
            <a:endParaRPr dirty="0" sz="4000" lang="en-IN"/>
          </a:p>
        </p:txBody>
      </p:sp>
      <p:pic>
        <p:nvPicPr>
          <p:cNvPr id="2097166" name="Content Placeholder 4"/>
          <p:cNvPicPr>
            <a:picLocks noChangeAspect="1" noGrp="1"/>
          </p:cNvPicPr>
          <p:nvPr>
            <p:ph idx="1"/>
          </p:nvPr>
        </p:nvPicPr>
        <p:blipFill>
          <a:blip xmlns:r="http://schemas.openxmlformats.org/officeDocument/2006/relationships" r:embed="rId1"/>
          <a:stretch>
            <a:fillRect/>
          </a:stretch>
        </p:blipFill>
        <p:spPr>
          <a:xfrm>
            <a:off x="16923" y="1373311"/>
            <a:ext cx="6079077" cy="2496940"/>
          </a:xfrm>
        </p:spPr>
      </p:pic>
      <p:pic>
        <p:nvPicPr>
          <p:cNvPr id="2097167" name="Picture 6"/>
          <p:cNvPicPr>
            <a:picLocks noChangeAspect="1"/>
          </p:cNvPicPr>
          <p:nvPr/>
        </p:nvPicPr>
        <p:blipFill>
          <a:blip xmlns:r="http://schemas.openxmlformats.org/officeDocument/2006/relationships" r:embed="rId2"/>
          <a:stretch>
            <a:fillRect/>
          </a:stretch>
        </p:blipFill>
        <p:spPr>
          <a:xfrm>
            <a:off x="6190191" y="702156"/>
            <a:ext cx="5743693" cy="5749500"/>
          </a:xfrm>
          <a:prstGeom prst="rect"/>
        </p:spPr>
      </p:pic>
      <p:pic>
        <p:nvPicPr>
          <p:cNvPr id="2097168" name="Picture 8"/>
          <p:cNvPicPr>
            <a:picLocks noChangeAspect="1"/>
          </p:cNvPicPr>
          <p:nvPr/>
        </p:nvPicPr>
        <p:blipFill>
          <a:blip xmlns:r="http://schemas.openxmlformats.org/officeDocument/2006/relationships" r:embed="rId3"/>
          <a:stretch>
            <a:fillRect/>
          </a:stretch>
        </p:blipFill>
        <p:spPr>
          <a:xfrm>
            <a:off x="16923" y="4011110"/>
            <a:ext cx="6173268" cy="2634239"/>
          </a:xfrm>
          <a:prstGeom prst="rec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24" name="Title 4"/>
          <p:cNvSpPr>
            <a:spLocks noGrp="1"/>
          </p:cNvSpPr>
          <p:nvPr>
            <p:ph type="title"/>
          </p:nvPr>
        </p:nvSpPr>
        <p:spPr/>
        <p:txBody>
          <a:bodyPr>
            <a:normAutofit fontScale="90000"/>
          </a:bodyPr>
          <a:p>
            <a:r>
              <a:rPr b="1" sz="4400" lang="en-US">
                <a:solidFill>
                  <a:schemeClr val="accent1"/>
                </a:solidFill>
                <a:latin typeface="Arial"/>
                <a:ea typeface="+mj-lt"/>
                <a:cs typeface="Arial"/>
              </a:rPr>
              <a:t>Conclusion</a:t>
            </a:r>
            <a:endParaRPr lang="en-US"/>
          </a:p>
        </p:txBody>
      </p:sp>
      <p:sp>
        <p:nvSpPr>
          <p:cNvPr id="1048625" name="Content Placeholder 1"/>
          <p:cNvSpPr>
            <a:spLocks noGrp="1"/>
          </p:cNvSpPr>
          <p:nvPr>
            <p:ph idx="1"/>
          </p:nvPr>
        </p:nvSpPr>
        <p:spPr>
          <a:xfrm>
            <a:off x="581192" y="291933"/>
            <a:ext cx="11029615" cy="4673324"/>
          </a:xfrm>
        </p:spPr>
        <p:txBody>
          <a:bodyPr>
            <a:normAutofit/>
          </a:bodyPr>
          <a:p>
            <a:pPr algn="just" indent="0" marL="0">
              <a:buNone/>
            </a:pPr>
            <a:r>
              <a:rPr b="1" dirty="0" sz="2800" lang="en-US"/>
              <a:t>In conclusion,The investigation raised questions about the accuracy and transparency of Fandango’s movie ratings. It’s essential for users to be aware of these discrepancies when relying on Fandango’s ratings for movie choices</a:t>
            </a:r>
            <a:endParaRPr b="1" dirty="0" sz="2800" lang="en-I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26" name="Content Placeholder 2"/>
          <p:cNvSpPr>
            <a:spLocks noGrp="1"/>
          </p:cNvSpPr>
          <p:nvPr>
            <p:ph idx="1"/>
          </p:nvPr>
        </p:nvSpPr>
        <p:spPr>
          <a:xfrm>
            <a:off x="116958" y="1087876"/>
            <a:ext cx="13535247" cy="5770124"/>
          </a:xfrm>
        </p:spPr>
        <p:txBody>
          <a:bodyPr>
            <a:normAutofit fontScale="94118" lnSpcReduction="20000"/>
          </a:bodyPr>
          <a:p>
            <a:pPr rtl="0">
              <a:buFont typeface="+mj-lt"/>
              <a:buAutoNum type="arabicPeriod"/>
            </a:pPr>
            <a:endParaRPr dirty="0" lang="en-US"/>
          </a:p>
          <a:p>
            <a:pPr indent="0" lvl="1" marL="457200" rtl="0">
              <a:buNone/>
            </a:pPr>
            <a:r>
              <a:rPr dirty="0" sz="2100" lang="en-US"/>
              <a:t>Collect and analyze more recent data (post-2016) to assess whether Fandango’s rating system has evolved.</a:t>
            </a:r>
          </a:p>
          <a:p>
            <a:pPr indent="0" lvl="1" marL="457200" rtl="0">
              <a:buNone/>
            </a:pPr>
            <a:r>
              <a:rPr dirty="0" sz="2100" lang="en-US"/>
              <a:t>Investigate whether the discrepancies identified in the past still persist or if there have been any improvements.</a:t>
            </a:r>
          </a:p>
          <a:p>
            <a:pPr indent="0" marL="0" rtl="0">
              <a:buNone/>
            </a:pPr>
            <a:r>
              <a:rPr b="1" dirty="0" sz="2200" lang="en-US">
                <a:effectLst/>
              </a:rPr>
              <a:t>User Reviews and Sentiment Analysis:</a:t>
            </a:r>
            <a:endParaRPr b="1" dirty="0" sz="2200" lang="en-US"/>
          </a:p>
          <a:p>
            <a:pPr indent="-342900" lvl="1" marL="800100"/>
            <a:r>
              <a:rPr dirty="0" sz="2100" lang="en-US"/>
              <a:t>Incorporate user reviews and sentiments from platforms like IMDb, Rotten Tomatoes, and Metacritic.</a:t>
            </a:r>
          </a:p>
          <a:p>
            <a:pPr indent="-342900" lvl="1" marL="800100"/>
            <a:r>
              <a:rPr dirty="0" sz="2100" lang="en-US"/>
              <a:t>Perform sentiment analysis to understand how users perceive movies rated by Fandango.</a:t>
            </a:r>
          </a:p>
          <a:p>
            <a:pPr indent="0" marL="0" rtl="0">
              <a:buNone/>
            </a:pPr>
            <a:r>
              <a:rPr b="1" dirty="0" sz="2200" lang="en-US">
                <a:effectLst/>
              </a:rPr>
              <a:t>Machine Learning Models:</a:t>
            </a:r>
            <a:endParaRPr b="1" dirty="0" sz="2200" lang="en-US"/>
          </a:p>
          <a:p>
            <a:pPr indent="-342900" lvl="1" marL="800100"/>
            <a:r>
              <a:rPr dirty="0" sz="2100" lang="en-US"/>
              <a:t>Build predictive models to estimate Fandango ratings based on other features (e.g., genre, cast, release date).</a:t>
            </a:r>
          </a:p>
          <a:p>
            <a:pPr indent="-342900" lvl="1" marL="800100"/>
            <a:r>
              <a:rPr dirty="0" sz="2100" lang="en-US"/>
              <a:t>Evaluate the accuracy of these models and compare them with actual Fandango ratings.</a:t>
            </a:r>
          </a:p>
          <a:p>
            <a:pPr algn="just" indent="0" marL="0" rtl="0">
              <a:buNone/>
            </a:pPr>
            <a:r>
              <a:rPr b="1" dirty="0" sz="2200" lang="en-US">
                <a:effectLst/>
              </a:rPr>
              <a:t>Transparency and Communication:</a:t>
            </a:r>
            <a:endParaRPr b="1" dirty="0" sz="2200" lang="en-US"/>
          </a:p>
          <a:p>
            <a:pPr indent="-342900" lvl="1" marL="800100"/>
            <a:r>
              <a:rPr dirty="0" sz="2100" lang="en-US"/>
              <a:t>Encourage Fandango to be more transparent about their rating methodology.</a:t>
            </a:r>
          </a:p>
          <a:p>
            <a:pPr indent="-342900" lvl="1" marL="800100"/>
            <a:r>
              <a:rPr dirty="0" sz="2100" lang="en-US"/>
              <a:t>Engage in dialogue with Fandango to address any discrepancies and improve rating practices.</a:t>
            </a:r>
          </a:p>
          <a:p>
            <a:pPr indent="0" marL="0" rtl="0">
              <a:buNone/>
            </a:pPr>
            <a:r>
              <a:rPr b="1" dirty="0" sz="2200" lang="en-US">
                <a:effectLst/>
              </a:rPr>
              <a:t>Collaboration with Industry Experts:</a:t>
            </a:r>
            <a:endParaRPr b="1" dirty="0" sz="2200" lang="en-US"/>
          </a:p>
          <a:p>
            <a:pPr indent="-342900" lvl="1" marL="800100"/>
            <a:r>
              <a:rPr dirty="0" sz="2100" lang="en-US"/>
              <a:t>Collaborate with film industry experts, statisticians, and data scientists to validate findings and propose solutions.</a:t>
            </a:r>
          </a:p>
          <a:p>
            <a:pPr indent="-342900" lvl="1" marL="800100"/>
            <a:r>
              <a:rPr dirty="0" sz="2100" lang="en-US"/>
              <a:t>Seek insights from professionals who understand the intricacies of movie ratings.</a:t>
            </a:r>
          </a:p>
          <a:p>
            <a:pPr indent="0" marL="0">
              <a:buNone/>
            </a:pPr>
            <a:endParaRPr b="1" dirty="0" sz="2000" lang="en-US"/>
          </a:p>
          <a:p>
            <a:pPr indent="-305435" marL="305435"/>
            <a:endParaRPr dirty="0" lang="en-US"/>
          </a:p>
        </p:txBody>
      </p:sp>
      <p:sp>
        <p:nvSpPr>
          <p:cNvPr id="1048627" name="Title 4"/>
          <p:cNvSpPr txBox="1"/>
          <p:nvPr/>
        </p:nvSpPr>
        <p:spPr>
          <a:xfrm>
            <a:off x="365549" y="685171"/>
            <a:ext cx="11029616" cy="530296"/>
          </a:xfrm>
          <a:prstGeom prst="rect"/>
        </p:spPr>
        <p:txBody>
          <a:bodyPr anchor="b" bIns="45720" lIns="91440" rIns="91440" rtlCol="0" tIns="45720" vert="horz">
            <a:normAutofit fontScale="86364" lnSpcReduction="20000"/>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a:cs typeface="Arial"/>
              </a:rPr>
              <a:t>Future scope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628" name="Title 4"/>
          <p:cNvSpPr>
            <a:spLocks noGrp="1"/>
          </p:cNvSpPr>
          <p:nvPr>
            <p:ph type="title"/>
          </p:nvPr>
        </p:nvSpPr>
        <p:spPr/>
        <p:txBody>
          <a:bodyPr>
            <a:normAutofit fontScale="90000"/>
          </a:bodyPr>
          <a:p>
            <a:r>
              <a:rPr b="1" dirty="0" sz="4400" lang="en-US">
                <a:solidFill>
                  <a:schemeClr val="accent1"/>
                </a:solidFill>
                <a:latin typeface="Arial"/>
                <a:ea typeface="+mj-lt"/>
                <a:cs typeface="Arial"/>
              </a:rPr>
              <a:t>References</a:t>
            </a:r>
            <a:endParaRPr dirty="0" lang="en-US"/>
          </a:p>
        </p:txBody>
      </p:sp>
      <p:sp>
        <p:nvSpPr>
          <p:cNvPr id="1048629" name="Content Placeholder 1"/>
          <p:cNvSpPr>
            <a:spLocks noGrp="1"/>
          </p:cNvSpPr>
          <p:nvPr>
            <p:ph idx="1"/>
          </p:nvPr>
        </p:nvSpPr>
        <p:spPr>
          <a:solidFill>
            <a:schemeClr val="bg1"/>
          </a:solidFill>
        </p:spPr>
        <p:txBody>
          <a:bodyPr>
            <a:normAutofit/>
          </a:bodyPr>
          <a:p>
            <a:pPr algn="just"/>
            <a:r>
              <a:rPr dirty="0" sz="2400" lang="en-IN">
                <a:hlinkClick r:id="rId1"/>
              </a:rPr>
              <a:t>https://www.Kaggle.com/datasets</a:t>
            </a:r>
            <a:endParaRPr dirty="0" sz="2400" lang="en-IN"/>
          </a:p>
          <a:p>
            <a:pPr algn="just"/>
            <a:r>
              <a:rPr dirty="0" sz="2400" lang="en-IN">
                <a:hlinkClick r:id="rId2"/>
              </a:rPr>
              <a:t>https://pandas.pydata.org/pandas-docs/stable/user guide/index.html</a:t>
            </a:r>
            <a:endParaRPr dirty="0" sz="2400" lang="en-IN"/>
          </a:p>
          <a:p>
            <a:pPr algn="just"/>
            <a:r>
              <a:rPr dirty="0" sz="2400" lang="en-IN">
                <a:hlinkClick r:id="rId3"/>
              </a:rPr>
              <a:t>https://seaborn.pydata.org/</a:t>
            </a:r>
            <a:endParaRPr dirty="0" sz="2400" lang="en-IN"/>
          </a:p>
          <a:p>
            <a:pPr algn="just"/>
            <a:r>
              <a:rPr dirty="0" sz="2400" lang="en-IN">
                <a:hlinkClick r:id="rId4"/>
              </a:rPr>
              <a:t>https://matplotlib.org/stable/contents.html</a:t>
            </a:r>
            <a:endParaRPr dirty="0" sz="2400" lang="en-IN"/>
          </a:p>
          <a:p>
            <a:pPr algn="just" indent="0" marL="0">
              <a:buNone/>
            </a:pPr>
            <a:endParaRPr dirty="0" sz="2400" lang="en-I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634" name="Title 4"/>
          <p:cNvSpPr>
            <a:spLocks noGrp="1"/>
          </p:cNvSpPr>
          <p:nvPr>
            <p:ph type="title"/>
          </p:nvPr>
        </p:nvSpPr>
        <p:spPr>
          <a:xfrm>
            <a:off x="1463041" y="2766218"/>
            <a:ext cx="9298744" cy="1325563"/>
          </a:xfrm>
        </p:spPr>
        <p:txBody>
          <a:bodyPr/>
          <a:p>
            <a:pPr algn="ctr"/>
            <a:r>
              <a:rPr b="1" lang="en-US">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598" name="Title 1"/>
          <p:cNvSpPr>
            <a:spLocks noGrp="1"/>
          </p:cNvSpPr>
          <p:nvPr>
            <p:ph type="title"/>
          </p:nvPr>
        </p:nvSpPr>
        <p:spPr>
          <a:xfrm>
            <a:off x="838200" y="293375"/>
            <a:ext cx="10515600" cy="1325563"/>
          </a:xfrm>
        </p:spPr>
        <p:txBody>
          <a:bodyPr/>
          <a:p>
            <a:r>
              <a:rPr b="1" dirty="0" lang="en-US">
                <a:solidFill>
                  <a:srgbClr val="002060"/>
                </a:solidFill>
                <a:latin typeface="Arial" panose="020B0604020202020204" pitchFamily="34" charset="0"/>
                <a:cs typeface="Arial" panose="020B0604020202020204" pitchFamily="34" charset="0"/>
              </a:rPr>
              <a:t>OUTLINE</a:t>
            </a:r>
          </a:p>
        </p:txBody>
      </p:sp>
      <p:sp>
        <p:nvSpPr>
          <p:cNvPr id="1048599" name="Content Placeholder 2"/>
          <p:cNvSpPr>
            <a:spLocks noGrp="1"/>
          </p:cNvSpPr>
          <p:nvPr>
            <p:ph idx="1"/>
          </p:nvPr>
        </p:nvSpPr>
        <p:spPr>
          <a:xfrm>
            <a:off x="838200" y="1618938"/>
            <a:ext cx="11019020" cy="5239062"/>
          </a:xfrm>
        </p:spPr>
        <p:txBody>
          <a:bodyPr anchor="t" bIns="45720" lIns="91440" rIns="91440" rtlCol="0" tIns="45720" vert="horz">
            <a:noAutofit/>
          </a:bodyPr>
          <a:p>
            <a:pPr indent="0" marL="0">
              <a:buNone/>
            </a:pPr>
            <a:r>
              <a:rPr b="1" dirty="0" sz="2000" lang="en-US">
                <a:latin typeface="Arial"/>
                <a:ea typeface="+mn-lt"/>
                <a:cs typeface="Arial"/>
              </a:rPr>
              <a:t>  </a:t>
            </a:r>
            <a:endParaRPr dirty="0" lang="en-US">
              <a:latin typeface="Arial"/>
              <a:cs typeface="Arial"/>
            </a:endParaRPr>
          </a:p>
          <a:p>
            <a:pPr indent="-305435" marL="305435"/>
            <a:r>
              <a:rPr b="1" dirty="0" sz="2000" lang="en-US">
                <a:latin typeface="Arial"/>
                <a:ea typeface="+mn-lt"/>
                <a:cs typeface="Arial"/>
              </a:rPr>
              <a:t>Problem Statement </a:t>
            </a:r>
          </a:p>
          <a:p>
            <a:pPr indent="-305435" marL="305435"/>
            <a:r>
              <a:rPr b="1" dirty="0" sz="2000" lang="en-US">
                <a:latin typeface="Arial"/>
                <a:ea typeface="+mn-lt"/>
                <a:cs typeface="Arial"/>
              </a:rPr>
              <a:t>Proposed System/Solution</a:t>
            </a:r>
            <a:endParaRPr dirty="0" lang="en-US">
              <a:latin typeface="Arial"/>
              <a:cs typeface="Arial"/>
            </a:endParaRPr>
          </a:p>
          <a:p>
            <a:pPr indent="-305435" marL="305435"/>
            <a:r>
              <a:rPr b="1" dirty="0" sz="2000" lang="en-US">
                <a:latin typeface="Arial"/>
                <a:ea typeface="+mn-lt"/>
                <a:cs typeface="Calibri"/>
              </a:rPr>
              <a:t>System </a:t>
            </a:r>
            <a:r>
              <a:rPr b="1" dirty="0" sz="2000" lang="en-US">
                <a:latin typeface="Arial"/>
                <a:ea typeface="+mn-lt"/>
                <a:cs typeface="+mn-lt"/>
              </a:rPr>
              <a:t>Development Approach</a:t>
            </a:r>
            <a:endParaRPr dirty="0" lang="en-US">
              <a:latin typeface="Arial"/>
              <a:ea typeface="+mn-lt"/>
              <a:cs typeface="+mn-lt"/>
            </a:endParaRPr>
          </a:p>
          <a:p>
            <a:pPr indent="-305435" marL="305435"/>
            <a:r>
              <a:rPr b="1" dirty="0" sz="2000" lang="en-US">
                <a:latin typeface="Arial"/>
                <a:ea typeface="+mn-lt"/>
                <a:cs typeface="+mn-lt"/>
              </a:rPr>
              <a:t>Algorithm &amp; Deployment  </a:t>
            </a:r>
            <a:endParaRPr dirty="0" lang="en-US">
              <a:latin typeface="Arial"/>
              <a:cs typeface="Calibri"/>
            </a:endParaRPr>
          </a:p>
          <a:p>
            <a:pPr indent="-305435" marL="305435"/>
            <a:r>
              <a:rPr b="1" dirty="0" sz="2000" lang="en-US">
                <a:latin typeface="Arial"/>
                <a:ea typeface="+mn-lt"/>
                <a:cs typeface="Arial"/>
              </a:rPr>
              <a:t>Result </a:t>
            </a:r>
          </a:p>
          <a:p>
            <a:pPr indent="-305435" marL="305435"/>
            <a:r>
              <a:rPr b="1" dirty="0" sz="2000" lang="en-US">
                <a:latin typeface="Arial"/>
                <a:ea typeface="+mn-lt"/>
                <a:cs typeface="Arial"/>
              </a:rPr>
              <a:t>Conclusion</a:t>
            </a:r>
            <a:endParaRPr dirty="0" lang="en-US">
              <a:latin typeface="Arial"/>
              <a:cs typeface="Arial"/>
            </a:endParaRPr>
          </a:p>
          <a:p>
            <a:pPr indent="-305435" marL="305435"/>
            <a:r>
              <a:rPr b="1" dirty="0" sz="2000" lang="en-US">
                <a:latin typeface="Arial"/>
                <a:ea typeface="+mn-lt"/>
                <a:cs typeface="Arial"/>
              </a:rPr>
              <a:t>Future Scope</a:t>
            </a:r>
          </a:p>
          <a:p>
            <a:pPr indent="-305435" marL="305435"/>
            <a:r>
              <a:rPr b="1" dirty="0" sz="2000" lang="en-US">
                <a:latin typeface="Arial"/>
                <a:ea typeface="+mn-lt"/>
                <a:cs typeface="Arial"/>
              </a:rPr>
              <a:t>References</a:t>
            </a:r>
            <a:endParaRPr dirty="0" lang="en-US">
              <a:latin typeface="Arial"/>
              <a:cs typeface="Arial"/>
            </a:endParaRPr>
          </a:p>
          <a:p>
            <a:pPr indent="-305435" marL="305435"/>
            <a:endParaRPr dirty="0"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00" name="Title 4"/>
          <p:cNvSpPr>
            <a:spLocks noGrp="1"/>
          </p:cNvSpPr>
          <p:nvPr>
            <p:ph type="title"/>
          </p:nvPr>
        </p:nvSpPr>
        <p:spPr>
          <a:xfrm>
            <a:off x="581192" y="905848"/>
            <a:ext cx="11029616" cy="530296"/>
          </a:xfrm>
        </p:spPr>
        <p:txBody>
          <a:bodyPr>
            <a:normAutofit fontScale="90000"/>
          </a:bodyPr>
          <a:p>
            <a:r>
              <a:rPr b="1" dirty="0" sz="4400" lang="en-US">
                <a:solidFill>
                  <a:schemeClr val="accent1"/>
                </a:solidFill>
                <a:latin typeface="Arial" panose="020B0604020202020204" pitchFamily="34" charset="0"/>
                <a:cs typeface="Arial" panose="020B0604020202020204" pitchFamily="34" charset="0"/>
              </a:rPr>
              <a:t>Problem Statement</a:t>
            </a:r>
            <a:endParaRPr dirty="0" sz="4400" lang="en-US"/>
          </a:p>
        </p:txBody>
      </p:sp>
      <p:sp>
        <p:nvSpPr>
          <p:cNvPr id="1048601" name="Content Placeholder 1"/>
          <p:cNvSpPr>
            <a:spLocks noGrp="1"/>
          </p:cNvSpPr>
          <p:nvPr>
            <p:ph idx="1"/>
          </p:nvPr>
        </p:nvSpPr>
        <p:spPr>
          <a:xfrm>
            <a:off x="452403" y="1092338"/>
            <a:ext cx="11029615" cy="4673324"/>
          </a:xfrm>
        </p:spPr>
        <p:txBody>
          <a:bodyPr/>
          <a:p>
            <a:pPr rtl="0">
              <a:lnSpc>
                <a:spcPct val="150000"/>
              </a:lnSpc>
              <a:buFont typeface="Wingdings" panose="05000000000000000000" pitchFamily="2" charset="2"/>
              <a:buChar char="q"/>
            </a:pPr>
            <a:r>
              <a:rPr b="1" dirty="0" sz="2400" lang="en-US"/>
              <a:t>I</a:t>
            </a:r>
            <a:r>
              <a:rPr b="1" dirty="0" sz="2400" lang="en-US">
                <a:effectLst/>
              </a:rPr>
              <a:t>t involves investigating and analyzing the discrepancies in movie ratings on Fandango’s platform. This analysis might include comparing the ratings on Fandango with those on other platforms or examining how Fandango’s rating system may be biased or inconsistent.</a:t>
            </a:r>
          </a:p>
          <a:p>
            <a:pPr rtl="0">
              <a:lnSpc>
                <a:spcPct val="150000"/>
              </a:lnSpc>
              <a:buFont typeface="Wingdings" panose="05000000000000000000" pitchFamily="2" charset="2"/>
              <a:buChar char="q"/>
            </a:pPr>
            <a:r>
              <a:rPr b="1" dirty="0" sz="2400" lang="en-US">
                <a:effectLst/>
              </a:rPr>
              <a:t>This project aims to shed light on the accuracy and reliability of Fandango’s movie ratings, providing insights for both consumers and industry professionals.</a:t>
            </a:r>
          </a:p>
          <a:p>
            <a:pPr indent="-305435" marL="305435"/>
            <a:endParaRPr dirty="0"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02" name="Title 2"/>
          <p:cNvSpPr>
            <a:spLocks noGrp="1"/>
          </p:cNvSpPr>
          <p:nvPr>
            <p:ph type="title"/>
          </p:nvPr>
        </p:nvSpPr>
        <p:spPr>
          <a:xfrm>
            <a:off x="581192" y="810310"/>
            <a:ext cx="11029616" cy="530296"/>
          </a:xfrm>
        </p:spPr>
        <p:txBody>
          <a:bodyPr>
            <a:noAutofit/>
          </a:bodyPr>
          <a:p>
            <a:r>
              <a:rPr b="1" dirty="0" sz="4000" lang="en-US">
                <a:solidFill>
                  <a:schemeClr val="accent1"/>
                </a:solidFill>
                <a:latin typeface="Arial" panose="020B0604020202020204" pitchFamily="34" charset="0"/>
                <a:cs typeface="Arial" panose="020B0604020202020204" pitchFamily="34" charset="0"/>
              </a:rPr>
              <a:t>Proposed Solution</a:t>
            </a:r>
            <a:endParaRPr dirty="0" sz="4000" lang="en-IN"/>
          </a:p>
        </p:txBody>
      </p:sp>
      <p:sp>
        <p:nvSpPr>
          <p:cNvPr id="1048603" name="Content Placeholder 1"/>
          <p:cNvSpPr>
            <a:spLocks noGrp="1"/>
          </p:cNvSpPr>
          <p:nvPr>
            <p:ph idx="1"/>
          </p:nvPr>
        </p:nvSpPr>
        <p:spPr>
          <a:xfrm>
            <a:off x="-88490" y="3289537"/>
            <a:ext cx="12280490" cy="1361121"/>
          </a:xfrm>
        </p:spPr>
        <p:txBody>
          <a:bodyPr anchor="ctr" bIns="45720" lIns="91440" rIns="91440" rtlCol="0" tIns="45720" vert="horz">
            <a:noAutofit/>
          </a:bodyPr>
          <a:p>
            <a:pPr indent="0" lvl="1" marL="457200" rtl="0">
              <a:buNone/>
            </a:pPr>
            <a:endParaRPr b="1" dirty="0" sz="2000" lang="en-US"/>
          </a:p>
          <a:p>
            <a:pPr indent="0" lvl="1" marL="457200" rtl="0">
              <a:buNone/>
            </a:pPr>
            <a:r>
              <a:rPr b="1" dirty="0" sz="2000" lang="en-US"/>
              <a:t>To perform this analysis, we need to collect data on movie ratings from Fandango. This can involve web scraping or accessing an existing dataset.We should gather ratings from other reliable sources (e.g., IMDb, Rotten Tomatoes) for comparison.</a:t>
            </a:r>
          </a:p>
          <a:p>
            <a:pPr indent="0" lvl="1" marL="457200" rtl="0">
              <a:buNone/>
            </a:pPr>
            <a:r>
              <a:rPr b="1" dirty="0" sz="2200" lang="en-US">
                <a:effectLst/>
                <a:latin typeface="+mj-lt"/>
              </a:rPr>
              <a:t>Data Cleaning:</a:t>
            </a:r>
            <a:endParaRPr b="1" dirty="0" sz="2200" lang="en-US">
              <a:latin typeface="+mj-lt"/>
            </a:endParaRPr>
          </a:p>
          <a:p>
            <a:pPr indent="-285750" lvl="1" marL="742950"/>
            <a:r>
              <a:rPr b="1" dirty="0" sz="2000" lang="en-US"/>
              <a:t>Once we have the data, we’ll need to clean it. This includes handling missing values, removing duplicates, and ensuring consistency.</a:t>
            </a:r>
          </a:p>
          <a:p>
            <a:pPr algn="just" indent="-285750" lvl="1" marL="742950"/>
            <a:r>
              <a:rPr b="1" dirty="0" sz="2000" lang="en-US"/>
              <a:t>We’ll focus on the Fandango ratings and compare them with other platforms.</a:t>
            </a:r>
          </a:p>
          <a:p>
            <a:pPr indent="0" marL="0" rtl="0">
              <a:buNone/>
            </a:pPr>
            <a:r>
              <a:rPr b="1" dirty="0" sz="2000" lang="en-US">
                <a:effectLst/>
              </a:rPr>
              <a:t>	</a:t>
            </a:r>
            <a:r>
              <a:rPr b="1" dirty="0" sz="2200" lang="en-US">
                <a:effectLst/>
                <a:latin typeface="+mj-lt"/>
              </a:rPr>
              <a:t>Statistical Analysis:</a:t>
            </a:r>
            <a:endParaRPr b="1" dirty="0" sz="2200" lang="en-US">
              <a:latin typeface="+mj-lt"/>
            </a:endParaRPr>
          </a:p>
          <a:p>
            <a:pPr indent="-285750" lvl="1" marL="742950"/>
            <a:r>
              <a:rPr b="1" dirty="0" sz="2000" lang="en-US"/>
              <a:t>We’ll calculate summary statistics for Fandango ratings (mean, median, etc.).</a:t>
            </a:r>
          </a:p>
          <a:p>
            <a:pPr indent="-285750" lvl="1" marL="742950"/>
            <a:r>
              <a:rPr b="1" dirty="0" sz="2000" lang="en-US"/>
              <a:t>Next, we’ll compare these statistics with ratings from other sources.</a:t>
            </a:r>
          </a:p>
          <a:p>
            <a:pPr indent="-285750" lvl="1" marL="742950"/>
            <a:r>
              <a:rPr b="1" dirty="0" sz="2000" lang="en-US"/>
              <a:t>Hypothesis testing (e.g., t-tests) can help identify significant discrepancies.</a:t>
            </a:r>
          </a:p>
          <a:p>
            <a:pPr indent="0" marL="0" rtl="0">
              <a:buNone/>
            </a:pPr>
            <a:r>
              <a:rPr dirty="0" sz="2000" lang="en-US">
                <a:effectLst/>
              </a:rPr>
              <a:t>	</a:t>
            </a:r>
            <a:endParaRPr b="1" dirty="0" sz="2000" lang="en-IN">
              <a:latin typeface="Calibri"/>
              <a:cs typeface="Calibri"/>
            </a:endParaRPr>
          </a:p>
          <a:p>
            <a:pPr indent="0" marL="0">
              <a:buNone/>
            </a:pPr>
            <a:endParaRPr dirty="0" sz="200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07" name="Content Placeholder 2"/>
          <p:cNvSpPr>
            <a:spLocks noGrp="1"/>
          </p:cNvSpPr>
          <p:nvPr>
            <p:ph type="body" idx="4294967295"/>
          </p:nvPr>
        </p:nvSpPr>
        <p:spPr>
          <a:xfrm>
            <a:off x="235974" y="953730"/>
            <a:ext cx="11720051" cy="4178709"/>
          </a:xfrm>
        </p:spPr>
        <p:txBody>
          <a:bodyPr>
            <a:normAutofit/>
          </a:bodyPr>
          <a:p>
            <a:pPr indent="0" marL="0" rtl="0">
              <a:buNone/>
            </a:pPr>
            <a:r>
              <a:rPr b="1" dirty="0" sz="2400" lang="en-US">
                <a:effectLst/>
                <a:latin typeface="+mj-lt"/>
              </a:rPr>
              <a:t>Visualization:</a:t>
            </a:r>
            <a:endParaRPr b="1" dirty="0" sz="2400" lang="en-US">
              <a:latin typeface="+mj-lt"/>
            </a:endParaRPr>
          </a:p>
          <a:p>
            <a:pPr indent="-285750" lvl="1" marL="742950"/>
            <a:r>
              <a:rPr b="1" dirty="0" sz="2300" lang="en-US"/>
              <a:t>Creating visualizations (histograms, scatter plots, etc.) will enhance our understanding.</a:t>
            </a:r>
          </a:p>
          <a:p>
            <a:pPr indent="-285750" lvl="1" marL="742950"/>
            <a:r>
              <a:rPr b="1" dirty="0" sz="2300" lang="en-US"/>
              <a:t>We can visualize the distribution of ratings across platforms.</a:t>
            </a:r>
          </a:p>
          <a:p>
            <a:pPr indent="0" marL="0" rtl="0">
              <a:buNone/>
            </a:pPr>
            <a:r>
              <a:rPr b="1" dirty="0" sz="2400" lang="en-US">
                <a:effectLst/>
                <a:latin typeface="+mj-lt"/>
              </a:rPr>
              <a:t>Findings and Insights:</a:t>
            </a:r>
            <a:endParaRPr b="1" dirty="0" sz="2400" lang="en-US">
              <a:latin typeface="+mj-lt"/>
            </a:endParaRPr>
          </a:p>
          <a:p>
            <a:pPr indent="-285750" lvl="1" marL="742950"/>
            <a:r>
              <a:rPr b="1" dirty="0" sz="2300" lang="en-US"/>
              <a:t>Based on the analysis, we’ll determine if there’s a systematic discrepancy between Fandango ratings and other platforms.</a:t>
            </a:r>
          </a:p>
          <a:p>
            <a:pPr indent="-285750" lvl="1" marL="742950"/>
            <a:r>
              <a:rPr b="1" dirty="0" sz="2300" lang="en-US"/>
              <a:t>If significant differences exist, we’ll explore potential reasons (e.g., bias, marketing).</a:t>
            </a:r>
          </a:p>
          <a:p>
            <a:endParaRPr dirty="0"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08" name="Title 4"/>
          <p:cNvSpPr>
            <a:spLocks noGrp="1"/>
          </p:cNvSpPr>
          <p:nvPr>
            <p:ph type="title"/>
          </p:nvPr>
        </p:nvSpPr>
        <p:spPr>
          <a:xfrm>
            <a:off x="581192" y="662572"/>
            <a:ext cx="11029616" cy="530296"/>
          </a:xfrm>
        </p:spPr>
        <p:txBody>
          <a:bodyPr>
            <a:normAutofit fontScale="90000"/>
          </a:bodyPr>
          <a:p>
            <a:r>
              <a:rPr b="1" dirty="0" sz="4400" lang="en-US">
                <a:solidFill>
                  <a:schemeClr val="accent1"/>
                </a:solidFill>
                <a:latin typeface="Arial"/>
                <a:ea typeface="+mj-lt"/>
                <a:cs typeface="Arial"/>
              </a:rPr>
              <a:t>System  Approach</a:t>
            </a:r>
            <a:endParaRPr dirty="0" sz="4400" lang="en-US">
              <a:solidFill>
                <a:schemeClr val="accent1"/>
              </a:solidFill>
              <a:latin typeface="Calibri Light"/>
              <a:cs typeface="Calibri Light"/>
            </a:endParaRPr>
          </a:p>
        </p:txBody>
      </p:sp>
      <p:sp>
        <p:nvSpPr>
          <p:cNvPr id="1048609" name="Content Placeholder 1"/>
          <p:cNvSpPr>
            <a:spLocks noGrp="1"/>
          </p:cNvSpPr>
          <p:nvPr>
            <p:ph idx="1"/>
          </p:nvPr>
        </p:nvSpPr>
        <p:spPr>
          <a:xfrm>
            <a:off x="134178" y="1297553"/>
            <a:ext cx="11923643" cy="4975655"/>
          </a:xfrm>
        </p:spPr>
        <p:txBody>
          <a:bodyPr>
            <a:normAutofit/>
          </a:bodyPr>
          <a:p>
            <a:pPr algn="just" indent="0" marL="0">
              <a:buNone/>
            </a:pPr>
            <a:r>
              <a:rPr dirty="0" sz="2200" lang="en-IN">
                <a:solidFill>
                  <a:srgbClr val="0F0F0F"/>
                </a:solidFill>
                <a:cs typeface="Times New Roman" panose="02020603050405020304" pitchFamily="18" charset="0"/>
              </a:rPr>
              <a:t>Building the proposed solution would involve a combination of data processing, feature engineering, and machine learning. Here are the system and library requirements:</a:t>
            </a:r>
          </a:p>
          <a:p>
            <a:pPr algn="just" indent="0" marL="0">
              <a:buNone/>
            </a:pPr>
            <a:r>
              <a:rPr dirty="0" sz="3100" lang="en-IN">
                <a:solidFill>
                  <a:srgbClr val="0F0F0F"/>
                </a:solidFill>
                <a:latin typeface="+mj-lt"/>
                <a:cs typeface="Times New Roman" panose="02020603050405020304" pitchFamily="18" charset="0"/>
              </a:rPr>
              <a:t>System Requirements:</a:t>
            </a:r>
          </a:p>
          <a:p>
            <a:pPr algn="just" indent="0" marL="0">
              <a:lnSpc>
                <a:spcPct val="120000"/>
              </a:lnSpc>
              <a:buNone/>
            </a:pPr>
            <a:r>
              <a:rPr b="1" dirty="0" sz="2600" lang="en-IN">
                <a:solidFill>
                  <a:srgbClr val="0F0F0F"/>
                </a:solidFill>
                <a:cs typeface="Times New Roman" panose="02020603050405020304" pitchFamily="18" charset="0"/>
              </a:rPr>
              <a:t>1. Hardware:</a:t>
            </a:r>
          </a:p>
          <a:p>
            <a:pPr algn="just" lvl="1"/>
            <a:r>
              <a:rPr dirty="0" sz="2000" lang="en-IN">
                <a:solidFill>
                  <a:srgbClr val="0F0F0F"/>
                </a:solidFill>
                <a:cs typeface="Times New Roman" panose="02020603050405020304" pitchFamily="18" charset="0"/>
              </a:rPr>
              <a:t> A computer with sufficient processing power, preferably with multiple cores or a GPU for faster       	training of machine learning models.</a:t>
            </a:r>
          </a:p>
          <a:p>
            <a:pPr algn="just" lvl="1"/>
            <a:r>
              <a:rPr dirty="0" sz="2000" lang="en-IN">
                <a:solidFill>
                  <a:srgbClr val="0F0F0F"/>
                </a:solidFill>
                <a:cs typeface="Times New Roman" panose="02020603050405020304" pitchFamily="18" charset="0"/>
              </a:rPr>
              <a:t>Adequate RAM to handle the size of the dataset and computational requirements.</a:t>
            </a:r>
          </a:p>
          <a:p>
            <a:pPr algn="just" indent="0" marL="0">
              <a:buNone/>
            </a:pPr>
            <a:r>
              <a:rPr b="1" dirty="0" sz="2600" lang="en-IN">
                <a:solidFill>
                  <a:srgbClr val="0F0F0F"/>
                </a:solidFill>
                <a:cs typeface="Times New Roman" panose="02020603050405020304" pitchFamily="18" charset="0"/>
              </a:rPr>
              <a:t>2. Software:</a:t>
            </a:r>
          </a:p>
          <a:p>
            <a:pPr algn="just" lvl="1"/>
            <a:r>
              <a:rPr dirty="0" sz="2000" lang="en-IN">
                <a:solidFill>
                  <a:srgbClr val="0F0F0F"/>
                </a:solidFill>
                <a:cs typeface="Times New Roman" panose="02020603050405020304" pitchFamily="18" charset="0"/>
              </a:rPr>
              <a:t>An operating system compatible with the required machine learning libraries(e.g.,</a:t>
            </a:r>
            <a:r>
              <a:rPr dirty="0" sz="2000" lang="en-IN" err="1">
                <a:solidFill>
                  <a:srgbClr val="0F0F0F"/>
                </a:solidFill>
                <a:cs typeface="Times New Roman" panose="02020603050405020304" pitchFamily="18" charset="0"/>
              </a:rPr>
              <a:t>Windows,Linux</a:t>
            </a:r>
            <a:r>
              <a:rPr dirty="0" sz="2000" lang="en-IN">
                <a:solidFill>
                  <a:srgbClr val="0F0F0F"/>
                </a:solidFill>
                <a:cs typeface="Times New Roman" panose="02020603050405020304" pitchFamily="18" charset="0"/>
              </a:rPr>
              <a:t>, macOS).</a:t>
            </a:r>
          </a:p>
          <a:p>
            <a:pPr algn="just" indent="0" marL="0">
              <a:buNone/>
            </a:pPr>
            <a:endParaRPr b="1" dirty="0" sz="1800" lang="en-IN">
              <a:solidFill>
                <a:srgbClr val="0F0F0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10" name="Title 1"/>
          <p:cNvSpPr>
            <a:spLocks noGrp="1"/>
          </p:cNvSpPr>
          <p:nvPr>
            <p:ph type="title"/>
          </p:nvPr>
        </p:nvSpPr>
        <p:spPr/>
        <p:txBody>
          <a:bodyPr>
            <a:noAutofit/>
          </a:bodyPr>
          <a:p>
            <a:r>
              <a:rPr b="1" dirty="0" sz="4000" lang="en-IN">
                <a:solidFill>
                  <a:srgbClr val="00B0F0"/>
                </a:solidFill>
                <a:latin typeface="Arial" panose="020B0604020202020204" pitchFamily="34" charset="0"/>
                <a:cs typeface="Arial" panose="020B0604020202020204" pitchFamily="34" charset="0"/>
              </a:rPr>
              <a:t>SYSTEM  APPROACH – CONT.</a:t>
            </a:r>
          </a:p>
        </p:txBody>
      </p:sp>
      <p:sp>
        <p:nvSpPr>
          <p:cNvPr id="1048611" name="Content Placeholder 2"/>
          <p:cNvSpPr>
            <a:spLocks noGrp="1"/>
          </p:cNvSpPr>
          <p:nvPr>
            <p:ph idx="1"/>
          </p:nvPr>
        </p:nvSpPr>
        <p:spPr>
          <a:xfrm>
            <a:off x="415767" y="702156"/>
            <a:ext cx="11360465" cy="4837407"/>
          </a:xfrm>
        </p:spPr>
        <p:txBody>
          <a:bodyPr>
            <a:normAutofit/>
          </a:bodyPr>
          <a:p>
            <a:pPr algn="just" indent="0" marL="0">
              <a:buNone/>
            </a:pPr>
            <a:r>
              <a:rPr b="1" dirty="0" sz="2400" lang="en-IN">
                <a:latin typeface="+mj-lt"/>
                <a:cs typeface="Times New Roman" panose="02020603050405020304" pitchFamily="18" charset="0"/>
              </a:rPr>
              <a:t>Library Requirements:</a:t>
            </a:r>
          </a:p>
          <a:p>
            <a:pPr algn="just" indent="0" marL="0">
              <a:buNone/>
            </a:pPr>
            <a:r>
              <a:rPr b="1" dirty="0" sz="2200" lang="en-IN">
                <a:cs typeface="Times New Roman" panose="02020603050405020304" pitchFamily="18" charset="0"/>
              </a:rPr>
              <a:t>1. Data Processing and Analysis:</a:t>
            </a:r>
          </a:p>
          <a:p>
            <a:pPr algn="just" lvl="1"/>
            <a:r>
              <a:rPr dirty="0" sz="1900" lang="en-IN">
                <a:cs typeface="Times New Roman" panose="02020603050405020304" pitchFamily="18" charset="0"/>
              </a:rPr>
              <a:t>Pandas: For manipulation and analysis.</a:t>
            </a:r>
          </a:p>
          <a:p>
            <a:pPr algn="just" lvl="1"/>
            <a:r>
              <a:rPr dirty="0" sz="1900" lang="en-IN">
                <a:cs typeface="Times New Roman" panose="02020603050405020304" pitchFamily="18" charset="0"/>
              </a:rPr>
              <a:t>NumPy: For numerical operations on data.</a:t>
            </a:r>
          </a:p>
          <a:p>
            <a:pPr algn="just" indent="0" marL="0">
              <a:buNone/>
            </a:pPr>
            <a:r>
              <a:rPr b="1" dirty="0" sz="2200" lang="en-IN">
                <a:cs typeface="Times New Roman" panose="02020603050405020304" pitchFamily="18" charset="0"/>
              </a:rPr>
              <a:t>2. Data Visualisation:</a:t>
            </a:r>
          </a:p>
          <a:p>
            <a:pPr algn="just" lvl="1"/>
            <a:r>
              <a:rPr dirty="0" sz="1900" lang="en-IN">
                <a:cs typeface="Times New Roman" panose="02020603050405020304" pitchFamily="18" charset="0"/>
              </a:rPr>
              <a:t>Matplotlib and Seaborn: For creating visualisations to understand data patterns.</a:t>
            </a:r>
          </a:p>
          <a:p>
            <a:pPr algn="just" indent="0" marL="0">
              <a:buNone/>
            </a:pPr>
            <a:r>
              <a:rPr dirty="0" lang="en-IN"/>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12" name="Title 4"/>
          <p:cNvSpPr>
            <a:spLocks noGrp="1"/>
          </p:cNvSpPr>
          <p:nvPr>
            <p:ph type="title"/>
          </p:nvPr>
        </p:nvSpPr>
        <p:spPr/>
        <p:txBody>
          <a:bodyPr>
            <a:normAutofit fontScale="90000"/>
          </a:bodyPr>
          <a:p>
            <a:r>
              <a:rPr b="1" dirty="0" sz="4400" lang="en-US">
                <a:solidFill>
                  <a:schemeClr val="accent1"/>
                </a:solidFill>
                <a:latin typeface="Arial"/>
                <a:ea typeface="+mj-lt"/>
                <a:cs typeface="Arial"/>
              </a:rPr>
              <a:t>Algorithm &amp; Deployment</a:t>
            </a:r>
            <a:endParaRPr dirty="0" lang="en-US"/>
          </a:p>
        </p:txBody>
      </p:sp>
      <p:sp>
        <p:nvSpPr>
          <p:cNvPr id="1048613" name="Content Placeholder 1"/>
          <p:cNvSpPr>
            <a:spLocks noGrp="1"/>
          </p:cNvSpPr>
          <p:nvPr>
            <p:ph idx="1"/>
          </p:nvPr>
        </p:nvSpPr>
        <p:spPr>
          <a:xfrm>
            <a:off x="491612" y="-336755"/>
            <a:ext cx="11208775" cy="7828936"/>
          </a:xfrm>
        </p:spPr>
        <p:txBody>
          <a:bodyPr>
            <a:normAutofit/>
          </a:bodyPr>
          <a:p>
            <a:pPr algn="ctr" indent="0" marL="0">
              <a:lnSpc>
                <a:spcPct val="100000"/>
              </a:lnSpc>
              <a:buNone/>
            </a:pPr>
            <a:r>
              <a:rPr dirty="0" sz="2800" lang="en-US" u="sng">
                <a:latin typeface="+mj-lt"/>
              </a:rPr>
              <a:t>Algorithm Selection</a:t>
            </a:r>
          </a:p>
          <a:p>
            <a:pPr algn="just">
              <a:lnSpc>
                <a:spcPct val="100000"/>
              </a:lnSpc>
            </a:pPr>
            <a:r>
              <a:rPr b="1" dirty="0" sz="2200" lang="en-US"/>
              <a:t>Linear Regression</a:t>
            </a:r>
            <a:r>
              <a:rPr dirty="0" sz="2200" lang="en-US"/>
              <a:t>: Predict Fandango ratings based on ratings from other platforms and features. </a:t>
            </a:r>
          </a:p>
          <a:p>
            <a:pPr algn="just">
              <a:lnSpc>
                <a:spcPct val="100000"/>
              </a:lnSpc>
            </a:pPr>
            <a:r>
              <a:rPr b="1" dirty="0" sz="2200" lang="en-US"/>
              <a:t>Random Forest Regression</a:t>
            </a:r>
            <a:r>
              <a:rPr dirty="0" sz="2200" lang="en-US"/>
              <a:t>: Handle non-linearity and complex interactions between features.</a:t>
            </a:r>
          </a:p>
          <a:p>
            <a:pPr algn="just">
              <a:lnSpc>
                <a:spcPct val="100000"/>
              </a:lnSpc>
            </a:pPr>
            <a:r>
              <a:rPr b="1" dirty="0" sz="2200" lang="en-US"/>
              <a:t>Gradient Boosting Regression</a:t>
            </a:r>
            <a:r>
              <a:rPr dirty="0" sz="2200" lang="en-US"/>
              <a:t>: Improve predictive accuracy by sequentially fitting models to the residuals of the previous model.</a:t>
            </a:r>
          </a:p>
          <a:p>
            <a:pPr algn="just">
              <a:lnSpc>
                <a:spcPct val="100000"/>
              </a:lnSpc>
            </a:pPr>
            <a:r>
              <a:rPr b="1" dirty="0" sz="2200" lang="en-US"/>
              <a:t>Neural Networks</a:t>
            </a:r>
            <a:r>
              <a:rPr dirty="0" sz="2200" lang="en-US"/>
              <a:t>: Capture intricate patterns in the data and relationships between features.</a:t>
            </a:r>
          </a:p>
          <a:p>
            <a:pPr algn="just">
              <a:lnSpc>
                <a:spcPct val="100000"/>
              </a:lnSpc>
            </a:pPr>
            <a:r>
              <a:rPr b="1" dirty="0" sz="2200" lang="en-US"/>
              <a:t>Bias-Variance Tradeoff</a:t>
            </a:r>
            <a:r>
              <a:rPr dirty="0" sz="2200" lang="en-US"/>
              <a:t>: Evaluate each algorithm's performance using techniques like cross-validation to balance bias and variance.</a:t>
            </a:r>
            <a:endParaRPr dirty="0" sz="220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14" name="Title 1"/>
          <p:cNvSpPr>
            <a:spLocks noGrp="1"/>
          </p:cNvSpPr>
          <p:nvPr>
            <p:ph type="title"/>
          </p:nvPr>
        </p:nvSpPr>
        <p:spPr>
          <a:xfrm>
            <a:off x="502534" y="682491"/>
            <a:ext cx="11029616" cy="530296"/>
          </a:xfrm>
        </p:spPr>
        <p:txBody>
          <a:bodyPr>
            <a:noAutofit/>
          </a:bodyPr>
          <a:p>
            <a:r>
              <a:rPr b="1" dirty="0" sz="3600" lang="en-US">
                <a:solidFill>
                  <a:schemeClr val="accent1"/>
                </a:solidFill>
                <a:latin typeface="Arial"/>
                <a:ea typeface="+mj-lt"/>
                <a:cs typeface="Arial"/>
              </a:rPr>
              <a:t>Algorithm &amp; Deployment</a:t>
            </a:r>
            <a:endParaRPr dirty="0" sz="3600" lang="en-IN"/>
          </a:p>
        </p:txBody>
      </p:sp>
      <p:sp>
        <p:nvSpPr>
          <p:cNvPr id="1048615" name="Content Placeholder 2"/>
          <p:cNvSpPr>
            <a:spLocks noGrp="1"/>
          </p:cNvSpPr>
          <p:nvPr>
            <p:ph idx="1"/>
          </p:nvPr>
        </p:nvSpPr>
        <p:spPr>
          <a:xfrm>
            <a:off x="413929" y="1127053"/>
            <a:ext cx="11778071" cy="5284380"/>
          </a:xfrm>
        </p:spPr>
        <p:txBody>
          <a:bodyPr>
            <a:normAutofit fontScale="31944" lnSpcReduction="20000"/>
          </a:bodyPr>
          <a:p>
            <a:pPr algn="ctr" indent="0" marL="0">
              <a:lnSpc>
                <a:spcPct val="100000"/>
              </a:lnSpc>
              <a:buNone/>
            </a:pPr>
            <a:r>
              <a:rPr dirty="0" sz="9600" lang="en-IN" u="sng">
                <a:latin typeface="+mj-lt"/>
              </a:rPr>
              <a:t>DATA INPUT</a:t>
            </a:r>
          </a:p>
          <a:p>
            <a:pPr algn="just" indent="0" marL="0">
              <a:lnSpc>
                <a:spcPct val="100000"/>
              </a:lnSpc>
              <a:buNone/>
            </a:pPr>
            <a:r>
              <a:rPr dirty="0" sz="8000" lang="en-US">
                <a:latin typeface="+mj-lt"/>
              </a:rPr>
              <a:t>Movie Ratings Data:</a:t>
            </a:r>
          </a:p>
          <a:p>
            <a:pPr algn="just">
              <a:lnSpc>
                <a:spcPct val="100000"/>
              </a:lnSpc>
            </a:pPr>
            <a:r>
              <a:rPr dirty="0" sz="7600" lang="en-US"/>
              <a:t>Fandango ratings: Ratings provided by Fandango for various movies.</a:t>
            </a:r>
          </a:p>
          <a:p>
            <a:pPr algn="just" indent="-288000" marL="324000">
              <a:lnSpc>
                <a:spcPct val="120000"/>
              </a:lnSpc>
            </a:pPr>
            <a:r>
              <a:rPr dirty="0" sz="7600" lang="en-US"/>
              <a:t>Ratings from other platforms: Ratings from reliable sources like IMDb, Rotten Tomatoes, Metacritic, etc.</a:t>
            </a:r>
          </a:p>
          <a:p>
            <a:pPr algn="just" indent="0" marL="36000">
              <a:lnSpc>
                <a:spcPct val="120000"/>
              </a:lnSpc>
              <a:buNone/>
            </a:pPr>
            <a:r>
              <a:rPr dirty="0" sz="8000" lang="en-US">
                <a:latin typeface="+mj-lt"/>
              </a:rPr>
              <a:t>Movie Metadata :</a:t>
            </a:r>
          </a:p>
          <a:p>
            <a:pPr algn="just">
              <a:lnSpc>
                <a:spcPct val="120000"/>
              </a:lnSpc>
              <a:buFont typeface="Wingdings" panose="05000000000000000000" pitchFamily="2" charset="2"/>
              <a:buChar char="§"/>
            </a:pPr>
            <a:r>
              <a:rPr dirty="0" sz="7600" lang="en-US"/>
              <a:t>Movie title </a:t>
            </a:r>
          </a:p>
          <a:p>
            <a:pPr algn="just">
              <a:lnSpc>
                <a:spcPct val="100000"/>
              </a:lnSpc>
              <a:buFont typeface="Wingdings" panose="05000000000000000000" pitchFamily="2" charset="2"/>
              <a:buChar char="§"/>
            </a:pPr>
            <a:r>
              <a:rPr dirty="0" sz="7600" lang="en-US"/>
              <a:t>Release date</a:t>
            </a:r>
          </a:p>
          <a:p>
            <a:pPr algn="just">
              <a:lnSpc>
                <a:spcPct val="100000"/>
              </a:lnSpc>
              <a:buFont typeface="Wingdings" panose="05000000000000000000" pitchFamily="2" charset="2"/>
              <a:buChar char="§"/>
            </a:pPr>
            <a:r>
              <a:rPr dirty="0" sz="7600" lang="en-US"/>
              <a:t>Genre</a:t>
            </a:r>
          </a:p>
          <a:p>
            <a:pPr algn="just">
              <a:lnSpc>
                <a:spcPct val="100000"/>
              </a:lnSpc>
              <a:buFont typeface="Wingdings" panose="05000000000000000000" pitchFamily="2" charset="2"/>
              <a:buChar char="§"/>
            </a:pPr>
            <a:r>
              <a:rPr dirty="0" sz="7600" lang="en-US"/>
              <a:t>Cast and crew information</a:t>
            </a:r>
          </a:p>
          <a:p>
            <a:pPr algn="just" indent="0" marL="0">
              <a:lnSpc>
                <a:spcPct val="100000"/>
              </a:lnSpc>
              <a:buNone/>
            </a:pPr>
            <a:r>
              <a:rPr dirty="0" sz="8000" lang="en-US">
                <a:latin typeface="+mj-lt"/>
              </a:rPr>
              <a:t>Data Cleaning and Preprocessing :</a:t>
            </a:r>
          </a:p>
          <a:p>
            <a:pPr algn="just">
              <a:lnSpc>
                <a:spcPct val="100000"/>
              </a:lnSpc>
            </a:pPr>
            <a:r>
              <a:rPr dirty="0" sz="7600" lang="en-US"/>
              <a:t>Handle missing values</a:t>
            </a:r>
          </a:p>
          <a:p>
            <a:pPr algn="just">
              <a:lnSpc>
                <a:spcPct val="100000"/>
              </a:lnSpc>
            </a:pPr>
            <a:r>
              <a:rPr dirty="0" sz="7600" lang="en-US"/>
              <a:t>Convert categorical variables into numerical representations (e.g., one-hot encoding)</a:t>
            </a:r>
          </a:p>
          <a:p>
            <a:pPr algn="just" indent="0" marL="0">
              <a:lnSpc>
                <a:spcPct val="100000"/>
              </a:lnSpc>
              <a:buNone/>
            </a:pPr>
            <a:endParaRPr dirty="0" sz="7200" lang="en-US"/>
          </a:p>
        </p:txBody>
      </p:sp>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Application>Microsoft Office PowerPoint</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Dell</cp:lastModifiedBy>
  <dcterms:created xsi:type="dcterms:W3CDTF">2021-05-26T05:50:10Z</dcterms:created>
  <dcterms:modified xsi:type="dcterms:W3CDTF">2024-04-05T09:21:29Z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