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3AE3-3FDD-994B-A30A-FF1415EF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9360-CF60-1646-B4B7-371F1F4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E278-B472-5941-9F3F-061CAE5F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CC118-92C6-1D47-9954-FF1122869D46}"/>
              </a:ext>
            </a:extLst>
          </p:cNvPr>
          <p:cNvSpPr/>
          <p:nvPr/>
        </p:nvSpPr>
        <p:spPr>
          <a:xfrm>
            <a:off x="0" y="0"/>
            <a:ext cx="113600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002F8-51F4-8E41-AF9E-6AF38B45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BE67C-6EDC-3345-9431-8E91D02D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00" y="3717177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025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23B37-E1D2-C64C-BC2D-FF4F9A3E6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9DC7-0E99-4D49-89C4-322E66D2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67AE-6E74-4C41-9AC8-8BACFADF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868F9-2296-0545-A62D-FB2B498B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0B606-8A9C-3E4E-B4A4-B464C595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1"/>
            <a:ext cx="4844566" cy="1793173"/>
          </a:xfrm>
          <a:solidFill>
            <a:schemeClr val="tx2">
              <a:alpha val="90000"/>
            </a:schemeClr>
          </a:solidFill>
        </p:spPr>
        <p:txBody>
          <a:bodyPr lIns="251999" tIns="251999" rIns="251999" bIns="10800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D558-CC7E-AC4F-AE23-7DEDB432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6287" y="1793174"/>
            <a:ext cx="4844566" cy="4275117"/>
          </a:xfrm>
          <a:solidFill>
            <a:schemeClr val="tx2">
              <a:alpha val="90000"/>
            </a:schemeClr>
          </a:solidFill>
        </p:spPr>
        <p:txBody>
          <a:bodyPr lIns="251999" tIns="180000" rIns="251999" bIns="3240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1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F38-971E-E743-8A34-337C9067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4F57D-7E30-C64A-968C-DE06D9A0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C2DF-8715-A646-990D-DA2CEA49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DA5E-56E8-EC44-A32D-819D9511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553A-F783-8343-A958-E86E29B2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703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34CC2-DF68-7C46-B5D8-91AB1404E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00570" y="365125"/>
            <a:ext cx="27788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50BF5-D005-F046-BE23-3BAD383E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4732" y="365125"/>
            <a:ext cx="752895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ED6A-3DAF-2240-9CD6-C10D5DCF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EC61-88BE-A645-97A1-93767D09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4569-C9FF-654D-B4F5-2E7AF510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75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9360-CF60-1646-B4B7-371F1F4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3AE3-3FDD-994B-A30A-FF1415EF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E278-B472-5941-9F3F-061CAE5F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002F8-51F4-8E41-AF9E-6AF38B45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00" y="3342673"/>
            <a:ext cx="9144000" cy="1680845"/>
          </a:xfrm>
          <a:effectLst/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BE67C-6EDC-3345-9431-8E91D02D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00" y="5272071"/>
            <a:ext cx="9144000" cy="835726"/>
          </a:xfrm>
          <a:effectLst/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pic>
        <p:nvPicPr>
          <p:cNvPr id="8" name="Picture 7" descr="Taitotalo tunnus">
            <a:extLst>
              <a:ext uri="{FF2B5EF4-FFF2-40B4-BE49-F238E27FC236}">
                <a16:creationId xmlns:a16="http://schemas.microsoft.com/office/drawing/2014/main" id="{7F5370E0-ACE7-474D-ABC7-C2B2E959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50" y="692183"/>
            <a:ext cx="1599912" cy="12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ECA4-083C-A744-AA9E-8289AA5B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E4F6-85AA-A74B-8980-796DBBD9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A8748-DA77-0843-91BE-A19F24D3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9960-C110-FC4A-94F9-08ECAA8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D85B-7726-504F-8940-8CCBE3B9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613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A20A-E24F-0447-925A-758E63D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1709738"/>
            <a:ext cx="10604664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D89F-85A4-CB44-A9FC-041DA097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31" y="4589463"/>
            <a:ext cx="106046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68DC-BA43-2F49-8F1A-AB71A37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591B-C2B3-6C40-B9F7-C304C2AB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0025-B364-3649-9794-AB5800C6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40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67F9-A5D5-364E-8AFE-285B35F5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8F7-E7E3-C14D-8987-C5151357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731" y="1825625"/>
            <a:ext cx="516576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0D349-4B94-3A43-88B0-D5180C20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90897-8178-584C-BAA3-35C16171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7A667-6EAE-5B43-ACEB-F651908A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D3748-63AE-7F4C-BF01-6244E01B8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3631" y="1825625"/>
            <a:ext cx="516576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18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4A07-4985-8542-B2B7-F4668461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365125"/>
            <a:ext cx="1060466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B3F5-18F7-5D43-A045-8741763E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32" y="1681163"/>
            <a:ext cx="5201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D38B9-1422-7A4C-A443-9369B66C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4732" y="2505075"/>
            <a:ext cx="520139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01BEC-F0A1-3D4B-ABE7-2DCC9690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8005" y="1681163"/>
            <a:ext cx="5201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0E441-9076-754F-97AE-59246F2AE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78005" y="2505075"/>
            <a:ext cx="5201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91420-A5FC-E447-877D-3D0ECD43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C2592-7479-4A45-9E92-94BD1ABD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F71F1-62A0-C145-B231-2F24E593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36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5E03-D8AD-394D-8751-BADB91F4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13961-CA07-EF46-9253-676D181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15A5F-9119-B048-BA57-0EAAC4B0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D92B-A91A-824F-BC40-485471FD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576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EF20C-CF68-8546-8C7B-C4EC0402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E57CC-FFE5-CE42-B3DB-2B8AA5FD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E3CBC-F67D-A343-9449-728B2FBA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635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7B39-9335-1D45-9CBC-03251EC5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457200"/>
            <a:ext cx="38951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7EFC-3F5C-1147-AB14-45C9C346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472" y="987425"/>
            <a:ext cx="59521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F311-6830-DB41-A762-AF5516C6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732" y="2057400"/>
            <a:ext cx="38951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BC43-B3C7-D546-AE4F-2E0AE8E9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AD602-F739-BD4C-A259-208DB9FB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06320-159F-8448-98A5-069DD07A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99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A96472-2891-AF4E-908F-FD53A618D154}"/>
              </a:ext>
            </a:extLst>
          </p:cNvPr>
          <p:cNvSpPr/>
          <p:nvPr/>
        </p:nvSpPr>
        <p:spPr>
          <a:xfrm>
            <a:off x="11353800" y="1"/>
            <a:ext cx="838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6E5F-077E-6E45-9C32-62AEB02A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65125"/>
            <a:ext cx="106046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FAC8C-4F9D-1445-BD94-CDF8B89A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31" y="1825625"/>
            <a:ext cx="10604665" cy="400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EE65-1874-FE40-A067-B04514C9F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4732" y="6356350"/>
            <a:ext cx="122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09AD-AE45-400E-B25B-F5BBDDC3EFE5}" type="datetimeFigureOut">
              <a:rPr lang="fi-FI" smtClean="0"/>
              <a:t>4.10.2020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F5D7-99C1-BC40-BEA8-3C9FFE58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2689" y="6356350"/>
            <a:ext cx="7826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E53FB-DCF2-8848-B71F-519EFA04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28380" y="6356350"/>
            <a:ext cx="951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CABB-99C0-4C00-91E2-95EA1FF9BC70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8D085-8572-7D4E-B5B1-6FD26FAE706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1471304" y="6115626"/>
            <a:ext cx="603192" cy="4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Javascript</a:t>
            </a:r>
            <a:r>
              <a:rPr lang="fi-FI" dirty="0" smtClean="0"/>
              <a:t> ja Node.js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Antti Rönkkö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445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31" y="347708"/>
            <a:ext cx="10604665" cy="1325563"/>
          </a:xfrm>
        </p:spPr>
        <p:txBody>
          <a:bodyPr/>
          <a:lstStyle/>
          <a:p>
            <a:r>
              <a:rPr lang="fi-FI" dirty="0" err="1" smtClean="0"/>
              <a:t>Javascript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Tulkattu kieli</a:t>
            </a:r>
          </a:p>
          <a:p>
            <a:r>
              <a:rPr lang="fi-FI" sz="3200" dirty="0" smtClean="0"/>
              <a:t>Heikosti tyypitetty</a:t>
            </a:r>
          </a:p>
          <a:p>
            <a:r>
              <a:rPr lang="fi-FI" sz="3200" dirty="0" smtClean="0"/>
              <a:t>Osittainen olio-ohjelmointi mahdollista</a:t>
            </a:r>
          </a:p>
          <a:p>
            <a:r>
              <a:rPr lang="fi-FI" sz="3200" dirty="0" smtClean="0"/>
              <a:t>Yksisäikeinen</a:t>
            </a:r>
          </a:p>
          <a:p>
            <a:r>
              <a:rPr lang="fi-FI" sz="3200" dirty="0" smtClean="0"/>
              <a:t>Standardoitu kieli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170474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Javascript</a:t>
            </a:r>
            <a:r>
              <a:rPr lang="fi-FI" dirty="0" smtClean="0"/>
              <a:t> kirjastoja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31" y="1611087"/>
            <a:ext cx="10604665" cy="4218732"/>
          </a:xfrm>
        </p:spPr>
        <p:txBody>
          <a:bodyPr>
            <a:noAutofit/>
          </a:bodyPr>
          <a:lstStyle/>
          <a:p>
            <a:r>
              <a:rPr lang="fi-FI" dirty="0" err="1" smtClean="0"/>
              <a:t>Javascriptiä</a:t>
            </a:r>
            <a:r>
              <a:rPr lang="fi-FI" dirty="0" smtClean="0"/>
              <a:t> käytetään </a:t>
            </a:r>
            <a:r>
              <a:rPr lang="fi-FI" dirty="0"/>
              <a:t>esim. www-sivulla sivun käsittelyyn ja syötteen tarkistamiseen, jolloin koodia ajetaan </a:t>
            </a:r>
            <a:r>
              <a:rPr lang="fi-FI" dirty="0" err="1"/>
              <a:t>web</a:t>
            </a:r>
            <a:r>
              <a:rPr lang="fi-FI" dirty="0"/>
              <a:t>-selaimen </a:t>
            </a:r>
            <a:r>
              <a:rPr lang="fi-FI" dirty="0" err="1"/>
              <a:t>javascript</a:t>
            </a:r>
            <a:r>
              <a:rPr lang="fi-FI" dirty="0"/>
              <a:t> </a:t>
            </a:r>
            <a:r>
              <a:rPr lang="fi-FI" dirty="0" smtClean="0"/>
              <a:t>moottorilla</a:t>
            </a:r>
          </a:p>
          <a:p>
            <a:r>
              <a:rPr lang="fi-FI" dirty="0" smtClean="0"/>
              <a:t>Vanilla </a:t>
            </a:r>
            <a:r>
              <a:rPr lang="fi-FI" dirty="0" err="1" smtClean="0"/>
              <a:t>Javascript</a:t>
            </a:r>
            <a:r>
              <a:rPr lang="fi-FI" dirty="0" smtClean="0"/>
              <a:t> – tarkoittaa pelkkää </a:t>
            </a:r>
            <a:r>
              <a:rPr lang="fi-FI" dirty="0" err="1" smtClean="0"/>
              <a:t>Javascript</a:t>
            </a:r>
            <a:r>
              <a:rPr lang="fi-FI" dirty="0" smtClean="0"/>
              <a:t> kielen käyttöä, ilman että käytetään mitään </a:t>
            </a:r>
            <a:r>
              <a:rPr lang="fi-FI" dirty="0" err="1" smtClean="0"/>
              <a:t>Javascript</a:t>
            </a:r>
            <a:r>
              <a:rPr lang="fi-FI" dirty="0" smtClean="0"/>
              <a:t> kirjastoja</a:t>
            </a:r>
          </a:p>
          <a:p>
            <a:r>
              <a:rPr lang="fi-FI" dirty="0" smtClean="0"/>
              <a:t>www-sivun käyttöliittymän (</a:t>
            </a:r>
            <a:r>
              <a:rPr lang="fi-FI" dirty="0" err="1" smtClean="0"/>
              <a:t>front</a:t>
            </a:r>
            <a:r>
              <a:rPr lang="fi-FI" dirty="0" err="1"/>
              <a:t>-</a:t>
            </a:r>
            <a:r>
              <a:rPr lang="fi-FI" dirty="0" err="1" smtClean="0"/>
              <a:t>end</a:t>
            </a:r>
            <a:r>
              <a:rPr lang="fi-FI" dirty="0" smtClean="0"/>
              <a:t>) kehittämiseen voidaan käyttää esim. </a:t>
            </a:r>
            <a:r>
              <a:rPr lang="fi-FI" dirty="0" err="1" smtClean="0"/>
              <a:t>React</a:t>
            </a:r>
            <a:r>
              <a:rPr lang="fi-FI" dirty="0" smtClean="0"/>
              <a:t>, </a:t>
            </a:r>
            <a:r>
              <a:rPr lang="fi-FI" dirty="0" err="1" smtClean="0"/>
              <a:t>Angular</a:t>
            </a:r>
            <a:r>
              <a:rPr lang="fi-FI" dirty="0"/>
              <a:t> </a:t>
            </a:r>
            <a:r>
              <a:rPr lang="fi-FI" dirty="0" err="1" smtClean="0"/>
              <a:t>frameworkeja</a:t>
            </a:r>
            <a:r>
              <a:rPr lang="fi-FI" dirty="0"/>
              <a:t>.</a:t>
            </a:r>
            <a:r>
              <a:rPr lang="fi-FI" dirty="0" smtClean="0"/>
              <a:t> </a:t>
            </a:r>
            <a:endParaRPr lang="fi-FI" dirty="0"/>
          </a:p>
          <a:p>
            <a:r>
              <a:rPr lang="fi-FI" dirty="0" err="1" smtClean="0"/>
              <a:t>jQuery</a:t>
            </a:r>
            <a:r>
              <a:rPr lang="fi-FI" dirty="0" smtClean="0"/>
              <a:t> on yleinen </a:t>
            </a:r>
            <a:r>
              <a:rPr lang="fi-FI" dirty="0" err="1" smtClean="0"/>
              <a:t>framework</a:t>
            </a:r>
            <a:r>
              <a:rPr lang="fi-FI" dirty="0" smtClean="0"/>
              <a:t>, jota käytetään myös monien </a:t>
            </a:r>
            <a:r>
              <a:rPr lang="fi-FI" dirty="0" err="1" smtClean="0"/>
              <a:t>frameworkien</a:t>
            </a:r>
            <a:r>
              <a:rPr lang="fi-FI" dirty="0" smtClean="0"/>
              <a:t> taustalla, esim. </a:t>
            </a:r>
            <a:r>
              <a:rPr lang="fi-FI" dirty="0" err="1" smtClean="0"/>
              <a:t>Bootstrap</a:t>
            </a:r>
            <a:endParaRPr lang="fi-FI" dirty="0" smtClean="0"/>
          </a:p>
          <a:p>
            <a:r>
              <a:rPr lang="fi-FI" dirty="0" smtClean="0"/>
              <a:t>Palvelimen päässä (</a:t>
            </a:r>
            <a:r>
              <a:rPr lang="fi-FI" dirty="0" err="1" smtClean="0"/>
              <a:t>back-end</a:t>
            </a:r>
            <a:r>
              <a:rPr lang="fi-FI" dirty="0" smtClean="0"/>
              <a:t>) voidaan käyttää myös </a:t>
            </a:r>
            <a:r>
              <a:rPr lang="fi-FI" dirty="0" err="1" smtClean="0"/>
              <a:t>Javascriptiä</a:t>
            </a:r>
            <a:r>
              <a:rPr lang="fi-FI" dirty="0" smtClean="0"/>
              <a:t> </a:t>
            </a:r>
            <a:r>
              <a:rPr lang="fi-FI" dirty="0"/>
              <a:t>esim. </a:t>
            </a:r>
            <a:r>
              <a:rPr lang="fi-FI" dirty="0" err="1"/>
              <a:t>web</a:t>
            </a:r>
            <a:r>
              <a:rPr lang="fi-FI" dirty="0"/>
              <a:t> sovelluksen logiikan ohjelmointiin ja tietokannan käsittelyyn, jolloin koodia ajetaan esim. node.js </a:t>
            </a:r>
            <a:r>
              <a:rPr lang="fi-FI" dirty="0" err="1"/>
              <a:t>javascript</a:t>
            </a:r>
            <a:r>
              <a:rPr lang="fi-FI" dirty="0"/>
              <a:t> moottorin </a:t>
            </a:r>
            <a:r>
              <a:rPr lang="fi-FI" dirty="0" smtClean="0"/>
              <a:t>avulla</a:t>
            </a:r>
          </a:p>
          <a:p>
            <a:r>
              <a:rPr lang="fi-FI" dirty="0"/>
              <a:t>Chrome selain ja Node.js käyttävät samaa Googlen kehittämää V8 </a:t>
            </a:r>
            <a:r>
              <a:rPr lang="fi-FI" dirty="0" err="1"/>
              <a:t>Javascript</a:t>
            </a:r>
            <a:r>
              <a:rPr lang="fi-FI" dirty="0"/>
              <a:t> </a:t>
            </a:r>
            <a:r>
              <a:rPr lang="fi-FI" dirty="0" smtClean="0"/>
              <a:t>moottoria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997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EcmaScript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/>
              <a:t>EcmaScript</a:t>
            </a:r>
            <a:r>
              <a:rPr lang="fi-FI" dirty="0" smtClean="0"/>
              <a:t> märittelee </a:t>
            </a:r>
            <a:r>
              <a:rPr lang="fi-FI" dirty="0" err="1" smtClean="0"/>
              <a:t>Javascript</a:t>
            </a:r>
            <a:r>
              <a:rPr lang="fi-FI" dirty="0" smtClean="0"/>
              <a:t> kielen ja siinä tuetut ominaisuudet</a:t>
            </a:r>
          </a:p>
          <a:p>
            <a:r>
              <a:rPr lang="fi-FI" dirty="0" smtClean="0"/>
              <a:t>Selaimen kehittäjät ilmoittavat mikä versio selaimesta tukee mitäkin versiot </a:t>
            </a:r>
            <a:r>
              <a:rPr lang="fi-FI" dirty="0" err="1" smtClean="0"/>
              <a:t>EcmaScript</a:t>
            </a:r>
            <a:r>
              <a:rPr lang="fi-FI" dirty="0" smtClean="0"/>
              <a:t> määrittelystä </a:t>
            </a:r>
          </a:p>
          <a:p>
            <a:r>
              <a:rPr lang="fi-FI" dirty="0" smtClean="0"/>
              <a:t>ES5 on tällä hetkellä hyvin tuettu yleisimmissä selaimissa,</a:t>
            </a:r>
          </a:p>
          <a:p>
            <a:r>
              <a:rPr lang="fi-FI" dirty="0" smtClean="0"/>
              <a:t>ES6 tuo mielenkiintoisia uusia ominaisuuksia, joka </a:t>
            </a:r>
            <a:r>
              <a:rPr lang="fi-FI" dirty="0" err="1" smtClean="0"/>
              <a:t>vio</a:t>
            </a:r>
            <a:r>
              <a:rPr lang="fi-FI" dirty="0" smtClean="0"/>
              <a:t> aiheuttaa sen että kehittäjät alkavat sitä käyttää vaikka riskinä on se että vanhemmat selaimet eivät sitä tue</a:t>
            </a:r>
          </a:p>
          <a:p>
            <a:r>
              <a:rPr lang="fi-FI" dirty="0" smtClean="0"/>
              <a:t>ES6 versiosta lähtien se tunnetaan myös nimellä ES2015, ES7 = ES2017,…</a:t>
            </a:r>
          </a:p>
          <a:p>
            <a:r>
              <a:rPr lang="fi-FI" dirty="0" err="1" smtClean="0"/>
              <a:t>ESNext</a:t>
            </a:r>
            <a:r>
              <a:rPr lang="fi-FI" dirty="0" smtClean="0"/>
              <a:t> on seuraava määrittely joka on tulossa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608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Javascript</a:t>
            </a:r>
            <a:r>
              <a:rPr lang="fi-FI" dirty="0" smtClean="0"/>
              <a:t> aluksi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Tällä </a:t>
            </a:r>
            <a:r>
              <a:rPr lang="fi-FI" dirty="0" smtClean="0"/>
              <a:t>kurssilla </a:t>
            </a:r>
            <a:r>
              <a:rPr lang="fi-FI" dirty="0"/>
              <a:t>opetellaan </a:t>
            </a:r>
            <a:r>
              <a:rPr lang="fi-FI" dirty="0" smtClean="0"/>
              <a:t>aluksi </a:t>
            </a:r>
            <a:r>
              <a:rPr lang="fi-FI" dirty="0" err="1" smtClean="0"/>
              <a:t>Javascript</a:t>
            </a:r>
            <a:r>
              <a:rPr lang="fi-FI" dirty="0" smtClean="0"/>
              <a:t> kielen perussyntaksia, joka tarvitaan </a:t>
            </a:r>
            <a:r>
              <a:rPr lang="fi-FI" dirty="0" smtClean="0"/>
              <a:t>ennen </a:t>
            </a:r>
            <a:r>
              <a:rPr lang="fi-FI" dirty="0" smtClean="0"/>
              <a:t>kuin voi opetella laajempia </a:t>
            </a:r>
            <a:r>
              <a:rPr lang="fi-FI" dirty="0" err="1" smtClean="0"/>
              <a:t>javascript</a:t>
            </a:r>
            <a:r>
              <a:rPr lang="fi-FI" dirty="0" smtClean="0"/>
              <a:t> kirjastojen käyttöä</a:t>
            </a:r>
          </a:p>
          <a:p>
            <a:pPr lvl="1"/>
            <a:r>
              <a:rPr lang="fi-FI" dirty="0" smtClean="0"/>
              <a:t>Materiaalissa </a:t>
            </a:r>
            <a:r>
              <a:rPr lang="fi-FI" dirty="0" smtClean="0"/>
              <a:t>ja harjoituksissa esitellään </a:t>
            </a:r>
            <a:r>
              <a:rPr lang="fi-FI" dirty="0" smtClean="0"/>
              <a:t>perussyntaksia ja niistä löytyy linkit laajempaan dokumentaatioon</a:t>
            </a:r>
          </a:p>
          <a:p>
            <a:r>
              <a:rPr lang="fi-FI" dirty="0" smtClean="0"/>
              <a:t>Kurssilla </a:t>
            </a:r>
            <a:r>
              <a:rPr lang="fi-FI" dirty="0" smtClean="0"/>
              <a:t>opitaan myös Node.js peruskäyttö</a:t>
            </a:r>
          </a:p>
          <a:p>
            <a:pPr lvl="1"/>
            <a:r>
              <a:rPr lang="fi-FI" dirty="0" smtClean="0"/>
              <a:t>Tähän käytetään </a:t>
            </a:r>
            <a:r>
              <a:rPr lang="fi-FI" dirty="0" err="1" smtClean="0"/>
              <a:t>Viope</a:t>
            </a:r>
            <a:r>
              <a:rPr lang="fi-FI" dirty="0" smtClean="0"/>
              <a:t> verkkokurssia </a:t>
            </a:r>
            <a:r>
              <a:rPr lang="fi-FI" dirty="0" smtClean="0"/>
              <a:t>josta löytyy koodiesimerkit ja tehtäviä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236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Node.js kurssin </a:t>
            </a:r>
            <a:r>
              <a:rPr lang="fi-FI" dirty="0" smtClean="0"/>
              <a:t>aiheet (</a:t>
            </a:r>
            <a:r>
              <a:rPr lang="fi-FI" dirty="0" err="1" smtClean="0"/>
              <a:t>Viope</a:t>
            </a:r>
            <a:r>
              <a:rPr lang="fi-FI" smtClean="0"/>
              <a:t>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825625"/>
            <a:ext cx="10038870" cy="40041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1.) Introduction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2</a:t>
            </a:r>
            <a:r>
              <a:rPr lang="en-US" dirty="0"/>
              <a:t>.) Basics of Node.js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3</a:t>
            </a:r>
            <a:r>
              <a:rPr lang="en-US" dirty="0"/>
              <a:t>.) Creating Web Server with Node.js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4</a:t>
            </a:r>
            <a:r>
              <a:rPr lang="en-US" dirty="0"/>
              <a:t>.) Using Express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5</a:t>
            </a:r>
            <a:r>
              <a:rPr lang="en-US" dirty="0"/>
              <a:t>.) Create Rest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6</a:t>
            </a:r>
            <a:r>
              <a:rPr lang="en-US" dirty="0"/>
              <a:t>.) Using Database with Node.js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/>
              <a:t>Extra </a:t>
            </a:r>
            <a:r>
              <a:rPr lang="en-US" sz="1800" b="1" dirty="0" err="1" smtClean="0"/>
              <a:t>aiheita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joita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käsitellä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tällä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kurssilla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itseopiskelu</a:t>
            </a:r>
            <a:r>
              <a:rPr lang="en-US" sz="1800" b="1" dirty="0" smtClean="0"/>
              <a:t> on </a:t>
            </a:r>
            <a:r>
              <a:rPr lang="en-US" sz="1800" b="1" dirty="0" err="1" smtClean="0"/>
              <a:t>mahdollista</a:t>
            </a:r>
            <a:r>
              <a:rPr lang="en-US" sz="1800" b="1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8.) Securing REST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7</a:t>
            </a:r>
            <a:r>
              <a:rPr lang="en-US" sz="1800" dirty="0"/>
              <a:t>.) </a:t>
            </a:r>
            <a:r>
              <a:rPr lang="en-US" sz="1800" dirty="0" smtClean="0"/>
              <a:t>Testing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9.) Template </a:t>
            </a:r>
            <a:r>
              <a:rPr lang="en-US" sz="1800" dirty="0" smtClean="0"/>
              <a:t>Engines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10.) Deployment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1715"/>
      </p:ext>
    </p:extLst>
  </p:cSld>
  <p:clrMapOvr>
    <a:masterClrMapping/>
  </p:clrMapOvr>
</p:sld>
</file>

<file path=ppt/theme/theme1.xml><?xml version="1.0" encoding="utf-8"?>
<a:theme xmlns:a="http://schemas.openxmlformats.org/drawingml/2006/main" name="Taitotalo esityspohja 2020">
  <a:themeElements>
    <a:clrScheme name="Taitotalon teemavärit">
      <a:dk1>
        <a:srgbClr val="331C54"/>
      </a:dk1>
      <a:lt1>
        <a:srgbClr val="FFFFFF"/>
      </a:lt1>
      <a:dk2>
        <a:srgbClr val="512398"/>
      </a:dk2>
      <a:lt2>
        <a:srgbClr val="E0E1DD"/>
      </a:lt2>
      <a:accent1>
        <a:srgbClr val="512398"/>
      </a:accent1>
      <a:accent2>
        <a:srgbClr val="331C54"/>
      </a:accent2>
      <a:accent3>
        <a:srgbClr val="00B0CA"/>
      </a:accent3>
      <a:accent4>
        <a:srgbClr val="F9E300"/>
      </a:accent4>
      <a:accent5>
        <a:srgbClr val="B2B3B3"/>
      </a:accent5>
      <a:accent6>
        <a:srgbClr val="E0E1DD"/>
      </a:accent6>
      <a:hlink>
        <a:srgbClr val="361A57"/>
      </a:hlink>
      <a:folHlink>
        <a:srgbClr val="5123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itotalo esityspohja 2020  -  Vain luku" id="{C4277E3F-2BC4-426A-BE18-358D52D8597C}" vid="{DC5A4F73-2822-4764-98B1-4B4C83CF0C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070E7CE4F2DB440910D137812011996" ma:contentTypeVersion="8" ma:contentTypeDescription="Luo uusi asiakirja." ma:contentTypeScope="" ma:versionID="aacb6019daa094235fe3fb6c2da5b5ad">
  <xsd:schema xmlns:xsd="http://www.w3.org/2001/XMLSchema" xmlns:xs="http://www.w3.org/2001/XMLSchema" xmlns:p="http://schemas.microsoft.com/office/2006/metadata/properties" xmlns:ns2="ffa0360e-64e8-4762-b4db-cb50e9d3e81a" targetNamespace="http://schemas.microsoft.com/office/2006/metadata/properties" ma:root="true" ma:fieldsID="3c3bdf5d77388bc0aa1333019b5920c6" ns2:_="">
    <xsd:import namespace="ffa0360e-64e8-4762-b4db-cb50e9d3e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0360e-64e8-4762-b4db-cb50e9d3e8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B9F38D-E184-4E47-9FA0-E4F3060D9597}"/>
</file>

<file path=customXml/itemProps2.xml><?xml version="1.0" encoding="utf-8"?>
<ds:datastoreItem xmlns:ds="http://schemas.openxmlformats.org/officeDocument/2006/customXml" ds:itemID="{DD2558FB-4A52-4763-AE6D-BE4AA9C48D94}"/>
</file>

<file path=customXml/itemProps3.xml><?xml version="1.0" encoding="utf-8"?>
<ds:datastoreItem xmlns:ds="http://schemas.openxmlformats.org/officeDocument/2006/customXml" ds:itemID="{F7086290-6759-4D16-98D0-77E9DEA7E9AD}"/>
</file>

<file path=docProps/app.xml><?xml version="1.0" encoding="utf-8"?>
<Properties xmlns="http://schemas.openxmlformats.org/officeDocument/2006/extended-properties" xmlns:vt="http://schemas.openxmlformats.org/officeDocument/2006/docPropsVTypes">
  <Template>Taitotalo esityspohja 2020</Template>
  <TotalTime>1904</TotalTime>
  <Words>301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Taitotalo esityspohja 2020</vt:lpstr>
      <vt:lpstr>Javascript ja Node.js</vt:lpstr>
      <vt:lpstr>Javascript</vt:lpstr>
      <vt:lpstr>Javascript kirjastoja</vt:lpstr>
      <vt:lpstr>EcmaScript</vt:lpstr>
      <vt:lpstr>Javascript aluksi</vt:lpstr>
      <vt:lpstr>Node.js kurssin aiheet (Viope)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Rönkkö Antti</dc:creator>
  <cp:lastModifiedBy>Rönkkö Antti</cp:lastModifiedBy>
  <cp:revision>375</cp:revision>
  <dcterms:created xsi:type="dcterms:W3CDTF">2020-09-19T10:30:34Z</dcterms:created>
  <dcterms:modified xsi:type="dcterms:W3CDTF">2020-10-04T06:24:27Z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0x0101002070E7CE4F2DB440910D137812011996</vt:lpwstr>
  </property>
</Properties>
</file>