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49" r:id="rId1"/>
  </p:sldMasterIdLst>
  <p:notesMasterIdLst>
    <p:notesMasterId r:id="rId71"/>
  </p:notesMasterIdLst>
  <p:sldIdLst>
    <p:sldId id="266" r:id="rId2"/>
    <p:sldId id="271" r:id="rId3"/>
    <p:sldId id="284" r:id="rId4"/>
    <p:sldId id="285" r:id="rId5"/>
    <p:sldId id="283" r:id="rId6"/>
    <p:sldId id="282" r:id="rId7"/>
    <p:sldId id="288" r:id="rId8"/>
    <p:sldId id="286" r:id="rId9"/>
    <p:sldId id="287" r:id="rId10"/>
    <p:sldId id="289" r:id="rId11"/>
    <p:sldId id="290" r:id="rId12"/>
    <p:sldId id="291" r:id="rId13"/>
    <p:sldId id="294" r:id="rId14"/>
    <p:sldId id="295" r:id="rId15"/>
    <p:sldId id="293" r:id="rId16"/>
    <p:sldId id="296" r:id="rId17"/>
    <p:sldId id="297" r:id="rId18"/>
    <p:sldId id="298" r:id="rId19"/>
    <p:sldId id="300" r:id="rId20"/>
    <p:sldId id="299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51" r:id="rId41"/>
    <p:sldId id="320" r:id="rId42"/>
    <p:sldId id="321" r:id="rId43"/>
    <p:sldId id="322" r:id="rId44"/>
    <p:sldId id="323" r:id="rId45"/>
    <p:sldId id="325" r:id="rId46"/>
    <p:sldId id="324" r:id="rId47"/>
    <p:sldId id="327" r:id="rId48"/>
    <p:sldId id="329" r:id="rId49"/>
    <p:sldId id="331" r:id="rId50"/>
    <p:sldId id="335" r:id="rId51"/>
    <p:sldId id="332" r:id="rId52"/>
    <p:sldId id="333" r:id="rId53"/>
    <p:sldId id="334" r:id="rId54"/>
    <p:sldId id="336" r:id="rId55"/>
    <p:sldId id="338" r:id="rId56"/>
    <p:sldId id="341" r:id="rId57"/>
    <p:sldId id="342" r:id="rId58"/>
    <p:sldId id="343" r:id="rId59"/>
    <p:sldId id="340" r:id="rId60"/>
    <p:sldId id="339" r:id="rId61"/>
    <p:sldId id="337" r:id="rId62"/>
    <p:sldId id="344" r:id="rId63"/>
    <p:sldId id="346" r:id="rId64"/>
    <p:sldId id="347" r:id="rId65"/>
    <p:sldId id="348" r:id="rId66"/>
    <p:sldId id="345" r:id="rId67"/>
    <p:sldId id="350" r:id="rId68"/>
    <p:sldId id="349" r:id="rId69"/>
    <p:sldId id="292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63"/>
    <p:restoredTop sz="92914"/>
  </p:normalViewPr>
  <p:slideViewPr>
    <p:cSldViewPr snapToGrid="0" snapToObjects="1">
      <p:cViewPr varScale="1">
        <p:scale>
          <a:sx n="74" d="100"/>
          <a:sy n="74" d="100"/>
        </p:scale>
        <p:origin x="1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08/06/2019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22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35E62-DFE2-2847-B12E-56757969A139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30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5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02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552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078468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34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217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387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2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3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7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0" r:id="rId1"/>
    <p:sldLayoutId id="2147484351" r:id="rId2"/>
    <p:sldLayoutId id="214748435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  <p:sldLayoutId id="2147484362" r:id="rId13"/>
    <p:sldLayoutId id="2147484363" r:id="rId14"/>
    <p:sldLayoutId id="2147484364" r:id="rId15"/>
    <p:sldLayoutId id="2147484365" r:id="rId16"/>
    <p:sldLayoutId id="2147484366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manoelcampos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suite.google.com.br/" TargetMode="External"/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developer.mozilla.org/pt-BR/docs/Mozilla/Firefox/Privacidade/Prote&#231;&#227;o_de_rastreamento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masters.googleblog.com/2014/08/https-as-ranking-signal.html" TargetMode="External"/><Relationship Id="rId2" Type="http://schemas.openxmlformats.org/officeDocument/2006/relationships/hyperlink" Target="https://exame.abril.com.br/tecnologia/google-vai-avisar-quando-site-for-insegur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://aws.amazo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zure.microsoft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d=FCzVDAAAQBAJ" TargetMode="External"/><Relationship Id="rId2" Type="http://schemas.openxmlformats.org/officeDocument/2006/relationships/hyperlink" Target="https://www.redhat.com/pt-br/topics/virtualization/what-is-virtual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Virtualization" TargetMode="External"/><Relationship Id="rId4" Type="http://schemas.openxmlformats.org/officeDocument/2006/relationships/hyperlink" Target="https://www.vmware.com/solutions/virtualization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company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inuxcontainers.org/" TargetMode="External"/><Relationship Id="rId2" Type="http://schemas.openxmlformats.org/officeDocument/2006/relationships/hyperlink" Target="https://www.redhat.com/pt-br/topics/contain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docker.com/" TargetMode="External"/><Relationship Id="rId4" Type="http://schemas.openxmlformats.org/officeDocument/2006/relationships/hyperlink" Target="https://docs.microsoft.com/en-us/virtualization/windowscontainers/about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pdc.2017.08.010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is.its.psu.edu/services/batch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qconsf.com/sf2016/system/files/presentation-slides/scaling_instagram_infrastructure_-_qcon_sf_2016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05Bks2Q3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x05Bks2Q3s?feature=oembed" TargetMode="External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fb.com/data-center-engineering/2017-year-in-review-data-centers/" TargetMode="External"/><Relationship Id="rId2" Type="http://schemas.openxmlformats.org/officeDocument/2006/relationships/hyperlink" Target="http://www1.folha.uol.com.br/tec/2012/10/1163808-facebook-mostra-o-raio-x-de-1-bilhao-de-usuarios.s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technetwork/pt/articles/java/streams-api-java-8-3410098-ptb.html" TargetMode="External"/><Relationship Id="rId2" Type="http://schemas.openxmlformats.org/officeDocument/2006/relationships/hyperlink" Target="http://hadoop.apache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cassandra-a-structured-storage-system-on-a-p2p-network/24413138919/" TargetMode="External"/><Relationship Id="rId2" Type="http://schemas.openxmlformats.org/officeDocument/2006/relationships/hyperlink" Target="https://youtu.be/R5rNOztoe2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45/1773912.1773922" TargetMode="External"/><Relationship Id="rId4" Type="http://schemas.openxmlformats.org/officeDocument/2006/relationships/hyperlink" Target="https://pt.wikipedia.org/wiki/Apache_Cassandr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ears.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KXFgWP-2xQ" TargetMode="External"/><Relationship Id="rId2" Type="http://schemas.openxmlformats.org/officeDocument/2006/relationships/hyperlink" Target="http://www.zend.com/en/resources/php7_infographic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dreamhost.com/hc/en-us/articles/215945987-Web-server-performance-comparison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iBJ8FlUA3ok" TargetMode="External"/><Relationship Id="rId4" Type="http://schemas.openxmlformats.org/officeDocument/2006/relationships/hyperlink" Target="https://www.slideshare.net/agoncal/just-enough-app-server/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1539291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b="1" i="1" dirty="0"/>
              <a:t>Sistemas distribuídos</a:t>
            </a:r>
            <a:br>
              <a:rPr lang="pt-BR" sz="5400" b="1" i="1" dirty="0"/>
            </a:br>
            <a:r>
              <a:rPr lang="pt-BR" sz="5400" b="1" i="1" dirty="0"/>
              <a:t>(</a:t>
            </a:r>
            <a:r>
              <a:rPr lang="pt-BR" sz="5400" b="1" i="1" dirty="0" err="1"/>
              <a:t>SD</a:t>
            </a:r>
            <a:r>
              <a:rPr lang="pt-BR" sz="5400" b="1" i="1" cap="none" dirty="0" err="1"/>
              <a:t>s</a:t>
            </a:r>
            <a:r>
              <a:rPr lang="pt-BR" sz="5400" b="1" i="1" cap="none" dirty="0"/>
              <a:t>)</a:t>
            </a:r>
            <a:endParaRPr lang="pt-BR" sz="54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631790"/>
            <a:ext cx="10490200" cy="1912914"/>
          </a:xfrm>
        </p:spPr>
        <p:txBody>
          <a:bodyPr>
            <a:noAutofit/>
          </a:bodyPr>
          <a:lstStyle/>
          <a:p>
            <a:r>
              <a:rPr lang="pt-BR" sz="3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Prof. Me. Manoel Campos</a:t>
            </a:r>
            <a:endParaRPr lang="pt-BR" sz="3600" b="1" dirty="0"/>
          </a:p>
          <a:p>
            <a:r>
              <a:rPr lang="pt-BR" sz="3600" b="1" dirty="0"/>
              <a:t>Instituto Federal de Educação do Tocantins (IFTO, Campus Palmas)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01" y="2358886"/>
            <a:ext cx="11812249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“Um sistema </a:t>
            </a:r>
            <a:r>
              <a:rPr lang="pt" sz="3600" dirty="0" err="1"/>
              <a:t>ditribuído</a:t>
            </a:r>
            <a:r>
              <a:rPr lang="pt" sz="3600" dirty="0"/>
              <a:t> é um conjunto de </a:t>
            </a:r>
            <a:r>
              <a:rPr lang="pt" sz="3600" b="1" dirty="0"/>
              <a:t>computadores independentes</a:t>
            </a:r>
            <a:r>
              <a:rPr lang="pt" sz="3600" dirty="0"/>
              <a:t> que se </a:t>
            </a:r>
            <a:r>
              <a:rPr lang="pt" sz="3600" b="1" dirty="0"/>
              <a:t>apresenta a seus usuários como um sistema único</a:t>
            </a:r>
            <a:r>
              <a:rPr lang="pt" sz="3600" dirty="0"/>
              <a:t> e coerente.”</a:t>
            </a:r>
          </a:p>
          <a:p>
            <a:pPr marL="0" indent="0" algn="r">
              <a:buNone/>
            </a:pPr>
            <a:r>
              <a:rPr lang="pt-BR" sz="3600" dirty="0" err="1"/>
              <a:t>Tanenbaum</a:t>
            </a:r>
            <a:r>
              <a:rPr lang="pt-BR" sz="3600" dirty="0"/>
              <a:t> e Steen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" y="2358885"/>
            <a:ext cx="11872209" cy="42817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500" dirty="0"/>
              <a:t>“Um sistema distribuído é aquele no qual os componentes localizados em </a:t>
            </a:r>
            <a:r>
              <a:rPr lang="pt" sz="3500" b="1" dirty="0"/>
              <a:t>computadores interligados em rede</a:t>
            </a:r>
            <a:r>
              <a:rPr lang="pt" sz="3500" dirty="0"/>
              <a:t> se </a:t>
            </a:r>
            <a:r>
              <a:rPr lang="pt" sz="3500" b="1" dirty="0"/>
              <a:t>comunicam</a:t>
            </a:r>
            <a:r>
              <a:rPr lang="pt" sz="3500" dirty="0"/>
              <a:t> e </a:t>
            </a:r>
            <a:r>
              <a:rPr lang="pt" sz="3500" b="1" dirty="0"/>
              <a:t>coordenam</a:t>
            </a:r>
            <a:r>
              <a:rPr lang="pt" sz="3500" dirty="0"/>
              <a:t> suas ações apenas passando </a:t>
            </a:r>
            <a:r>
              <a:rPr lang="pt" sz="3500" b="1" dirty="0"/>
              <a:t>mensagens</a:t>
            </a:r>
            <a:r>
              <a:rPr lang="pt" sz="3500" dirty="0"/>
              <a:t>.”</a:t>
            </a:r>
          </a:p>
          <a:p>
            <a:pPr marL="0" indent="0" algn="just">
              <a:buNone/>
            </a:pPr>
            <a:endParaRPr lang="pt" sz="3600" dirty="0"/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7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Não é especificado tipos de computadores...</a:t>
            </a:r>
          </a:p>
          <a:p>
            <a:r>
              <a:rPr lang="pt-PT" sz="3600" dirty="0"/>
              <a:t>nem como são interligados...</a:t>
            </a:r>
          </a:p>
          <a:p>
            <a:r>
              <a:rPr lang="pt-PT" sz="3600" dirty="0"/>
              <a:t>nem como é a cooperação/troca de mensagens.</a:t>
            </a:r>
          </a:p>
          <a:p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7" y="2358886"/>
            <a:ext cx="11365803" cy="4118114"/>
          </a:xfrm>
        </p:spPr>
        <p:txBody>
          <a:bodyPr>
            <a:noAutofit/>
          </a:bodyPr>
          <a:lstStyle/>
          <a:p>
            <a:r>
              <a:rPr lang="pt-PT" sz="3600" dirty="0"/>
              <a:t>Computadores independentes são parte do SD</a:t>
            </a:r>
          </a:p>
          <a:p>
            <a:r>
              <a:rPr lang="pt-PT" sz="3600" dirty="0"/>
              <a:t>Podem estar temporariamente indisponíveis ou defeituosos</a:t>
            </a:r>
          </a:p>
          <a:p>
            <a:r>
              <a:rPr lang="pt-PT" sz="3600" dirty="0"/>
              <a:t>Podem ser reparados/substituídos sem que usuários ou programas percebam</a:t>
            </a:r>
          </a:p>
          <a:p>
            <a:r>
              <a:rPr lang="pt-PT" sz="3600" dirty="0"/>
              <a:t>Tudo isso é normalmente oculto dos usuários/programas</a:t>
            </a:r>
          </a:p>
          <a:p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3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Definições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903751"/>
            <a:ext cx="10908264" cy="4573249"/>
          </a:xfrm>
        </p:spPr>
        <p:txBody>
          <a:bodyPr>
            <a:normAutofit/>
          </a:bodyPr>
          <a:lstStyle/>
          <a:p>
            <a:r>
              <a:rPr lang="pt" sz="3200" dirty="0"/>
              <a:t>Estas são questões essenciais no projeto de sistemas distribuídos</a:t>
            </a:r>
          </a:p>
          <a:p>
            <a:r>
              <a:rPr lang="pt" sz="3200" dirty="0"/>
              <a:t>Tais características viabilizam a expansão da escala de um sistema distribuído</a:t>
            </a:r>
          </a:p>
          <a:p>
            <a:r>
              <a:rPr lang="pt" sz="3200" dirty="0"/>
              <a:t>Aumentar a escala de um sistema significa aumentar sua capacidade para atender a uma maior demanda de usuários/acessos.</a:t>
            </a:r>
          </a:p>
          <a:p>
            <a:r>
              <a:rPr lang="pt" sz="3200" dirty="0"/>
              <a:t>Este é um dos grandes desafios de SD, que depende do seu projeto</a:t>
            </a:r>
            <a:endParaRPr lang="pt-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Redes TCP/IP</a:t>
            </a:r>
          </a:p>
          <a:p>
            <a:r>
              <a:rPr lang="pt" sz="3600" dirty="0"/>
              <a:t>A web é de fato o maior sistema distribuído existente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5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Interliga computadores e redes heterogêneas</a:t>
            </a:r>
          </a:p>
          <a:p>
            <a:r>
              <a:rPr lang="pt-PT" sz="3600" dirty="0"/>
              <a:t>Fornece uma visão única do sistema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408F8-E338-7543-BEA1-62AFC45B8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2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72" y="1309581"/>
            <a:ext cx="1187221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Executa sobre o SO</a:t>
            </a:r>
          </a:p>
          <a:p>
            <a:r>
              <a:rPr lang="pt-PT" sz="3600" dirty="0"/>
              <a:t>Fornece </a:t>
            </a:r>
            <a:r>
              <a:rPr lang="pt-PT" sz="3600" dirty="0" err="1"/>
              <a:t>APIs</a:t>
            </a:r>
            <a:r>
              <a:rPr lang="pt-PT" sz="3600" dirty="0"/>
              <a:t>: </a:t>
            </a:r>
            <a:r>
              <a:rPr lang="pt-PT" sz="3600" i="1" dirty="0" err="1"/>
              <a:t>Application</a:t>
            </a:r>
            <a:r>
              <a:rPr lang="pt-PT" sz="3600" i="1" dirty="0"/>
              <a:t> </a:t>
            </a:r>
            <a:r>
              <a:rPr lang="pt-PT" sz="3600" i="1" dirty="0" err="1"/>
              <a:t>Programming</a:t>
            </a:r>
            <a:r>
              <a:rPr lang="pt-PT" sz="3600" i="1" dirty="0"/>
              <a:t> Interfaces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3186F4-CD66-014A-B693-73052CAD5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middleware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Tais </a:t>
            </a:r>
            <a:r>
              <a:rPr lang="pt-PT" sz="3600" dirty="0" err="1"/>
              <a:t>APIs</a:t>
            </a:r>
            <a:r>
              <a:rPr lang="pt-PT" sz="3600" dirty="0"/>
              <a:t> fornecem funcionalidades para o SD</a:t>
            </a:r>
          </a:p>
          <a:p>
            <a:r>
              <a:rPr lang="pt-PT" sz="3600" dirty="0"/>
              <a:t>Permitem a comunicação de componentes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E987D8-F023-5343-9E82-2ED9325BFD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80" r="6313" b="11223"/>
          <a:stretch/>
        </p:blipFill>
        <p:spPr>
          <a:xfrm>
            <a:off x="1299689" y="2571580"/>
            <a:ext cx="9758923" cy="429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50" y="2674255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sz="4800" b="1" i="1" dirty="0"/>
              <a:t>Objetivos de um sistema distribuído</a:t>
            </a:r>
            <a:endParaRPr lang="pt-BR" sz="4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8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200" dirty="0"/>
              <a:t>Mainframes até os anos 80 eram grandes, caros e sem conexão de rede</a:t>
            </a:r>
          </a:p>
          <a:p>
            <a:r>
              <a:rPr lang="pt-BR" sz="3200" dirty="0"/>
              <a:t>Estes eram o que chamamos de servidores hoje</a:t>
            </a:r>
          </a:p>
          <a:p>
            <a:r>
              <a:rPr lang="pt-BR" sz="3200" dirty="0"/>
              <a:t>Mainframes funcionavam isolados</a:t>
            </a:r>
          </a:p>
          <a:p>
            <a:r>
              <a:rPr lang="pt-BR" sz="3200" dirty="0"/>
              <a:t>Sem acesso remoto de múltiplos usuários</a:t>
            </a:r>
          </a:p>
          <a:p>
            <a:r>
              <a:rPr lang="pt-BR" sz="3200" dirty="0"/>
              <a:t>Capacidade computacional não era compartilhada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/>
              <a:t>Um dos principais objetivos de </a:t>
            </a:r>
            <a:r>
              <a:rPr lang="pt-PT" sz="3600" dirty="0" err="1"/>
              <a:t>SDs</a:t>
            </a:r>
            <a:endParaRPr lang="pt-PT" sz="3600" dirty="0"/>
          </a:p>
          <a:p>
            <a:r>
              <a:rPr lang="pt-PT" sz="3600" dirty="0"/>
              <a:t>Compartilhamento de recursos físicos e lógicos</a:t>
            </a:r>
          </a:p>
          <a:p>
            <a:r>
              <a:rPr lang="pt" sz="3600" dirty="0"/>
              <a:t>Otimização no uso de recursos</a:t>
            </a:r>
          </a:p>
          <a:p>
            <a:r>
              <a:rPr lang="pt" sz="3600" dirty="0"/>
              <a:t>Redução de despesas de capital:</a:t>
            </a:r>
          </a:p>
          <a:p>
            <a:pPr marL="0" indent="0" algn="ctr">
              <a:buNone/>
            </a:pPr>
            <a:r>
              <a:rPr lang="pt" sz="3600" dirty="0"/>
              <a:t>despesas com aquisição de equipamentos </a:t>
            </a:r>
            <a:br>
              <a:rPr lang="pt" sz="3600" dirty="0"/>
            </a:br>
            <a:r>
              <a:rPr lang="pt" sz="3600" dirty="0"/>
              <a:t>(</a:t>
            </a:r>
            <a:r>
              <a:rPr lang="pt" sz="3600" i="1" dirty="0"/>
              <a:t>Capital </a:t>
            </a:r>
            <a:r>
              <a:rPr lang="pt" sz="3600" i="1" dirty="0" err="1"/>
              <a:t>Expenditures</a:t>
            </a:r>
            <a:r>
              <a:rPr lang="pt" sz="3600" dirty="0"/>
              <a:t>, CAPEX)</a:t>
            </a:r>
            <a:endParaRPr lang="pt-BR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1125960" cy="3777622"/>
          </a:xfrm>
        </p:spPr>
        <p:txBody>
          <a:bodyPr>
            <a:normAutofit/>
          </a:bodyPr>
          <a:lstStyle/>
          <a:p>
            <a:r>
              <a:rPr lang="pt-PT" sz="3600" dirty="0"/>
              <a:t>Compartilhamento de recursos como impressoras</a:t>
            </a:r>
          </a:p>
          <a:p>
            <a:r>
              <a:rPr lang="pt-PT" sz="3600" dirty="0"/>
              <a:t>Maximiza uso do equipamento</a:t>
            </a:r>
          </a:p>
          <a:p>
            <a:r>
              <a:rPr lang="pt-PT" sz="3600" dirty="0"/>
              <a:t>Melhora relação custo/benefício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-PT" sz="3600" dirty="0" err="1"/>
              <a:t>SOs</a:t>
            </a:r>
            <a:r>
              <a:rPr lang="pt-PT" sz="3600" dirty="0"/>
              <a:t> fazem isso</a:t>
            </a:r>
          </a:p>
          <a:p>
            <a:r>
              <a:rPr lang="pt-PT" sz="3600" dirty="0"/>
              <a:t>Exemplos: Google </a:t>
            </a:r>
            <a:r>
              <a:rPr lang="pt-PT" sz="3600" dirty="0" err="1"/>
              <a:t>Cloud</a:t>
            </a:r>
            <a:r>
              <a:rPr lang="pt-PT" sz="3600" dirty="0"/>
              <a:t> Print, NFS e Samba</a:t>
            </a:r>
          </a:p>
          <a:p>
            <a:r>
              <a:rPr lang="pt" sz="3600" dirty="0"/>
              <a:t>Compartilhamento de </a:t>
            </a:r>
            <a:r>
              <a:rPr lang="pt" sz="3600" dirty="0" err="1"/>
              <a:t>apps</a:t>
            </a:r>
            <a:r>
              <a:rPr lang="pt" sz="3600" dirty="0"/>
              <a:t>: serviços de busca e cotação de moedas na web</a:t>
            </a:r>
            <a:endParaRPr lang="pt-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2A18D-A01A-0244-B755-9988F4EB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" r="2008" b="6834"/>
          <a:stretch/>
        </p:blipFill>
        <p:spPr>
          <a:xfrm>
            <a:off x="3780775" y="3747540"/>
            <a:ext cx="7591213" cy="314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Servidores com alta capacidade podem ser compartilhados entre usuários</a:t>
            </a:r>
          </a:p>
          <a:p>
            <a:r>
              <a:rPr lang="pt" sz="3600" dirty="0"/>
              <a:t>Otimiza o uso de recursos</a:t>
            </a:r>
          </a:p>
          <a:p>
            <a:r>
              <a:rPr lang="pt" sz="3600" dirty="0"/>
              <a:t>Acesso à dados e </a:t>
            </a:r>
            <a:r>
              <a:rPr lang="pt" sz="3600" dirty="0" err="1"/>
              <a:t>apps</a:t>
            </a:r>
            <a:r>
              <a:rPr lang="pt" sz="3600" dirty="0"/>
              <a:t> a partir de diferentes locais</a:t>
            </a:r>
          </a:p>
          <a:p>
            <a:r>
              <a:rPr lang="pt" sz="3600" dirty="0"/>
              <a:t>Reduz o tempo de execução de tarefas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2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Compartilhamento de servidores reduz consumo de energia</a:t>
            </a:r>
          </a:p>
          <a:p>
            <a:r>
              <a:rPr lang="pt" sz="3600" dirty="0">
                <a:hlinkClick r:id="rId2"/>
              </a:rPr>
              <a:t>Pesquisas mostram que uma máquina ociosa consome cerca de 70% de energia.</a:t>
            </a:r>
            <a:endParaRPr lang="pt" sz="3600" dirty="0"/>
          </a:p>
          <a:p>
            <a:r>
              <a:rPr lang="pt" sz="3600" dirty="0"/>
              <a:t>Permite colaboração e trabalho remoto (</a:t>
            </a:r>
            <a:r>
              <a:rPr lang="pt" sz="3600" dirty="0">
                <a:hlinkClick r:id="rId3"/>
              </a:rPr>
              <a:t>G</a:t>
            </a:r>
            <a:r>
              <a:rPr lang="en-US" sz="3600" dirty="0">
                <a:hlinkClick r:id="rId3"/>
              </a:rPr>
              <a:t>S</a:t>
            </a:r>
            <a:r>
              <a:rPr lang="pt" sz="3600" dirty="0" err="1">
                <a:hlinkClick r:id="rId3"/>
              </a:rPr>
              <a:t>uite</a:t>
            </a:r>
            <a:r>
              <a:rPr lang="pt" sz="3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9AFE0B8-5776-3549-B6E2-DC3406E2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814" y="4764746"/>
            <a:ext cx="7283459" cy="199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4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1444491"/>
            <a:ext cx="11692328" cy="3777622"/>
          </a:xfrm>
        </p:spPr>
        <p:txBody>
          <a:bodyPr>
            <a:noAutofit/>
          </a:bodyPr>
          <a:lstStyle/>
          <a:p>
            <a:r>
              <a:rPr lang="pt-PT" sz="3600" dirty="0"/>
              <a:t>Levantam questões de segurança e privacidade</a:t>
            </a:r>
          </a:p>
          <a:p>
            <a:r>
              <a:rPr lang="pt-PT" sz="3600" dirty="0"/>
              <a:t>Problemas comuns: rastreamento de navegação</a:t>
            </a:r>
          </a:p>
          <a:p>
            <a:r>
              <a:rPr lang="pt-PT" sz="3600" dirty="0">
                <a:hlinkClick r:id="rId2"/>
              </a:rPr>
              <a:t>Navegadores atuais permitem bloquear isso.</a:t>
            </a:r>
            <a:endParaRPr lang="pt-PT" sz="3600" dirty="0"/>
          </a:p>
          <a:p>
            <a:r>
              <a:rPr lang="pt" sz="3600" dirty="0"/>
              <a:t>Em [SDPP] é comentado que os sistemas oferecem pouca proteção de privacidade, o que não é mais uma realidade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3B791B-72A5-0C4E-BC3B-E198CB868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              Compartilhar recursos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HTTPS se tornou padrão na Web</a:t>
            </a:r>
          </a:p>
          <a:p>
            <a:r>
              <a:rPr lang="pt" sz="3600" dirty="0">
                <a:hlinkClick r:id="rId2"/>
              </a:rPr>
              <a:t>O Chrome mudou a abordagem de mostrar se um site é seguro ou não</a:t>
            </a:r>
            <a:r>
              <a:rPr lang="pt" sz="3600" dirty="0"/>
              <a:t> (2018).</a:t>
            </a:r>
          </a:p>
          <a:p>
            <a:r>
              <a:rPr lang="pt" sz="3600" dirty="0">
                <a:hlinkClick r:id="rId3"/>
              </a:rPr>
              <a:t>A Google prioriza sites HTTPS em resultados de busca</a:t>
            </a:r>
            <a:r>
              <a:rPr lang="pt" sz="3600" dirty="0"/>
              <a:t> (2014).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8450EB-E10D-974C-9A86-FD492DD92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665" y="4327343"/>
            <a:ext cx="2514496" cy="22398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698576" y="6512321"/>
            <a:ext cx="4998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www.the-artery.co.za</a:t>
            </a:r>
            <a:r>
              <a:rPr lang="pt-BR" sz="1000" dirty="0"/>
              <a:t>/internet-</a:t>
            </a:r>
            <a:r>
              <a:rPr lang="pt-BR" sz="1000" dirty="0" err="1"/>
              <a:t>thief</a:t>
            </a:r>
            <a:r>
              <a:rPr lang="pt-BR" sz="1000" dirty="0"/>
              <a:t>-</a:t>
            </a:r>
            <a:r>
              <a:rPr lang="pt-BR" sz="1000" dirty="0" err="1"/>
              <a:t>captured</a:t>
            </a:r>
            <a:r>
              <a:rPr lang="pt-BR" sz="1000" dirty="0"/>
              <a:t>-in-cape-</a:t>
            </a:r>
            <a:r>
              <a:rPr lang="pt-BR" sz="1000" dirty="0" err="1"/>
              <a:t>town</a:t>
            </a:r>
            <a:r>
              <a:rPr lang="pt-BR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063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" sz="3600" dirty="0"/>
              <a:t>“É a capacidade de um sistema de se permanecer eficiente quando há um aumento significativo no número de recursos e de usuários.”</a:t>
            </a:r>
          </a:p>
          <a:p>
            <a:pPr marL="0" indent="0" algn="r">
              <a:buNone/>
            </a:pPr>
            <a:r>
              <a:rPr lang="pt-BR" sz="3600" dirty="0" err="1"/>
              <a:t>Coulouris</a:t>
            </a:r>
            <a:r>
              <a:rPr lang="pt-BR" sz="3600" dirty="0"/>
              <a:t> et. al. 2008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38ED05-3533-6147-8400-4D727BFBFD66}"/>
              </a:ext>
            </a:extLst>
          </p:cNvPr>
          <p:cNvSpPr txBox="1"/>
          <p:nvPr/>
        </p:nvSpPr>
        <p:spPr>
          <a:xfrm>
            <a:off x="3293844" y="6512321"/>
            <a:ext cx="5750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dotnetsharing.wordpress.com</a:t>
            </a:r>
            <a:r>
              <a:rPr lang="pt-BR" sz="1000" dirty="0"/>
              <a:t>/2018/07/13/</a:t>
            </a:r>
            <a:r>
              <a:rPr lang="pt-BR" sz="1000" dirty="0" err="1"/>
              <a:t>great-questions-on-scalability</a:t>
            </a:r>
            <a:r>
              <a:rPr lang="pt-BR" sz="1000" dirty="0"/>
              <a:t>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384F4E-5C7D-2C4C-B149-BB02B522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490" y="4459749"/>
            <a:ext cx="3937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6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166171"/>
          </a:xfrm>
        </p:spPr>
        <p:txBody>
          <a:bodyPr>
            <a:noAutofit/>
          </a:bodyPr>
          <a:lstStyle/>
          <a:p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das </a:t>
            </a:r>
            <a:r>
              <a:rPr lang="en-US" sz="3600" dirty="0" err="1"/>
              <a:t>principais</a:t>
            </a:r>
            <a:r>
              <a:rPr lang="en-US" sz="3600" dirty="0"/>
              <a:t> </a:t>
            </a:r>
            <a:r>
              <a:rPr lang="en-US" sz="3600" dirty="0" err="1"/>
              <a:t>características</a:t>
            </a:r>
            <a:r>
              <a:rPr lang="en-US" sz="3600" dirty="0"/>
              <a:t> de </a:t>
            </a:r>
            <a:r>
              <a:rPr lang="en-US" sz="3600" dirty="0" err="1"/>
              <a:t>sistemas</a:t>
            </a:r>
            <a:r>
              <a:rPr lang="en-US" sz="3600" dirty="0"/>
              <a:t> </a:t>
            </a:r>
            <a:r>
              <a:rPr lang="en-US" sz="3600" dirty="0" err="1"/>
              <a:t>distribuídos</a:t>
            </a:r>
            <a:endParaRPr lang="en-US" sz="3600" dirty="0"/>
          </a:p>
          <a:p>
            <a:r>
              <a:rPr lang="en-US" sz="3600" dirty="0" err="1"/>
              <a:t>Escalabilidade</a:t>
            </a:r>
            <a:r>
              <a:rPr lang="en-US" sz="3600" dirty="0"/>
              <a:t> </a:t>
            </a:r>
            <a:r>
              <a:rPr lang="en-US" sz="3600" dirty="0" err="1"/>
              <a:t>vem</a:t>
            </a:r>
            <a:r>
              <a:rPr lang="en-US" sz="3600" dirty="0"/>
              <a:t> de ”</a:t>
            </a:r>
            <a:r>
              <a:rPr lang="en-US" sz="3600" dirty="0" err="1"/>
              <a:t>Escala</a:t>
            </a:r>
            <a:r>
              <a:rPr lang="en-US" sz="3600" dirty="0"/>
              <a:t> </a:t>
            </a:r>
            <a:r>
              <a:rPr lang="en-US" sz="3600" dirty="0" err="1"/>
              <a:t>numérica</a:t>
            </a:r>
            <a:r>
              <a:rPr lang="en-US" sz="3600" dirty="0"/>
              <a:t>”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pode</a:t>
            </a:r>
            <a:r>
              <a:rPr lang="en-US" sz="3600" dirty="0"/>
              <a:t> </a:t>
            </a:r>
            <a:r>
              <a:rPr lang="en-US" sz="3600" dirty="0" err="1"/>
              <a:t>ter</a:t>
            </a:r>
            <a:r>
              <a:rPr lang="en-US" sz="3600" dirty="0"/>
              <a:t> </a:t>
            </a:r>
            <a:r>
              <a:rPr lang="en-US" sz="3600" dirty="0" err="1"/>
              <a:t>sido</a:t>
            </a:r>
            <a:r>
              <a:rPr lang="en-US" sz="3600" dirty="0"/>
              <a:t> </a:t>
            </a:r>
            <a:r>
              <a:rPr lang="en-US" sz="3600" dirty="0" err="1"/>
              <a:t>arquitetado</a:t>
            </a:r>
            <a:r>
              <a:rPr lang="en-US" sz="3600" dirty="0"/>
              <a:t> para </a:t>
            </a:r>
            <a:r>
              <a:rPr lang="en-US" sz="3600" dirty="0" err="1"/>
              <a:t>suportar</a:t>
            </a:r>
            <a:r>
              <a:rPr lang="en-US" sz="3600" dirty="0"/>
              <a:t>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simultaneamente</a:t>
            </a:r>
            <a:endParaRPr lang="en-US" sz="3600" dirty="0"/>
          </a:p>
          <a:p>
            <a:r>
              <a:rPr lang="en-US" sz="3600" dirty="0"/>
              <a:t>Se a </a:t>
            </a:r>
            <a:r>
              <a:rPr lang="en-US" sz="3600" dirty="0" err="1"/>
              <a:t>escala</a:t>
            </a:r>
            <a:r>
              <a:rPr lang="en-US" sz="3600" dirty="0"/>
              <a:t> para para,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exempo</a:t>
            </a:r>
            <a:r>
              <a:rPr lang="en-US" sz="3600" dirty="0"/>
              <a:t>, </a:t>
            </a:r>
            <a:r>
              <a:rPr lang="en-US" sz="3600" dirty="0" err="1"/>
              <a:t>dezenas</a:t>
            </a:r>
            <a:r>
              <a:rPr lang="en-US" sz="3600" dirty="0"/>
              <a:t> de </a:t>
            </a:r>
            <a:r>
              <a:rPr lang="en-US" sz="3600" dirty="0" err="1"/>
              <a:t>milhares</a:t>
            </a:r>
            <a:r>
              <a:rPr lang="en-US" sz="3600" dirty="0"/>
              <a:t> de </a:t>
            </a:r>
            <a:r>
              <a:rPr lang="en-US" sz="3600" dirty="0" err="1"/>
              <a:t>usuários</a:t>
            </a:r>
            <a:r>
              <a:rPr lang="en-US" sz="3600" dirty="0"/>
              <a:t> e o </a:t>
            </a:r>
            <a:r>
              <a:rPr lang="en-US" sz="3600" dirty="0" err="1"/>
              <a:t>sistema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suporta</a:t>
            </a:r>
            <a:r>
              <a:rPr lang="en-US" sz="3600" dirty="0"/>
              <a:t> </a:t>
            </a:r>
            <a:r>
              <a:rPr lang="en-US" sz="3600" dirty="0" err="1"/>
              <a:t>tal</a:t>
            </a:r>
            <a:r>
              <a:rPr lang="en-US" sz="3600" dirty="0"/>
              <a:t> </a:t>
            </a:r>
            <a:r>
              <a:rPr lang="en-US" sz="3600" dirty="0" err="1"/>
              <a:t>demanda</a:t>
            </a:r>
            <a:r>
              <a:rPr lang="en-US" sz="3600" dirty="0"/>
              <a:t>, </a:t>
            </a:r>
            <a:r>
              <a:rPr lang="en-US" sz="3600" dirty="0" err="1"/>
              <a:t>ele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escalável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dimensões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Um SD </a:t>
            </a:r>
            <a:r>
              <a:rPr lang="en-US" sz="3600" b="1" dirty="0" err="1"/>
              <a:t>pode</a:t>
            </a:r>
            <a:r>
              <a:rPr lang="en-US" sz="3600" b="1" dirty="0"/>
              <a:t> </a:t>
            </a:r>
            <a:r>
              <a:rPr lang="en-US" sz="3600" b="1" dirty="0" err="1"/>
              <a:t>ser</a:t>
            </a:r>
            <a:r>
              <a:rPr lang="en-US" sz="3600" b="1" dirty="0"/>
              <a:t> </a:t>
            </a:r>
            <a:r>
              <a:rPr lang="en-US" sz="3600" b="1" dirty="0" err="1"/>
              <a:t>escalável</a:t>
            </a:r>
            <a:r>
              <a:rPr lang="en-US" sz="3600" b="1" dirty="0"/>
              <a:t> </a:t>
            </a:r>
            <a:r>
              <a:rPr lang="en-US" sz="3600" b="1" dirty="0" err="1"/>
              <a:t>em</a:t>
            </a:r>
            <a:r>
              <a:rPr lang="en-US" sz="3600" b="1" dirty="0"/>
              <a:t> 3 </a:t>
            </a:r>
            <a:r>
              <a:rPr lang="en-US" sz="3600" b="1" dirty="0" err="1"/>
              <a:t>dimensões</a:t>
            </a:r>
            <a:r>
              <a:rPr lang="en-US" sz="3600" b="1" dirty="0"/>
              <a:t> [SDPP]:</a:t>
            </a:r>
          </a:p>
          <a:p>
            <a:r>
              <a:rPr lang="en-US" sz="3600" dirty="0" err="1"/>
              <a:t>Tamanho</a:t>
            </a:r>
            <a:endParaRPr lang="en-US" sz="3600" dirty="0"/>
          </a:p>
          <a:p>
            <a:r>
              <a:rPr lang="en-US" sz="3600" dirty="0" err="1"/>
              <a:t>Localização</a:t>
            </a:r>
            <a:r>
              <a:rPr lang="en-US" sz="3600" dirty="0"/>
              <a:t> </a:t>
            </a:r>
            <a:r>
              <a:rPr lang="en-US" sz="3600" dirty="0" err="1"/>
              <a:t>geográfica</a:t>
            </a:r>
            <a:endParaRPr lang="en-US" sz="3600" dirty="0"/>
          </a:p>
          <a:p>
            <a:r>
              <a:rPr lang="en-US" sz="3600" dirty="0" err="1"/>
              <a:t>Administração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inframe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870" y="4313275"/>
            <a:ext cx="3247030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A era dos mainframes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01411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Realizavam tarefas requerendo alto poder de processamento</a:t>
            </a:r>
          </a:p>
          <a:p>
            <a:r>
              <a:rPr lang="pt-BR" sz="3200" dirty="0"/>
              <a:t>Muitas dessas tarefas eram processadas em lote (batch):</a:t>
            </a:r>
          </a:p>
          <a:p>
            <a:r>
              <a:rPr lang="pt-BR" sz="3200" dirty="0"/>
              <a:t>Análise estatística de grandes volumes de dados (Censo)</a:t>
            </a:r>
          </a:p>
          <a:p>
            <a:r>
              <a:rPr lang="pt-BR" sz="3200" dirty="0"/>
              <a:t>Folhas de pagamento</a:t>
            </a:r>
          </a:p>
          <a:p>
            <a:r>
              <a:rPr lang="pt" sz="3200" dirty="0"/>
              <a:t>Declarações de imposto de renda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3429001" y="6381303"/>
            <a:ext cx="45897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www.yourdictionary.com</a:t>
            </a:r>
            <a:r>
              <a:rPr lang="pt-BR" sz="1000" dirty="0"/>
              <a:t>/</a:t>
            </a:r>
            <a:r>
              <a:rPr lang="pt-BR" sz="1000" dirty="0" err="1"/>
              <a:t>ibm</a:t>
            </a:r>
            <a:r>
              <a:rPr lang="pt-BR" sz="1000" dirty="0"/>
              <a:t>-</a:t>
            </a:r>
            <a:r>
              <a:rPr lang="pt-BR" sz="1000" dirty="0" err="1"/>
              <a:t>compatible</a:t>
            </a:r>
            <a:r>
              <a:rPr lang="pt-BR" sz="1000" dirty="0"/>
              <a:t>-mainframe</a:t>
            </a:r>
          </a:p>
        </p:txBody>
      </p:sp>
    </p:spTree>
    <p:extLst>
      <p:ext uri="{BB962C8B-B14F-4D97-AF65-F5344CB8AC3E}">
        <p14:creationId xmlns:p14="http://schemas.microsoft.com/office/powerpoint/2010/main" val="30017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3777622"/>
          </a:xfrm>
        </p:spPr>
        <p:txBody>
          <a:bodyPr>
            <a:normAutofit/>
          </a:bodyPr>
          <a:lstStyle/>
          <a:p>
            <a:r>
              <a:rPr lang="pt" sz="3600" dirty="0"/>
              <a:t>Um sistema cujo </a:t>
            </a:r>
            <a:r>
              <a:rPr lang="pt" sz="3600" b="1" dirty="0"/>
              <a:t>tamanho</a:t>
            </a:r>
            <a:r>
              <a:rPr lang="pt" sz="3600" dirty="0"/>
              <a:t> é escalável indica que ele se mantém eficiente à medida que são adicionados mais recursos e usuários.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38BCB-E95A-E246-81F6-27CFD5726959}"/>
              </a:ext>
            </a:extLst>
          </p:cNvPr>
          <p:cNvSpPr txBox="1"/>
          <p:nvPr/>
        </p:nvSpPr>
        <p:spPr>
          <a:xfrm>
            <a:off x="3698576" y="6512321"/>
            <a:ext cx="6019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www.iconfinder.com</a:t>
            </a:r>
            <a:r>
              <a:rPr lang="pt-BR" sz="1000" dirty="0"/>
              <a:t>/</a:t>
            </a:r>
            <a:r>
              <a:rPr lang="pt-BR" sz="1000" dirty="0" err="1"/>
              <a:t>icons</a:t>
            </a:r>
            <a:r>
              <a:rPr lang="pt-BR" sz="1000" dirty="0"/>
              <a:t>/3132425/</a:t>
            </a:r>
            <a:r>
              <a:rPr lang="pt-BR" sz="1000" dirty="0" err="1"/>
              <a:t>big_data_scalability_scale_volume_icon</a:t>
            </a:r>
            <a:endParaRPr lang="pt-BR" sz="1000" dirty="0"/>
          </a:p>
        </p:txBody>
      </p:sp>
      <p:pic>
        <p:nvPicPr>
          <p:cNvPr id="7" name="Picture 6" descr="Escalabilidde de Tamanho">
            <a:extLst>
              <a:ext uri="{FF2B5EF4-FFF2-40B4-BE49-F238E27FC236}">
                <a16:creationId xmlns:a16="http://schemas.microsoft.com/office/drawing/2014/main" id="{D689ECB0-F900-E44B-BBDB-88BF86048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710" y="2968256"/>
            <a:ext cx="3517275" cy="35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orizontal Scaling">
            <a:extLst>
              <a:ext uri="{FF2B5EF4-FFF2-40B4-BE49-F238E27FC236}">
                <a16:creationId xmlns:a16="http://schemas.microsoft.com/office/drawing/2014/main" id="{F131A758-062A-F848-B91D-D3667FF2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79" y="4676013"/>
            <a:ext cx="5593521" cy="2202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339561"/>
            <a:ext cx="10331482" cy="3777622"/>
          </a:xfrm>
        </p:spPr>
        <p:txBody>
          <a:bodyPr>
            <a:normAutofit fontScale="92500" lnSpcReduction="10000"/>
          </a:bodyPr>
          <a:lstStyle/>
          <a:p>
            <a:r>
              <a:rPr lang="pt" sz="3200" dirty="0"/>
              <a:t>Mais usuários e recursos gerenciados ... mais capacidade computacional necessária</a:t>
            </a:r>
          </a:p>
          <a:p>
            <a:r>
              <a:rPr lang="pt" sz="3200" dirty="0"/>
              <a:t>Esta capacidade pode ser adicionada pela utilização de novos servidores</a:t>
            </a:r>
          </a:p>
          <a:p>
            <a:r>
              <a:rPr lang="pt" sz="3200" dirty="0"/>
              <a:t>Isto é o que chamamos de Escalonamento Horizontal (</a:t>
            </a:r>
            <a:r>
              <a:rPr lang="pt" sz="3200" i="1" dirty="0"/>
              <a:t>Horizontal </a:t>
            </a:r>
            <a:r>
              <a:rPr lang="pt" sz="3200" i="1" dirty="0" err="1"/>
              <a:t>Scaling</a:t>
            </a:r>
            <a:r>
              <a:rPr lang="pt" sz="3200" i="1" dirty="0"/>
              <a:t> </a:t>
            </a:r>
            <a:r>
              <a:rPr lang="pt" sz="3200" dirty="0"/>
              <a:t>ou</a:t>
            </a:r>
            <a:r>
              <a:rPr lang="pt" sz="3200" i="1" dirty="0"/>
              <a:t> </a:t>
            </a:r>
            <a:r>
              <a:rPr lang="pt" sz="3200" i="1" dirty="0" err="1"/>
              <a:t>Scaling</a:t>
            </a:r>
            <a:r>
              <a:rPr lang="pt" sz="3200" i="1" dirty="0"/>
              <a:t> </a:t>
            </a:r>
            <a:r>
              <a:rPr lang="pt" sz="3200" i="1" dirty="0" err="1"/>
              <a:t>Up</a:t>
            </a:r>
            <a:r>
              <a:rPr lang="pt" sz="3200" dirty="0"/>
              <a:t>)</a:t>
            </a:r>
          </a:p>
          <a:p>
            <a:r>
              <a:rPr lang="pt" sz="3200" dirty="0"/>
              <a:t>A aplicação é então distribuída entre os diversos servidores para fazer Balanceamento de Carga (</a:t>
            </a:r>
            <a:r>
              <a:rPr lang="pt" sz="3200" i="1" dirty="0" err="1"/>
              <a:t>Load</a:t>
            </a:r>
            <a:r>
              <a:rPr lang="pt" sz="3200" i="1" dirty="0"/>
              <a:t> </a:t>
            </a:r>
            <a:r>
              <a:rPr lang="pt" sz="3200" i="1" dirty="0" err="1"/>
              <a:t>Balancing</a:t>
            </a:r>
            <a:r>
              <a:rPr lang="pt" sz="3200" dirty="0"/>
              <a:t>)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6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Requer que o aumento da capacidade computacional disponível a um SD seja feito de forma automatizada</a:t>
            </a:r>
          </a:p>
          <a:p>
            <a:r>
              <a:rPr lang="pt" sz="3200" dirty="0"/>
              <a:t>Sem automatização, o sistema perderá desempenho ou deixará de atender usuários até que seja realizada intervenção da equipe de TI </a:t>
            </a:r>
          </a:p>
          <a:p>
            <a:r>
              <a:rPr lang="pt" sz="3200" dirty="0"/>
              <a:t>Com os provedores e tecnologias de Computação em Nuvem (</a:t>
            </a:r>
            <a:r>
              <a:rPr lang="pt" sz="3200" b="1" i="1" dirty="0" err="1"/>
              <a:t>Cloud</a:t>
            </a:r>
            <a:r>
              <a:rPr lang="pt" sz="3200" b="1" i="1" dirty="0"/>
              <a:t> </a:t>
            </a:r>
            <a:r>
              <a:rPr lang="pt" sz="3200" b="1" i="1" dirty="0" err="1"/>
              <a:t>Computing</a:t>
            </a:r>
            <a:r>
              <a:rPr lang="pt" sz="3200" dirty="0"/>
              <a:t>), toda essa automatização é facilitada.</a:t>
            </a:r>
          </a:p>
          <a:p>
            <a:r>
              <a:rPr lang="pt" sz="3200" dirty="0"/>
              <a:t>Provedores de </a:t>
            </a:r>
            <a:r>
              <a:rPr lang="pt" sz="3200" dirty="0" err="1"/>
              <a:t>Cloud</a:t>
            </a:r>
            <a:r>
              <a:rPr lang="pt" sz="3200" dirty="0"/>
              <a:t> como </a:t>
            </a:r>
            <a:r>
              <a:rPr lang="pt" sz="3200" dirty="0">
                <a:hlinkClick r:id="rId2"/>
              </a:rPr>
              <a:t>Amazon (AWS)</a:t>
            </a:r>
            <a:r>
              <a:rPr lang="pt" sz="3200" dirty="0"/>
              <a:t>, </a:t>
            </a:r>
            <a:r>
              <a:rPr lang="pt" sz="3200" dirty="0">
                <a:hlinkClick r:id="rId3"/>
              </a:rPr>
              <a:t>Google</a:t>
            </a:r>
            <a:r>
              <a:rPr lang="pt" sz="3200" dirty="0"/>
              <a:t> e </a:t>
            </a:r>
            <a:r>
              <a:rPr lang="pt" sz="3200" dirty="0">
                <a:hlinkClick r:id="rId4"/>
              </a:rPr>
              <a:t>Microsoft (Azure)</a:t>
            </a:r>
            <a:r>
              <a:rPr lang="pt" sz="3200" dirty="0"/>
              <a:t> fornecem soluções (até </a:t>
            </a:r>
            <a:r>
              <a:rPr lang="pt" sz="3200" i="1" dirty="0" err="1"/>
              <a:t>free</a:t>
            </a:r>
            <a:r>
              <a:rPr lang="pt" sz="3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3" y="1444490"/>
            <a:ext cx="11842228" cy="5032509"/>
          </a:xfrm>
        </p:spPr>
        <p:txBody>
          <a:bodyPr>
            <a:noAutofit/>
          </a:bodyPr>
          <a:lstStyle/>
          <a:p>
            <a:r>
              <a:rPr lang="pt" sz="3600" dirty="0"/>
              <a:t>A escalabilidade horizontal na </a:t>
            </a:r>
            <a:r>
              <a:rPr lang="pt" sz="3600" dirty="0" err="1"/>
              <a:t>Cloud</a:t>
            </a:r>
            <a:r>
              <a:rPr lang="pt" sz="3600" dirty="0"/>
              <a:t> é normalmente possibilitada por meio de virtualização</a:t>
            </a:r>
          </a:p>
          <a:p>
            <a:r>
              <a:rPr lang="en-US" sz="3600" dirty="0" err="1"/>
              <a:t>Virtualização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uma</a:t>
            </a:r>
            <a:r>
              <a:rPr lang="en-US" sz="3600" dirty="0"/>
              <a:t> </a:t>
            </a:r>
            <a:r>
              <a:rPr lang="en-US" sz="3600" dirty="0" err="1"/>
              <a:t>tecnologia</a:t>
            </a:r>
            <a:r>
              <a:rPr lang="en-US" sz="3600" dirty="0"/>
              <a:t> que </a:t>
            </a:r>
            <a:r>
              <a:rPr lang="en-US" sz="3600" dirty="0" err="1"/>
              <a:t>permite</a:t>
            </a:r>
            <a:r>
              <a:rPr lang="en-US" sz="3600" dirty="0"/>
              <a:t> </a:t>
            </a:r>
            <a:r>
              <a:rPr lang="en-US" sz="3600" dirty="0" err="1"/>
              <a:t>criar</a:t>
            </a:r>
            <a:r>
              <a:rPr lang="en-US" sz="3600" dirty="0"/>
              <a:t> </a:t>
            </a:r>
            <a:r>
              <a:rPr lang="en-US" sz="3600" dirty="0" err="1"/>
              <a:t>múltiplos</a:t>
            </a:r>
            <a:r>
              <a:rPr lang="en-US" sz="3600" dirty="0"/>
              <a:t> </a:t>
            </a:r>
            <a:r>
              <a:rPr lang="en-US" sz="3600" dirty="0" err="1"/>
              <a:t>ambientes</a:t>
            </a:r>
            <a:r>
              <a:rPr lang="en-US" sz="3600" dirty="0"/>
              <a:t> com </a:t>
            </a:r>
            <a:r>
              <a:rPr lang="en-US" sz="3600" dirty="0" err="1"/>
              <a:t>recursos</a:t>
            </a:r>
            <a:r>
              <a:rPr lang="en-US" sz="3600" dirty="0"/>
              <a:t> </a:t>
            </a:r>
            <a:r>
              <a:rPr lang="en-US" sz="3600" dirty="0" err="1"/>
              <a:t>computacionais</a:t>
            </a:r>
            <a:r>
              <a:rPr lang="en-US" sz="3600" dirty="0"/>
              <a:t> </a:t>
            </a:r>
            <a:r>
              <a:rPr lang="en-US" sz="3600" dirty="0" err="1"/>
              <a:t>dedicados</a:t>
            </a:r>
            <a:r>
              <a:rPr lang="en-US" sz="3600" dirty="0"/>
              <a:t>, </a:t>
            </a:r>
            <a:r>
              <a:rPr lang="en-US" sz="3600" dirty="0" err="1"/>
              <a:t>executando</a:t>
            </a:r>
            <a:r>
              <a:rPr lang="en-US" sz="3600" dirty="0"/>
              <a:t> de forma </a:t>
            </a:r>
            <a:r>
              <a:rPr lang="en-US" sz="3600" dirty="0" err="1"/>
              <a:t>isolada</a:t>
            </a:r>
            <a:r>
              <a:rPr lang="en-US" sz="3600" dirty="0"/>
              <a:t>, </a:t>
            </a:r>
            <a:r>
              <a:rPr lang="en-US" sz="3600" dirty="0" err="1"/>
              <a:t>dentro</a:t>
            </a:r>
            <a:r>
              <a:rPr lang="en-US" sz="3600" dirty="0"/>
              <a:t> de um </a:t>
            </a:r>
            <a:r>
              <a:rPr lang="en-US" sz="3600" dirty="0" err="1"/>
              <a:t>único</a:t>
            </a:r>
            <a:r>
              <a:rPr lang="en-US" sz="3600" dirty="0"/>
              <a:t> </a:t>
            </a:r>
            <a:r>
              <a:rPr lang="en-US" sz="3600" dirty="0" err="1"/>
              <a:t>equipamento</a:t>
            </a:r>
            <a:r>
              <a:rPr lang="en-US" sz="3600" dirty="0"/>
              <a:t> </a:t>
            </a:r>
            <a:r>
              <a:rPr lang="en-US" sz="3600" dirty="0" err="1"/>
              <a:t>físico</a:t>
            </a:r>
            <a:r>
              <a:rPr lang="en-US" sz="3600" dirty="0"/>
              <a:t>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pt" sz="3600" dirty="0"/>
              <a:t>Uma das formas para conseguir compartilhamento de recursos</a:t>
            </a:r>
          </a:p>
          <a:p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813" y="1444490"/>
            <a:ext cx="11647357" cy="5314052"/>
          </a:xfrm>
        </p:spPr>
        <p:txBody>
          <a:bodyPr>
            <a:noAutofit/>
          </a:bodyPr>
          <a:lstStyle/>
          <a:p>
            <a:r>
              <a:rPr lang="pt" sz="3600" dirty="0"/>
              <a:t>Existem diferentes formas de virtualização</a:t>
            </a:r>
          </a:p>
          <a:p>
            <a:r>
              <a:rPr lang="pt" sz="3600" dirty="0"/>
              <a:t>As mais comuns são: </a:t>
            </a:r>
            <a:r>
              <a:rPr lang="pt" sz="3600" b="1" dirty="0"/>
              <a:t>Máquinas Virtuais</a:t>
            </a:r>
            <a:r>
              <a:rPr lang="pt" sz="3600" dirty="0"/>
              <a:t> (</a:t>
            </a:r>
            <a:r>
              <a:rPr lang="pt" sz="3600" i="1" dirty="0"/>
              <a:t>Virtual </a:t>
            </a:r>
            <a:r>
              <a:rPr lang="pt" sz="3600" i="1" dirty="0" err="1"/>
              <a:t>Machines</a:t>
            </a:r>
            <a:r>
              <a:rPr lang="pt" sz="3600" i="1" dirty="0"/>
              <a:t>, </a:t>
            </a:r>
            <a:r>
              <a:rPr lang="pt" sz="3600" i="1" dirty="0" err="1"/>
              <a:t>VMs</a:t>
            </a:r>
            <a:r>
              <a:rPr lang="pt" sz="3600" dirty="0"/>
              <a:t>) e </a:t>
            </a:r>
            <a:r>
              <a:rPr lang="pt" sz="3600" b="1" dirty="0"/>
              <a:t>Contêineres</a:t>
            </a:r>
          </a:p>
          <a:p>
            <a:r>
              <a:rPr lang="pt" sz="3600" dirty="0">
                <a:hlinkClick r:id="rId2"/>
              </a:rPr>
              <a:t>Como contêineres se popularizaram apenas recentemente em 2013</a:t>
            </a:r>
            <a:r>
              <a:rPr lang="pt" sz="3600" dirty="0"/>
              <a:t>, as definições de virtualização que você vai encontrar em livros e artigos na internet podem considerar apenas </a:t>
            </a:r>
            <a:r>
              <a:rPr lang="pt" sz="3600" dirty="0" err="1"/>
              <a:t>VMs</a:t>
            </a:r>
            <a:r>
              <a:rPr lang="pt" sz="3600" dirty="0"/>
              <a:t>. A definição atual apresentada anteriormente foi baseada em diversas referências.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b="1" dirty="0"/>
              <a:t>Máquinas Virtuais (</a:t>
            </a:r>
            <a:r>
              <a:rPr lang="pt" sz="3200" b="1" dirty="0" err="1"/>
              <a:t>VMs</a:t>
            </a:r>
            <a:r>
              <a:rPr lang="pt" sz="3200" b="1" dirty="0"/>
              <a:t>)</a:t>
            </a:r>
            <a:r>
              <a:rPr lang="pt" sz="3200" dirty="0"/>
              <a:t>: possuem um SO completo rodando sobre o SO da máquina física (</a:t>
            </a:r>
            <a:r>
              <a:rPr lang="pt" sz="3200" i="1" dirty="0" err="1"/>
              <a:t>Physical</a:t>
            </a:r>
            <a:r>
              <a:rPr lang="pt" sz="3200" i="1" dirty="0"/>
              <a:t> </a:t>
            </a:r>
            <a:r>
              <a:rPr lang="pt" sz="3200" i="1" dirty="0" err="1"/>
              <a:t>Machine</a:t>
            </a:r>
            <a:r>
              <a:rPr lang="pt" sz="3200" i="1" dirty="0"/>
              <a:t> – PM</a:t>
            </a:r>
            <a:r>
              <a:rPr lang="pt" sz="3200" dirty="0"/>
              <a:t>)</a:t>
            </a:r>
          </a:p>
          <a:p>
            <a:r>
              <a:rPr lang="pt" sz="3200" dirty="0"/>
              <a:t>Seu SO pode ser qualquer um</a:t>
            </a:r>
          </a:p>
          <a:p>
            <a:r>
              <a:rPr lang="pt" sz="3200" dirty="0" err="1"/>
              <a:t>VMs</a:t>
            </a:r>
            <a:r>
              <a:rPr lang="pt" sz="3200" dirty="0"/>
              <a:t> são chamadas de convidadas (</a:t>
            </a:r>
            <a:r>
              <a:rPr lang="pt" sz="3200" i="1" dirty="0" err="1"/>
              <a:t>Guest</a:t>
            </a:r>
            <a:r>
              <a:rPr lang="pt" sz="3200" dirty="0"/>
              <a:t>)</a:t>
            </a:r>
          </a:p>
          <a:p>
            <a:r>
              <a:rPr lang="pt" sz="3200" dirty="0"/>
              <a:t>A máquina física é chamada de hospedeira (Host)</a:t>
            </a:r>
          </a:p>
          <a:p>
            <a:r>
              <a:rPr lang="pt" sz="3200" dirty="0"/>
              <a:t>Exemplo: </a:t>
            </a:r>
            <a:r>
              <a:rPr lang="pt" sz="3200" dirty="0" err="1"/>
              <a:t>VirtualBox</a:t>
            </a:r>
            <a:r>
              <a:rPr lang="pt" sz="3200" dirty="0"/>
              <a:t>, </a:t>
            </a:r>
            <a:r>
              <a:rPr lang="pt" sz="3200" dirty="0" err="1"/>
              <a:t>VMWare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2CC756-C01E-E044-B095-B04B4BFD3B19}"/>
              </a:ext>
            </a:extLst>
          </p:cNvPr>
          <p:cNvGrpSpPr/>
          <p:nvPr/>
        </p:nvGrpSpPr>
        <p:grpSpPr>
          <a:xfrm>
            <a:off x="2306326" y="4992438"/>
            <a:ext cx="8810226" cy="1990257"/>
            <a:chOff x="2306326" y="4867743"/>
            <a:chExt cx="8810226" cy="1990257"/>
          </a:xfrm>
        </p:grpSpPr>
        <p:pic>
          <p:nvPicPr>
            <p:cNvPr id="6" name="Picture 5" descr="VirtualBox">
              <a:extLst>
                <a:ext uri="{FF2B5EF4-FFF2-40B4-BE49-F238E27FC236}">
                  <a16:creationId xmlns:a16="http://schemas.microsoft.com/office/drawing/2014/main" id="{DA76982A-56B9-8648-9E09-35C743242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326" y="4943266"/>
              <a:ext cx="1839210" cy="1839210"/>
            </a:xfrm>
            <a:prstGeom prst="rect">
              <a:avLst/>
            </a:prstGeom>
          </p:spPr>
        </p:pic>
        <p:pic>
          <p:nvPicPr>
            <p:cNvPr id="8" name="Picture 7" descr="VMWare">
              <a:extLst>
                <a:ext uri="{FF2B5EF4-FFF2-40B4-BE49-F238E27FC236}">
                  <a16:creationId xmlns:a16="http://schemas.microsoft.com/office/drawing/2014/main" id="{0378F247-797E-CD45-B1D0-67D7BEA41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5071" y="4867743"/>
              <a:ext cx="5511481" cy="1990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07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b="1" dirty="0"/>
              <a:t>Contêineres</a:t>
            </a:r>
            <a:r>
              <a:rPr lang="pt" sz="3200" dirty="0"/>
              <a:t>: é um pacote contendo aplicações, dependências e configurações para execução de um sistema, de forma isolada, dentro de um SO hospedeiro [</a:t>
            </a:r>
            <a:r>
              <a:rPr lang="pt" sz="3200" dirty="0">
                <a:hlinkClick r:id="rId2"/>
              </a:rPr>
              <a:t>RedHat</a:t>
            </a:r>
            <a:r>
              <a:rPr lang="pt" sz="3200" dirty="0"/>
              <a:t>]</a:t>
            </a:r>
          </a:p>
          <a:p>
            <a:r>
              <a:rPr lang="pt" sz="3200" dirty="0"/>
              <a:t>São mais leves que </a:t>
            </a:r>
            <a:r>
              <a:rPr lang="pt" sz="3200" dirty="0" err="1"/>
              <a:t>VMs</a:t>
            </a:r>
            <a:r>
              <a:rPr lang="pt" sz="3200" dirty="0"/>
              <a:t> pois não possuem seu próprio SO</a:t>
            </a:r>
          </a:p>
          <a:p>
            <a:r>
              <a:rPr lang="pt" sz="3200" dirty="0"/>
              <a:t>Usam o SO da máquina física (Host)</a:t>
            </a:r>
          </a:p>
          <a:p>
            <a:r>
              <a:rPr lang="pt" sz="3200" dirty="0"/>
              <a:t>Atualmente existem os </a:t>
            </a:r>
            <a:r>
              <a:rPr lang="en-US" sz="3200" dirty="0">
                <a:hlinkClick r:id="rId3"/>
              </a:rPr>
              <a:t>C</a:t>
            </a:r>
            <a:r>
              <a:rPr lang="pt" sz="3200" dirty="0">
                <a:hlinkClick r:id="rId3"/>
              </a:rPr>
              <a:t>ontêineres Linux</a:t>
            </a:r>
            <a:r>
              <a:rPr lang="pt" sz="3200" dirty="0"/>
              <a:t> e </a:t>
            </a:r>
            <a:r>
              <a:rPr lang="en-US" sz="3200" dirty="0">
                <a:hlinkClick r:id="rId4"/>
              </a:rPr>
              <a:t>C</a:t>
            </a:r>
            <a:r>
              <a:rPr lang="pt" sz="3200" dirty="0">
                <a:hlinkClick r:id="rId4"/>
              </a:rPr>
              <a:t>ontêineres Windows</a:t>
            </a:r>
            <a:r>
              <a:rPr lang="pt" sz="3200" dirty="0"/>
              <a:t>.</a:t>
            </a:r>
          </a:p>
          <a:p>
            <a:r>
              <a:rPr lang="pt" sz="3200" dirty="0"/>
              <a:t>Popularizaram com o advento do </a:t>
            </a:r>
            <a:r>
              <a:rPr lang="pt" sz="3200" dirty="0">
                <a:hlinkClick r:id="rId5"/>
              </a:rPr>
              <a:t>Docker</a:t>
            </a:r>
            <a:r>
              <a:rPr lang="pt" sz="3200" dirty="0"/>
              <a:t>: um gerenciador de contêineres.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49C76E0C-2C6D-A74C-83CE-A661D2050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8400" y="5041900"/>
            <a:ext cx="21336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9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Tais tecnologias permitem que ambientes virtualizados (</a:t>
            </a:r>
            <a:r>
              <a:rPr lang="pt" sz="3200" dirty="0" err="1"/>
              <a:t>VMs</a:t>
            </a:r>
            <a:r>
              <a:rPr lang="pt" sz="3200" dirty="0"/>
              <a:t> ou contêineres) sejam criados, iniciados, clonados, finalizados de forma automatizada</a:t>
            </a:r>
          </a:p>
          <a:p>
            <a:r>
              <a:rPr lang="pt" sz="3200" dirty="0"/>
              <a:t>Um ambiente pode ser clonado para implantação em outro servidor quando a demanda de usuários aumentar, permitindo balancear a carga</a:t>
            </a:r>
          </a:p>
          <a:p>
            <a:r>
              <a:rPr lang="pt" sz="3200" dirty="0"/>
              <a:t>Ambientes podem ser finalizados quando a demanda de acessos diminuir, para não deixar recursos físicos ociosos, liberando para uso de outros clientes ou aplicações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6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>
                <a:hlinkClick r:id="rId2"/>
              </a:rPr>
              <a:t>Com a computação em nuvem, temos uma capacidade computacional aparentemente infinita</a:t>
            </a:r>
            <a:endParaRPr lang="pt" sz="3600" dirty="0"/>
          </a:p>
          <a:p>
            <a:r>
              <a:rPr lang="pt" sz="3600" dirty="0"/>
              <a:t>Mas um sistema não pode ser infinitamente escalável</a:t>
            </a:r>
          </a:p>
          <a:p>
            <a:r>
              <a:rPr lang="pt" sz="3600" dirty="0"/>
              <a:t>O uso de recursos na nuvem tem custo, assim a escalabilidade pode ser limitada pela falta de orçamento para bancar custos cada vez mais elevados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Se seu sistema está projetado para suportar demandas de centenas de milhares de acesso simultâneos e passar a receber milhões de acessos, ele dificilmente estará preparado para um salto de escala tão grande</a:t>
            </a:r>
          </a:p>
          <a:p>
            <a:r>
              <a:rPr lang="pt-PT" sz="3600" dirty="0"/>
              <a:t>Em muitos casos, as tecnologia e arquitetura do sistema podem simplesmente não ser adequados para atender essa escala de usuários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5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CFDB6-F217-7A4E-BB51-766809FE0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645" y="4313275"/>
            <a:ext cx="2569079" cy="2569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Processamento em lote (batch)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624376"/>
            <a:ext cx="10908264" cy="3777622"/>
          </a:xfrm>
        </p:spPr>
        <p:txBody>
          <a:bodyPr>
            <a:normAutofit/>
          </a:bodyPr>
          <a:lstStyle/>
          <a:p>
            <a:r>
              <a:rPr lang="pt-PT" sz="3200" dirty="0"/>
              <a:t>Tarefas (jobs) executadas sem interrupção até o fim</a:t>
            </a:r>
          </a:p>
          <a:p>
            <a:r>
              <a:rPr lang="pt-PT" sz="3200" dirty="0"/>
              <a:t>Sem intervenção humana</a:t>
            </a:r>
          </a:p>
          <a:p>
            <a:r>
              <a:rPr lang="pt-PT" sz="3200" dirty="0"/>
              <a:t>Execução centralizada e desconectada em um mainframe</a:t>
            </a:r>
          </a:p>
          <a:p>
            <a:r>
              <a:rPr lang="pt-PT" sz="3200" dirty="0"/>
              <a:t>Impossível usar vários mainframes para agilizar a execução das tarefas</a:t>
            </a:r>
          </a:p>
          <a:p>
            <a:r>
              <a:rPr lang="pt-PT" sz="3200" dirty="0"/>
              <a:t>Tarefas cada vez maiores e mais complexas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081CA4-CFE5-8641-944C-8CEAB1B358CD}"/>
              </a:ext>
            </a:extLst>
          </p:cNvPr>
          <p:cNvSpPr txBox="1"/>
          <p:nvPr/>
        </p:nvSpPr>
        <p:spPr>
          <a:xfrm>
            <a:off x="4388370" y="6381303"/>
            <a:ext cx="3106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>
                <a:hlinkClick r:id="rId3"/>
              </a:rPr>
              <a:t>http://ais.its.psu.edu/services/batch/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868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i="1" dirty="0"/>
              <a:t>“Don’t count the servers, </a:t>
            </a:r>
            <a:br>
              <a:rPr lang="en-US" sz="4400" i="1" dirty="0"/>
            </a:br>
            <a:r>
              <a:rPr lang="en-US" sz="4400" i="1" dirty="0"/>
              <a:t>make the servers count”</a:t>
            </a:r>
          </a:p>
          <a:p>
            <a:pPr marL="0" indent="0">
              <a:buNone/>
            </a:pPr>
            <a:endParaRPr lang="en-US" sz="4400" i="1" dirty="0"/>
          </a:p>
          <a:p>
            <a:pPr marL="0" indent="0" algn="r">
              <a:buNone/>
            </a:pPr>
            <a:r>
              <a:rPr lang="en-US" sz="3600" i="1" dirty="0">
                <a:hlinkClick r:id="rId2"/>
              </a:rPr>
              <a:t>Scaling </a:t>
            </a:r>
            <a:r>
              <a:rPr lang="en-US" sz="3600" i="1" dirty="0" err="1">
                <a:hlinkClick r:id="rId2"/>
              </a:rPr>
              <a:t>Instragram</a:t>
            </a:r>
            <a:r>
              <a:rPr lang="en-US" sz="3600" i="1" dirty="0">
                <a:hlinkClick r:id="rId2"/>
              </a:rPr>
              <a:t> Infra</a:t>
            </a:r>
            <a:r>
              <a:rPr lang="en-US" sz="3600" dirty="0">
                <a:hlinkClick r:id="rId2"/>
              </a:rPr>
              <a:t> - Lisa Guo, 2016</a:t>
            </a:r>
            <a:endParaRPr lang="en-US" sz="3600" dirty="0"/>
          </a:p>
          <a:p>
            <a:pPr marL="0" indent="0">
              <a:buNone/>
            </a:pPr>
            <a:endParaRPr lang="pt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Indica que o sistema continua funcionando, e de forma eficiente, mesmo que a posição entre usuários e recursos mude e a distância entre eles aumente [SDPP]</a:t>
            </a:r>
          </a:p>
          <a:p>
            <a:r>
              <a:rPr lang="pt" sz="3200" dirty="0"/>
              <a:t>Os problemas de escalabilidade geográfica são mais perceptíveis em aplicações de comunicação em tempo real e jogos online</a:t>
            </a:r>
          </a:p>
          <a:p>
            <a:r>
              <a:rPr lang="pt" sz="3200" dirty="0"/>
              <a:t>O </a:t>
            </a:r>
            <a:r>
              <a:rPr lang="pt" sz="3200" i="1" dirty="0" err="1"/>
              <a:t>delay</a:t>
            </a:r>
            <a:r>
              <a:rPr lang="pt" sz="3200" dirty="0"/>
              <a:t> causado pela distância pode prejudicar a experiência do usuário ou até impossibilitar a interação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O esforço para administração do sistema ainda é baixo, mesmo com o aumento de usuários e recursos [SDPP]</a:t>
            </a:r>
          </a:p>
          <a:p>
            <a:r>
              <a:rPr lang="pt" sz="3200" dirty="0"/>
              <a:t>Os profissionais que administram o sistema não devem perceber o impacto do aumento do tamanho.</a:t>
            </a:r>
          </a:p>
          <a:p>
            <a:r>
              <a:rPr lang="pt" sz="3200" dirty="0"/>
              <a:t>Pense em um sistema convencional de uma loja virtual. O processo de separação e envio das encomendas é manual tais estágios precisam ser registrados no sistema.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5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Tal sistema é escalável administrativamente?</a:t>
            </a:r>
          </a:p>
          <a:p>
            <a:r>
              <a:rPr lang="pt" sz="3600" dirty="0"/>
              <a:t>Não é, pois o aumento das vendas vai tornar o processamento manual do envio mais lento, requerendo mais funcionários.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ESCALABILIDADE administrativa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343680"/>
          </a:xfrm>
        </p:spPr>
        <p:txBody>
          <a:bodyPr>
            <a:normAutofit/>
          </a:bodyPr>
          <a:lstStyle/>
          <a:p>
            <a:r>
              <a:rPr lang="pt" sz="3200" dirty="0"/>
              <a:t>A Amazon possui processos </a:t>
            </a:r>
            <a:r>
              <a:rPr lang="pt" sz="3200" dirty="0" err="1"/>
              <a:t>semi-automatizados</a:t>
            </a:r>
            <a:r>
              <a:rPr lang="pt" sz="3200" dirty="0"/>
              <a:t> por meio de robôs. </a:t>
            </a:r>
            <a:r>
              <a:rPr lang="en-US" sz="3200" dirty="0">
                <a:hlinkClick r:id="rId3"/>
              </a:rPr>
              <a:t>https://youtu.be/Ox05Bks2Q3s</a:t>
            </a:r>
            <a:r>
              <a:rPr lang="en-US" sz="3200" dirty="0"/>
              <a:t> </a:t>
            </a:r>
            <a:endParaRPr lang="pt" sz="3200" dirty="0"/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Amazon Warehouse Order Picking Robots">
            <a:hlinkClick r:id="" action="ppaction://media"/>
            <a:extLst>
              <a:ext uri="{FF2B5EF4-FFF2-40B4-BE49-F238E27FC236}">
                <a16:creationId xmlns:a16="http://schemas.microsoft.com/office/drawing/2014/main" id="{962DFF58-7A57-8543-9DBE-3F2B45A246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88438" y="2538959"/>
            <a:ext cx="7610006" cy="428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8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Tornar um sistema escalável em uma ou mais dimensões é um grande desafio</a:t>
            </a:r>
          </a:p>
          <a:p>
            <a:r>
              <a:rPr lang="pt" sz="3200" dirty="0"/>
              <a:t>É preciso fazer um balanço entre benefícios e desvantagens</a:t>
            </a:r>
          </a:p>
          <a:p>
            <a:r>
              <a:rPr lang="pt" sz="3200" dirty="0"/>
              <a:t>Uma das desvantagens é que o aumenta da escala para atender mais usuários pode trazer perdas de desempenho em geral [SDPP]</a:t>
            </a:r>
          </a:p>
          <a:p>
            <a:r>
              <a:rPr lang="pt" sz="3200" dirty="0"/>
              <a:t>Mais computadores pode aumentar a troca de mensagens e o tempo de resposta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Problemas 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No exemplo dos robôs da Amazon, aumentar o número de robôs em operação (que pode ser automático) pode congestionar os corredores</a:t>
            </a:r>
          </a:p>
          <a:p>
            <a:r>
              <a:rPr lang="pt" sz="3200" dirty="0"/>
              <a:t>Isto causaria uma perda de desempenho geral</a:t>
            </a:r>
          </a:p>
          <a:p>
            <a:r>
              <a:rPr lang="pt" sz="3200" dirty="0"/>
              <a:t>Ou seja, introduziria uma certa lentidão em todo o sistema</a:t>
            </a:r>
          </a:p>
          <a:p>
            <a:r>
              <a:rPr lang="pt" sz="3200" dirty="0"/>
              <a:t>Para cada uma das 3 dimensões em que um sistema pode ser escalável, existem problemas associados quando uma dessas dimensões é alterada.</a:t>
            </a:r>
          </a:p>
          <a:p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0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de tamanho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" sz="3600" dirty="0"/>
              <a:t>Quando um sistema aumenta a quantidade de usuários ou recursos, podemos ter limitações como [SDPP]:</a:t>
            </a:r>
          </a:p>
          <a:p>
            <a:r>
              <a:rPr lang="en-US" sz="3600" dirty="0" err="1"/>
              <a:t>Serviços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/>
              <a:t>Dados </a:t>
            </a:r>
            <a:r>
              <a:rPr lang="en-US" sz="3600" dirty="0" err="1"/>
              <a:t>centralizados</a:t>
            </a:r>
            <a:endParaRPr lang="pt" sz="3600" dirty="0"/>
          </a:p>
          <a:p>
            <a:r>
              <a:rPr lang="en-US" sz="3600" dirty="0" err="1"/>
              <a:t>Algoritmos</a:t>
            </a:r>
            <a:r>
              <a:rPr lang="en-US" sz="3600" dirty="0"/>
              <a:t> </a:t>
            </a:r>
            <a:r>
              <a:rPr lang="en-US" sz="3600" dirty="0" err="1"/>
              <a:t>centralizados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6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Possui apenas um servidor para atender os usuários e gerenciar recursos</a:t>
            </a:r>
          </a:p>
          <a:p>
            <a:r>
              <a:rPr lang="pt" sz="3600" dirty="0"/>
              <a:t>A medida que o número de usuários ou recursos aumenta, o servidor pode ficar sobrecarregado</a:t>
            </a:r>
          </a:p>
          <a:p>
            <a:r>
              <a:rPr lang="pt" sz="3600" dirty="0"/>
              <a:t>Pode não conseguir atender com eficiência os usuários atuais</a:t>
            </a:r>
          </a:p>
          <a:p>
            <a:r>
              <a:rPr lang="pt" sz="3600" dirty="0"/>
              <a:t>ou nem mesmo conseguir atender novos usuários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servidor pode se tornar um gargalo: ineficiente com o aumento da demanda.</a:t>
            </a:r>
          </a:p>
          <a:p>
            <a:r>
              <a:rPr lang="en-US" sz="3600" dirty="0"/>
              <a:t>Um </a:t>
            </a:r>
            <a:r>
              <a:rPr lang="en-US" sz="3600" dirty="0" err="1"/>
              <a:t>gargalo</a:t>
            </a:r>
            <a:r>
              <a:rPr lang="en-US" sz="3600" dirty="0"/>
              <a:t> </a:t>
            </a:r>
            <a:r>
              <a:rPr lang="en-US" sz="3600" dirty="0" err="1"/>
              <a:t>é</a:t>
            </a:r>
            <a:r>
              <a:rPr lang="en-US" sz="3600" dirty="0"/>
              <a:t> um </a:t>
            </a:r>
            <a:r>
              <a:rPr lang="en-US" sz="3600" dirty="0" err="1"/>
              <a:t>ponto</a:t>
            </a:r>
            <a:r>
              <a:rPr lang="en-US" sz="3600" dirty="0"/>
              <a:t> de </a:t>
            </a:r>
            <a:r>
              <a:rPr lang="en-US" sz="3600" dirty="0" err="1"/>
              <a:t>estrangulamento</a:t>
            </a:r>
            <a:r>
              <a:rPr lang="en-US" sz="3600" dirty="0"/>
              <a:t>, de </a:t>
            </a:r>
            <a:r>
              <a:rPr lang="en-US" sz="3600" dirty="0" err="1"/>
              <a:t>lentidão</a:t>
            </a:r>
            <a:endParaRPr lang="pt" sz="3600" dirty="0"/>
          </a:p>
          <a:p>
            <a:r>
              <a:rPr lang="en-US" sz="3600" dirty="0"/>
              <a:t>Um </a:t>
            </a:r>
            <a:r>
              <a:rPr lang="en-US" sz="3600" dirty="0" err="1"/>
              <a:t>exemplo</a:t>
            </a:r>
            <a:r>
              <a:rPr lang="en-US" sz="3600" dirty="0"/>
              <a:t> </a:t>
            </a:r>
            <a:r>
              <a:rPr lang="en-US" sz="3600" dirty="0" err="1"/>
              <a:t>claro</a:t>
            </a:r>
            <a:r>
              <a:rPr lang="en-US" sz="3600" dirty="0"/>
              <a:t> </a:t>
            </a:r>
            <a:r>
              <a:rPr lang="en-US" sz="3600" dirty="0" err="1"/>
              <a:t>são</a:t>
            </a:r>
            <a:r>
              <a:rPr lang="en-US" sz="3600" dirty="0"/>
              <a:t> </a:t>
            </a:r>
            <a:r>
              <a:rPr lang="en-US" sz="3600" dirty="0" err="1"/>
              <a:t>filas</a:t>
            </a:r>
            <a:r>
              <a:rPr lang="en-US" sz="3600" dirty="0"/>
              <a:t> de banco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6CB5C-0DA2-6545-82FE-24C0EF09A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229" y="4255520"/>
            <a:ext cx="1240704" cy="2315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DE498-D5F3-F04F-80C4-2ECD539084B2}"/>
              </a:ext>
            </a:extLst>
          </p:cNvPr>
          <p:cNvSpPr txBox="1"/>
          <p:nvPr/>
        </p:nvSpPr>
        <p:spPr>
          <a:xfrm>
            <a:off x="3605574" y="6571500"/>
            <a:ext cx="4980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</a:t>
            </a:r>
            <a:r>
              <a:rPr lang="pt-BR" sz="1000" dirty="0"/>
              <a:t>://bio1151.nicerweb.com/</a:t>
            </a:r>
            <a:r>
              <a:rPr lang="pt-BR" sz="1000" dirty="0" err="1"/>
              <a:t>Locked</a:t>
            </a:r>
            <a:r>
              <a:rPr lang="pt-BR" sz="1000" dirty="0"/>
              <a:t>/media/ch23/</a:t>
            </a:r>
            <a:r>
              <a:rPr lang="pt-BR" sz="1000" dirty="0" err="1"/>
              <a:t>bottleneck.html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11093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" sz="3200" dirty="0"/>
              <a:t>Terminais burros acessavam um mainframe pela rede</a:t>
            </a:r>
            <a:endParaRPr lang="pt-BR" sz="3200" dirty="0"/>
          </a:p>
          <a:p>
            <a:r>
              <a:rPr lang="pt-BR" sz="3200" dirty="0"/>
              <a:t>Mas não possuíam recursos computacionais para compor um sistema distribuído</a:t>
            </a:r>
          </a:p>
          <a:p>
            <a:r>
              <a:rPr lang="pt-BR" sz="3200" dirty="0"/>
              <a:t>Funcionavam apenas como monitor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Terminal burro">
            <a:extLst>
              <a:ext uri="{FF2B5EF4-FFF2-40B4-BE49-F238E27FC236}">
                <a16:creationId xmlns:a16="http://schemas.microsoft.com/office/drawing/2014/main" id="{5E9B74F3-6E32-DB4D-9F78-C17218193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324" y="3921757"/>
            <a:ext cx="3542675" cy="29362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A8FFE4-2374-3F43-BB34-AFCB4E4E8067}"/>
              </a:ext>
            </a:extLst>
          </p:cNvPr>
          <p:cNvSpPr txBox="1"/>
          <p:nvPr/>
        </p:nvSpPr>
        <p:spPr>
          <a:xfrm>
            <a:off x="3833733" y="6381303"/>
            <a:ext cx="3961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Imagem: </a:t>
            </a:r>
            <a:r>
              <a:rPr lang="pt-BR" sz="1000" dirty="0" err="1"/>
              <a:t>https</a:t>
            </a:r>
            <a:r>
              <a:rPr lang="pt-BR" sz="1000" dirty="0"/>
              <a:t>://</a:t>
            </a:r>
            <a:r>
              <a:rPr lang="pt-BR" sz="1000" dirty="0" err="1"/>
              <a:t>pt.wikipedia.org</a:t>
            </a:r>
            <a:r>
              <a:rPr lang="pt-BR" sz="1000" dirty="0"/>
              <a:t>/</a:t>
            </a:r>
            <a:r>
              <a:rPr lang="pt-BR" sz="1000" dirty="0" err="1"/>
              <a:t>wiki</a:t>
            </a:r>
            <a:r>
              <a:rPr lang="pt-BR" sz="1000" dirty="0"/>
              <a:t>/Terminal_(informática)</a:t>
            </a:r>
          </a:p>
        </p:txBody>
      </p:sp>
    </p:spTree>
    <p:extLst>
      <p:ext uri="{BB962C8B-B14F-4D97-AF65-F5344CB8AC3E}">
        <p14:creationId xmlns:p14="http://schemas.microsoft.com/office/powerpoint/2010/main" val="178126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Serviço centralizado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 tempo médio de espera aumenta à medida que novos clientes chegam</a:t>
            </a:r>
          </a:p>
          <a:p>
            <a:r>
              <a:rPr lang="pt" sz="3600" dirty="0"/>
              <a:t>Em consequência, a fila tende a aumentar também, criando um círculo vicioso</a:t>
            </a:r>
          </a:p>
          <a:p>
            <a:r>
              <a:rPr lang="pt" sz="3600" dirty="0"/>
              <a:t>Uma solução imediata é aumentar o número de servidores (caixas) pra </a:t>
            </a:r>
            <a:r>
              <a:rPr lang="pt" sz="3600" b="1" dirty="0"/>
              <a:t>distribuir o atendimento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3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Ocorre quando o aumento na quantidade de dados traz ineficiência ao sistema [SDPP]</a:t>
            </a:r>
          </a:p>
          <a:p>
            <a:r>
              <a:rPr lang="pt" sz="3600" dirty="0"/>
              <a:t>Imagina se o DNS funcionasse ainda como um sistema centralizado</a:t>
            </a:r>
          </a:p>
          <a:p>
            <a:r>
              <a:rPr lang="pt" sz="3600" dirty="0"/>
              <a:t>O tempo de busca do endereço IP teria inviabilizado a Internet na escala de hoje [SDPP]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9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Dados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 mesmo ocorre com Sistemas Gerenciadores de Bancos de Dados (</a:t>
            </a:r>
            <a:r>
              <a:rPr lang="pt" sz="3200" dirty="0" err="1"/>
              <a:t>SGBDs</a:t>
            </a:r>
            <a:r>
              <a:rPr lang="pt" sz="3200" dirty="0"/>
              <a:t>)</a:t>
            </a:r>
          </a:p>
          <a:p>
            <a:r>
              <a:rPr lang="pt" sz="3200" dirty="0"/>
              <a:t>O sistema pode ter vários servidores web/servidores de aplicação para atender os usuários, mas todos estes servidores acessam um único SGBD</a:t>
            </a:r>
          </a:p>
          <a:p>
            <a:r>
              <a:rPr lang="pt" sz="3200" dirty="0"/>
              <a:t>Este único SGBD pode se tornar um gargalo com o aumento do número de usuários</a:t>
            </a:r>
          </a:p>
          <a:p>
            <a:r>
              <a:rPr lang="pt" sz="3200" dirty="0"/>
              <a:t>Os usuários podem começar a perceber lentidão de acesso em horários de pico</a:t>
            </a:r>
          </a:p>
          <a:p>
            <a:r>
              <a:rPr lang="pt" sz="3200" dirty="0"/>
              <a:t>A situação piora se, pra cada usuário, uma nova conexão ao banco é aberta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Normalmente necessitam centralizar dados para realizar o processamento, que é problemático como acabamos de ver</a:t>
            </a:r>
          </a:p>
          <a:p>
            <a:r>
              <a:rPr lang="pt" sz="3600" dirty="0"/>
              <a:t>Em uma rede social como o </a:t>
            </a:r>
            <a:r>
              <a:rPr lang="pt" sz="3600" dirty="0" err="1"/>
              <a:t>Facebook</a:t>
            </a:r>
            <a:r>
              <a:rPr lang="pt" sz="3600" dirty="0"/>
              <a:t>, um algoritmo poderia buscar sugestões de amizade para todos os usuários</a:t>
            </a:r>
          </a:p>
          <a:p>
            <a:r>
              <a:rPr lang="pt" sz="3600" dirty="0"/>
              <a:t>Isto exigiria a obtenção dos dados e conexões (conta</a:t>
            </a:r>
            <a:r>
              <a:rPr lang="en-US" sz="3600" dirty="0" err="1"/>
              <a:t>tos</a:t>
            </a:r>
            <a:r>
              <a:rPr lang="en-US" sz="3600" dirty="0"/>
              <a:t>) de </a:t>
            </a:r>
            <a:r>
              <a:rPr lang="en-US" sz="3600" dirty="0" err="1"/>
              <a:t>todos</a:t>
            </a:r>
            <a:r>
              <a:rPr lang="en-US" sz="3600" dirty="0"/>
              <a:t> </a:t>
            </a:r>
            <a:r>
              <a:rPr lang="en-US" sz="3600" dirty="0" err="1"/>
              <a:t>os</a:t>
            </a:r>
            <a:r>
              <a:rPr lang="en-US" sz="3600" dirty="0"/>
              <a:t> </a:t>
            </a:r>
            <a:r>
              <a:rPr lang="en-US" sz="3600" dirty="0" err="1"/>
              <a:t>usuários</a:t>
            </a:r>
            <a:r>
              <a:rPr lang="en-US" sz="3600" dirty="0"/>
              <a:t> </a:t>
            </a:r>
            <a:r>
              <a:rPr lang="en-US" sz="3600" dirty="0" err="1"/>
              <a:t>mundialmente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3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 lnSpcReduction="10000"/>
          </a:bodyPr>
          <a:lstStyle/>
          <a:p>
            <a:r>
              <a:rPr lang="pt" sz="3200" dirty="0"/>
              <a:t>O </a:t>
            </a:r>
            <a:r>
              <a:rPr lang="pt" sz="3200" dirty="0">
                <a:hlinkClick r:id="rId2"/>
              </a:rPr>
              <a:t>Facebbok contabilizou mais de 1 bilhão de usuários em 2012</a:t>
            </a:r>
            <a:r>
              <a:rPr lang="pt" sz="3200" dirty="0"/>
              <a:t> e </a:t>
            </a:r>
            <a:r>
              <a:rPr lang="pt" sz="3200" dirty="0">
                <a:hlinkClick r:id="rId3"/>
              </a:rPr>
              <a:t>2 bilhões de acessos mensais em 2017</a:t>
            </a:r>
            <a:r>
              <a:rPr lang="pt" sz="3200" dirty="0"/>
              <a:t> (mais de 46 mil acessos por minuto)</a:t>
            </a:r>
          </a:p>
          <a:p>
            <a:r>
              <a:rPr lang="pt" sz="3200" dirty="0"/>
              <a:t>Executar um algoritmo centralizado sobre um número tão grande de dados, sobrecarregaria recursos físicos como memória do servidor e rede</a:t>
            </a:r>
          </a:p>
          <a:p>
            <a:r>
              <a:rPr lang="en-US" sz="3200" dirty="0" err="1"/>
              <a:t>Sobrecarregaria</a:t>
            </a:r>
            <a:r>
              <a:rPr lang="en-US" sz="3200" dirty="0"/>
              <a:t> a </a:t>
            </a:r>
            <a:r>
              <a:rPr lang="en-US" sz="3200" dirty="0" err="1"/>
              <a:t>rede</a:t>
            </a:r>
            <a:r>
              <a:rPr lang="en-US" sz="3200" dirty="0"/>
              <a:t> </a:t>
            </a:r>
            <a:r>
              <a:rPr lang="pt" sz="3200" dirty="0"/>
              <a:t>quando os dados precisarem ser enviados para outros locais</a:t>
            </a:r>
          </a:p>
          <a:p>
            <a:r>
              <a:rPr lang="pt" sz="3200" dirty="0"/>
              <a:t>O processamento por um único servidor tornaria inviável o tempo para encontrar as sugestões de amizade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 solução são </a:t>
            </a:r>
            <a:r>
              <a:rPr lang="pt" sz="3600" b="1" dirty="0"/>
              <a:t>algoritmos</a:t>
            </a:r>
            <a:r>
              <a:rPr lang="pt" sz="3600" dirty="0"/>
              <a:t> decentralizados (distribuídos)</a:t>
            </a:r>
          </a:p>
          <a:p>
            <a:r>
              <a:rPr lang="en-US" sz="3600" dirty="0" err="1"/>
              <a:t>Usam</a:t>
            </a:r>
            <a:r>
              <a:rPr lang="en-US" sz="3600" dirty="0"/>
              <a:t> a </a:t>
            </a:r>
            <a:r>
              <a:rPr lang="en-US" sz="3600" dirty="0" err="1"/>
              <a:t>técnica</a:t>
            </a:r>
            <a:r>
              <a:rPr lang="en-US" sz="3600" dirty="0"/>
              <a:t> “</a:t>
            </a:r>
            <a:r>
              <a:rPr lang="en-US" sz="3600" i="1" dirty="0"/>
              <a:t>Divide and Conquer” </a:t>
            </a:r>
            <a:r>
              <a:rPr lang="en-US" sz="3600" i="1" dirty="0" err="1"/>
              <a:t>já</a:t>
            </a:r>
            <a:r>
              <a:rPr lang="en-US" sz="3600" i="1" dirty="0"/>
              <a:t> </a:t>
            </a:r>
            <a:r>
              <a:rPr lang="en-US" sz="3600" i="1" dirty="0" err="1"/>
              <a:t>discutida</a:t>
            </a:r>
            <a:endParaRPr lang="pt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6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Os dados são divididos em subconjuntos</a:t>
            </a:r>
          </a:p>
          <a:p>
            <a:r>
              <a:rPr lang="pt" sz="3600" dirty="0"/>
              <a:t>Cada servidor recebe e processa um subconjunto de forma isolada e independente</a:t>
            </a:r>
            <a:endParaRPr lang="pt" sz="3600" i="1" dirty="0"/>
          </a:p>
          <a:p>
            <a:r>
              <a:rPr lang="pt" sz="3600" dirty="0"/>
              <a:t>Resultados de cada servidor podem ser combinados e processados novamente</a:t>
            </a:r>
          </a:p>
          <a:p>
            <a:r>
              <a:rPr lang="en-US" sz="3600" dirty="0" err="1"/>
              <a:t>Resultado</a:t>
            </a:r>
            <a:r>
              <a:rPr lang="en-US" sz="3600" dirty="0"/>
              <a:t> final </a:t>
            </a:r>
            <a:r>
              <a:rPr lang="en-US" sz="3600" dirty="0" err="1"/>
              <a:t>é</a:t>
            </a:r>
            <a:r>
              <a:rPr lang="en-US" sz="3600" dirty="0"/>
              <a:t> </a:t>
            </a:r>
            <a:r>
              <a:rPr lang="en-US" sz="3600" dirty="0" err="1"/>
              <a:t>gerado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103837"/>
          </a:xfrm>
        </p:spPr>
        <p:txBody>
          <a:bodyPr>
            <a:normAutofit/>
          </a:bodyPr>
          <a:lstStyle/>
          <a:p>
            <a:r>
              <a:rPr lang="pt" sz="3200" dirty="0"/>
              <a:t>Um modelo de programação bastante utilizado atualmente é o </a:t>
            </a:r>
            <a:r>
              <a:rPr lang="pt" sz="3200" i="1" dirty="0" err="1"/>
              <a:t>MapReduce</a:t>
            </a:r>
            <a:r>
              <a:rPr lang="pt" sz="3200" dirty="0"/>
              <a:t> (Mapear/Reduzir)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Picture 5" descr="MapReduce">
            <a:extLst>
              <a:ext uri="{FF2B5EF4-FFF2-40B4-BE49-F238E27FC236}">
                <a16:creationId xmlns:a16="http://schemas.microsoft.com/office/drawing/2014/main" id="{8D9D87EE-0F26-1A42-9465-5CC2A9AA2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8" y="2458387"/>
            <a:ext cx="10641961" cy="444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4806407"/>
          </a:xfrm>
        </p:spPr>
        <p:txBody>
          <a:bodyPr>
            <a:noAutofit/>
          </a:bodyPr>
          <a:lstStyle/>
          <a:p>
            <a:r>
              <a:rPr lang="pt" sz="3600" dirty="0"/>
              <a:t>A ferramenta mais famosa que implementa este modelo </a:t>
            </a:r>
            <a:r>
              <a:rPr lang="pt" sz="3600" dirty="0" err="1"/>
              <a:t>MapReduce</a:t>
            </a:r>
            <a:r>
              <a:rPr lang="pt" sz="3600" dirty="0"/>
              <a:t> é o </a:t>
            </a:r>
            <a:r>
              <a:rPr lang="pt" sz="3600" dirty="0">
                <a:hlinkClick r:id="rId2"/>
              </a:rPr>
              <a:t>Apache </a:t>
            </a:r>
            <a:r>
              <a:rPr lang="pt" sz="3600" dirty="0" err="1">
                <a:hlinkClick r:id="rId2"/>
              </a:rPr>
              <a:t>Hadoop</a:t>
            </a:r>
            <a:endParaRPr lang="pt" sz="3600" dirty="0"/>
          </a:p>
          <a:p>
            <a:r>
              <a:rPr lang="pt" sz="3600" dirty="0"/>
              <a:t>Utilizando o recurso de </a:t>
            </a:r>
            <a:r>
              <a:rPr lang="pt" sz="3600" dirty="0">
                <a:hlinkClick r:id="rId3"/>
              </a:rPr>
              <a:t>Streams do Java 8</a:t>
            </a:r>
            <a:r>
              <a:rPr lang="pt" sz="3600" dirty="0"/>
              <a:t> conseguimos implementar este mesmo modelo, mas de forma paralela (e não distribuída) utilizando múltiplas </a:t>
            </a:r>
            <a:r>
              <a:rPr lang="pt" sz="3600" dirty="0" err="1"/>
              <a:t>CPUs</a:t>
            </a:r>
            <a:r>
              <a:rPr lang="pt" sz="3600" dirty="0"/>
              <a:t> de uma máquina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3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Problema: </a:t>
            </a:r>
            <a:br>
              <a:rPr lang="pt-BR" b="1" i="1" dirty="0"/>
            </a:br>
            <a:r>
              <a:rPr lang="pt-BR" b="1" i="1" dirty="0"/>
              <a:t>algoritmos centralizados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Para fazer processamento decentralizado, é preciso dividir ou decentralizar os dados</a:t>
            </a:r>
          </a:p>
          <a:p>
            <a:r>
              <a:rPr lang="en-US" sz="3600" dirty="0"/>
              <a:t>No </a:t>
            </a:r>
            <a:r>
              <a:rPr lang="en-US" sz="3600" dirty="0" err="1"/>
              <a:t>caso</a:t>
            </a:r>
            <a:r>
              <a:rPr lang="en-US" sz="3600" dirty="0"/>
              <a:t> do Facebook, </a:t>
            </a:r>
            <a:r>
              <a:rPr lang="en-US" sz="3600" dirty="0" err="1"/>
              <a:t>eles</a:t>
            </a:r>
            <a:r>
              <a:rPr lang="en-US" sz="3600" dirty="0"/>
              <a:t> </a:t>
            </a:r>
            <a:r>
              <a:rPr lang="en-US" sz="3600" dirty="0" err="1"/>
              <a:t>usam</a:t>
            </a:r>
            <a:r>
              <a:rPr lang="en-US" sz="3600" dirty="0"/>
              <a:t> </a:t>
            </a:r>
            <a:r>
              <a:rPr lang="en-US" sz="3600" dirty="0" err="1"/>
              <a:t>diferentes</a:t>
            </a:r>
            <a:r>
              <a:rPr lang="en-US" sz="3600" dirty="0"/>
              <a:t> SGBDs para </a:t>
            </a:r>
            <a:r>
              <a:rPr lang="en-US" sz="3600" dirty="0" err="1"/>
              <a:t>decentralização</a:t>
            </a:r>
            <a:r>
              <a:rPr lang="en-US" sz="3600" dirty="0"/>
              <a:t> de dados</a:t>
            </a:r>
            <a:endParaRPr lang="pt" sz="3600" dirty="0"/>
          </a:p>
          <a:p>
            <a:r>
              <a:rPr lang="en-US" sz="3600" dirty="0" err="1"/>
              <a:t>Isto</a:t>
            </a:r>
            <a:r>
              <a:rPr lang="en-US" sz="3600" dirty="0"/>
              <a:t> </a:t>
            </a:r>
            <a:r>
              <a:rPr lang="en-US" sz="3600" dirty="0" err="1"/>
              <a:t>inclui</a:t>
            </a:r>
            <a:r>
              <a:rPr lang="en-US" sz="3600" dirty="0"/>
              <a:t> MySQL </a:t>
            </a:r>
            <a:r>
              <a:rPr lang="en-US" sz="3600" dirty="0">
                <a:hlinkClick r:id="rId2"/>
              </a:rPr>
              <a:t>[1]</a:t>
            </a:r>
            <a:r>
              <a:rPr lang="en-US" sz="3600" dirty="0"/>
              <a:t> e o Apache Cassandra: um SBGD </a:t>
            </a:r>
            <a:r>
              <a:rPr lang="en-US" sz="3600" dirty="0" err="1"/>
              <a:t>distribuído</a:t>
            </a:r>
            <a:r>
              <a:rPr lang="en-US" sz="3600" dirty="0"/>
              <a:t> </a:t>
            </a:r>
            <a:r>
              <a:rPr lang="en-US" sz="3600" dirty="0" err="1"/>
              <a:t>inicialmente</a:t>
            </a:r>
            <a:r>
              <a:rPr lang="en-US" sz="3600" dirty="0"/>
              <a:t> </a:t>
            </a:r>
            <a:r>
              <a:rPr lang="en-US" sz="3600" dirty="0" err="1"/>
              <a:t>desenvolvido</a:t>
            </a:r>
            <a:r>
              <a:rPr lang="en-US" sz="3600" dirty="0"/>
              <a:t> </a:t>
            </a:r>
            <a:r>
              <a:rPr lang="en-US" sz="3600" dirty="0" err="1"/>
              <a:t>pelo</a:t>
            </a:r>
            <a:r>
              <a:rPr lang="en-US" sz="3600" dirty="0"/>
              <a:t> Facebook </a:t>
            </a:r>
            <a:r>
              <a:rPr lang="en-US" sz="3600" dirty="0">
                <a:hlinkClick r:id="rId3"/>
              </a:rPr>
              <a:t>[2]</a:t>
            </a:r>
            <a:r>
              <a:rPr lang="en-US" sz="3600" dirty="0"/>
              <a:t> </a:t>
            </a:r>
            <a:r>
              <a:rPr lang="en-US" sz="3600" dirty="0">
                <a:hlinkClick r:id="rId4"/>
              </a:rPr>
              <a:t>[3]</a:t>
            </a:r>
            <a:r>
              <a:rPr lang="en-US" sz="3600" dirty="0"/>
              <a:t> </a:t>
            </a:r>
            <a:r>
              <a:rPr lang="en-US" sz="3600" dirty="0">
                <a:hlinkClick r:id="rId5"/>
              </a:rPr>
              <a:t>[4]</a:t>
            </a:r>
            <a:endParaRPr lang="en-US" sz="3600" dirty="0"/>
          </a:p>
          <a:p>
            <a:r>
              <a:rPr lang="en-US" sz="3600" dirty="0"/>
              <a:t>SGBDs </a:t>
            </a:r>
            <a:r>
              <a:rPr lang="en-US" sz="3600" dirty="0" err="1"/>
              <a:t>distribuídos</a:t>
            </a:r>
            <a:r>
              <a:rPr lang="en-US" sz="3600" dirty="0"/>
              <a:t> </a:t>
            </a:r>
            <a:r>
              <a:rPr lang="en-US" sz="3600" dirty="0" err="1"/>
              <a:t>não</a:t>
            </a:r>
            <a:r>
              <a:rPr lang="en-US" sz="3600" dirty="0"/>
              <a:t> </a:t>
            </a:r>
            <a:r>
              <a:rPr lang="en-US" sz="3600" dirty="0" err="1"/>
              <a:t>fazem</a:t>
            </a:r>
            <a:r>
              <a:rPr lang="en-US" sz="3600" dirty="0"/>
              <a:t> </a:t>
            </a:r>
            <a:r>
              <a:rPr lang="en-US" sz="3600" dirty="0" err="1"/>
              <a:t>parte</a:t>
            </a:r>
            <a:r>
              <a:rPr lang="en-US" sz="3600" dirty="0"/>
              <a:t> da </a:t>
            </a:r>
            <a:r>
              <a:rPr lang="en-US" sz="3600" dirty="0" err="1"/>
              <a:t>disciplina</a:t>
            </a:r>
            <a:endParaRPr lang="pt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0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133600"/>
            <a:ext cx="10908264" cy="3208428"/>
          </a:xfrm>
        </p:spPr>
        <p:txBody>
          <a:bodyPr>
            <a:normAutofit/>
          </a:bodyPr>
          <a:lstStyle/>
          <a:p>
            <a:r>
              <a:rPr lang="pt-BR" sz="3600" dirty="0"/>
              <a:t>Necessidade de divisão de tarefas para redução do tempo de execução</a:t>
            </a:r>
          </a:p>
          <a:p>
            <a:r>
              <a:rPr lang="pt-BR" sz="3600" dirty="0"/>
              <a:t>Obtenção de resultados mais rapidamente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4030415-6CB2-D941-B089-68E682EA201C}"/>
              </a:ext>
            </a:extLst>
          </p:cNvPr>
          <p:cNvGrpSpPr/>
          <p:nvPr/>
        </p:nvGrpSpPr>
        <p:grpSpPr>
          <a:xfrm>
            <a:off x="5195610" y="4152277"/>
            <a:ext cx="6951420" cy="2724107"/>
            <a:chOff x="5195610" y="4152277"/>
            <a:chExt cx="6951420" cy="27241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A6E841-A416-1D48-B5D0-C37C68114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908050" y="4152277"/>
              <a:ext cx="1385974" cy="125014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EF3B3B-E6FA-3645-9904-4BB6E88C8070}"/>
                </a:ext>
              </a:extLst>
            </p:cNvPr>
            <p:cNvSpPr txBox="1"/>
            <p:nvPr/>
          </p:nvSpPr>
          <p:spPr>
            <a:xfrm>
              <a:off x="7144334" y="5419913"/>
              <a:ext cx="28793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/>
                <a:t>Processamento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777D84F-1B59-9B41-B4FC-52977F8067FB}"/>
                </a:ext>
              </a:extLst>
            </p:cNvPr>
            <p:cNvSpPr/>
            <p:nvPr/>
          </p:nvSpPr>
          <p:spPr>
            <a:xfrm>
              <a:off x="5195610" y="4313565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Entrada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9FBFB336-8DAF-F44F-9041-ABCCF2C81DCC}"/>
                </a:ext>
              </a:extLst>
            </p:cNvPr>
            <p:cNvSpPr/>
            <p:nvPr/>
          </p:nvSpPr>
          <p:spPr>
            <a:xfrm>
              <a:off x="9908816" y="4224801"/>
              <a:ext cx="2188564" cy="1105099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/>
                <a:t>Saída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1ECC7B20-C380-3A4C-B934-D562948C11C3}"/>
                </a:ext>
              </a:extLst>
            </p:cNvPr>
            <p:cNvSpPr/>
            <p:nvPr/>
          </p:nvSpPr>
          <p:spPr>
            <a:xfrm>
              <a:off x="5195610" y="5771285"/>
              <a:ext cx="6951420" cy="1105099"/>
            </a:xfrm>
            <a:prstGeom prst="rightArrow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Tempo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Problemas de </a:t>
            </a:r>
            <a:br>
              <a:rPr lang="pt-BR" b="1" i="1" dirty="0"/>
            </a:br>
            <a:r>
              <a:rPr lang="pt-BR" b="1" i="1" dirty="0"/>
              <a:t>ESCALABILIDADE geográfica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600" dirty="0"/>
              <a:t>Antes da popularização da internet, sistemas eram acessados a partir de uma LAN</a:t>
            </a:r>
          </a:p>
          <a:p>
            <a:r>
              <a:rPr lang="pt" sz="3600" dirty="0"/>
              <a:t>Atraso, congestionamento e quebra de conexão eram muito me</a:t>
            </a:r>
            <a:r>
              <a:rPr lang="en-US" sz="3600" dirty="0" err="1"/>
              <a:t>nores</a:t>
            </a:r>
            <a:endParaRPr lang="pt" sz="3600" dirty="0"/>
          </a:p>
          <a:p>
            <a:r>
              <a:rPr lang="pt" sz="3600" dirty="0" err="1"/>
              <a:t>Apps</a:t>
            </a:r>
            <a:r>
              <a:rPr lang="pt" sz="3600" dirty="0"/>
              <a:t> faziam requisições síncronas a um servidor na LAN: ficava bloqueada, aguardando uma resposta [SDPP] [SDCP]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7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561" y="99458"/>
            <a:ext cx="9530038" cy="1509490"/>
          </a:xfrm>
        </p:spPr>
        <p:txBody>
          <a:bodyPr>
            <a:normAutofit/>
          </a:bodyPr>
          <a:lstStyle/>
          <a:p>
            <a:r>
              <a:rPr lang="pt-BR" b="1" i="1" dirty="0"/>
              <a:t>Discutindo </a:t>
            </a:r>
            <a:r>
              <a:rPr lang="pt-BR" b="1" i="1" dirty="0" err="1"/>
              <a:t>estragérias</a:t>
            </a:r>
            <a:r>
              <a:rPr lang="pt-BR" b="1" i="1" dirty="0"/>
              <a:t> </a:t>
            </a:r>
            <a:br>
              <a:rPr lang="pt-BR" b="1" i="1" dirty="0"/>
            </a:br>
            <a:r>
              <a:rPr lang="pt-BR" b="1" i="1" dirty="0"/>
              <a:t>de escalabilidade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As tecnologias e estratégias para escalabilidade apresentadas anteriormente normalmente terão um custo associado</a:t>
            </a:r>
          </a:p>
          <a:p>
            <a:r>
              <a:rPr lang="pt-PT" sz="3200" dirty="0"/>
              <a:t>Este custo pode ser tanto operacional: requer tempo e esforço para colocar em funcionamento</a:t>
            </a:r>
            <a:endParaRPr lang="pt" sz="3200" dirty="0"/>
          </a:p>
          <a:p>
            <a:r>
              <a:rPr lang="en-US" sz="3200" dirty="0" err="1"/>
              <a:t>Quanto</a:t>
            </a:r>
            <a:r>
              <a:rPr lang="en-US" sz="3200" dirty="0"/>
              <a:t> </a:t>
            </a:r>
            <a:r>
              <a:rPr lang="en-US" sz="3200" dirty="0" err="1"/>
              <a:t>financeiro</a:t>
            </a:r>
            <a:r>
              <a:rPr lang="en-US" sz="3200" dirty="0"/>
              <a:t>: </a:t>
            </a:r>
            <a:r>
              <a:rPr lang="en-US" sz="3200" dirty="0" err="1"/>
              <a:t>usar</a:t>
            </a:r>
            <a:r>
              <a:rPr lang="en-US" sz="3200" dirty="0"/>
              <a:t>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máquinas</a:t>
            </a:r>
            <a:r>
              <a:rPr lang="en-US" sz="3200" dirty="0"/>
              <a:t> para </a:t>
            </a:r>
            <a:r>
              <a:rPr lang="en-US" sz="3200" dirty="0" err="1"/>
              <a:t>distribuir</a:t>
            </a:r>
            <a:r>
              <a:rPr lang="en-US" sz="3200" dirty="0"/>
              <a:t> </a:t>
            </a:r>
            <a:r>
              <a:rPr lang="en-US" sz="3200" dirty="0" err="1"/>
              <a:t>melhor</a:t>
            </a:r>
            <a:r>
              <a:rPr lang="en-US" sz="3200" dirty="0"/>
              <a:t> o </a:t>
            </a:r>
            <a:r>
              <a:rPr lang="en-US" sz="3200" dirty="0" err="1"/>
              <a:t>sistema</a:t>
            </a:r>
            <a:r>
              <a:rPr lang="en-US" sz="3200" dirty="0"/>
              <a:t> e </a:t>
            </a:r>
            <a:r>
              <a:rPr lang="en-US" sz="3200" dirty="0" err="1"/>
              <a:t>balancear</a:t>
            </a:r>
            <a:r>
              <a:rPr lang="en-US" sz="3200" dirty="0"/>
              <a:t> </a:t>
            </a:r>
            <a:r>
              <a:rPr lang="en-US" sz="3200" dirty="0" err="1"/>
              <a:t>carga</a:t>
            </a:r>
            <a:r>
              <a:rPr lang="en-US" sz="3200" dirty="0"/>
              <a:t> </a:t>
            </a:r>
            <a:r>
              <a:rPr lang="en-US" sz="3200" dirty="0" err="1"/>
              <a:t>terá</a:t>
            </a:r>
            <a:r>
              <a:rPr lang="en-US" sz="3200" dirty="0"/>
              <a:t> um </a:t>
            </a:r>
            <a:r>
              <a:rPr lang="en-US" sz="3200" dirty="0" err="1"/>
              <a:t>custo</a:t>
            </a:r>
            <a:r>
              <a:rPr lang="en-US" sz="3200" dirty="0"/>
              <a:t> </a:t>
            </a:r>
            <a:r>
              <a:rPr lang="en-US" sz="3200" dirty="0" err="1"/>
              <a:t>adicional</a:t>
            </a:r>
            <a:endParaRPr lang="pt" sz="3200" dirty="0"/>
          </a:p>
          <a:p>
            <a:r>
              <a:rPr lang="en-US" sz="3200" dirty="0"/>
              <a:t>Mas e </a:t>
            </a:r>
            <a:r>
              <a:rPr lang="en-US" sz="3200" dirty="0" err="1"/>
              <a:t>daí</a:t>
            </a:r>
            <a:r>
              <a:rPr lang="en-US" sz="3200" dirty="0"/>
              <a:t>? Nada </a:t>
            </a:r>
            <a:r>
              <a:rPr lang="en-US" sz="3200" dirty="0" err="1"/>
              <a:t>é</a:t>
            </a:r>
            <a:r>
              <a:rPr lang="en-US" sz="3200" dirty="0"/>
              <a:t> de </a:t>
            </a:r>
            <a:r>
              <a:rPr lang="en-US" sz="3200" dirty="0" err="1"/>
              <a:t>graça</a:t>
            </a:r>
            <a:r>
              <a:rPr lang="en-US" sz="3200" dirty="0"/>
              <a:t>!</a:t>
            </a:r>
            <a:endParaRPr lang="pt" sz="3200" dirty="0"/>
          </a:p>
        </p:txBody>
      </p:sp>
    </p:spTree>
    <p:extLst>
      <p:ext uri="{BB962C8B-B14F-4D97-AF65-F5344CB8AC3E}">
        <p14:creationId xmlns:p14="http://schemas.microsoft.com/office/powerpoint/2010/main" val="11081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Antes de aplicar qualquer técnica vista aqui, verifique as tecnologias e versões de ferramentas que está usando</a:t>
            </a:r>
          </a:p>
          <a:p>
            <a:r>
              <a:rPr lang="en-US" sz="3200" dirty="0"/>
              <a:t>O PHP 7 </a:t>
            </a:r>
            <a:r>
              <a:rPr lang="en-US" sz="3200" dirty="0" err="1"/>
              <a:t>por</a:t>
            </a:r>
            <a:r>
              <a:rPr lang="en-US" sz="3200" dirty="0"/>
              <a:t> </a:t>
            </a:r>
            <a:r>
              <a:rPr lang="en-US" sz="3200" dirty="0" err="1"/>
              <a:t>exemplo</a:t>
            </a:r>
            <a:r>
              <a:rPr lang="en-US" sz="3200" dirty="0"/>
              <a:t> </a:t>
            </a:r>
            <a:r>
              <a:rPr lang="en-US" sz="3200" dirty="0" err="1"/>
              <a:t>trouxe</a:t>
            </a:r>
            <a:r>
              <a:rPr lang="en-US" sz="3200" dirty="0"/>
              <a:t> </a:t>
            </a:r>
            <a:r>
              <a:rPr lang="en-US" sz="3200" dirty="0" err="1"/>
              <a:t>inacreditáveis</a:t>
            </a:r>
            <a:r>
              <a:rPr lang="en-US" sz="3200" dirty="0"/>
              <a:t> </a:t>
            </a:r>
            <a:r>
              <a:rPr lang="en-US" sz="3200" dirty="0" err="1"/>
              <a:t>melhorias</a:t>
            </a:r>
            <a:r>
              <a:rPr lang="en-US" sz="3200" dirty="0"/>
              <a:t> de </a:t>
            </a:r>
            <a:r>
              <a:rPr lang="en-US" sz="3200" dirty="0" err="1"/>
              <a:t>desempenho</a:t>
            </a:r>
            <a:endParaRPr lang="pt" sz="3200" dirty="0"/>
          </a:p>
          <a:p>
            <a:r>
              <a:rPr lang="en-US" sz="3200" dirty="0"/>
              <a:t>2x </a:t>
            </a:r>
            <a:r>
              <a:rPr lang="en-US" sz="3200" dirty="0" err="1"/>
              <a:t>mais</a:t>
            </a:r>
            <a:r>
              <a:rPr lang="en-US" sz="3200" dirty="0"/>
              <a:t> </a:t>
            </a:r>
            <a:r>
              <a:rPr lang="en-US" sz="3200" dirty="0" err="1"/>
              <a:t>rápido</a:t>
            </a:r>
            <a:r>
              <a:rPr lang="en-US" sz="3200" dirty="0"/>
              <a:t>, -30% RAM</a:t>
            </a:r>
            <a:endParaRPr lang="pt" sz="3200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www.zend.com/en/resources/php7_infographic</a:t>
            </a:r>
            <a:r>
              <a:rPr lang="en-US" sz="3200" dirty="0"/>
              <a:t> Zend, </a:t>
            </a:r>
            <a:r>
              <a:rPr lang="en-US" sz="3200" dirty="0" err="1"/>
              <a:t>empresa</a:t>
            </a:r>
            <a:r>
              <a:rPr lang="en-US" sz="3200" dirty="0"/>
              <a:t> que </a:t>
            </a:r>
            <a:r>
              <a:rPr lang="en-US" sz="3200" dirty="0" err="1"/>
              <a:t>atualmente</a:t>
            </a:r>
            <a:r>
              <a:rPr lang="en-US" sz="3200" dirty="0"/>
              <a:t> </a:t>
            </a:r>
            <a:r>
              <a:rPr lang="en-US" sz="3200" dirty="0" err="1"/>
              <a:t>mantém</a:t>
            </a:r>
            <a:r>
              <a:rPr lang="en-US" sz="3200" dirty="0"/>
              <a:t> o PHP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https://youtu.be/rKXFgWP-2xQ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Rasmus </a:t>
            </a:r>
            <a:r>
              <a:rPr lang="en-US" sz="3200" dirty="0" err="1"/>
              <a:t>Lerdorf</a:t>
            </a:r>
            <a:r>
              <a:rPr lang="en-US" sz="3200" dirty="0"/>
              <a:t>, </a:t>
            </a:r>
            <a:r>
              <a:rPr lang="en-US" sz="3200" dirty="0" err="1"/>
              <a:t>creador</a:t>
            </a:r>
            <a:r>
              <a:rPr lang="en-US" sz="3200" dirty="0"/>
              <a:t> do PHP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/>
              <a:t>Discutindo estragérias </a:t>
            </a:r>
            <a:br>
              <a:rPr lang="pt-BR" b="1" i="1"/>
            </a:br>
            <a:r>
              <a:rPr lang="pt-BR" b="1" i="1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083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1"/>
            <a:ext cx="10908264" cy="1838356"/>
          </a:xfrm>
        </p:spPr>
        <p:txBody>
          <a:bodyPr>
            <a:normAutofit/>
          </a:bodyPr>
          <a:lstStyle/>
          <a:p>
            <a:r>
              <a:rPr lang="pt-PT" sz="3200" dirty="0"/>
              <a:t>O servidor web utilizado também pode fazer uma grande diferença no consumo de recursos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3CC896-80B5-494C-AD6B-34365C23E09E}"/>
              </a:ext>
            </a:extLst>
          </p:cNvPr>
          <p:cNvSpPr txBox="1">
            <a:spLocks/>
          </p:cNvSpPr>
          <p:nvPr/>
        </p:nvSpPr>
        <p:spPr>
          <a:xfrm>
            <a:off x="2004561" y="99458"/>
            <a:ext cx="9530038" cy="150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i="1"/>
              <a:t>Discutindo estragérias </a:t>
            </a:r>
            <a:br>
              <a:rPr lang="pt-BR" b="1" i="1"/>
            </a:br>
            <a:r>
              <a:rPr lang="pt-BR" b="1" i="1"/>
              <a:t>de escalabilidade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83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4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72816F-1239-BA4F-92F4-2032B4019570}"/>
              </a:ext>
            </a:extLst>
          </p:cNvPr>
          <p:cNvSpPr txBox="1"/>
          <p:nvPr/>
        </p:nvSpPr>
        <p:spPr>
          <a:xfrm>
            <a:off x="1218703" y="6168426"/>
            <a:ext cx="9754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07016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3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4416D8-25A5-9D48-A425-5B2B9EC48B34}"/>
              </a:ext>
            </a:extLst>
          </p:cNvPr>
          <p:cNvSpPr txBox="1"/>
          <p:nvPr/>
        </p:nvSpPr>
        <p:spPr>
          <a:xfrm>
            <a:off x="1218703" y="6138446"/>
            <a:ext cx="9754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hlinkClick r:id="rId3"/>
              </a:rPr>
              <a:t>https://help.dreamhost.com/hc/en-us/articles/215945987-Web-server-performance-comparison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0032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5E299-92AF-8D46-9D78-C8B99B091374}"/>
              </a:ext>
            </a:extLst>
          </p:cNvPr>
          <p:cNvSpPr txBox="1"/>
          <p:nvPr/>
        </p:nvSpPr>
        <p:spPr>
          <a:xfrm>
            <a:off x="5411451" y="1199211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69372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B2D77-5A85-874B-8AD5-40851758CA7D}"/>
              </a:ext>
            </a:extLst>
          </p:cNvPr>
          <p:cNvSpPr txBox="1"/>
          <p:nvPr/>
        </p:nvSpPr>
        <p:spPr>
          <a:xfrm>
            <a:off x="3507700" y="929388"/>
            <a:ext cx="55613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hlinkClick r:id="rId4"/>
              </a:rPr>
              <a:t>slideshare.net/agoncal/just-enough-app-server/</a:t>
            </a:r>
            <a:r>
              <a:rPr lang="pt-BR" dirty="0"/>
              <a:t> </a:t>
            </a:r>
          </a:p>
          <a:p>
            <a:pPr algn="ctr"/>
            <a:r>
              <a:rPr lang="pt-BR" dirty="0">
                <a:hlinkClick r:id="rId5"/>
              </a:rPr>
              <a:t>https://youtu.be/iBJ8FlUA3ok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14443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116" y="99458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TÍTULO AQUI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444490"/>
            <a:ext cx="10908264" cy="5032509"/>
          </a:xfrm>
        </p:spPr>
        <p:txBody>
          <a:bodyPr>
            <a:normAutofit/>
          </a:bodyPr>
          <a:lstStyle/>
          <a:p>
            <a:r>
              <a:rPr lang="pt" sz="3200" dirty="0"/>
              <a:t>a</a:t>
            </a:r>
          </a:p>
          <a:p>
            <a:r>
              <a:rPr lang="en-US" sz="3200" dirty="0"/>
              <a:t>b</a:t>
            </a:r>
            <a:endParaRPr lang="pt" sz="3200" dirty="0"/>
          </a:p>
          <a:p>
            <a:r>
              <a:rPr lang="en-US" sz="3200" dirty="0"/>
              <a:t>c</a:t>
            </a:r>
            <a:endParaRPr lang="pt" sz="3200" dirty="0"/>
          </a:p>
          <a:p>
            <a:r>
              <a:rPr lang="en-US" sz="3200" dirty="0"/>
              <a:t>d</a:t>
            </a:r>
            <a:endParaRPr lang="pt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9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referências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[SDPP] </a:t>
            </a:r>
            <a:r>
              <a:rPr lang="pt-BR" sz="3200" dirty="0" err="1"/>
              <a:t>Tanenbaum</a:t>
            </a:r>
            <a:r>
              <a:rPr lang="pt-BR" sz="3200" dirty="0"/>
              <a:t>, Andrew S. e Steen </a:t>
            </a:r>
            <a:r>
              <a:rPr lang="pt-BR" sz="3200" dirty="0" err="1"/>
              <a:t>Maarten</a:t>
            </a:r>
            <a:r>
              <a:rPr lang="pt-BR" sz="3200" dirty="0"/>
              <a:t> V. </a:t>
            </a:r>
            <a:r>
              <a:rPr lang="pt-BR" sz="3200" b="1" dirty="0"/>
              <a:t>Sistemas Distribuídos: princípios e paradigmas</a:t>
            </a:r>
            <a:r>
              <a:rPr lang="pt-BR" sz="3200" dirty="0"/>
              <a:t>. Pearson </a:t>
            </a:r>
            <a:r>
              <a:rPr lang="pt-BR" sz="3200" dirty="0" err="1"/>
              <a:t>Education</a:t>
            </a:r>
            <a:r>
              <a:rPr lang="pt-BR" sz="3200" dirty="0"/>
              <a:t>. 2ª edição. 2008.</a:t>
            </a:r>
          </a:p>
          <a:p>
            <a:r>
              <a:rPr lang="pt-BR" sz="3200" dirty="0"/>
              <a:t>[SDCP] </a:t>
            </a:r>
            <a:r>
              <a:rPr lang="pt-BR" sz="3200" dirty="0" err="1"/>
              <a:t>Coulouris</a:t>
            </a:r>
            <a:r>
              <a:rPr lang="pt-BR" sz="3200" dirty="0"/>
              <a:t>, G. et. al. </a:t>
            </a:r>
            <a:r>
              <a:rPr lang="pt-BR" sz="3200" b="1" dirty="0"/>
              <a:t>Sistemas Distribuídos: conceitos e projeto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4ª edição. 2008.</a:t>
            </a:r>
          </a:p>
          <a:p>
            <a:r>
              <a:rPr lang="pt-BR" sz="3200" dirty="0"/>
              <a:t>[PA] </a:t>
            </a:r>
            <a:r>
              <a:rPr lang="pt-BR" sz="3200" dirty="0" err="1"/>
              <a:t>Goodrich</a:t>
            </a:r>
            <a:r>
              <a:rPr lang="pt-BR" sz="3200" dirty="0"/>
              <a:t>, Michael T. e </a:t>
            </a:r>
            <a:r>
              <a:rPr lang="pt-BR" sz="3200" dirty="0" err="1"/>
              <a:t>Tamassia</a:t>
            </a:r>
            <a:r>
              <a:rPr lang="pt-BR" sz="3200" dirty="0"/>
              <a:t>, Roberto. </a:t>
            </a:r>
            <a:r>
              <a:rPr lang="pt-BR" sz="3200" b="1" dirty="0"/>
              <a:t>Projeto de Algoritmos: fundamentos, análise e exemplos da Internet</a:t>
            </a:r>
            <a:r>
              <a:rPr lang="pt-BR" sz="3200" dirty="0"/>
              <a:t>. </a:t>
            </a:r>
            <a:r>
              <a:rPr lang="pt-BR" sz="3200" dirty="0" err="1"/>
              <a:t>Bookman</a:t>
            </a:r>
            <a:r>
              <a:rPr lang="pt-BR" sz="3200" dirty="0"/>
              <a:t>. 2008.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4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vide and Conquer: ordenação">
            <a:extLst>
              <a:ext uri="{FF2B5EF4-FFF2-40B4-BE49-F238E27FC236}">
                <a16:creationId xmlns:a16="http://schemas.microsoft.com/office/drawing/2014/main" id="{48C841E9-26A3-C744-9AE5-B6132786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796" y="1618836"/>
            <a:ext cx="4142074" cy="5239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849216"/>
            <a:ext cx="6766191" cy="3777622"/>
          </a:xfrm>
        </p:spPr>
        <p:txBody>
          <a:bodyPr>
            <a:normAutofit/>
          </a:bodyPr>
          <a:lstStyle/>
          <a:p>
            <a:r>
              <a:rPr lang="pt-BR" sz="3600" dirty="0"/>
              <a:t>Aplicação do conceito </a:t>
            </a:r>
            <a:r>
              <a:rPr lang="pt-BR" sz="3600" i="1" dirty="0"/>
              <a:t>“Divide </a:t>
            </a:r>
            <a:r>
              <a:rPr lang="pt-BR" sz="3600" i="1" dirty="0" err="1"/>
              <a:t>and</a:t>
            </a:r>
            <a:r>
              <a:rPr lang="pt-BR" sz="3600" i="1" dirty="0"/>
              <a:t> </a:t>
            </a:r>
            <a:r>
              <a:rPr lang="pt-BR" sz="3600" i="1" dirty="0" err="1"/>
              <a:t>Conquer</a:t>
            </a:r>
            <a:r>
              <a:rPr lang="pt-BR" sz="3600" i="1" dirty="0"/>
              <a:t>” [PA]</a:t>
            </a:r>
          </a:p>
          <a:p>
            <a:r>
              <a:rPr lang="pt-BR" sz="3600" i="1" dirty="0"/>
              <a:t>Divisão de um problema em </a:t>
            </a:r>
            <a:r>
              <a:rPr lang="pt-BR" sz="3600" i="1" dirty="0" err="1"/>
              <a:t>sub-problemas</a:t>
            </a:r>
            <a:endParaRPr lang="pt-BR" sz="3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815FBD-36AC-D046-A70F-7299B2A9949B}"/>
              </a:ext>
            </a:extLst>
          </p:cNvPr>
          <p:cNvSpPr txBox="1"/>
          <p:nvPr/>
        </p:nvSpPr>
        <p:spPr>
          <a:xfrm>
            <a:off x="779489" y="6589489"/>
            <a:ext cx="764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/>
              <a:t>Imagem: </a:t>
            </a:r>
            <a:r>
              <a:rPr lang="pt-BR" sz="800" dirty="0" err="1"/>
              <a:t>https</a:t>
            </a:r>
            <a:r>
              <a:rPr lang="pt-BR" sz="800" dirty="0"/>
              <a:t>://</a:t>
            </a:r>
            <a:r>
              <a:rPr lang="pt-BR" sz="800" dirty="0" err="1"/>
              <a:t>freefeast.info</a:t>
            </a:r>
            <a:r>
              <a:rPr lang="pt-BR" sz="800" dirty="0"/>
              <a:t>/general-it-</a:t>
            </a:r>
            <a:r>
              <a:rPr lang="pt-BR" sz="800" dirty="0" err="1"/>
              <a:t>articles</a:t>
            </a:r>
            <a:r>
              <a:rPr lang="pt-BR" sz="800" dirty="0"/>
              <a:t>/merge-sort-pseudo-code-of-merge-sort-merge-sort-in-data-structure-divide-and-conquer-approach/</a:t>
            </a:r>
          </a:p>
        </p:txBody>
      </p:sp>
    </p:spTree>
    <p:extLst>
      <p:ext uri="{BB962C8B-B14F-4D97-AF65-F5344CB8AC3E}">
        <p14:creationId xmlns:p14="http://schemas.microsoft.com/office/powerpoint/2010/main" val="258313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1275862" cy="3777622"/>
          </a:xfrm>
        </p:spPr>
        <p:txBody>
          <a:bodyPr>
            <a:normAutofit/>
          </a:bodyPr>
          <a:lstStyle/>
          <a:p>
            <a:r>
              <a:rPr lang="pt-BR" sz="3600" dirty="0"/>
              <a:t>Evolução da computação em décadas</a:t>
            </a:r>
          </a:p>
          <a:p>
            <a:r>
              <a:rPr lang="pt-BR" sz="3600" dirty="0"/>
              <a:t>Popularização da informática: aumento da demanda por recursos computacionais</a:t>
            </a:r>
          </a:p>
          <a:p>
            <a:r>
              <a:rPr lang="pt-BR" sz="3600" dirty="0"/>
              <a:t>Popularização das redes e advento da Internet</a:t>
            </a:r>
          </a:p>
          <a:p>
            <a:r>
              <a:rPr lang="pt-BR" sz="3600" dirty="0"/>
              <a:t>Isto levou aos Sistemas Distribuídos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2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Surgimento dos </a:t>
            </a:r>
            <a:r>
              <a:rPr lang="pt-BR" b="1" i="1" dirty="0" err="1"/>
              <a:t>sd</a:t>
            </a:r>
            <a:r>
              <a:rPr lang="pt-BR" b="1" i="1" cap="none" dirty="0" err="1"/>
              <a:t>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2358886"/>
            <a:ext cx="10908264" cy="3777622"/>
          </a:xfrm>
        </p:spPr>
        <p:txBody>
          <a:bodyPr>
            <a:normAutofit/>
          </a:bodyPr>
          <a:lstStyle/>
          <a:p>
            <a:r>
              <a:rPr lang="pt-BR" sz="3600" dirty="0"/>
              <a:t>Computadores passaram a ser interligados em rede</a:t>
            </a:r>
          </a:p>
          <a:p>
            <a:r>
              <a:rPr lang="pt-BR" sz="3600" dirty="0"/>
              <a:t>Sistemas centralizados (</a:t>
            </a:r>
            <a:r>
              <a:rPr lang="pt-BR" sz="3600" dirty="0" err="1"/>
              <a:t>monoprocessados</a:t>
            </a:r>
            <a:r>
              <a:rPr lang="pt-BR" sz="3600" dirty="0"/>
              <a:t>) evoluíram para Sistemas Distribuídos:</a:t>
            </a:r>
          </a:p>
          <a:p>
            <a:pPr marL="0" indent="0" algn="ctr">
              <a:buNone/>
            </a:pPr>
            <a:r>
              <a:rPr lang="pt-BR" sz="3600" dirty="0"/>
              <a:t>“Sistemas </a:t>
            </a:r>
            <a:r>
              <a:rPr lang="pt-BR" sz="3600" dirty="0" err="1"/>
              <a:t>multiprocessados</a:t>
            </a:r>
            <a:r>
              <a:rPr lang="pt-BR" sz="3600" dirty="0"/>
              <a:t> executando em diversos computadores”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7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11437</TotalTime>
  <Words>2777</Words>
  <Application>Microsoft Macintosh PowerPoint</Application>
  <PresentationFormat>Widescreen</PresentationFormat>
  <Paragraphs>360</Paragraphs>
  <Slides>69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Century Gothic</vt:lpstr>
      <vt:lpstr>Vapor Trail</vt:lpstr>
      <vt:lpstr>Sistemas distribuídos (SDs)</vt:lpstr>
      <vt:lpstr>A era dos mainframes</vt:lpstr>
      <vt:lpstr>A era dos mainframes</vt:lpstr>
      <vt:lpstr>Processamento em lote (batch)</vt:lpstr>
      <vt:lpstr>Surgimento dos sds</vt:lpstr>
      <vt:lpstr>Surgimento dos sds</vt:lpstr>
      <vt:lpstr>Surgimento dos sds</vt:lpstr>
      <vt:lpstr>Surgimento dos sds</vt:lpstr>
      <vt:lpstr>Surgimento dos sds</vt:lpstr>
      <vt:lpstr>Definições de sds</vt:lpstr>
      <vt:lpstr>Definições de sds</vt:lpstr>
      <vt:lpstr>Definições de sds</vt:lpstr>
      <vt:lpstr>Definições de sds</vt:lpstr>
      <vt:lpstr>Definições de sds</vt:lpstr>
      <vt:lpstr>exemplos de sds</vt:lpstr>
      <vt:lpstr>middleware</vt:lpstr>
      <vt:lpstr>middleware</vt:lpstr>
      <vt:lpstr>middleware</vt:lpstr>
      <vt:lpstr>Objetivos de um sistema distribuído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              Compartilhar recursos</vt:lpstr>
      <vt:lpstr>ESCALABILIDADE</vt:lpstr>
      <vt:lpstr>ESCALABILIDADE</vt:lpstr>
      <vt:lpstr>dimensões ESCALABILIDADE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de tamanho</vt:lpstr>
      <vt:lpstr>ESCALABILIDADE geográfica</vt:lpstr>
      <vt:lpstr>ESCALABILIDADE administrativa</vt:lpstr>
      <vt:lpstr>ESCALABILIDADE administrativa</vt:lpstr>
      <vt:lpstr>ESCALABILIDADE administrativa</vt:lpstr>
      <vt:lpstr>Problemas de ESCALABILIDADE</vt:lpstr>
      <vt:lpstr>Problemas de ESCALABILIDADE</vt:lpstr>
      <vt:lpstr>Problemas de  ESCALABILIDADE de tamanho</vt:lpstr>
      <vt:lpstr>Problema:  Serviço centralizado</vt:lpstr>
      <vt:lpstr>Problema:  Serviço centralizado</vt:lpstr>
      <vt:lpstr>Problema:  Serviço centralizado</vt:lpstr>
      <vt:lpstr>Problema:  Dados centralizados</vt:lpstr>
      <vt:lpstr>Problema:  Dados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Problema:  algoritmos centralizados</vt:lpstr>
      <vt:lpstr>Problemas de  ESCALABILIDADE geográfica</vt:lpstr>
      <vt:lpstr>Discutindo estragérias  de escalabilidade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TÍTULO AQUI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877</cp:revision>
  <cp:lastPrinted>2018-10-31T18:58:06Z</cp:lastPrinted>
  <dcterms:created xsi:type="dcterms:W3CDTF">2018-10-29T17:43:05Z</dcterms:created>
  <dcterms:modified xsi:type="dcterms:W3CDTF">2019-06-08T11:53:14Z</dcterms:modified>
</cp:coreProperties>
</file>