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9" r:id="rId3"/>
    <p:sldId id="258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05"/>
    <a:srgbClr val="F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A3E01-8C82-1244-BAF0-CA56415AE545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websocket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2319132" y="1624524"/>
            <a:ext cx="79863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748029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91" y="1723640"/>
            <a:ext cx="10342178" cy="4803284"/>
          </a:xfrm>
        </p:spPr>
        <p:txBody>
          <a:bodyPr>
            <a:noAutofit/>
          </a:bodyPr>
          <a:lstStyle/>
          <a:p>
            <a:r>
              <a:rPr lang="pt-BR" sz="3200" dirty="0"/>
              <a:t>Protocolo leve para comunicação em tempo real em aplicações web</a:t>
            </a:r>
          </a:p>
          <a:p>
            <a:r>
              <a:rPr lang="en-US" sz="3200" dirty="0"/>
              <a:t>Para </a:t>
            </a:r>
            <a:r>
              <a:rPr lang="en-US" sz="3200" dirty="0" err="1"/>
              <a:t>aplicações</a:t>
            </a:r>
            <a:r>
              <a:rPr lang="en-US" sz="3200" dirty="0"/>
              <a:t> web de tempo real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instantâneas</a:t>
            </a:r>
            <a:r>
              <a:rPr lang="en-US" sz="3200" dirty="0"/>
              <a:t> e </a:t>
            </a:r>
            <a:r>
              <a:rPr lang="en-US" sz="3200" dirty="0" err="1"/>
              <a:t>edição</a:t>
            </a:r>
            <a:r>
              <a:rPr lang="en-US" sz="3200" dirty="0"/>
              <a:t> </a:t>
            </a:r>
            <a:r>
              <a:rPr lang="en-US" sz="3200" dirty="0" err="1"/>
              <a:t>colaborativa</a:t>
            </a:r>
            <a:r>
              <a:rPr lang="en-US" sz="3200" dirty="0"/>
              <a:t> de </a:t>
            </a:r>
            <a:r>
              <a:rPr lang="en-US" sz="3200" dirty="0" err="1"/>
              <a:t>documentos</a:t>
            </a:r>
            <a:endParaRPr lang="en-US" sz="3200" dirty="0"/>
          </a:p>
          <a:p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o HTTP para </a:t>
            </a:r>
            <a:r>
              <a:rPr lang="en-US" sz="3200" dirty="0" err="1"/>
              <a:t>estabelecer</a:t>
            </a:r>
            <a:r>
              <a:rPr lang="en-US" sz="3200" dirty="0"/>
              <a:t> </a:t>
            </a:r>
            <a:r>
              <a:rPr lang="en-US" sz="3200" dirty="0" err="1"/>
              <a:t>conexão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/>
              <a:t>Como o </a:t>
            </a:r>
            <a:r>
              <a:rPr lang="en-US" sz="3200" dirty="0" err="1"/>
              <a:t>cabeçalho</a:t>
            </a:r>
            <a:r>
              <a:rPr lang="en-US" sz="3200" dirty="0"/>
              <a:t> e </a:t>
            </a:r>
            <a:r>
              <a:rPr lang="en-US" sz="3200" dirty="0" err="1"/>
              <a:t>corpo</a:t>
            </a:r>
            <a:r>
              <a:rPr lang="en-US" sz="3200" dirty="0"/>
              <a:t> das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longos</a:t>
            </a:r>
            <a:r>
              <a:rPr lang="en-US" sz="3200" dirty="0"/>
              <a:t>, </a:t>
            </a:r>
            <a:r>
              <a:rPr lang="en-US" sz="3200" dirty="0" err="1"/>
              <a:t>após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estabelecida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endParaRPr lang="en-US" sz="3200" dirty="0"/>
          </a:p>
          <a:p>
            <a:r>
              <a:rPr lang="en-US" sz="3200" dirty="0" err="1"/>
              <a:t>Após</a:t>
            </a:r>
            <a:r>
              <a:rPr lang="en-US" sz="3200" dirty="0"/>
              <a:t> </a:t>
            </a:r>
            <a:r>
              <a:rPr lang="en-US" sz="3200" dirty="0" err="1"/>
              <a:t>estabelecer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, </a:t>
            </a:r>
            <a:r>
              <a:rPr lang="en-US" sz="3200" dirty="0" err="1"/>
              <a:t>ela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mantida</a:t>
            </a:r>
            <a:r>
              <a:rPr lang="en-US" sz="3200" dirty="0"/>
              <a:t> e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feita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dados no canal</a:t>
            </a:r>
          </a:p>
          <a:p>
            <a:r>
              <a:rPr lang="en-US" sz="3200" dirty="0" err="1"/>
              <a:t>Diferente</a:t>
            </a:r>
            <a:r>
              <a:rPr lang="en-US" sz="3200" dirty="0"/>
              <a:t> de </a:t>
            </a:r>
            <a:r>
              <a:rPr lang="en-US" sz="3200" dirty="0" err="1"/>
              <a:t>requisições</a:t>
            </a:r>
            <a:r>
              <a:rPr lang="en-US" sz="3200" dirty="0"/>
              <a:t> HTTP que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requerem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nova </a:t>
            </a:r>
            <a:r>
              <a:rPr lang="en-US" sz="3200" dirty="0" err="1"/>
              <a:t>conexão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acesso</a:t>
            </a:r>
            <a:r>
              <a:rPr lang="en-US" sz="3200" dirty="0"/>
              <a:t> (</a:t>
            </a:r>
            <a:r>
              <a:rPr lang="en-US" sz="3200" dirty="0" err="1"/>
              <a:t>como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atualização</a:t>
            </a:r>
            <a:r>
              <a:rPr lang="en-US" sz="3200" dirty="0"/>
              <a:t> de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solicitada</a:t>
            </a:r>
            <a:r>
              <a:rPr lang="en-US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mensagens</a:t>
            </a:r>
            <a:r>
              <a:rPr lang="en-US" sz="3200" dirty="0"/>
              <a:t> com um </a:t>
            </a:r>
            <a:r>
              <a:rPr lang="en-US" sz="3200" dirty="0" err="1"/>
              <a:t>pequeno</a:t>
            </a:r>
            <a:r>
              <a:rPr lang="en-US" sz="3200" dirty="0"/>
              <a:t> </a:t>
            </a:r>
            <a:r>
              <a:rPr lang="en-US" sz="3200" dirty="0" err="1"/>
              <a:t>cabeçalho</a:t>
            </a:r>
            <a:r>
              <a:rPr lang="en-US" sz="3200" dirty="0"/>
              <a:t> WebSocket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r>
              <a:rPr lang="en-US" sz="3200" dirty="0"/>
              <a:t>, </a:t>
            </a:r>
            <a:r>
              <a:rPr lang="en-US" sz="3200" dirty="0" err="1"/>
              <a:t>tornando</a:t>
            </a:r>
            <a:r>
              <a:rPr lang="en-US" sz="3200" dirty="0"/>
              <a:t> </a:t>
            </a:r>
            <a:r>
              <a:rPr lang="en-US" sz="3200" dirty="0" err="1"/>
              <a:t>extremamente</a:t>
            </a:r>
            <a:r>
              <a:rPr lang="en-US" sz="3200" dirty="0"/>
              <a:t> </a:t>
            </a:r>
            <a:r>
              <a:rPr lang="en-US" sz="3200" dirty="0" err="1"/>
              <a:t>leve</a:t>
            </a:r>
            <a:r>
              <a:rPr lang="en-US" sz="3200" dirty="0"/>
              <a:t> e </a:t>
            </a:r>
            <a:r>
              <a:rPr lang="en-US" sz="3200" dirty="0" err="1"/>
              <a:t>rápido</a:t>
            </a:r>
            <a:r>
              <a:rPr lang="en-US" sz="3200" dirty="0"/>
              <a:t> e </a:t>
            </a:r>
            <a:r>
              <a:rPr lang="en-US" sz="3200" dirty="0" err="1"/>
              <a:t>eficiente</a:t>
            </a:r>
            <a:r>
              <a:rPr lang="en-US" sz="3200" dirty="0"/>
              <a:t> a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endParaRPr lang="en-US" sz="3200" dirty="0"/>
          </a:p>
          <a:p>
            <a:r>
              <a:rPr lang="en-US" sz="3200" dirty="0" err="1"/>
              <a:t>Diferente</a:t>
            </a:r>
            <a:r>
              <a:rPr lang="en-US" sz="3200" dirty="0"/>
              <a:t> de sockets </a:t>
            </a:r>
            <a:r>
              <a:rPr lang="en-US" sz="3200" dirty="0" err="1"/>
              <a:t>tradicionais</a:t>
            </a:r>
            <a:r>
              <a:rPr lang="en-US" sz="3200" dirty="0"/>
              <a:t>,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WebSockets</a:t>
            </a:r>
            <a:r>
              <a:rPr lang="en-US" sz="3200" dirty="0"/>
              <a:t> </a:t>
            </a:r>
            <a:r>
              <a:rPr lang="en-US" sz="3200" dirty="0" err="1"/>
              <a:t>reutilizam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HTTP </a:t>
            </a:r>
            <a:r>
              <a:rPr lang="en-US" sz="3200" dirty="0" err="1"/>
              <a:t>estabelecida</a:t>
            </a:r>
            <a:r>
              <a:rPr lang="en-US" sz="3200" dirty="0"/>
              <a:t>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com firewalls</a:t>
            </a:r>
          </a:p>
          <a:p>
            <a:r>
              <a:rPr lang="en-US" sz="3200" dirty="0"/>
              <a:t>A </a:t>
            </a:r>
            <a:r>
              <a:rPr lang="en-US" sz="3200" dirty="0" err="1"/>
              <a:t>leveza</a:t>
            </a:r>
            <a:r>
              <a:rPr lang="en-US" sz="3200" dirty="0"/>
              <a:t> e </a:t>
            </a:r>
            <a:r>
              <a:rPr lang="en-US" sz="3200" dirty="0" err="1"/>
              <a:t>rapidez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ameniza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de </a:t>
            </a:r>
            <a:r>
              <a:rPr lang="en-US" sz="3200" dirty="0" err="1"/>
              <a:t>escalabilidade</a:t>
            </a:r>
            <a:r>
              <a:rPr lang="en-US" sz="3200" dirty="0"/>
              <a:t> </a:t>
            </a:r>
            <a:r>
              <a:rPr lang="en-US" sz="3200" dirty="0" err="1"/>
              <a:t>geográfica</a:t>
            </a:r>
            <a:r>
              <a:rPr lang="en-US" sz="3200" dirty="0"/>
              <a:t> e de </a:t>
            </a:r>
            <a:r>
              <a:rPr lang="en-US" sz="3200" dirty="0" err="1"/>
              <a:t>tamanho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B203C-B4BA-8246-A0A0-1DF3BD36D48A}"/>
              </a:ext>
            </a:extLst>
          </p:cNvPr>
          <p:cNvSpPr/>
          <p:nvPr/>
        </p:nvSpPr>
        <p:spPr>
          <a:xfrm>
            <a:off x="1248479" y="1876093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7FF91-097A-324E-97A4-250471A09858}"/>
              </a:ext>
            </a:extLst>
          </p:cNvPr>
          <p:cNvSpPr/>
          <p:nvPr/>
        </p:nvSpPr>
        <p:spPr>
          <a:xfrm>
            <a:off x="9898510" y="1876094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D6CF-6F16-8845-A713-DA686B8428D9}"/>
              </a:ext>
            </a:extLst>
          </p:cNvPr>
          <p:cNvSpPr/>
          <p:nvPr/>
        </p:nvSpPr>
        <p:spPr>
          <a:xfrm>
            <a:off x="0" y="113777"/>
            <a:ext cx="1212366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Funcionamento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ECBAB-7200-B749-97D5-B8E62492CBCA}"/>
              </a:ext>
            </a:extLst>
          </p:cNvPr>
          <p:cNvSpPr/>
          <p:nvPr/>
        </p:nvSpPr>
        <p:spPr>
          <a:xfrm>
            <a:off x="780326" y="1321341"/>
            <a:ext cx="1371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FC1C6-B65B-3E46-8C35-0C3E2AB57E27}"/>
              </a:ext>
            </a:extLst>
          </p:cNvPr>
          <p:cNvSpPr/>
          <p:nvPr/>
        </p:nvSpPr>
        <p:spPr>
          <a:xfrm>
            <a:off x="9323720" y="1321341"/>
            <a:ext cx="16165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4EB5E-EE99-0042-ADBE-CEA1D84628C0}"/>
              </a:ext>
            </a:extLst>
          </p:cNvPr>
          <p:cNvCxnSpPr/>
          <p:nvPr/>
        </p:nvCxnSpPr>
        <p:spPr>
          <a:xfrm>
            <a:off x="1795694" y="2317525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F5712B-5BA2-3940-B0EA-E8E09BEEE599}"/>
              </a:ext>
            </a:extLst>
          </p:cNvPr>
          <p:cNvSpPr txBox="1"/>
          <p:nvPr/>
        </p:nvSpPr>
        <p:spPr>
          <a:xfrm>
            <a:off x="2031477" y="2452690"/>
            <a:ext cx="7643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Requisição HTTP: </a:t>
            </a:r>
            <a:r>
              <a:rPr lang="pt-BR" sz="2200" b="1" i="1" dirty="0" err="1"/>
              <a:t>Handshake</a:t>
            </a:r>
            <a:r>
              <a:rPr lang="pt-BR" sz="2200" b="1" dirty="0"/>
              <a:t> solicitando HTTP </a:t>
            </a:r>
            <a:r>
              <a:rPr lang="pt-BR" sz="2200" b="1" i="1" dirty="0"/>
              <a:t>Upgrade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13B0E-8B4B-6B4E-909F-57F53F9765A6}"/>
              </a:ext>
            </a:extLst>
          </p:cNvPr>
          <p:cNvCxnSpPr/>
          <p:nvPr/>
        </p:nvCxnSpPr>
        <p:spPr>
          <a:xfrm>
            <a:off x="1795692" y="3050622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headEnd type="triangle" w="sm" len="sm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0CF-83C9-604B-8886-BF2A3E87EA3E}"/>
              </a:ext>
            </a:extLst>
          </p:cNvPr>
          <p:cNvSpPr txBox="1"/>
          <p:nvPr/>
        </p:nvSpPr>
        <p:spPr>
          <a:xfrm>
            <a:off x="4903502" y="3111885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Conexão aberta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54ECD-9FCB-F347-853B-D74B1FAACBD9}"/>
              </a:ext>
            </a:extLst>
          </p:cNvPr>
          <p:cNvGrpSpPr/>
          <p:nvPr/>
        </p:nvGrpSpPr>
        <p:grpSpPr>
          <a:xfrm>
            <a:off x="1795694" y="3900379"/>
            <a:ext cx="8012036" cy="951427"/>
            <a:chOff x="1795694" y="4288282"/>
            <a:chExt cx="8012036" cy="9514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E5CAE8-F1FD-CF46-AA48-4FAD70D16796}"/>
                </a:ext>
              </a:extLst>
            </p:cNvPr>
            <p:cNvCxnSpPr/>
            <p:nvPr/>
          </p:nvCxnSpPr>
          <p:spPr>
            <a:xfrm>
              <a:off x="1795694" y="4776535"/>
              <a:ext cx="8012036" cy="0"/>
            </a:xfrm>
            <a:prstGeom prst="straightConnector1">
              <a:avLst/>
            </a:prstGeom>
            <a:ln w="158750">
              <a:solidFill>
                <a:srgbClr val="00B050"/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29D36F-824E-0346-844A-49338225194B}"/>
                </a:ext>
              </a:extLst>
            </p:cNvPr>
            <p:cNvSpPr txBox="1"/>
            <p:nvPr/>
          </p:nvSpPr>
          <p:spPr>
            <a:xfrm>
              <a:off x="2569651" y="4288282"/>
              <a:ext cx="62432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/>
                <a:t>Mensagens </a:t>
              </a:r>
              <a:r>
                <a:rPr lang="pt-BR" sz="2200" b="1" dirty="0" err="1"/>
                <a:t>bi-direcionais</a:t>
              </a:r>
              <a:r>
                <a:rPr lang="pt-BR" sz="2200" b="1" dirty="0"/>
                <a:t> (canal </a:t>
              </a:r>
              <a:r>
                <a:rPr lang="pt-BR" sz="2200" b="1" i="1" dirty="0" err="1"/>
                <a:t>full</a:t>
              </a:r>
              <a:r>
                <a:rPr lang="pt-BR" sz="2200" b="1" i="1" dirty="0"/>
                <a:t>-duplex</a:t>
              </a:r>
              <a:r>
                <a:rPr lang="pt-BR" sz="2200" b="1" dirty="0"/>
                <a:t>)</a:t>
              </a:r>
              <a:endParaRPr lang="pt-BR" sz="2200" b="1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02859-E189-6344-AA84-39D9B2088E44}"/>
                </a:ext>
              </a:extLst>
            </p:cNvPr>
            <p:cNvSpPr txBox="1"/>
            <p:nvPr/>
          </p:nvSpPr>
          <p:spPr>
            <a:xfrm>
              <a:off x="4188024" y="4839599"/>
              <a:ext cx="3285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00B050"/>
                  </a:solidFill>
                </a:rPr>
                <a:t>Conexão aberta e persistente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1698B9-7FEA-2C4D-B263-BDF4F599771C}"/>
              </a:ext>
            </a:extLst>
          </p:cNvPr>
          <p:cNvCxnSpPr/>
          <p:nvPr/>
        </p:nvCxnSpPr>
        <p:spPr>
          <a:xfrm>
            <a:off x="1795694" y="5974709"/>
            <a:ext cx="8012036" cy="0"/>
          </a:xfrm>
          <a:prstGeom prst="straightConnector1">
            <a:avLst/>
          </a:prstGeom>
          <a:ln w="136525">
            <a:solidFill>
              <a:srgbClr val="FF0000"/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173A2-55A9-F541-A80E-14164EE9264E}"/>
              </a:ext>
            </a:extLst>
          </p:cNvPr>
          <p:cNvSpPr txBox="1"/>
          <p:nvPr/>
        </p:nvSpPr>
        <p:spPr>
          <a:xfrm>
            <a:off x="3532872" y="5486456"/>
            <a:ext cx="4537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/>
              <a:t>Algum dos lados fecha a conexão</a:t>
            </a:r>
            <a:endParaRPr lang="pt-BR" sz="22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7D254-56A9-AC44-9209-79EF50D29516}"/>
              </a:ext>
            </a:extLst>
          </p:cNvPr>
          <p:cNvSpPr txBox="1"/>
          <p:nvPr/>
        </p:nvSpPr>
        <p:spPr>
          <a:xfrm>
            <a:off x="4839452" y="6022007"/>
            <a:ext cx="198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Conexão fechada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86AFB-C458-0B49-BA3C-C0066F60B890}"/>
              </a:ext>
            </a:extLst>
          </p:cNvPr>
          <p:cNvSpPr txBox="1"/>
          <p:nvPr/>
        </p:nvSpPr>
        <p:spPr>
          <a:xfrm>
            <a:off x="8572693" y="6517082"/>
            <a:ext cx="3611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Imagem adaptada de </a:t>
            </a:r>
            <a:r>
              <a:rPr lang="pt-BR" sz="1100" dirty="0">
                <a:hlinkClick r:id="rId2"/>
              </a:rPr>
              <a:t>https://www.pubnub.com/websockets/</a:t>
            </a:r>
            <a:r>
              <a:rPr lang="pt-BR" sz="1100" dirty="0"/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8C6E0C-4DD3-1B46-A8DF-CB0CE35170BA}"/>
              </a:ext>
            </a:extLst>
          </p:cNvPr>
          <p:cNvSpPr/>
          <p:nvPr/>
        </p:nvSpPr>
        <p:spPr>
          <a:xfrm>
            <a:off x="2201917" y="432565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7FCCFC-5C86-4E4A-B903-78CF5974509F}"/>
              </a:ext>
            </a:extLst>
          </p:cNvPr>
          <p:cNvSpPr/>
          <p:nvPr/>
        </p:nvSpPr>
        <p:spPr>
          <a:xfrm>
            <a:off x="2201917" y="43291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0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58698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6 L 0.58698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/>
      <p:bldP spid="21" grpId="1"/>
      <p:bldP spid="22" grpId="0"/>
      <p:bldP spid="22" grpId="1"/>
      <p:bldP spid="29" grpId="0" animBg="1"/>
      <p:bldP spid="27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{559F2930-5B27-7A41-BB20-C034972AB6E0}tf10001120</Template>
  <TotalTime>820</TotalTime>
  <Words>207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23</cp:revision>
  <dcterms:created xsi:type="dcterms:W3CDTF">2018-11-06T15:55:05Z</dcterms:created>
  <dcterms:modified xsi:type="dcterms:W3CDTF">2018-12-03T16:20:36Z</dcterms:modified>
</cp:coreProperties>
</file>