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9" r:id="rId1"/>
  </p:sldMasterIdLst>
  <p:notesMasterIdLst>
    <p:notesMasterId r:id="rId29"/>
  </p:notesMasterIdLst>
  <p:sldIdLst>
    <p:sldId id="266" r:id="rId2"/>
    <p:sldId id="271" r:id="rId3"/>
    <p:sldId id="284" r:id="rId4"/>
    <p:sldId id="285" r:id="rId5"/>
    <p:sldId id="283" r:id="rId6"/>
    <p:sldId id="282" r:id="rId7"/>
    <p:sldId id="288" r:id="rId8"/>
    <p:sldId id="286" r:id="rId9"/>
    <p:sldId id="287" r:id="rId10"/>
    <p:sldId id="289" r:id="rId11"/>
    <p:sldId id="290" r:id="rId12"/>
    <p:sldId id="291" r:id="rId13"/>
    <p:sldId id="294" r:id="rId14"/>
    <p:sldId id="295" r:id="rId15"/>
    <p:sldId id="293" r:id="rId16"/>
    <p:sldId id="296" r:id="rId17"/>
    <p:sldId id="297" r:id="rId18"/>
    <p:sldId id="298" r:id="rId19"/>
    <p:sldId id="300" r:id="rId20"/>
    <p:sldId id="299" r:id="rId21"/>
    <p:sldId id="301" r:id="rId22"/>
    <p:sldId id="302" r:id="rId23"/>
    <p:sldId id="303" r:id="rId24"/>
    <p:sldId id="304" r:id="rId25"/>
    <p:sldId id="305" r:id="rId26"/>
    <p:sldId id="306" r:id="rId27"/>
    <p:sldId id="29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464"/>
  </p:normalViewPr>
  <p:slideViewPr>
    <p:cSldViewPr snapToGrid="0" snapToObjects="1">
      <p:cViewPr varScale="1">
        <p:scale>
          <a:sx n="86" d="100"/>
          <a:sy n="86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22/02/2019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2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52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7846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1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87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2/22/19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2/22/19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2/22/19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2/22/19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2/22/19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suite.google.com.br/" TargetMode="External"/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developer.mozilla.org/pt-BR/docs/Mozilla/Firefox/Privacidade/Prote&#231;&#227;o_de_rastreament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masters.googleblog.com/2014/08/https-as-ranking-signal.html" TargetMode="External"/><Relationship Id="rId2" Type="http://schemas.openxmlformats.org/officeDocument/2006/relationships/hyperlink" Target="https://exame.abril.com.br/tecnologia/google-vai-avisar-quando-site-for-insegu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s.its.psu.edu/services/batc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ears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153929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b="1" i="1" dirty="0"/>
              <a:t>Sistemas distribuídos</a:t>
            </a:r>
            <a:br>
              <a:rPr lang="pt-BR" sz="5400" b="1" i="1" dirty="0"/>
            </a:br>
            <a:r>
              <a:rPr lang="pt-BR" sz="5400" b="1" i="1" dirty="0"/>
              <a:t>(</a:t>
            </a:r>
            <a:r>
              <a:rPr lang="pt-BR" sz="5400" b="1" i="1" dirty="0" err="1"/>
              <a:t>SD</a:t>
            </a:r>
            <a:r>
              <a:rPr lang="pt-BR" sz="5400" b="1" i="1" cap="none" dirty="0" err="1"/>
              <a:t>s</a:t>
            </a:r>
            <a:r>
              <a:rPr lang="pt-BR" sz="5400" b="1" i="1" cap="none" dirty="0"/>
              <a:t>)</a:t>
            </a:r>
            <a:endParaRPr lang="pt-BR" sz="54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2631790"/>
            <a:ext cx="10490200" cy="1912914"/>
          </a:xfrm>
        </p:spPr>
        <p:txBody>
          <a:bodyPr>
            <a:noAutofit/>
          </a:bodyPr>
          <a:lstStyle/>
          <a:p>
            <a:r>
              <a:rPr lang="pt-BR" sz="3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Me. Manoel Campos</a:t>
            </a:r>
            <a:endParaRPr lang="pt-BR" sz="3600" b="1" dirty="0"/>
          </a:p>
          <a:p>
            <a:r>
              <a:rPr lang="pt-BR" sz="3600" b="1" dirty="0"/>
              <a:t>Instituto Federal de Educação do Tocantins (IFTO, Campus Palmas)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129085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200" dirty="0"/>
              <a:t>“Um sistema </a:t>
            </a:r>
            <a:r>
              <a:rPr lang="pt" sz="3200" dirty="0" err="1"/>
              <a:t>ditribuído</a:t>
            </a:r>
            <a:r>
              <a:rPr lang="pt" sz="3200" dirty="0"/>
              <a:t> é um conjunto de </a:t>
            </a:r>
            <a:r>
              <a:rPr lang="pt" sz="3200" b="1" dirty="0"/>
              <a:t>computadores independentes</a:t>
            </a:r>
            <a:r>
              <a:rPr lang="pt" sz="3200" dirty="0"/>
              <a:t> que se </a:t>
            </a:r>
            <a:r>
              <a:rPr lang="pt" sz="3200" b="1" dirty="0"/>
              <a:t>apresenta a seus usuários como um sistema único</a:t>
            </a:r>
            <a:r>
              <a:rPr lang="pt" sz="3200" dirty="0"/>
              <a:t> e coerente.”</a:t>
            </a:r>
          </a:p>
          <a:p>
            <a:pPr marL="0" indent="0" algn="r">
              <a:buNone/>
            </a:pPr>
            <a:r>
              <a:rPr lang="pt-BR" sz="3200" dirty="0" err="1"/>
              <a:t>Tanenbaum</a:t>
            </a:r>
            <a:r>
              <a:rPr lang="pt-BR" sz="3200" dirty="0"/>
              <a:t> e Steen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2" y="2358886"/>
            <a:ext cx="1173729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200" dirty="0"/>
              <a:t>“Um sistema distribuído é aquele no qual os componentes localizados em </a:t>
            </a:r>
            <a:r>
              <a:rPr lang="pt" sz="3200" b="1" dirty="0"/>
              <a:t>computadores interligados em rede</a:t>
            </a:r>
            <a:r>
              <a:rPr lang="pt" sz="3200" dirty="0"/>
              <a:t> se </a:t>
            </a:r>
            <a:r>
              <a:rPr lang="pt" sz="3200" b="1" dirty="0"/>
              <a:t>comunicam</a:t>
            </a:r>
            <a:r>
              <a:rPr lang="pt" sz="3200" dirty="0"/>
              <a:t> e </a:t>
            </a:r>
            <a:r>
              <a:rPr lang="pt" sz="3200" b="1" dirty="0"/>
              <a:t>coordenam</a:t>
            </a:r>
            <a:r>
              <a:rPr lang="pt" sz="3200" dirty="0"/>
              <a:t> suas ações apenas passando </a:t>
            </a:r>
            <a:r>
              <a:rPr lang="pt" sz="3200" b="1" dirty="0"/>
              <a:t>mensagens</a:t>
            </a:r>
            <a:r>
              <a:rPr lang="pt" sz="3200" dirty="0"/>
              <a:t>.”</a:t>
            </a:r>
          </a:p>
          <a:p>
            <a:pPr marL="0" indent="0" algn="r">
              <a:buNone/>
            </a:pPr>
            <a:r>
              <a:rPr lang="pt-BR" sz="3200" dirty="0" err="1"/>
              <a:t>Coulouris</a:t>
            </a:r>
            <a:r>
              <a:rPr lang="pt-BR" sz="3200" dirty="0"/>
              <a:t> et. al.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Não é especificado tipos de computadores...</a:t>
            </a:r>
          </a:p>
          <a:p>
            <a:r>
              <a:rPr lang="pt-PT" sz="3200" dirty="0"/>
              <a:t>nem como são interligados...</a:t>
            </a:r>
          </a:p>
          <a:p>
            <a:r>
              <a:rPr lang="pt-PT" sz="3200" dirty="0"/>
              <a:t>nem como é a cooperação/troca de mensagens.</a:t>
            </a:r>
          </a:p>
          <a:p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Computadores independentes são parte do SD</a:t>
            </a:r>
          </a:p>
          <a:p>
            <a:r>
              <a:rPr lang="pt-PT" sz="3200" dirty="0"/>
              <a:t>Podem estar temporariamente indisponíveis ou defeituosos</a:t>
            </a:r>
          </a:p>
          <a:p>
            <a:r>
              <a:rPr lang="pt-PT" sz="3200" dirty="0"/>
              <a:t>Podem ser reparados/substituídos sem que usuários ou programas percebam</a:t>
            </a:r>
          </a:p>
          <a:p>
            <a:r>
              <a:rPr lang="pt-PT" sz="3200" dirty="0"/>
              <a:t>Tudo isso é normalmente oculto dos usuários/programas</a:t>
            </a:r>
          </a:p>
          <a:p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903751"/>
            <a:ext cx="10908264" cy="4573249"/>
          </a:xfrm>
        </p:spPr>
        <p:txBody>
          <a:bodyPr>
            <a:normAutofit/>
          </a:bodyPr>
          <a:lstStyle/>
          <a:p>
            <a:r>
              <a:rPr lang="pt" sz="3200" dirty="0"/>
              <a:t>Estas são questões essenciais no projeto de sistemas distribuídos</a:t>
            </a:r>
          </a:p>
          <a:p>
            <a:r>
              <a:rPr lang="pt" sz="3200" dirty="0"/>
              <a:t>Tais características viabilizam a expansão da escala de um sistema distribuído</a:t>
            </a:r>
          </a:p>
          <a:p>
            <a:r>
              <a:rPr lang="pt" sz="3200" dirty="0"/>
              <a:t>Aumentar a escala de um sistema significa aumentar sua capacidade para atender a uma maior demanda de usuários/acessos.</a:t>
            </a:r>
          </a:p>
          <a:p>
            <a:r>
              <a:rPr lang="pt" sz="3200" dirty="0"/>
              <a:t>Este é um dos grandes desafios de SD, que depende do seu projeto</a:t>
            </a:r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Redes TCP/IP</a:t>
            </a:r>
          </a:p>
          <a:p>
            <a:r>
              <a:rPr lang="pt" sz="3200" dirty="0"/>
              <a:t>A web é de fato o maior sistema distribuído existente</a:t>
            </a:r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Interliga computadores e redes heterogêneas</a:t>
            </a:r>
          </a:p>
          <a:p>
            <a:r>
              <a:rPr lang="pt-PT" sz="3200" dirty="0"/>
              <a:t>Fornece uma visão única do sistema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CE47-19E7-F440-AECF-3AEDD9C75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8671"/>
          <a:stretch/>
        </p:blipFill>
        <p:spPr>
          <a:xfrm>
            <a:off x="2319019" y="2451660"/>
            <a:ext cx="9758923" cy="44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Executa sobre o SO</a:t>
            </a:r>
          </a:p>
          <a:p>
            <a:r>
              <a:rPr lang="pt-PT" sz="3200" dirty="0"/>
              <a:t>Fornece </a:t>
            </a:r>
            <a:r>
              <a:rPr lang="pt-PT" sz="3200" dirty="0" err="1"/>
              <a:t>APIs</a:t>
            </a:r>
            <a:r>
              <a:rPr lang="pt-PT" sz="3200" dirty="0"/>
              <a:t>: </a:t>
            </a:r>
            <a:r>
              <a:rPr lang="pt-PT" sz="3200" i="1" dirty="0" err="1"/>
              <a:t>Application</a:t>
            </a:r>
            <a:r>
              <a:rPr lang="pt-PT" sz="3200" i="1" dirty="0"/>
              <a:t> </a:t>
            </a:r>
            <a:r>
              <a:rPr lang="pt-PT" sz="3200" i="1" dirty="0" err="1"/>
              <a:t>Programming</a:t>
            </a:r>
            <a:r>
              <a:rPr lang="pt-PT" sz="3200" i="1" dirty="0"/>
              <a:t> Interfaces</a:t>
            </a:r>
            <a:endParaRPr lang="pt-BR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CE47-19E7-F440-AECF-3AEDD9C75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8671"/>
          <a:stretch/>
        </p:blipFill>
        <p:spPr>
          <a:xfrm>
            <a:off x="2319019" y="2451660"/>
            <a:ext cx="9758923" cy="44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Tais </a:t>
            </a:r>
            <a:r>
              <a:rPr lang="pt-PT" sz="3200" dirty="0" err="1"/>
              <a:t>APIs</a:t>
            </a:r>
            <a:r>
              <a:rPr lang="pt-PT" sz="3200" dirty="0"/>
              <a:t> fornecem funcionalidades para o SD</a:t>
            </a:r>
          </a:p>
          <a:p>
            <a:r>
              <a:rPr lang="pt-PT" sz="3200" dirty="0"/>
              <a:t>Permitem a comunicação de componentes</a:t>
            </a:r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A3CE47-19E7-F440-AECF-3AEDD9C75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8671"/>
          <a:stretch/>
        </p:blipFill>
        <p:spPr>
          <a:xfrm>
            <a:off x="2319019" y="2451660"/>
            <a:ext cx="9758923" cy="441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50" y="2674255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sz="4800" b="1" i="1" dirty="0"/>
              <a:t>Objetivos de um sistema distribuído</a:t>
            </a:r>
            <a:endParaRPr lang="pt-BR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Mainframes até os anos 80 eram grandes, caros e sem conexão de rede</a:t>
            </a:r>
          </a:p>
          <a:p>
            <a:r>
              <a:rPr lang="pt-BR" sz="3200" dirty="0"/>
              <a:t>Estes eram o que chamamos de servidores hoje</a:t>
            </a:r>
          </a:p>
          <a:p>
            <a:r>
              <a:rPr lang="pt-BR" sz="3200" dirty="0"/>
              <a:t>Mainframes funcionavam isolados</a:t>
            </a:r>
          </a:p>
          <a:p>
            <a:r>
              <a:rPr lang="pt-BR" sz="3200" dirty="0"/>
              <a:t>Sem acesso remoto de múltiplos usuários</a:t>
            </a:r>
          </a:p>
          <a:p>
            <a:r>
              <a:rPr lang="pt-BR" sz="3200" dirty="0"/>
              <a:t>Capacidade computacional não era compartilhada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Um dos principais objetivos de </a:t>
            </a:r>
            <a:r>
              <a:rPr lang="pt-PT" sz="3200" dirty="0" err="1"/>
              <a:t>SDs</a:t>
            </a:r>
            <a:endParaRPr lang="pt-PT" sz="3200" dirty="0"/>
          </a:p>
          <a:p>
            <a:r>
              <a:rPr lang="pt-PT" sz="3200" dirty="0"/>
              <a:t>Compartilhamento de recursos físicos e lógicos</a:t>
            </a:r>
          </a:p>
          <a:p>
            <a:r>
              <a:rPr lang="pt" sz="3200" dirty="0"/>
              <a:t>Otimização no uso de recursos</a:t>
            </a:r>
          </a:p>
          <a:p>
            <a:r>
              <a:rPr lang="pt" sz="3200" dirty="0"/>
              <a:t>Redução de despesas de capital:</a:t>
            </a:r>
          </a:p>
          <a:p>
            <a:pPr marL="0" indent="0" algn="ctr">
              <a:buNone/>
            </a:pPr>
            <a:r>
              <a:rPr lang="pt" sz="3200" dirty="0"/>
              <a:t>despesas com aquisição de equipamentos </a:t>
            </a:r>
            <a:br>
              <a:rPr lang="pt" sz="3200" dirty="0"/>
            </a:br>
            <a:r>
              <a:rPr lang="pt" sz="3200" dirty="0"/>
              <a:t>(Capital </a:t>
            </a:r>
            <a:r>
              <a:rPr lang="pt" sz="3200" dirty="0" err="1"/>
              <a:t>Expenditure</a:t>
            </a:r>
            <a:r>
              <a:rPr lang="pt" sz="3200" dirty="0"/>
              <a:t>, CAPEX)</a:t>
            </a:r>
            <a:endParaRPr lang="pt-B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Compartilhamento de recursos como impressoras</a:t>
            </a:r>
          </a:p>
          <a:p>
            <a:r>
              <a:rPr lang="pt-PT" sz="3200" dirty="0"/>
              <a:t>Maximiza uso do equipamento</a:t>
            </a:r>
          </a:p>
          <a:p>
            <a:r>
              <a:rPr lang="pt-PT" sz="3200" dirty="0"/>
              <a:t>Melhora relação custo/benefício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 err="1"/>
              <a:t>SOs</a:t>
            </a:r>
            <a:r>
              <a:rPr lang="pt-PT" sz="3200" dirty="0"/>
              <a:t> fazem isso</a:t>
            </a:r>
          </a:p>
          <a:p>
            <a:r>
              <a:rPr lang="pt-PT" sz="3200" dirty="0"/>
              <a:t>Exemplos: Google </a:t>
            </a:r>
            <a:r>
              <a:rPr lang="pt-PT" sz="3200" dirty="0" err="1"/>
              <a:t>Cloud</a:t>
            </a:r>
            <a:r>
              <a:rPr lang="pt-PT" sz="3200" dirty="0"/>
              <a:t> Print, NFS e Samba</a:t>
            </a:r>
          </a:p>
          <a:p>
            <a:r>
              <a:rPr lang="pt" sz="3200" dirty="0"/>
              <a:t>Compartilhamento de </a:t>
            </a:r>
            <a:r>
              <a:rPr lang="pt" sz="3200" dirty="0" err="1"/>
              <a:t>apps</a:t>
            </a:r>
            <a:r>
              <a:rPr lang="pt" sz="3200" dirty="0"/>
              <a:t>: serviços de busca e cotação de moedas na web</a:t>
            </a:r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2A18D-A01A-0244-B755-9988F4EB1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" r="2008" b="6834"/>
          <a:stretch/>
        </p:blipFill>
        <p:spPr>
          <a:xfrm>
            <a:off x="3780775" y="3747540"/>
            <a:ext cx="7591213" cy="31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Servidores com alta capacidade podem ser compartilhados entre usuários</a:t>
            </a:r>
          </a:p>
          <a:p>
            <a:r>
              <a:rPr lang="pt" sz="3200" dirty="0"/>
              <a:t>Otimiza o uso de recursos</a:t>
            </a:r>
          </a:p>
          <a:p>
            <a:r>
              <a:rPr lang="pt" sz="3200" dirty="0"/>
              <a:t>Acesso à dados e </a:t>
            </a:r>
            <a:r>
              <a:rPr lang="pt" sz="3200" dirty="0" err="1"/>
              <a:t>apps</a:t>
            </a:r>
            <a:r>
              <a:rPr lang="pt" sz="3200" dirty="0"/>
              <a:t> a partir de diferentes locais</a:t>
            </a:r>
          </a:p>
          <a:p>
            <a:r>
              <a:rPr lang="pt" sz="3200" dirty="0"/>
              <a:t>Reduz o tempo de execução de tarefas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Compartilhamento de servidores reduz consumo de energia</a:t>
            </a:r>
          </a:p>
          <a:p>
            <a:r>
              <a:rPr lang="pt" sz="3200" dirty="0">
                <a:hlinkClick r:id="rId2"/>
              </a:rPr>
              <a:t>Pesquisas mostram que uma máquina ociosa consome cerca de 70% de energia.</a:t>
            </a:r>
            <a:endParaRPr lang="pt" sz="3200" dirty="0"/>
          </a:p>
          <a:p>
            <a:r>
              <a:rPr lang="pt" sz="3200" dirty="0"/>
              <a:t>Permite colaboração e trabalho remoto (</a:t>
            </a:r>
            <a:r>
              <a:rPr lang="pt" sz="3200" dirty="0">
                <a:hlinkClick r:id="rId3"/>
              </a:rPr>
              <a:t>G</a:t>
            </a:r>
            <a:r>
              <a:rPr lang="en-US" sz="3200" dirty="0">
                <a:hlinkClick r:id="rId3"/>
              </a:rPr>
              <a:t>S</a:t>
            </a:r>
            <a:r>
              <a:rPr lang="pt" sz="3200" dirty="0" err="1">
                <a:hlinkClick r:id="rId3"/>
              </a:rPr>
              <a:t>uite</a:t>
            </a:r>
            <a:r>
              <a:rPr lang="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9AFE0B8-5776-3549-B6E2-DC3406E29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14" y="4764746"/>
            <a:ext cx="7283459" cy="19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Levantam questões de segurança e privacidade</a:t>
            </a:r>
          </a:p>
          <a:p>
            <a:r>
              <a:rPr lang="pt-PT" sz="3200" dirty="0"/>
              <a:t>Problemas comuns: rastreamento de navegação</a:t>
            </a:r>
          </a:p>
          <a:p>
            <a:r>
              <a:rPr lang="pt-PT" sz="3200" dirty="0">
                <a:hlinkClick r:id="rId2"/>
              </a:rPr>
              <a:t>Navegadores atuais permitem bloquear isso.</a:t>
            </a:r>
            <a:endParaRPr lang="pt-PT" sz="3200" dirty="0"/>
          </a:p>
          <a:p>
            <a:r>
              <a:rPr lang="pt" sz="3200" dirty="0"/>
              <a:t>Em [SDPP] é comentado que os sistemas oferecem pouca proteção de privacidade, o que não é mais uma realidade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450EB-E10D-974C-9A86-FD492DD9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981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HTTPS se tornou padrão na Web</a:t>
            </a:r>
          </a:p>
          <a:p>
            <a:r>
              <a:rPr lang="pt" sz="3200" dirty="0">
                <a:hlinkClick r:id="rId2"/>
              </a:rPr>
              <a:t>O Chrome mudou a abordagem de mostrar se um site é seguro ou não</a:t>
            </a:r>
            <a:r>
              <a:rPr lang="pt" sz="3200" dirty="0"/>
              <a:t> (2018).</a:t>
            </a:r>
          </a:p>
          <a:p>
            <a:r>
              <a:rPr lang="pt" sz="3200" dirty="0">
                <a:hlinkClick r:id="rId3"/>
              </a:rPr>
              <a:t>A Google prioriza sites HTTPS em resultados de busca</a:t>
            </a:r>
            <a:r>
              <a:rPr lang="pt" sz="3200" dirty="0"/>
              <a:t> (2014).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450EB-E10D-974C-9A86-FD492DD9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06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referências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[SDPP] </a:t>
            </a:r>
            <a:r>
              <a:rPr lang="pt-BR" sz="3200" dirty="0" err="1"/>
              <a:t>Tanenbaum</a:t>
            </a:r>
            <a:r>
              <a:rPr lang="pt-BR" sz="3200" dirty="0"/>
              <a:t>, Andrew S. e Steen </a:t>
            </a:r>
            <a:r>
              <a:rPr lang="pt-BR" sz="3200" dirty="0" err="1"/>
              <a:t>Maarten</a:t>
            </a:r>
            <a:r>
              <a:rPr lang="pt-BR" sz="3200" dirty="0"/>
              <a:t> V. </a:t>
            </a:r>
            <a:r>
              <a:rPr lang="pt-BR" sz="3200" b="1" dirty="0"/>
              <a:t>Sistemas Distribuídos: princípios e paradigmas</a:t>
            </a:r>
            <a:r>
              <a:rPr lang="pt-BR" sz="3200" dirty="0"/>
              <a:t>. Pearson </a:t>
            </a:r>
            <a:r>
              <a:rPr lang="pt-BR" sz="3200" dirty="0" err="1"/>
              <a:t>Education</a:t>
            </a:r>
            <a:r>
              <a:rPr lang="pt-BR" sz="3200" dirty="0"/>
              <a:t>. 2ª edição. 2008.</a:t>
            </a:r>
          </a:p>
          <a:p>
            <a:r>
              <a:rPr lang="pt-BR" sz="3200" dirty="0"/>
              <a:t>[SDCP] </a:t>
            </a:r>
            <a:r>
              <a:rPr lang="pt-BR" sz="3200" dirty="0" err="1"/>
              <a:t>Coulouris</a:t>
            </a:r>
            <a:r>
              <a:rPr lang="pt-BR" sz="3200" dirty="0"/>
              <a:t>, G. et. al. </a:t>
            </a:r>
            <a:r>
              <a:rPr lang="pt-BR" sz="3200" b="1" dirty="0"/>
              <a:t>Sistemas Distribuídos: conceitos e projeto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4ª edição. 2008.</a:t>
            </a:r>
          </a:p>
          <a:p>
            <a:r>
              <a:rPr lang="pt-BR" sz="3200" dirty="0"/>
              <a:t>[PA] </a:t>
            </a:r>
            <a:r>
              <a:rPr lang="pt-BR" sz="3200" dirty="0" err="1"/>
              <a:t>Goodrich</a:t>
            </a:r>
            <a:r>
              <a:rPr lang="pt-BR" sz="3200" dirty="0"/>
              <a:t>, Michael T. e </a:t>
            </a:r>
            <a:r>
              <a:rPr lang="pt-BR" sz="3200" dirty="0" err="1"/>
              <a:t>Tamassia</a:t>
            </a:r>
            <a:r>
              <a:rPr lang="pt-BR" sz="3200" dirty="0"/>
              <a:t>, Roberto. </a:t>
            </a:r>
            <a:r>
              <a:rPr lang="pt-BR" sz="3200" b="1" dirty="0"/>
              <a:t>Projeto de Algoritmos: fundamentos, análise e exemplos da Internet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01411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Realizavam tarefas requerendo alto poder de processamento</a:t>
            </a:r>
          </a:p>
          <a:p>
            <a:r>
              <a:rPr lang="pt-BR" sz="3200" dirty="0"/>
              <a:t>Muitas dessas tarefas eram processadas em lote (batch):</a:t>
            </a:r>
          </a:p>
          <a:p>
            <a:r>
              <a:rPr lang="pt-BR" sz="3200" dirty="0"/>
              <a:t>Análise estatística de grandes volumes de dados (Censo)</a:t>
            </a:r>
          </a:p>
          <a:p>
            <a:r>
              <a:rPr lang="pt-BR" sz="3200" dirty="0"/>
              <a:t>Folhas de pagamento</a:t>
            </a:r>
          </a:p>
          <a:p>
            <a:r>
              <a:rPr lang="pt" sz="3200" dirty="0"/>
              <a:t>Declarações de imposto de renda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0017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645" y="4313275"/>
            <a:ext cx="2569079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Processamento em lote (batch)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62437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Tarefas (jobs) executadas sem interrupção até o fim</a:t>
            </a:r>
          </a:p>
          <a:p>
            <a:r>
              <a:rPr lang="pt-PT" sz="3200" dirty="0"/>
              <a:t>Sem intervenção humana</a:t>
            </a:r>
          </a:p>
          <a:p>
            <a:r>
              <a:rPr lang="pt-PT" sz="3200" dirty="0"/>
              <a:t>Execução centralizada e desconectada em um mainframe</a:t>
            </a:r>
          </a:p>
          <a:p>
            <a:r>
              <a:rPr lang="pt-PT" sz="3200" dirty="0"/>
              <a:t>Impossível usar vários mainframes para agilizar a execução das tarefas</a:t>
            </a:r>
          </a:p>
          <a:p>
            <a:r>
              <a:rPr lang="pt-PT" sz="3200" dirty="0"/>
              <a:t>Tarefas cada vez maiores e mais complexas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4388370" y="6381303"/>
            <a:ext cx="3106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>
                <a:hlinkClick r:id="rId3"/>
              </a:rPr>
              <a:t>http://ais.its.psu.edu/services/batch/</a:t>
            </a:r>
            <a:r>
              <a:rPr lang="pt-B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6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Terminais burros acessavam um mainframe pela rede</a:t>
            </a:r>
            <a:endParaRPr lang="pt-BR" sz="3200" dirty="0"/>
          </a:p>
          <a:p>
            <a:r>
              <a:rPr lang="pt-BR" sz="3200" dirty="0"/>
              <a:t>Mas não possuíam recursos computacionais para compor um sistema distribuído</a:t>
            </a:r>
          </a:p>
          <a:p>
            <a:r>
              <a:rPr lang="pt-BR" sz="3200" dirty="0"/>
              <a:t>Funcionavam apenas como monitor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Terminal burro">
            <a:extLst>
              <a:ext uri="{FF2B5EF4-FFF2-40B4-BE49-F238E27FC236}">
                <a16:creationId xmlns:a16="http://schemas.microsoft.com/office/drawing/2014/main" id="{5E9B74F3-6E32-DB4D-9F78-C172181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24" y="3921757"/>
            <a:ext cx="3542675" cy="2936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8FFE4-2374-3F43-BB34-AFCB4E4E8067}"/>
              </a:ext>
            </a:extLst>
          </p:cNvPr>
          <p:cNvSpPr txBox="1"/>
          <p:nvPr/>
        </p:nvSpPr>
        <p:spPr>
          <a:xfrm>
            <a:off x="3833733" y="6381303"/>
            <a:ext cx="3961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pt.wikipedia.org</a:t>
            </a:r>
            <a:r>
              <a:rPr lang="pt-BR" sz="1000" dirty="0"/>
              <a:t>/</a:t>
            </a:r>
            <a:r>
              <a:rPr lang="pt-BR" sz="1000" dirty="0" err="1"/>
              <a:t>wiki</a:t>
            </a:r>
            <a:r>
              <a:rPr lang="pt-BR" sz="1000" dirty="0"/>
              <a:t>/Terminal_(informática)</a:t>
            </a:r>
          </a:p>
        </p:txBody>
      </p:sp>
    </p:spTree>
    <p:extLst>
      <p:ext uri="{BB962C8B-B14F-4D97-AF65-F5344CB8AC3E}">
        <p14:creationId xmlns:p14="http://schemas.microsoft.com/office/powerpoint/2010/main" val="17812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56440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Necessidade de divisão de tarefas para redução do tempo de execução</a:t>
            </a:r>
          </a:p>
          <a:p>
            <a:r>
              <a:rPr lang="pt-BR" sz="3200" dirty="0"/>
              <a:t>Obtenção de resultados mais rapidamente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30415-6CB2-D941-B089-68E682EA201C}"/>
              </a:ext>
            </a:extLst>
          </p:cNvPr>
          <p:cNvGrpSpPr/>
          <p:nvPr/>
        </p:nvGrpSpPr>
        <p:grpSpPr>
          <a:xfrm>
            <a:off x="5195610" y="4152277"/>
            <a:ext cx="6951420" cy="2724107"/>
            <a:chOff x="5195610" y="4152277"/>
            <a:chExt cx="6951420" cy="2724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A6E841-A416-1D48-B5D0-C37C6811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08050" y="4152277"/>
              <a:ext cx="1385974" cy="12501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EF3B3B-E6FA-3645-9904-4BB6E88C8070}"/>
                </a:ext>
              </a:extLst>
            </p:cNvPr>
            <p:cNvSpPr txBox="1"/>
            <p:nvPr/>
          </p:nvSpPr>
          <p:spPr>
            <a:xfrm>
              <a:off x="7144334" y="5419913"/>
              <a:ext cx="2879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/>
                <a:t>Processamento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777D84F-1B59-9B41-B4FC-52977F8067FB}"/>
                </a:ext>
              </a:extLst>
            </p:cNvPr>
            <p:cNvSpPr/>
            <p:nvPr/>
          </p:nvSpPr>
          <p:spPr>
            <a:xfrm>
              <a:off x="5195610" y="4313565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Entrada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FBFB336-8DAF-F44F-9041-ABCCF2C81DCC}"/>
                </a:ext>
              </a:extLst>
            </p:cNvPr>
            <p:cNvSpPr/>
            <p:nvPr/>
          </p:nvSpPr>
          <p:spPr>
            <a:xfrm>
              <a:off x="9908816" y="4224801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Saída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1ECC7B20-C380-3A4C-B934-D562948C11C3}"/>
                </a:ext>
              </a:extLst>
            </p:cNvPr>
            <p:cNvSpPr/>
            <p:nvPr/>
          </p:nvSpPr>
          <p:spPr>
            <a:xfrm>
              <a:off x="5195610" y="5771285"/>
              <a:ext cx="6951420" cy="1105099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04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vide and Conquer: ordenação">
            <a:extLst>
              <a:ext uri="{FF2B5EF4-FFF2-40B4-BE49-F238E27FC236}">
                <a16:creationId xmlns:a16="http://schemas.microsoft.com/office/drawing/2014/main" id="{48C841E9-26A3-C744-9AE5-B6132786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96" y="1618836"/>
            <a:ext cx="4142074" cy="5239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849216"/>
            <a:ext cx="6766191" cy="3777622"/>
          </a:xfrm>
        </p:spPr>
        <p:txBody>
          <a:bodyPr>
            <a:normAutofit/>
          </a:bodyPr>
          <a:lstStyle/>
          <a:p>
            <a:r>
              <a:rPr lang="pt-BR" sz="3200" dirty="0"/>
              <a:t>Aplicação do conceito </a:t>
            </a:r>
            <a:r>
              <a:rPr lang="pt-BR" sz="3200" i="1" dirty="0"/>
              <a:t>“Divide </a:t>
            </a:r>
            <a:r>
              <a:rPr lang="pt-BR" sz="3200" i="1" dirty="0" err="1"/>
              <a:t>and</a:t>
            </a:r>
            <a:r>
              <a:rPr lang="pt-BR" sz="3200" i="1" dirty="0"/>
              <a:t> </a:t>
            </a:r>
            <a:r>
              <a:rPr lang="pt-BR" sz="3200" i="1" dirty="0" err="1"/>
              <a:t>Conquer</a:t>
            </a:r>
            <a:r>
              <a:rPr lang="pt-BR" sz="3200" i="1" dirty="0"/>
              <a:t>”</a:t>
            </a:r>
          </a:p>
          <a:p>
            <a:r>
              <a:rPr lang="pt-BR" sz="3200" i="1" dirty="0"/>
              <a:t>Divisão de um problema em </a:t>
            </a:r>
            <a:r>
              <a:rPr lang="pt-BR" sz="3200" i="1" dirty="0" err="1"/>
              <a:t>sub-problemas</a:t>
            </a:r>
            <a:endParaRPr lang="pt-BR" sz="3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15FBD-36AC-D046-A70F-7299B2A9949B}"/>
              </a:ext>
            </a:extLst>
          </p:cNvPr>
          <p:cNvSpPr txBox="1"/>
          <p:nvPr/>
        </p:nvSpPr>
        <p:spPr>
          <a:xfrm>
            <a:off x="779489" y="6589489"/>
            <a:ext cx="764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Imagem: </a:t>
            </a:r>
            <a:r>
              <a:rPr lang="pt-BR" sz="800" dirty="0" err="1"/>
              <a:t>https</a:t>
            </a:r>
            <a:r>
              <a:rPr lang="pt-BR" sz="800" dirty="0"/>
              <a:t>://</a:t>
            </a:r>
            <a:r>
              <a:rPr lang="pt-BR" sz="800" dirty="0" err="1"/>
              <a:t>freefeast.info</a:t>
            </a:r>
            <a:r>
              <a:rPr lang="pt-BR" sz="800" dirty="0"/>
              <a:t>/general-it-</a:t>
            </a:r>
            <a:r>
              <a:rPr lang="pt-BR" sz="800" dirty="0" err="1"/>
              <a:t>articles</a:t>
            </a:r>
            <a:r>
              <a:rPr lang="pt-BR" sz="800" dirty="0"/>
              <a:t>/merge-sort-pseudo-code-of-merge-sort-merge-sort-in-data-structure-divide-and-conquer-approach/</a:t>
            </a:r>
          </a:p>
        </p:txBody>
      </p:sp>
    </p:spTree>
    <p:extLst>
      <p:ext uri="{BB962C8B-B14F-4D97-AF65-F5344CB8AC3E}">
        <p14:creationId xmlns:p14="http://schemas.microsoft.com/office/powerpoint/2010/main" val="25831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Evolução da computação em décadas</a:t>
            </a:r>
          </a:p>
          <a:p>
            <a:r>
              <a:rPr lang="pt-BR" sz="3200" dirty="0"/>
              <a:t>Popularização da informática: aumento da demanda por recursos computacionais</a:t>
            </a:r>
          </a:p>
          <a:p>
            <a:r>
              <a:rPr lang="pt-BR" sz="3200" dirty="0"/>
              <a:t>Popularização das redes e advento da Internet</a:t>
            </a:r>
          </a:p>
          <a:p>
            <a:r>
              <a:rPr lang="pt-BR" sz="3200" dirty="0"/>
              <a:t>Isto levou aos Sistemas Distribuídos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Computadores passaram a ser interligados em rede</a:t>
            </a:r>
          </a:p>
          <a:p>
            <a:r>
              <a:rPr lang="pt-BR" sz="3200" dirty="0"/>
              <a:t>Sistemas centralizados (</a:t>
            </a:r>
            <a:r>
              <a:rPr lang="pt-BR" sz="3200" dirty="0" err="1"/>
              <a:t>monoprocessados</a:t>
            </a:r>
            <a:r>
              <a:rPr lang="pt-BR" sz="3200" dirty="0"/>
              <a:t>) evoluíram para Sistemas Distribuídos:</a:t>
            </a:r>
          </a:p>
          <a:p>
            <a:pPr marL="0" indent="0" algn="ctr">
              <a:buNone/>
            </a:pPr>
            <a:r>
              <a:rPr lang="pt-BR" sz="3200" dirty="0"/>
              <a:t>Sistemas </a:t>
            </a:r>
            <a:r>
              <a:rPr lang="pt-BR" sz="3200" dirty="0" err="1"/>
              <a:t>multiprocessados</a:t>
            </a:r>
            <a:r>
              <a:rPr lang="pt-BR" sz="3200" dirty="0"/>
              <a:t> executando em diversos computadores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7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10028</TotalTime>
  <Words>894</Words>
  <Application>Microsoft Macintosh PowerPoint</Application>
  <PresentationFormat>Widescreen</PresentationFormat>
  <Paragraphs>147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Century Gothic</vt:lpstr>
      <vt:lpstr>Vapor Trail</vt:lpstr>
      <vt:lpstr>Sistemas distribuídos (SDs)</vt:lpstr>
      <vt:lpstr>A era dos mainframes</vt:lpstr>
      <vt:lpstr>A era dos mainframes</vt:lpstr>
      <vt:lpstr>Processamento em lote (batch)</vt:lpstr>
      <vt:lpstr>Surgimento dos sds</vt:lpstr>
      <vt:lpstr>Surgimento dos sds</vt:lpstr>
      <vt:lpstr>Surgimento dos sds</vt:lpstr>
      <vt:lpstr>Surgimento dos sds</vt:lpstr>
      <vt:lpstr>Surgimento dos sds</vt:lpstr>
      <vt:lpstr>Definições de sds</vt:lpstr>
      <vt:lpstr>Definições de sds</vt:lpstr>
      <vt:lpstr>Definições de sds</vt:lpstr>
      <vt:lpstr>Definições de sds</vt:lpstr>
      <vt:lpstr>Definições de sds</vt:lpstr>
      <vt:lpstr>exemplos de sds</vt:lpstr>
      <vt:lpstr>middleware</vt:lpstr>
      <vt:lpstr>middleware</vt:lpstr>
      <vt:lpstr>middleware</vt:lpstr>
      <vt:lpstr>Objetivos de um sistema distribuído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662</cp:revision>
  <cp:lastPrinted>2018-10-31T18:58:06Z</cp:lastPrinted>
  <dcterms:created xsi:type="dcterms:W3CDTF">2018-10-29T17:43:05Z</dcterms:created>
  <dcterms:modified xsi:type="dcterms:W3CDTF">2019-02-25T10:33:33Z</dcterms:modified>
</cp:coreProperties>
</file>