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6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52" r:id="rId38"/>
    <p:sldId id="317" r:id="rId39"/>
    <p:sldId id="318" r:id="rId40"/>
    <p:sldId id="319" r:id="rId41"/>
    <p:sldId id="351" r:id="rId42"/>
    <p:sldId id="320" r:id="rId43"/>
    <p:sldId id="321" r:id="rId44"/>
    <p:sldId id="322" r:id="rId45"/>
    <p:sldId id="323" r:id="rId46"/>
    <p:sldId id="325" r:id="rId47"/>
    <p:sldId id="324" r:id="rId48"/>
    <p:sldId id="327" r:id="rId49"/>
    <p:sldId id="329" r:id="rId50"/>
    <p:sldId id="331" r:id="rId51"/>
    <p:sldId id="335" r:id="rId52"/>
    <p:sldId id="332" r:id="rId53"/>
    <p:sldId id="333" r:id="rId54"/>
    <p:sldId id="334" r:id="rId55"/>
    <p:sldId id="336" r:id="rId56"/>
    <p:sldId id="353" r:id="rId57"/>
    <p:sldId id="338" r:id="rId58"/>
    <p:sldId id="341" r:id="rId59"/>
    <p:sldId id="342" r:id="rId60"/>
    <p:sldId id="343" r:id="rId61"/>
    <p:sldId id="340" r:id="rId62"/>
    <p:sldId id="339" r:id="rId63"/>
    <p:sldId id="337" r:id="rId64"/>
    <p:sldId id="344" r:id="rId65"/>
    <p:sldId id="346" r:id="rId66"/>
    <p:sldId id="347" r:id="rId67"/>
    <p:sldId id="348" r:id="rId68"/>
    <p:sldId id="345" r:id="rId69"/>
    <p:sldId id="350" r:id="rId70"/>
    <p:sldId id="349" r:id="rId71"/>
    <p:sldId id="354" r:id="rId72"/>
    <p:sldId id="355" r:id="rId73"/>
    <p:sldId id="356" r:id="rId74"/>
    <p:sldId id="292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7"/>
    <p:restoredTop sz="92974"/>
  </p:normalViewPr>
  <p:slideViewPr>
    <p:cSldViewPr snapToGrid="0" snapToObjects="1">
      <p:cViewPr varScale="1">
        <p:scale>
          <a:sx n="85" d="100"/>
          <a:sy n="8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03/09/2019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9/3/19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9/3/19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9/3/19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9/3/19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9/3/19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out.me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docker.com/develop/develop-images/baseimages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sf.com/sf2016/system/files/presentation-slides/scaling_instagram_infrastructure_-_qcon_sf_2016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b-scalability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c-transparency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manoelcampos.gitbooks.io/sistemas-distribuidos/book/chapter01d-availability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3315"/>
            <a:ext cx="10820399" cy="1539291"/>
          </a:xfrm>
        </p:spPr>
        <p:txBody>
          <a:bodyPr>
            <a:normAutofit/>
          </a:bodyPr>
          <a:lstStyle/>
          <a:p>
            <a:pPr algn="ctr"/>
            <a:r>
              <a:rPr lang="pt-BR" sz="5400" b="1" i="1" dirty="0"/>
              <a:t>Sistemas distribuídos 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027110"/>
            <a:ext cx="10490200" cy="2589139"/>
          </a:xfrm>
        </p:spPr>
        <p:txBody>
          <a:bodyPr>
            <a:noAutofit/>
          </a:bodyPr>
          <a:lstStyle/>
          <a:p>
            <a:r>
              <a:rPr lang="pt-BR" sz="3600" b="1" dirty="0"/>
              <a:t>Prof. Me. Manoel Campos</a:t>
            </a:r>
          </a:p>
          <a:p>
            <a:r>
              <a:rPr lang="pt-BR" sz="3600" b="1" dirty="0"/>
              <a:t>Instituto Federal de Educação do Tocantins (IFTO, Campus Palmas)</a:t>
            </a:r>
          </a:p>
          <a:p>
            <a:r>
              <a:rPr lang="pt-BR" sz="3600" b="1" dirty="0">
                <a:hlinkClick r:id="rId2"/>
              </a:rPr>
              <a:t>https://about.me/manoelcampos</a:t>
            </a:r>
            <a:r>
              <a:rPr lang="pt-BR" sz="36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muda</a:t>
            </a:r>
            <a:r>
              <a:rPr lang="en-US" sz="3600" dirty="0"/>
              <a:t> </a:t>
            </a:r>
            <a:r>
              <a:rPr lang="en-US" sz="3600" dirty="0" err="1"/>
              <a:t>pra</a:t>
            </a:r>
            <a:r>
              <a:rPr lang="en-US" sz="3600" dirty="0"/>
              <a:t>, por </a:t>
            </a:r>
            <a:r>
              <a:rPr lang="en-US" sz="3600" dirty="0" err="1"/>
              <a:t>exemplo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r>
              <a:rPr lang="en-US" sz="3600" dirty="0"/>
              <a:t> (</a:t>
            </a:r>
            <a:r>
              <a:rPr lang="en-US" sz="3600" dirty="0" err="1"/>
              <a:t>não</a:t>
            </a:r>
            <a:r>
              <a:rPr lang="en-US" sz="3600" dirty="0"/>
              <a:t> o </a:t>
            </a:r>
            <a:r>
              <a:rPr lang="en-US" sz="3600" dirty="0" err="1"/>
              <a:t>suficiente</a:t>
            </a:r>
            <a:r>
              <a:rPr lang="en-US" sz="3600" dirty="0"/>
              <a:t>)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dirty="0"/>
              <a:t>ou</a:t>
            </a:r>
            <a:r>
              <a:rPr lang="pt" sz="3200" i="1" dirty="0"/>
              <a:t>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i="1" dirty="0" err="1"/>
              <a:t>Up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Requer que o aumento da capacidade computacional seja feito de forma automatizada</a:t>
            </a:r>
          </a:p>
          <a:p>
            <a:r>
              <a:rPr lang="pt" sz="3200" dirty="0"/>
              <a:t>Sem isso, o sistema perderá desempenho ou deixará de atender usuários até que haja intervenção da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em 2013</a:t>
            </a:r>
            <a:r>
              <a:rPr lang="pt" sz="3600" dirty="0"/>
              <a:t>, as definições de virtualização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</a:t>
            </a:r>
            <a:r>
              <a:rPr lang="pt" sz="3200" i="1" dirty="0"/>
              <a:t>Host</a:t>
            </a:r>
            <a:r>
              <a:rPr lang="pt" sz="3200" dirty="0"/>
              <a:t>)</a:t>
            </a:r>
          </a:p>
          <a:p>
            <a:r>
              <a:rPr lang="pt" sz="3200" dirty="0"/>
              <a:t>Exemplos de softwares: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-PT" sz="3200" dirty="0"/>
              <a:t>Má prática de iniciantes em </a:t>
            </a:r>
            <a:r>
              <a:rPr lang="pt-PT" sz="3200" dirty="0" err="1"/>
              <a:t>Docker</a:t>
            </a:r>
            <a:r>
              <a:rPr lang="pt-PT" sz="3200" dirty="0"/>
              <a:t>: criar </a:t>
            </a:r>
            <a:r>
              <a:rPr lang="pt-PT" sz="3200" dirty="0" err="1"/>
              <a:t>contêineres</a:t>
            </a:r>
            <a:r>
              <a:rPr lang="pt-PT" sz="3200" dirty="0"/>
              <a:t> tão grandes quanto </a:t>
            </a:r>
            <a:r>
              <a:rPr lang="pt-PT" sz="3200" dirty="0" err="1"/>
              <a:t>VMs</a:t>
            </a:r>
            <a:r>
              <a:rPr lang="pt-PT" sz="3200" dirty="0"/>
              <a:t> inteiras.</a:t>
            </a:r>
          </a:p>
          <a:p>
            <a:r>
              <a:rPr lang="pt-PT" sz="3200" dirty="0">
                <a:hlinkClick r:id="rId2"/>
              </a:rPr>
              <a:t>Pode-se criar </a:t>
            </a:r>
            <a:r>
              <a:rPr lang="pt-PT" sz="3200" dirty="0" err="1">
                <a:hlinkClick r:id="rId2"/>
              </a:rPr>
              <a:t>contêineres</a:t>
            </a:r>
            <a:r>
              <a:rPr lang="pt-PT" sz="3200" dirty="0">
                <a:hlinkClick r:id="rId2"/>
              </a:rPr>
              <a:t> do zero (</a:t>
            </a:r>
            <a:r>
              <a:rPr lang="pt-PT" sz="3200" i="1" dirty="0" err="1">
                <a:hlinkClick r:id="rId2"/>
              </a:rPr>
              <a:t>from</a:t>
            </a:r>
            <a:r>
              <a:rPr lang="pt-PT" sz="3200" i="1" dirty="0">
                <a:hlinkClick r:id="rId2"/>
              </a:rPr>
              <a:t> </a:t>
            </a:r>
            <a:r>
              <a:rPr lang="pt-PT" sz="3200" i="1" dirty="0" err="1">
                <a:hlinkClick r:id="rId2"/>
              </a:rPr>
              <a:t>scratch</a:t>
            </a:r>
            <a:r>
              <a:rPr lang="pt-PT" sz="3200" dirty="0">
                <a:hlinkClick r:id="rId2"/>
              </a:rPr>
              <a:t>)</a:t>
            </a:r>
            <a:r>
              <a:rPr lang="pt-PT" sz="3200" dirty="0"/>
              <a:t> que não incluem ferramenta de distribuições específicas como </a:t>
            </a:r>
            <a:r>
              <a:rPr lang="pt-PT" sz="3200" dirty="0" err="1"/>
              <a:t>Ubuntu</a:t>
            </a:r>
            <a:r>
              <a:rPr lang="pt-PT" sz="3200" dirty="0"/>
              <a:t>.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“Don’t count the servers, </a:t>
            </a:r>
            <a:br>
              <a:rPr lang="en-US" sz="4400" i="1" dirty="0"/>
            </a:br>
            <a:r>
              <a:rPr lang="en-US" sz="4400" i="1" dirty="0"/>
              <a:t>make the servers count”</a:t>
            </a:r>
          </a:p>
          <a:p>
            <a:pPr marL="0" indent="0">
              <a:buNone/>
            </a:pPr>
            <a:endParaRPr lang="en-US" sz="4400" i="1" dirty="0"/>
          </a:p>
          <a:p>
            <a:pPr marL="0" indent="0" algn="r">
              <a:buNone/>
            </a:pPr>
            <a:r>
              <a:rPr lang="en-US" sz="3600" i="1" dirty="0">
                <a:hlinkClick r:id="rId2"/>
              </a:rPr>
              <a:t>Scaling </a:t>
            </a:r>
            <a:r>
              <a:rPr lang="en-US" sz="3600" i="1" dirty="0" err="1">
                <a:hlinkClick r:id="rId2"/>
              </a:rPr>
              <a:t>Instragram</a:t>
            </a:r>
            <a:r>
              <a:rPr lang="en-US" sz="3600" i="1" dirty="0">
                <a:hlinkClick r:id="rId2"/>
              </a:rPr>
              <a:t> Infra</a:t>
            </a:r>
            <a:r>
              <a:rPr lang="en-US" sz="3600" dirty="0">
                <a:hlinkClick r:id="rId2"/>
              </a:rPr>
              <a:t> - Lisa Guo, 2016</a:t>
            </a:r>
            <a:endParaRPr lang="en-US" sz="3600" dirty="0"/>
          </a:p>
          <a:p>
            <a:pPr marL="0" indent="0">
              <a:buNone/>
            </a:pPr>
            <a:endParaRPr lang="pt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721591"/>
            <a:ext cx="10908264" cy="4083474"/>
          </a:xfrm>
        </p:spPr>
        <p:txBody>
          <a:bodyPr>
            <a:normAutofit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721591"/>
            <a:ext cx="10908264" cy="4388274"/>
          </a:xfrm>
        </p:spPr>
        <p:txBody>
          <a:bodyPr>
            <a:normAutofit/>
          </a:bodyPr>
          <a:lstStyle/>
          <a:p>
            <a:r>
              <a:rPr lang="en-US" sz="3200" dirty="0" err="1"/>
              <a:t>Sobrecarregaria</a:t>
            </a:r>
            <a:r>
              <a:rPr lang="en-US" sz="3200" dirty="0"/>
              <a:t> a rede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pPr algn="just"/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pPr algn="just"/>
            <a:r>
              <a:rPr lang="pt" sz="3600" dirty="0"/>
              <a:t>Os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permitem implementar este modelo, mas de forma paralela, ou seja: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  <a:p>
            <a:pPr marL="0" indent="0" algn="ctr">
              <a:buNone/>
            </a:pPr>
            <a:r>
              <a:rPr lang="en-US" sz="3600" dirty="0">
                <a:hlinkClick r:id="rId2"/>
              </a:rPr>
              <a:t>manoelcampos.gitbooks.io/sistemas-distribuidos/book/chapter01b-scalability.html</a:t>
            </a:r>
            <a:r>
              <a:rPr lang="en-US" sz="3600" dirty="0"/>
              <a:t> 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b="1" dirty="0"/>
              <a:t>Custo Operacional</a:t>
            </a:r>
            <a:r>
              <a:rPr lang="pt-PT" sz="3200" dirty="0"/>
              <a:t>: requer tempo e esforço para colocar em funcionamento</a:t>
            </a:r>
            <a:endParaRPr lang="pt" sz="3200" dirty="0"/>
          </a:p>
          <a:p>
            <a:r>
              <a:rPr lang="en-US" sz="3200" b="1" dirty="0" err="1"/>
              <a:t>Custo</a:t>
            </a:r>
            <a:r>
              <a:rPr lang="en-US" sz="3200" b="1" dirty="0"/>
              <a:t> </a:t>
            </a:r>
            <a:r>
              <a:rPr lang="en-US" sz="3200" b="1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por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36" y="3065473"/>
            <a:ext cx="10908264" cy="18383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 dirty="0"/>
              <a:t>Discutindo </a:t>
            </a:r>
            <a:r>
              <a:rPr lang="pt-BR" b="1" i="1" dirty="0" err="1"/>
              <a:t>estraTéGias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887683" y="6168426"/>
            <a:ext cx="10416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 (2019)</a:t>
            </a:r>
          </a:p>
          <a:p>
            <a:pPr algn="ctr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953406" y="6138446"/>
            <a:ext cx="10285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(2019)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(2016)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</a:t>
            </a:r>
            <a:br>
              <a:rPr lang="pt-BR" b="1" i="1" dirty="0"/>
            </a:br>
            <a:r>
              <a:rPr lang="pt-BR" sz="1200" i="1" cap="none" dirty="0"/>
              <a:t>(falta finalizar)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Transparência de Distribuição</a:t>
            </a:r>
          </a:p>
          <a:p>
            <a:r>
              <a:rPr lang="pt" sz="3200" dirty="0"/>
              <a:t>Transparência de Acesso</a:t>
            </a:r>
          </a:p>
          <a:p>
            <a:r>
              <a:rPr lang="pt" sz="3200" dirty="0"/>
              <a:t>Transparência de Localização</a:t>
            </a:r>
          </a:p>
          <a:p>
            <a:r>
              <a:rPr lang="pt" sz="3200" dirty="0"/>
              <a:t>Transparência de Migração/Mobilidade</a:t>
            </a:r>
          </a:p>
          <a:p>
            <a:r>
              <a:rPr lang="pt" sz="3200" dirty="0"/>
              <a:t>Transparência de Relocação</a:t>
            </a:r>
          </a:p>
          <a:p>
            <a:r>
              <a:rPr lang="pt" sz="3200" dirty="0"/>
              <a:t>Transparência de Replicação</a:t>
            </a:r>
          </a:p>
          <a:p>
            <a:r>
              <a:rPr lang="pt" sz="3200" dirty="0"/>
              <a:t>Transparência de Concorrência</a:t>
            </a:r>
          </a:p>
          <a:p>
            <a:r>
              <a:rPr lang="pt" sz="3200" dirty="0"/>
              <a:t>Transparência de Falhas</a:t>
            </a:r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manoelcampos.gitbooks.io/sistemas-distribuidos/book/chapter01c-transparency.html</a:t>
            </a:r>
            <a:r>
              <a:rPr lang="en-US" sz="3200" dirty="0"/>
              <a:t> 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 a falhas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Objetiva ocultar falhas dos usuários e sistemas</a:t>
            </a:r>
          </a:p>
          <a:p>
            <a:r>
              <a:rPr lang="pt" sz="3200" dirty="0"/>
              <a:t>Se um componente falha, outro deve assumir</a:t>
            </a:r>
          </a:p>
          <a:p>
            <a:r>
              <a:rPr lang="pt" sz="3200" dirty="0"/>
              <a:t>Tolerância a falhas também não é infinita</a:t>
            </a:r>
          </a:p>
          <a:p>
            <a:r>
              <a:rPr lang="pt" sz="3200" dirty="0"/>
              <a:t>Nível de tolerância </a:t>
            </a:r>
            <a:r>
              <a:rPr lang="pt" sz="3200" dirty="0" err="1"/>
              <a:t>k</a:t>
            </a:r>
            <a:r>
              <a:rPr lang="pt" sz="3200" dirty="0"/>
              <a:t>: indica que o sistema suporta </a:t>
            </a:r>
            <a:r>
              <a:rPr lang="pt" sz="3200" dirty="0" err="1"/>
              <a:t>k</a:t>
            </a:r>
            <a:r>
              <a:rPr lang="pt" sz="3200" dirty="0"/>
              <a:t> falhas</a:t>
            </a:r>
          </a:p>
          <a:p>
            <a:r>
              <a:rPr lang="pt" sz="3200" dirty="0"/>
              <a:t>Requer k+1 elementos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Transparência a falhas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Usuários também precisam ser tolerantes</a:t>
            </a:r>
          </a:p>
          <a:p>
            <a:r>
              <a:rPr lang="pt" sz="3200" dirty="0"/>
              <a:t>Se um elemento falhar, o sistema pode demorar mais a responder</a:t>
            </a:r>
          </a:p>
          <a:p>
            <a:r>
              <a:rPr lang="pt" sz="3200" dirty="0"/>
              <a:t>O tempo de resposta pode ser longo levando ao </a:t>
            </a:r>
            <a:r>
              <a:rPr lang="pt" sz="3200" i="1" dirty="0"/>
              <a:t>timeout</a:t>
            </a:r>
            <a:endParaRPr lang="pt" sz="3200" dirty="0"/>
          </a:p>
          <a:p>
            <a:r>
              <a:rPr lang="pt" sz="3200" dirty="0"/>
              <a:t>Clientes como navegadores podem configurar tal tempo</a:t>
            </a:r>
          </a:p>
          <a:p>
            <a:r>
              <a:rPr lang="pt" sz="3200" dirty="0"/>
              <a:t>No Firefox digite </a:t>
            </a:r>
            <a:r>
              <a:rPr lang="en-US" dirty="0" err="1"/>
              <a:t>about:config</a:t>
            </a:r>
            <a:r>
              <a:rPr lang="pt" sz="3200" dirty="0"/>
              <a:t> e procure por </a:t>
            </a:r>
            <a:r>
              <a:rPr lang="en-US" dirty="0" err="1"/>
              <a:t>network.http.connection</a:t>
            </a:r>
            <a:r>
              <a:rPr lang="en-US" dirty="0"/>
              <a:t>-timeout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Disponibilidade</a:t>
            </a:r>
            <a:endParaRPr lang="pt-BR" sz="1200" i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-PT" sz="3200" dirty="0"/>
              <a:t>Indica o percentual de tempo que espera-se que o sistema esteja em funcionamento</a:t>
            </a:r>
          </a:p>
          <a:p>
            <a:r>
              <a:rPr lang="pt-PT" sz="3200" dirty="0"/>
              <a:t>Normalmente é um valor a partir de 99%</a:t>
            </a:r>
          </a:p>
          <a:p>
            <a:r>
              <a:rPr lang="pt-PT" sz="3200" dirty="0"/>
              <a:t>Está diretamente associada ao </a:t>
            </a:r>
            <a:r>
              <a:rPr lang="pt-PT" sz="3200" b="1" dirty="0"/>
              <a:t>nível de tolerância</a:t>
            </a:r>
            <a:r>
              <a:rPr lang="pt-PT" sz="3200" dirty="0"/>
              <a:t> a falhas </a:t>
            </a:r>
            <a:r>
              <a:rPr lang="pt-PT" sz="3200" i="1" dirty="0"/>
              <a:t>k</a:t>
            </a:r>
          </a:p>
          <a:p>
            <a:r>
              <a:rPr lang="pt-PT" sz="3200" dirty="0"/>
              <a:t>Quanto mais tolerante a falhas, maior a disponibilidade</a:t>
            </a:r>
          </a:p>
          <a:p>
            <a:r>
              <a:rPr lang="pt-PT" sz="3200" dirty="0"/>
              <a:t>Serviços de nuvem podem </a:t>
            </a:r>
            <a:r>
              <a:rPr lang="pt-PT" sz="3200" dirty="0" err="1"/>
              <a:t>detectar</a:t>
            </a:r>
            <a:r>
              <a:rPr lang="pt-PT" sz="3200" dirty="0"/>
              <a:t> a falha de uma VM e iniciar uma nova, para não reduzir tal nível </a:t>
            </a:r>
            <a:r>
              <a:rPr lang="pt-PT" sz="3200" i="1" dirty="0"/>
              <a:t>k</a:t>
            </a:r>
          </a:p>
          <a:p>
            <a:pPr marL="0" indent="0" algn="ctr">
              <a:buNone/>
            </a:pPr>
            <a:r>
              <a:rPr lang="en-US" sz="3200" i="1" dirty="0">
                <a:hlinkClick r:id="rId2"/>
              </a:rPr>
              <a:t>manoelcampos.gitbooks.io/sistemas-distribuidos/book/chapter01d-availability.html</a:t>
            </a:r>
            <a:r>
              <a:rPr lang="en-US" sz="3200" i="1" dirty="0"/>
              <a:t> </a:t>
            </a:r>
            <a:endParaRPr lang="pt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11689</TotalTime>
  <Words>3048</Words>
  <Application>Microsoft Macintosh PowerPoint</Application>
  <PresentationFormat>Widescreen</PresentationFormat>
  <Paragraphs>394</Paragraphs>
  <Slides>74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estraTéGias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Transparência (falta finalizar)</vt:lpstr>
      <vt:lpstr>Transparência a falhas</vt:lpstr>
      <vt:lpstr>Transparência a falhas</vt:lpstr>
      <vt:lpstr>Disponibilidade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895</cp:revision>
  <cp:lastPrinted>2018-10-31T18:58:06Z</cp:lastPrinted>
  <dcterms:created xsi:type="dcterms:W3CDTF">2018-10-29T17:43:05Z</dcterms:created>
  <dcterms:modified xsi:type="dcterms:W3CDTF">2019-09-03T21:52:19Z</dcterms:modified>
</cp:coreProperties>
</file>