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29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464"/>
  </p:normalViewPr>
  <p:slideViewPr>
    <p:cSldViewPr snapToGrid="0" snapToObjects="1">
      <p:cViewPr varScale="1">
        <p:scale>
          <a:sx n="36" d="100"/>
          <a:sy n="3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908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</a:t>
            </a:r>
            <a:r>
              <a:rPr lang="pt" sz="3200" dirty="0" err="1"/>
              <a:t>ditribuído</a:t>
            </a:r>
            <a:r>
              <a:rPr lang="pt" sz="3200" dirty="0"/>
              <a:t> é um conjunto de </a:t>
            </a:r>
            <a:r>
              <a:rPr lang="pt" sz="3200" b="1" dirty="0"/>
              <a:t>computadores independentes</a:t>
            </a:r>
            <a:r>
              <a:rPr lang="pt" sz="3200" dirty="0"/>
              <a:t> que se </a:t>
            </a:r>
            <a:r>
              <a:rPr lang="pt" sz="3200" b="1" dirty="0"/>
              <a:t>apresenta a seus usuários como um sistema único</a:t>
            </a:r>
            <a:r>
              <a:rPr lang="pt" sz="3200" dirty="0"/>
              <a:t> e coerente.”</a:t>
            </a:r>
          </a:p>
          <a:p>
            <a:pPr marL="0" indent="0" algn="r">
              <a:buNone/>
            </a:pPr>
            <a:r>
              <a:rPr lang="pt-BR" sz="3200" dirty="0" err="1"/>
              <a:t>Tanenbaum</a:t>
            </a:r>
            <a:r>
              <a:rPr lang="pt-BR" sz="32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2358886"/>
            <a:ext cx="1173729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distribuído é aquele no qual os componentes localizados em </a:t>
            </a:r>
            <a:r>
              <a:rPr lang="pt" sz="3200" b="1" dirty="0"/>
              <a:t>computadores interligados em rede</a:t>
            </a:r>
            <a:r>
              <a:rPr lang="pt" sz="3200" dirty="0"/>
              <a:t> se </a:t>
            </a:r>
            <a:r>
              <a:rPr lang="pt" sz="3200" b="1" dirty="0"/>
              <a:t>comunicam</a:t>
            </a:r>
            <a:r>
              <a:rPr lang="pt" sz="3200" dirty="0"/>
              <a:t> e </a:t>
            </a:r>
            <a:r>
              <a:rPr lang="pt" sz="3200" b="1" dirty="0"/>
              <a:t>coordenam</a:t>
            </a:r>
            <a:r>
              <a:rPr lang="pt" sz="3200" dirty="0"/>
              <a:t> suas ações apenas passando </a:t>
            </a:r>
            <a:r>
              <a:rPr lang="pt" sz="3200" b="1" dirty="0"/>
              <a:t>mensagens</a:t>
            </a:r>
            <a:r>
              <a:rPr lang="pt" sz="3200" dirty="0"/>
              <a:t>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Não é especificado tipos de computadores...</a:t>
            </a:r>
          </a:p>
          <a:p>
            <a:r>
              <a:rPr lang="pt-PT" sz="3200" dirty="0"/>
              <a:t>nem como são interligados...</a:t>
            </a:r>
          </a:p>
          <a:p>
            <a:r>
              <a:rPr lang="pt-PT" sz="3200" dirty="0"/>
              <a:t>nem como é a cooperação/troca de mensagens.</a:t>
            </a:r>
          </a:p>
          <a:p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Computadores independentes são parte do SD</a:t>
            </a:r>
          </a:p>
          <a:p>
            <a:r>
              <a:rPr lang="pt-PT" sz="3200" dirty="0"/>
              <a:t>Podem estar temporariamente indisponíveis ou defeituosos</a:t>
            </a:r>
          </a:p>
          <a:p>
            <a:r>
              <a:rPr lang="pt-PT" sz="3200" dirty="0"/>
              <a:t>Podem ser reparados/substituídos sem que usuários ou programas percebam</a:t>
            </a:r>
          </a:p>
          <a:p>
            <a:r>
              <a:rPr lang="pt-PT" sz="3200" dirty="0"/>
              <a:t>Tudo isso é normalmente oculto dos usuários/programas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Redes TCP/IP</a:t>
            </a:r>
          </a:p>
          <a:p>
            <a:r>
              <a:rPr lang="pt" sz="3200" dirty="0"/>
              <a:t>A web é de fato o maior sistema distribuído existente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Interliga computadores e redes heterogêneas</a:t>
            </a:r>
          </a:p>
          <a:p>
            <a:r>
              <a:rPr lang="pt-PT" sz="32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Executa sobre o SO</a:t>
            </a:r>
          </a:p>
          <a:p>
            <a:r>
              <a:rPr lang="pt-PT" sz="3200" dirty="0"/>
              <a:t>Fornece </a:t>
            </a:r>
            <a:r>
              <a:rPr lang="pt-PT" sz="3200" dirty="0" err="1"/>
              <a:t>APIs</a:t>
            </a:r>
            <a:r>
              <a:rPr lang="pt-PT" sz="3200" dirty="0"/>
              <a:t>: </a:t>
            </a:r>
            <a:r>
              <a:rPr lang="pt-PT" sz="3200" i="1" dirty="0" err="1"/>
              <a:t>Application</a:t>
            </a:r>
            <a:r>
              <a:rPr lang="pt-PT" sz="3200" i="1" dirty="0"/>
              <a:t> </a:t>
            </a:r>
            <a:r>
              <a:rPr lang="pt-PT" sz="3200" i="1" dirty="0" err="1"/>
              <a:t>Programming</a:t>
            </a:r>
            <a:r>
              <a:rPr lang="pt-PT" sz="3200" i="1" dirty="0"/>
              <a:t> Interfaces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Tais </a:t>
            </a:r>
            <a:r>
              <a:rPr lang="pt-PT" sz="3200" dirty="0" err="1"/>
              <a:t>APIs</a:t>
            </a:r>
            <a:r>
              <a:rPr lang="pt-PT" sz="3200" dirty="0"/>
              <a:t> fornecem funcionalidades para o SD</a:t>
            </a:r>
          </a:p>
          <a:p>
            <a:r>
              <a:rPr lang="pt-PT" sz="3200" dirty="0"/>
              <a:t>Permitem a comunicação de componentes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Um dos principais objetivos de </a:t>
            </a:r>
            <a:r>
              <a:rPr lang="pt-PT" sz="3200" dirty="0" err="1"/>
              <a:t>SDs</a:t>
            </a:r>
            <a:endParaRPr lang="pt-PT" sz="3200" dirty="0"/>
          </a:p>
          <a:p>
            <a:r>
              <a:rPr lang="pt-PT" sz="3200" dirty="0"/>
              <a:t>Compartilhamento de recursos físicos e lógicos</a:t>
            </a:r>
          </a:p>
          <a:p>
            <a:r>
              <a:rPr lang="pt" sz="3200" dirty="0"/>
              <a:t>Otimização no uso de recursos</a:t>
            </a:r>
          </a:p>
          <a:p>
            <a:r>
              <a:rPr lang="pt" sz="3200" dirty="0"/>
              <a:t>Redução de despesas de capital:</a:t>
            </a:r>
          </a:p>
          <a:p>
            <a:pPr marL="0" indent="0" algn="ctr">
              <a:buNone/>
            </a:pPr>
            <a:r>
              <a:rPr lang="pt" sz="3200" dirty="0"/>
              <a:t>despesas com aquisição de equipamentos </a:t>
            </a:r>
            <a:br>
              <a:rPr lang="pt" sz="3200" dirty="0"/>
            </a:br>
            <a:r>
              <a:rPr lang="pt" sz="3200" dirty="0"/>
              <a:t>(Capital </a:t>
            </a:r>
            <a:r>
              <a:rPr lang="pt" sz="3200" dirty="0" err="1"/>
              <a:t>Expenditure</a:t>
            </a:r>
            <a:r>
              <a:rPr lang="pt" sz="3200" dirty="0"/>
              <a:t>, CAPEX)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Compartilhamento de recursos como impressoras</a:t>
            </a:r>
          </a:p>
          <a:p>
            <a:r>
              <a:rPr lang="pt-PT" sz="3200" dirty="0"/>
              <a:t>Maximiza uso do equipamento</a:t>
            </a:r>
          </a:p>
          <a:p>
            <a:r>
              <a:rPr lang="pt-PT" sz="32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 err="1"/>
              <a:t>SOs</a:t>
            </a:r>
            <a:r>
              <a:rPr lang="pt-PT" sz="3200" dirty="0"/>
              <a:t> fazem isso</a:t>
            </a:r>
          </a:p>
          <a:p>
            <a:r>
              <a:rPr lang="pt-PT" sz="3200" dirty="0"/>
              <a:t>Exemplos: Google </a:t>
            </a:r>
            <a:r>
              <a:rPr lang="pt-PT" sz="3200" dirty="0" err="1"/>
              <a:t>Cloud</a:t>
            </a:r>
            <a:r>
              <a:rPr lang="pt-PT" sz="3200" dirty="0"/>
              <a:t> Print, NFS e Samba</a:t>
            </a:r>
          </a:p>
          <a:p>
            <a:r>
              <a:rPr lang="pt" sz="3200" dirty="0"/>
              <a:t>Compartilhamento de </a:t>
            </a:r>
            <a:r>
              <a:rPr lang="pt" sz="3200" dirty="0" err="1"/>
              <a:t>apps</a:t>
            </a:r>
            <a:r>
              <a:rPr lang="pt" sz="3200" dirty="0"/>
              <a:t>: serviços de busca e cotação de moedas na web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Servidores com alta capacidade podem ser compartilhados entre usuários</a:t>
            </a:r>
          </a:p>
          <a:p>
            <a:r>
              <a:rPr lang="pt" sz="3200" dirty="0"/>
              <a:t>Otimiza o uso de recursos</a:t>
            </a:r>
          </a:p>
          <a:p>
            <a:r>
              <a:rPr lang="pt" sz="3200" dirty="0"/>
              <a:t>Acesso à dados e </a:t>
            </a:r>
            <a:r>
              <a:rPr lang="pt" sz="3200" dirty="0" err="1"/>
              <a:t>apps</a:t>
            </a:r>
            <a:r>
              <a:rPr lang="pt" sz="3200" dirty="0"/>
              <a:t> a partir de diferentes locais</a:t>
            </a:r>
          </a:p>
          <a:p>
            <a:r>
              <a:rPr lang="pt" sz="32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Compartilhamento de servidores reduz consumo de energia</a:t>
            </a:r>
          </a:p>
          <a:p>
            <a:r>
              <a:rPr lang="pt" sz="3200" dirty="0">
                <a:hlinkClick r:id="rId2"/>
              </a:rPr>
              <a:t>Pesquisas mostram que uma máquina ociosa consome cerca de 70% de energia.</a:t>
            </a:r>
            <a:endParaRPr lang="pt" sz="3200" dirty="0"/>
          </a:p>
          <a:p>
            <a:r>
              <a:rPr lang="pt" sz="3200" dirty="0"/>
              <a:t>Permite colaboração e trabalho remoto (</a:t>
            </a:r>
            <a:r>
              <a:rPr lang="pt" sz="3200" dirty="0">
                <a:hlinkClick r:id="rId3"/>
              </a:rPr>
              <a:t>G</a:t>
            </a:r>
            <a:r>
              <a:rPr lang="en-US" sz="3200" dirty="0">
                <a:hlinkClick r:id="rId3"/>
              </a:rPr>
              <a:t>S</a:t>
            </a:r>
            <a:r>
              <a:rPr lang="pt" sz="3200" dirty="0" err="1">
                <a:hlinkClick r:id="rId3"/>
              </a:rPr>
              <a:t>uite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Levantam questões de segurança e privacidade</a:t>
            </a:r>
          </a:p>
          <a:p>
            <a:r>
              <a:rPr lang="pt-PT" sz="3200" dirty="0"/>
              <a:t>Problemas comuns: rastreamento de navegação</a:t>
            </a:r>
          </a:p>
          <a:p>
            <a:r>
              <a:rPr lang="pt-PT" sz="3200" dirty="0">
                <a:hlinkClick r:id="rId2"/>
              </a:rPr>
              <a:t>Navegadores atuais permitem bloquear isso.</a:t>
            </a:r>
            <a:endParaRPr lang="pt-PT" sz="3200" dirty="0"/>
          </a:p>
          <a:p>
            <a:r>
              <a:rPr lang="pt" sz="32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HTTPS se tornou padrão na Web</a:t>
            </a:r>
          </a:p>
          <a:p>
            <a:r>
              <a:rPr lang="pt" sz="3200" dirty="0">
                <a:hlinkClick r:id="rId2"/>
              </a:rPr>
              <a:t>O Chrome mudou a abordagem de mostrar se um site é seguro ou não</a:t>
            </a:r>
            <a:r>
              <a:rPr lang="pt" sz="3200" dirty="0"/>
              <a:t> (2018).</a:t>
            </a:r>
          </a:p>
          <a:p>
            <a:r>
              <a:rPr lang="pt" sz="3200" dirty="0">
                <a:hlinkClick r:id="rId3"/>
              </a:rPr>
              <a:t>A Google prioriza sites HTTPS em resultados de busca</a:t>
            </a:r>
            <a:r>
              <a:rPr lang="pt" sz="32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56440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Necessidade de divisão de tarefas para redução do tempo de execução</a:t>
            </a:r>
          </a:p>
          <a:p>
            <a:r>
              <a:rPr lang="pt-BR" sz="32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200" dirty="0"/>
              <a:t>Aplicação do conceito </a:t>
            </a:r>
            <a:r>
              <a:rPr lang="pt-BR" sz="3200" i="1" dirty="0"/>
              <a:t>“Divide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Conquer</a:t>
            </a:r>
            <a:r>
              <a:rPr lang="pt-BR" sz="3200" i="1" dirty="0"/>
              <a:t>”</a:t>
            </a:r>
          </a:p>
          <a:p>
            <a:r>
              <a:rPr lang="pt-BR" sz="3200" i="1" dirty="0"/>
              <a:t>Divisão de um problema em </a:t>
            </a:r>
            <a:r>
              <a:rPr lang="pt-BR" sz="3200" i="1" dirty="0" err="1"/>
              <a:t>sub-problemas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Evolução da computação em décadas</a:t>
            </a:r>
          </a:p>
          <a:p>
            <a:r>
              <a:rPr lang="pt-BR" sz="3200" dirty="0"/>
              <a:t>Popularização da informática: aumento da demanda por recursos computacionais</a:t>
            </a:r>
          </a:p>
          <a:p>
            <a:r>
              <a:rPr lang="pt-BR" sz="3200" dirty="0"/>
              <a:t>Popularização das redes e advento da Internet</a:t>
            </a:r>
          </a:p>
          <a:p>
            <a:r>
              <a:rPr lang="pt-BR" sz="32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Computadores passaram a ser interligados em rede</a:t>
            </a:r>
          </a:p>
          <a:p>
            <a:r>
              <a:rPr lang="pt-BR" sz="3200" dirty="0"/>
              <a:t>Sistemas centralizados (</a:t>
            </a:r>
            <a:r>
              <a:rPr lang="pt-BR" sz="3200" dirty="0" err="1"/>
              <a:t>monoprocessados</a:t>
            </a:r>
            <a:r>
              <a:rPr lang="pt-BR" sz="32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200" dirty="0"/>
              <a:t>Sistemas </a:t>
            </a:r>
            <a:r>
              <a:rPr lang="pt-BR" sz="3200" dirty="0" err="1"/>
              <a:t>multiprocessados</a:t>
            </a:r>
            <a:r>
              <a:rPr lang="pt-BR" sz="3200" dirty="0"/>
              <a:t> executando em diversos computadores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10059</TotalTime>
  <Words>894</Words>
  <Application>Microsoft Macintosh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662</cp:revision>
  <cp:lastPrinted>2018-10-31T18:58:06Z</cp:lastPrinted>
  <dcterms:created xsi:type="dcterms:W3CDTF">2018-10-29T17:43:05Z</dcterms:created>
  <dcterms:modified xsi:type="dcterms:W3CDTF">2019-02-25T11:03:45Z</dcterms:modified>
</cp:coreProperties>
</file>