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71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51" r:id="rId41"/>
    <p:sldId id="320" r:id="rId42"/>
    <p:sldId id="321" r:id="rId43"/>
    <p:sldId id="322" r:id="rId44"/>
    <p:sldId id="323" r:id="rId45"/>
    <p:sldId id="325" r:id="rId46"/>
    <p:sldId id="324" r:id="rId47"/>
    <p:sldId id="327" r:id="rId48"/>
    <p:sldId id="329" r:id="rId49"/>
    <p:sldId id="331" r:id="rId50"/>
    <p:sldId id="335" r:id="rId51"/>
    <p:sldId id="332" r:id="rId52"/>
    <p:sldId id="333" r:id="rId53"/>
    <p:sldId id="334" r:id="rId54"/>
    <p:sldId id="336" r:id="rId55"/>
    <p:sldId id="338" r:id="rId56"/>
    <p:sldId id="341" r:id="rId57"/>
    <p:sldId id="342" r:id="rId58"/>
    <p:sldId id="343" r:id="rId59"/>
    <p:sldId id="340" r:id="rId60"/>
    <p:sldId id="339" r:id="rId61"/>
    <p:sldId id="337" r:id="rId62"/>
    <p:sldId id="344" r:id="rId63"/>
    <p:sldId id="346" r:id="rId64"/>
    <p:sldId id="347" r:id="rId65"/>
    <p:sldId id="348" r:id="rId66"/>
    <p:sldId id="345" r:id="rId67"/>
    <p:sldId id="350" r:id="rId68"/>
    <p:sldId id="349" r:id="rId69"/>
    <p:sldId id="292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6"/>
    <p:restoredTop sz="92959"/>
  </p:normalViewPr>
  <p:slideViewPr>
    <p:cSldViewPr snapToGrid="0" snapToObjects="1">
      <p:cViewPr varScale="1">
        <p:scale>
          <a:sx n="88" d="100"/>
          <a:sy n="88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qconsf.com/sf2016/system/files/presentation-slides/scaling_instagram_infrastructure_-_qcon_sf_2016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KXFgWP-2xQ" TargetMode="External"/><Relationship Id="rId2" Type="http://schemas.openxmlformats.org/officeDocument/2006/relationships/hyperlink" Target="http://www.zend.com/en/resources/php7_infographic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2358886"/>
            <a:ext cx="11812249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“Um sistema </a:t>
            </a:r>
            <a:r>
              <a:rPr lang="pt" sz="3600" dirty="0" err="1"/>
              <a:t>ditribuído</a:t>
            </a:r>
            <a:r>
              <a:rPr lang="pt" sz="3600" dirty="0"/>
              <a:t> é um conjunto de </a:t>
            </a:r>
            <a:r>
              <a:rPr lang="pt" sz="3600" b="1" dirty="0"/>
              <a:t>computadores independentes</a:t>
            </a:r>
            <a:r>
              <a:rPr lang="pt" sz="3600" dirty="0"/>
              <a:t> que se </a:t>
            </a:r>
            <a:r>
              <a:rPr lang="pt" sz="3600" b="1" dirty="0"/>
              <a:t>apresenta a seus usuários como um sistema único</a:t>
            </a:r>
            <a:r>
              <a:rPr lang="pt" sz="3600" dirty="0"/>
              <a:t> e coerente.”</a:t>
            </a:r>
          </a:p>
          <a:p>
            <a:pPr marL="0" indent="0" algn="r">
              <a:buNone/>
            </a:pPr>
            <a:r>
              <a:rPr lang="pt-BR" sz="3600" dirty="0" err="1"/>
              <a:t>Tanenbaum</a:t>
            </a:r>
            <a:r>
              <a:rPr lang="pt-BR" sz="36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2358885"/>
            <a:ext cx="11872209" cy="4281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500" dirty="0"/>
              <a:t>“Um sistema distribuído é aquele no qual os componentes localizados em </a:t>
            </a:r>
            <a:r>
              <a:rPr lang="pt" sz="3500" b="1" dirty="0"/>
              <a:t>computadores interligados em rede</a:t>
            </a:r>
            <a:r>
              <a:rPr lang="pt" sz="3500" dirty="0"/>
              <a:t> se </a:t>
            </a:r>
            <a:r>
              <a:rPr lang="pt" sz="3500" b="1" dirty="0"/>
              <a:t>comunicam</a:t>
            </a:r>
            <a:r>
              <a:rPr lang="pt" sz="3500" dirty="0"/>
              <a:t> e </a:t>
            </a:r>
            <a:r>
              <a:rPr lang="pt" sz="3500" b="1" dirty="0"/>
              <a:t>coordenam</a:t>
            </a:r>
            <a:r>
              <a:rPr lang="pt" sz="3500" dirty="0"/>
              <a:t> suas ações apenas passando </a:t>
            </a:r>
            <a:r>
              <a:rPr lang="pt" sz="3500" b="1" dirty="0"/>
              <a:t>mensagens</a:t>
            </a:r>
            <a:r>
              <a:rPr lang="pt" sz="3500" dirty="0"/>
              <a:t>.”</a:t>
            </a:r>
          </a:p>
          <a:p>
            <a:pPr marL="0" indent="0" algn="just">
              <a:buNone/>
            </a:pPr>
            <a:endParaRPr lang="pt" sz="3600" dirty="0"/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Não é especificado tipos de computadores...</a:t>
            </a:r>
          </a:p>
          <a:p>
            <a:r>
              <a:rPr lang="pt-PT" sz="3600" dirty="0"/>
              <a:t>nem como são interligados...</a:t>
            </a:r>
          </a:p>
          <a:p>
            <a:r>
              <a:rPr lang="pt-PT" sz="3600" dirty="0"/>
              <a:t>nem como é a cooperação/troca de mensagens.</a:t>
            </a:r>
          </a:p>
          <a:p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2358886"/>
            <a:ext cx="11365803" cy="4118114"/>
          </a:xfrm>
        </p:spPr>
        <p:txBody>
          <a:bodyPr>
            <a:noAutofit/>
          </a:bodyPr>
          <a:lstStyle/>
          <a:p>
            <a:r>
              <a:rPr lang="pt-PT" sz="3600" dirty="0"/>
              <a:t>Computadores independentes são parte do SD</a:t>
            </a:r>
          </a:p>
          <a:p>
            <a:r>
              <a:rPr lang="pt-PT" sz="3600" dirty="0"/>
              <a:t>Podem estar temporariamente indisponíveis ou defeituosos</a:t>
            </a:r>
          </a:p>
          <a:p>
            <a:r>
              <a:rPr lang="pt-PT" sz="3600" dirty="0"/>
              <a:t>Podem ser reparados/substituídos sem que usuários ou programas percebam</a:t>
            </a:r>
          </a:p>
          <a:p>
            <a:r>
              <a:rPr lang="pt-PT" sz="3600" dirty="0"/>
              <a:t>Tudo isso é normalmente oculto dos usuários/programas</a:t>
            </a:r>
          </a:p>
          <a:p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Redes TCP/IP</a:t>
            </a:r>
          </a:p>
          <a:p>
            <a:r>
              <a:rPr lang="pt" sz="3600" dirty="0"/>
              <a:t>A web é de fato o maior sistema distribuído existente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Interliga computadores e redes heterogêneas</a:t>
            </a:r>
          </a:p>
          <a:p>
            <a:r>
              <a:rPr lang="pt-PT" sz="36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408F8-E338-7543-BEA1-62AFC45B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309581"/>
            <a:ext cx="1187221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Executa sobre o SO</a:t>
            </a:r>
          </a:p>
          <a:p>
            <a:r>
              <a:rPr lang="pt-PT" sz="3600" dirty="0"/>
              <a:t>Fornece </a:t>
            </a:r>
            <a:r>
              <a:rPr lang="pt-PT" sz="3600" dirty="0" err="1"/>
              <a:t>APIs</a:t>
            </a:r>
            <a:r>
              <a:rPr lang="pt-PT" sz="3600" dirty="0"/>
              <a:t>: </a:t>
            </a:r>
            <a:r>
              <a:rPr lang="pt-PT" sz="3600" i="1" dirty="0" err="1"/>
              <a:t>Application</a:t>
            </a:r>
            <a:r>
              <a:rPr lang="pt-PT" sz="3600" i="1" dirty="0"/>
              <a:t> </a:t>
            </a:r>
            <a:r>
              <a:rPr lang="pt-PT" sz="3600" i="1" dirty="0" err="1"/>
              <a:t>Programming</a:t>
            </a:r>
            <a:r>
              <a:rPr lang="pt-PT" sz="3600" i="1" dirty="0"/>
              <a:t> Interfaces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186F4-CD66-014A-B693-73052CA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Tais </a:t>
            </a:r>
            <a:r>
              <a:rPr lang="pt-PT" sz="3600" dirty="0" err="1"/>
              <a:t>APIs</a:t>
            </a:r>
            <a:r>
              <a:rPr lang="pt-PT" sz="3600" dirty="0"/>
              <a:t> fornecem funcionalidades para o SD</a:t>
            </a:r>
          </a:p>
          <a:p>
            <a:r>
              <a:rPr lang="pt-PT" sz="3600" dirty="0"/>
              <a:t>Permitem a comunicação de componentes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87D8-F023-5343-9E82-2ED9325B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Um dos principais objetivos de </a:t>
            </a:r>
            <a:r>
              <a:rPr lang="pt-PT" sz="3600" dirty="0" err="1"/>
              <a:t>SDs</a:t>
            </a:r>
            <a:endParaRPr lang="pt-PT" sz="3600" dirty="0"/>
          </a:p>
          <a:p>
            <a:r>
              <a:rPr lang="pt-PT" sz="3600" dirty="0"/>
              <a:t>Compartilhamento de recursos físicos e lógicos</a:t>
            </a:r>
          </a:p>
          <a:p>
            <a:r>
              <a:rPr lang="pt" sz="3600" dirty="0"/>
              <a:t>Otimização no uso de recursos</a:t>
            </a:r>
          </a:p>
          <a:p>
            <a:r>
              <a:rPr lang="pt" sz="3600" dirty="0"/>
              <a:t>Redução de despesas de capital:</a:t>
            </a:r>
          </a:p>
          <a:p>
            <a:pPr marL="0" indent="0" algn="ctr">
              <a:buNone/>
            </a:pPr>
            <a:r>
              <a:rPr lang="pt" sz="3600" dirty="0"/>
              <a:t>despesas com aquisição de equipamentos </a:t>
            </a:r>
            <a:br>
              <a:rPr lang="pt" sz="3600" dirty="0"/>
            </a:br>
            <a:r>
              <a:rPr lang="pt" sz="3600" dirty="0"/>
              <a:t>(</a:t>
            </a:r>
            <a:r>
              <a:rPr lang="pt" sz="3600" i="1" dirty="0"/>
              <a:t>Capital </a:t>
            </a:r>
            <a:r>
              <a:rPr lang="pt" sz="3600" i="1" dirty="0" err="1"/>
              <a:t>Expenditures</a:t>
            </a:r>
            <a:r>
              <a:rPr lang="pt" sz="3600" dirty="0"/>
              <a:t>, CAPEX)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112596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Compartilhamento de recursos como impressoras</a:t>
            </a:r>
          </a:p>
          <a:p>
            <a:r>
              <a:rPr lang="pt-PT" sz="3600" dirty="0"/>
              <a:t>Maximiza uso do equipamento</a:t>
            </a:r>
          </a:p>
          <a:p>
            <a:r>
              <a:rPr lang="pt-PT" sz="36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SOs</a:t>
            </a:r>
            <a:r>
              <a:rPr lang="pt-PT" sz="3600" dirty="0"/>
              <a:t> fazem isso</a:t>
            </a:r>
          </a:p>
          <a:p>
            <a:r>
              <a:rPr lang="pt-PT" sz="3600" dirty="0"/>
              <a:t>Exemplos: Google </a:t>
            </a:r>
            <a:r>
              <a:rPr lang="pt-PT" sz="3600" dirty="0" err="1"/>
              <a:t>Cloud</a:t>
            </a:r>
            <a:r>
              <a:rPr lang="pt-PT" sz="3600" dirty="0"/>
              <a:t> Print, NFS e Samba</a:t>
            </a:r>
          </a:p>
          <a:p>
            <a:r>
              <a:rPr lang="pt" sz="3600" dirty="0"/>
              <a:t>Compartilhamento de </a:t>
            </a:r>
            <a:r>
              <a:rPr lang="pt" sz="3600" dirty="0" err="1"/>
              <a:t>apps</a:t>
            </a:r>
            <a:r>
              <a:rPr lang="pt" sz="3600" dirty="0"/>
              <a:t>: serviços de busca e cotação de moedas na web</a:t>
            </a:r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Servidores com alta capacidade podem ser compartilhados entre usuários</a:t>
            </a:r>
          </a:p>
          <a:p>
            <a:r>
              <a:rPr lang="pt" sz="3600" dirty="0"/>
              <a:t>Otimiza o uso de recursos</a:t>
            </a:r>
          </a:p>
          <a:p>
            <a:r>
              <a:rPr lang="pt" sz="3600" dirty="0"/>
              <a:t>Acesso à dados e </a:t>
            </a:r>
            <a:r>
              <a:rPr lang="pt" sz="3600" dirty="0" err="1"/>
              <a:t>apps</a:t>
            </a:r>
            <a:r>
              <a:rPr lang="pt" sz="3600" dirty="0"/>
              <a:t> a partir de diferentes locais</a:t>
            </a:r>
          </a:p>
          <a:p>
            <a:r>
              <a:rPr lang="pt" sz="36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Compartilhamento de servidores reduz consumo de energia</a:t>
            </a:r>
          </a:p>
          <a:p>
            <a:r>
              <a:rPr lang="pt" sz="3600" dirty="0">
                <a:hlinkClick r:id="rId2"/>
              </a:rPr>
              <a:t>Pesquisas mostram que uma máquina ociosa consome cerca de 70% de energia.</a:t>
            </a:r>
            <a:endParaRPr lang="pt" sz="3600" dirty="0"/>
          </a:p>
          <a:p>
            <a:r>
              <a:rPr lang="pt" sz="3600" dirty="0"/>
              <a:t>Permite colaboração e trabalho remoto (</a:t>
            </a:r>
            <a:r>
              <a:rPr lang="pt" sz="3600" dirty="0">
                <a:hlinkClick r:id="rId3"/>
              </a:rPr>
              <a:t>G</a:t>
            </a:r>
            <a:r>
              <a:rPr lang="en-US" sz="3600" dirty="0">
                <a:hlinkClick r:id="rId3"/>
              </a:rPr>
              <a:t>S</a:t>
            </a:r>
            <a:r>
              <a:rPr lang="pt" sz="3600" dirty="0" err="1">
                <a:hlinkClick r:id="rId3"/>
              </a:rPr>
              <a:t>uite</a:t>
            </a:r>
            <a:r>
              <a:rPr lang="pt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44491"/>
            <a:ext cx="11692328" cy="3777622"/>
          </a:xfrm>
        </p:spPr>
        <p:txBody>
          <a:bodyPr>
            <a:noAutofit/>
          </a:bodyPr>
          <a:lstStyle/>
          <a:p>
            <a:r>
              <a:rPr lang="pt-PT" sz="3600" dirty="0"/>
              <a:t>Levantam questões de segurança e privacidade</a:t>
            </a:r>
          </a:p>
          <a:p>
            <a:r>
              <a:rPr lang="pt-PT" sz="3600" dirty="0"/>
              <a:t>Problemas comuns: rastreamento de navegação</a:t>
            </a:r>
          </a:p>
          <a:p>
            <a:r>
              <a:rPr lang="pt-PT" sz="3600" dirty="0">
                <a:hlinkClick r:id="rId2"/>
              </a:rPr>
              <a:t>Navegadores atuais permitem bloquear isso.</a:t>
            </a:r>
            <a:endParaRPr lang="pt-PT" sz="3600" dirty="0"/>
          </a:p>
          <a:p>
            <a:r>
              <a:rPr lang="pt" sz="36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791B-72A5-0C4E-BC3B-E198CB86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HTTPS se tornou padrão na Web</a:t>
            </a:r>
          </a:p>
          <a:p>
            <a:r>
              <a:rPr lang="pt" sz="3600" dirty="0">
                <a:hlinkClick r:id="rId2"/>
              </a:rPr>
              <a:t>O Chrome mudou a abordagem de mostrar se um site é seguro ou não</a:t>
            </a:r>
            <a:r>
              <a:rPr lang="pt" sz="3600" dirty="0"/>
              <a:t> (2018).</a:t>
            </a:r>
          </a:p>
          <a:p>
            <a:r>
              <a:rPr lang="pt" sz="3600" dirty="0">
                <a:hlinkClick r:id="rId3"/>
              </a:rPr>
              <a:t>A Google prioriza sites HTTPS em resultados de busca</a:t>
            </a:r>
            <a:r>
              <a:rPr lang="pt" sz="36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166171"/>
          </a:xfrm>
        </p:spPr>
        <p:txBody>
          <a:bodyPr>
            <a:noAutofit/>
          </a:bodyPr>
          <a:lstStyle/>
          <a:p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das </a:t>
            </a:r>
            <a:r>
              <a:rPr lang="en-US" sz="3600" dirty="0" err="1"/>
              <a:t>principais</a:t>
            </a:r>
            <a:r>
              <a:rPr lang="en-US" sz="3600" dirty="0"/>
              <a:t> </a:t>
            </a:r>
            <a:r>
              <a:rPr lang="en-US" sz="3600" dirty="0" err="1"/>
              <a:t>características</a:t>
            </a:r>
            <a:r>
              <a:rPr lang="en-US" sz="3600" dirty="0"/>
              <a:t> de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distribuídos</a:t>
            </a:r>
            <a:endParaRPr lang="en-US" sz="3600" dirty="0"/>
          </a:p>
          <a:p>
            <a:r>
              <a:rPr lang="en-US" sz="3600" dirty="0" err="1"/>
              <a:t>Escalabilidade</a:t>
            </a:r>
            <a:r>
              <a:rPr lang="en-US" sz="3600" dirty="0"/>
              <a:t> </a:t>
            </a:r>
            <a:r>
              <a:rPr lang="en-US" sz="3600" dirty="0" err="1"/>
              <a:t>vem</a:t>
            </a:r>
            <a:r>
              <a:rPr lang="en-US" sz="3600" dirty="0"/>
              <a:t> de ”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numérica</a:t>
            </a:r>
            <a:r>
              <a:rPr lang="en-US" sz="3600" dirty="0"/>
              <a:t>”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arquitetado</a:t>
            </a:r>
            <a:r>
              <a:rPr lang="en-US" sz="3600" dirty="0"/>
              <a:t> para </a:t>
            </a:r>
            <a:r>
              <a:rPr lang="en-US" sz="3600" dirty="0" err="1"/>
              <a:t>suportar</a:t>
            </a:r>
            <a:r>
              <a:rPr lang="en-US" sz="3600" dirty="0"/>
              <a:t>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simultaneamente</a:t>
            </a:r>
            <a:endParaRPr lang="en-US" sz="3600" dirty="0"/>
          </a:p>
          <a:p>
            <a:r>
              <a:rPr lang="en-US" sz="3600" dirty="0"/>
              <a:t>Se a </a:t>
            </a:r>
            <a:r>
              <a:rPr lang="en-US" sz="3600" dirty="0" err="1"/>
              <a:t>escala</a:t>
            </a:r>
            <a:r>
              <a:rPr lang="en-US" sz="3600" dirty="0"/>
              <a:t> para para,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exempo</a:t>
            </a:r>
            <a:r>
              <a:rPr lang="en-US" sz="3600" dirty="0"/>
              <a:t>, </a:t>
            </a:r>
            <a:r>
              <a:rPr lang="en-US" sz="3600" dirty="0" err="1"/>
              <a:t>dezenas</a:t>
            </a:r>
            <a:r>
              <a:rPr lang="en-US" sz="3600" dirty="0"/>
              <a:t> de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e 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suporta</a:t>
            </a:r>
            <a:r>
              <a:rPr lang="en-US" sz="3600" dirty="0"/>
              <a:t> </a:t>
            </a:r>
            <a:r>
              <a:rPr lang="en-US" sz="3600" dirty="0" err="1"/>
              <a:t>tal</a:t>
            </a:r>
            <a:r>
              <a:rPr lang="en-US" sz="3600" dirty="0"/>
              <a:t> </a:t>
            </a:r>
            <a:r>
              <a:rPr lang="en-US" sz="3600" dirty="0" err="1"/>
              <a:t>demanda</a:t>
            </a:r>
            <a:r>
              <a:rPr lang="en-US" sz="3600" dirty="0"/>
              <a:t>, </a:t>
            </a:r>
            <a:r>
              <a:rPr lang="en-US" sz="3600" dirty="0" err="1"/>
              <a:t>ele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escalável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Um SD </a:t>
            </a:r>
            <a:r>
              <a:rPr lang="en-US" sz="3600" b="1" dirty="0" err="1"/>
              <a:t>pode</a:t>
            </a:r>
            <a:r>
              <a:rPr lang="en-US" sz="3600" b="1" dirty="0"/>
              <a:t>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escalável</a:t>
            </a:r>
            <a:r>
              <a:rPr lang="en-US" sz="3600" b="1" dirty="0"/>
              <a:t> </a:t>
            </a:r>
            <a:r>
              <a:rPr lang="en-US" sz="3600" b="1" dirty="0" err="1"/>
              <a:t>em</a:t>
            </a:r>
            <a:r>
              <a:rPr lang="en-US" sz="3600" b="1" dirty="0"/>
              <a:t> 3 </a:t>
            </a:r>
            <a:r>
              <a:rPr lang="en-US" sz="3600" b="1" dirty="0" err="1"/>
              <a:t>dimensões</a:t>
            </a:r>
            <a:r>
              <a:rPr lang="en-US" sz="3600" b="1" dirty="0"/>
              <a:t> [SDPP]:</a:t>
            </a:r>
          </a:p>
          <a:p>
            <a:r>
              <a:rPr lang="en-US" sz="3600" dirty="0" err="1"/>
              <a:t>Tamanho</a:t>
            </a:r>
            <a:endParaRPr lang="en-US" sz="3600" dirty="0"/>
          </a:p>
          <a:p>
            <a:r>
              <a:rPr lang="en-US" sz="3600" dirty="0" err="1"/>
              <a:t>Localização</a:t>
            </a:r>
            <a:r>
              <a:rPr lang="en-US" sz="3600" dirty="0"/>
              <a:t> </a:t>
            </a:r>
            <a:r>
              <a:rPr lang="en-US" sz="3600" dirty="0" err="1"/>
              <a:t>geográfica</a:t>
            </a:r>
            <a:endParaRPr lang="en-US" sz="3600" dirty="0"/>
          </a:p>
          <a:p>
            <a:r>
              <a:rPr lang="en-US" sz="3600" dirty="0" err="1"/>
              <a:t>Administração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Um sistema cujo </a:t>
            </a:r>
            <a:r>
              <a:rPr lang="pt" sz="3600" b="1" dirty="0"/>
              <a:t>tamanho</a:t>
            </a:r>
            <a:r>
              <a:rPr lang="pt" sz="36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339561"/>
            <a:ext cx="10331482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dirty="0"/>
              <a:t>ou</a:t>
            </a:r>
            <a:r>
              <a:rPr lang="pt" sz="3200" i="1" dirty="0"/>
              <a:t>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i="1" dirty="0" err="1"/>
              <a:t>Up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Requer que o aumento da capacidade computacional disponível a um SD seja feito de forma automatizada</a:t>
            </a:r>
          </a:p>
          <a:p>
            <a:r>
              <a:rPr lang="pt" sz="3200" dirty="0"/>
              <a:t>Sem automatização, o sistema perderá desempenho ou deixará de atender usuários até que seja realizada intervenção da equipe de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3" y="1444490"/>
            <a:ext cx="11842228" cy="5032509"/>
          </a:xfrm>
        </p:spPr>
        <p:txBody>
          <a:bodyPr>
            <a:noAutofit/>
          </a:bodyPr>
          <a:lstStyle/>
          <a:p>
            <a:r>
              <a:rPr lang="pt" sz="3600" dirty="0"/>
              <a:t>A escalabilidade horizontal na </a:t>
            </a:r>
            <a:r>
              <a:rPr lang="pt" sz="3600" dirty="0" err="1"/>
              <a:t>Cloud</a:t>
            </a:r>
            <a:r>
              <a:rPr lang="pt" sz="3600" dirty="0"/>
              <a:t> é normalmente possibilitada por meio de virtualização</a:t>
            </a:r>
          </a:p>
          <a:p>
            <a:r>
              <a:rPr lang="en-US" sz="3600" dirty="0" err="1"/>
              <a:t>Virtualização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tecnologia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múltiplos</a:t>
            </a:r>
            <a:r>
              <a:rPr lang="en-US" sz="3600" dirty="0"/>
              <a:t> </a:t>
            </a:r>
            <a:r>
              <a:rPr lang="en-US" sz="3600" dirty="0" err="1"/>
              <a:t>ambientes</a:t>
            </a:r>
            <a:r>
              <a:rPr lang="en-US" sz="3600" dirty="0"/>
              <a:t> com </a:t>
            </a:r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computacionais</a:t>
            </a:r>
            <a:r>
              <a:rPr lang="en-US" sz="3600" dirty="0"/>
              <a:t> </a:t>
            </a:r>
            <a:r>
              <a:rPr lang="en-US" sz="3600" dirty="0" err="1"/>
              <a:t>dedicados</a:t>
            </a:r>
            <a:r>
              <a:rPr lang="en-US" sz="3600" dirty="0"/>
              <a:t>, </a:t>
            </a:r>
            <a:r>
              <a:rPr lang="en-US" sz="3600" dirty="0" err="1"/>
              <a:t>executando</a:t>
            </a:r>
            <a:r>
              <a:rPr lang="en-US" sz="3600" dirty="0"/>
              <a:t> de forma </a:t>
            </a:r>
            <a:r>
              <a:rPr lang="en-US" sz="3600" dirty="0" err="1"/>
              <a:t>isolada</a:t>
            </a:r>
            <a:r>
              <a:rPr lang="en-US" sz="3600" dirty="0"/>
              <a:t>, </a:t>
            </a:r>
            <a:r>
              <a:rPr lang="en-US" sz="3600" dirty="0" err="1"/>
              <a:t>dentro</a:t>
            </a:r>
            <a:r>
              <a:rPr lang="en-US" sz="3600" dirty="0"/>
              <a:t> de um </a:t>
            </a:r>
            <a:r>
              <a:rPr lang="en-US" sz="3600" dirty="0" err="1"/>
              <a:t>único</a:t>
            </a:r>
            <a:r>
              <a:rPr lang="en-US" sz="3600" dirty="0"/>
              <a:t> </a:t>
            </a:r>
            <a:r>
              <a:rPr lang="en-US" sz="3600" dirty="0" err="1"/>
              <a:t>equipamento</a:t>
            </a:r>
            <a:r>
              <a:rPr lang="en-US" sz="3600" dirty="0"/>
              <a:t> </a:t>
            </a:r>
            <a:r>
              <a:rPr lang="en-US" sz="3600" dirty="0" err="1"/>
              <a:t>físico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pt" sz="3600" dirty="0"/>
              <a:t>Uma das formas para conseguir compartilhamento de recursos</a:t>
            </a:r>
          </a:p>
          <a:p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444490"/>
            <a:ext cx="11647357" cy="5314052"/>
          </a:xfrm>
        </p:spPr>
        <p:txBody>
          <a:bodyPr>
            <a:noAutofit/>
          </a:bodyPr>
          <a:lstStyle/>
          <a:p>
            <a:r>
              <a:rPr lang="pt" sz="3600" dirty="0"/>
              <a:t>Existem diferentes formas de virtualização</a:t>
            </a:r>
          </a:p>
          <a:p>
            <a:r>
              <a:rPr lang="pt" sz="3600" dirty="0"/>
              <a:t>As mais comuns são: </a:t>
            </a:r>
            <a:r>
              <a:rPr lang="pt" sz="3600" b="1" dirty="0"/>
              <a:t>Máquinas Virtuais</a:t>
            </a:r>
            <a:r>
              <a:rPr lang="pt" sz="3600" dirty="0"/>
              <a:t> (</a:t>
            </a:r>
            <a:r>
              <a:rPr lang="pt" sz="3600" i="1" dirty="0"/>
              <a:t>Virtual </a:t>
            </a:r>
            <a:r>
              <a:rPr lang="pt" sz="3600" i="1" dirty="0" err="1"/>
              <a:t>Machines</a:t>
            </a:r>
            <a:r>
              <a:rPr lang="pt" sz="3600" i="1" dirty="0"/>
              <a:t>, </a:t>
            </a:r>
            <a:r>
              <a:rPr lang="pt" sz="3600" i="1" dirty="0" err="1"/>
              <a:t>VMs</a:t>
            </a:r>
            <a:r>
              <a:rPr lang="pt" sz="3600" dirty="0"/>
              <a:t>) e </a:t>
            </a:r>
            <a:r>
              <a:rPr lang="pt" sz="3600" b="1" dirty="0"/>
              <a:t>Contêineres</a:t>
            </a:r>
          </a:p>
          <a:p>
            <a:r>
              <a:rPr lang="pt" sz="3600" dirty="0">
                <a:hlinkClick r:id="rId2"/>
              </a:rPr>
              <a:t>Como contêineres se popularizaram apenas recentemente em 2013</a:t>
            </a:r>
            <a:r>
              <a:rPr lang="pt" sz="3600" dirty="0"/>
              <a:t>, as definições de virtualização que você vai encontrar em livros e artigos na internet podem considerar apenas </a:t>
            </a:r>
            <a:r>
              <a:rPr lang="pt" sz="3600" dirty="0" err="1"/>
              <a:t>VMs</a:t>
            </a:r>
            <a:r>
              <a:rPr lang="pt" sz="3600" dirty="0"/>
              <a:t>. A definição atual apresentada anteriormente foi baseada em diversas referências.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(Host)</a:t>
            </a:r>
          </a:p>
          <a:p>
            <a:r>
              <a:rPr lang="pt" sz="3200" dirty="0"/>
              <a:t>Exemplo: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>
                <a:hlinkClick r:id="rId2"/>
              </a:rPr>
              <a:t>Com a computação em nuvem, temos uma capacidade computacional aparentemente infinita</a:t>
            </a:r>
            <a:endParaRPr lang="pt" sz="3600" dirty="0"/>
          </a:p>
          <a:p>
            <a:r>
              <a:rPr lang="pt" sz="3600" dirty="0"/>
              <a:t>Mas um sistema não pode ser infinitamente escalável</a:t>
            </a:r>
          </a:p>
          <a:p>
            <a:r>
              <a:rPr lang="pt" sz="36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Se seu sistema está projetado para suportar demandas de centenas de milhares de acesso simultâneos e passar a receber milhões de acessos, ele dificilmente estará preparado para um salto de escala tão grande</a:t>
            </a:r>
          </a:p>
          <a:p>
            <a:r>
              <a:rPr lang="pt-PT" sz="3600" dirty="0"/>
              <a:t>Em muitos casos, as tecnologia e arquitetura do sistema podem simplesmente não ser adequados para atender essa escala de usuários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“Don’t count the servers, </a:t>
            </a:r>
            <a:br>
              <a:rPr lang="en-US" sz="4400" i="1" dirty="0"/>
            </a:br>
            <a:r>
              <a:rPr lang="en-US" sz="4400" i="1" dirty="0"/>
              <a:t>make the servers count”</a:t>
            </a:r>
          </a:p>
          <a:p>
            <a:pPr marL="0" indent="0">
              <a:buNone/>
            </a:pPr>
            <a:endParaRPr lang="en-US" sz="4400" i="1" dirty="0"/>
          </a:p>
          <a:p>
            <a:pPr marL="0" indent="0" algn="r">
              <a:buNone/>
            </a:pPr>
            <a:r>
              <a:rPr lang="en-US" sz="3600" i="1" dirty="0">
                <a:hlinkClick r:id="rId2"/>
              </a:rPr>
              <a:t>Scaling </a:t>
            </a:r>
            <a:r>
              <a:rPr lang="en-US" sz="3600" i="1" dirty="0" err="1">
                <a:hlinkClick r:id="rId2"/>
              </a:rPr>
              <a:t>Instragram</a:t>
            </a:r>
            <a:r>
              <a:rPr lang="en-US" sz="3600" i="1" dirty="0">
                <a:hlinkClick r:id="rId2"/>
              </a:rPr>
              <a:t> Infra</a:t>
            </a:r>
            <a:r>
              <a:rPr lang="en-US" sz="3600" dirty="0">
                <a:hlinkClick r:id="rId2"/>
              </a:rPr>
              <a:t> - Lisa Guo, 2016</a:t>
            </a:r>
            <a:endParaRPr lang="en-US" sz="3600" dirty="0"/>
          </a:p>
          <a:p>
            <a:pPr marL="0" indent="0">
              <a:buNone/>
            </a:pPr>
            <a:endParaRPr lang="pt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Tal sistema é escalável administrativamente?</a:t>
            </a:r>
          </a:p>
          <a:p>
            <a:r>
              <a:rPr lang="pt" sz="36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600" dirty="0"/>
              <a:t>Quando um sistema aumenta a quantidade de usuários ou recursos, podemos ter limitações como [SDPP]:</a:t>
            </a:r>
          </a:p>
          <a:p>
            <a:r>
              <a:rPr lang="en-US" sz="3600" dirty="0" err="1"/>
              <a:t>Serviços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/>
              <a:t>Dados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 err="1"/>
              <a:t>Algoritmos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Possui apenas um servidor para atender os usuários e gerenciar recursos</a:t>
            </a:r>
          </a:p>
          <a:p>
            <a:r>
              <a:rPr lang="pt" sz="3600" dirty="0"/>
              <a:t>A medida que o número de usuários ou recursos aumenta, o servidor pode ficar sobrecarregado</a:t>
            </a:r>
          </a:p>
          <a:p>
            <a:r>
              <a:rPr lang="pt" sz="3600" dirty="0"/>
              <a:t>Pode não conseguir atender com eficiência os usuários atuais</a:t>
            </a:r>
          </a:p>
          <a:p>
            <a:r>
              <a:rPr lang="pt" sz="36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servidor pode se tornar um gargalo: ineficiente com o aumento da demanda.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gargalo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um </a:t>
            </a:r>
            <a:r>
              <a:rPr lang="en-US" sz="3600" dirty="0" err="1"/>
              <a:t>ponto</a:t>
            </a:r>
            <a:r>
              <a:rPr lang="en-US" sz="3600" dirty="0"/>
              <a:t> de </a:t>
            </a:r>
            <a:r>
              <a:rPr lang="en-US" sz="3600" dirty="0" err="1"/>
              <a:t>estrangulamento</a:t>
            </a:r>
            <a:r>
              <a:rPr lang="en-US" sz="3600" dirty="0"/>
              <a:t>, de </a:t>
            </a:r>
            <a:r>
              <a:rPr lang="en-US" sz="3600" dirty="0" err="1"/>
              <a:t>lentidão</a:t>
            </a:r>
            <a:endParaRPr lang="pt" sz="3600" dirty="0"/>
          </a:p>
          <a:p>
            <a:r>
              <a:rPr lang="en-US" sz="3600" dirty="0"/>
              <a:t>Um </a:t>
            </a:r>
            <a:r>
              <a:rPr lang="en-US" sz="3600" dirty="0" err="1"/>
              <a:t>exemplo</a:t>
            </a:r>
            <a:r>
              <a:rPr lang="en-US" sz="3600" dirty="0"/>
              <a:t> </a:t>
            </a:r>
            <a:r>
              <a:rPr lang="en-US" sz="3600" dirty="0" err="1"/>
              <a:t>claro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filas</a:t>
            </a:r>
            <a:r>
              <a:rPr lang="en-US" sz="3600" dirty="0"/>
              <a:t> de banco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tempo médio de espera aumenta à medida que novos clientes chegam</a:t>
            </a:r>
          </a:p>
          <a:p>
            <a:r>
              <a:rPr lang="pt" sz="3600" dirty="0"/>
              <a:t>Em consequência, a fila tende a aumentar também, criando um círculo vicioso</a:t>
            </a:r>
          </a:p>
          <a:p>
            <a:r>
              <a:rPr lang="pt" sz="3600" dirty="0"/>
              <a:t>Uma solução imediata é aumentar o número de servidores (caixas) pra </a:t>
            </a:r>
            <a:r>
              <a:rPr lang="pt" sz="36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Ocorre quando o aumento na quantidade de dados traz ineficiência ao sistema [SDPP]</a:t>
            </a:r>
          </a:p>
          <a:p>
            <a:r>
              <a:rPr lang="pt" sz="3600" dirty="0"/>
              <a:t>Imagina se o DNS funcionasse ainda como um sistema centralizado</a:t>
            </a:r>
          </a:p>
          <a:p>
            <a:r>
              <a:rPr lang="pt" sz="36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Normalmente necessitam centralizar dados para realizar o processamento, que é problemático como acabamos de ver</a:t>
            </a:r>
          </a:p>
          <a:p>
            <a:r>
              <a:rPr lang="pt" sz="3600" dirty="0"/>
              <a:t>Em uma rede social como o </a:t>
            </a:r>
            <a:r>
              <a:rPr lang="pt" sz="3600" dirty="0" err="1"/>
              <a:t>Facebook</a:t>
            </a:r>
            <a:r>
              <a:rPr lang="pt" sz="3600" dirty="0"/>
              <a:t>, um algoritmo poderia buscar sugestões de amizade para todos os usuários</a:t>
            </a:r>
          </a:p>
          <a:p>
            <a:r>
              <a:rPr lang="pt" sz="3600" dirty="0"/>
              <a:t>Isto exigiria a obtenção dos dados e conexões (conta</a:t>
            </a:r>
            <a:r>
              <a:rPr lang="en-US" sz="3600" dirty="0" err="1"/>
              <a:t>tos</a:t>
            </a:r>
            <a:r>
              <a:rPr lang="en-US" sz="3600" dirty="0"/>
              <a:t>)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mundialmente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  <a:p>
            <a:r>
              <a:rPr lang="en-US" sz="3200" dirty="0" err="1"/>
              <a:t>Sobrecarregaria</a:t>
            </a:r>
            <a:r>
              <a:rPr lang="en-US" sz="3200" dirty="0"/>
              <a:t> a </a:t>
            </a:r>
            <a:r>
              <a:rPr lang="en-US" sz="3200" dirty="0" err="1"/>
              <a:t>rede</a:t>
            </a:r>
            <a:r>
              <a:rPr lang="en-US" sz="3200" dirty="0"/>
              <a:t>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 solução são </a:t>
            </a:r>
            <a:r>
              <a:rPr lang="pt" sz="3600" b="1" dirty="0"/>
              <a:t>algoritmos</a:t>
            </a:r>
            <a:r>
              <a:rPr lang="pt" sz="3600" dirty="0"/>
              <a:t> decentralizados (distribuídos)</a:t>
            </a:r>
          </a:p>
          <a:p>
            <a:r>
              <a:rPr lang="en-US" sz="3600" dirty="0" err="1"/>
              <a:t>Usam</a:t>
            </a:r>
            <a:r>
              <a:rPr lang="en-US" sz="3600" dirty="0"/>
              <a:t> a </a:t>
            </a:r>
            <a:r>
              <a:rPr lang="en-US" sz="3600" dirty="0" err="1"/>
              <a:t>técnica</a:t>
            </a:r>
            <a:r>
              <a:rPr lang="en-US" sz="3600" dirty="0"/>
              <a:t> “</a:t>
            </a:r>
            <a:r>
              <a:rPr lang="en-US" sz="3600" i="1" dirty="0"/>
              <a:t>Divide and Conquer” </a:t>
            </a:r>
            <a:r>
              <a:rPr lang="en-US" sz="3600" i="1" dirty="0" err="1"/>
              <a:t>já</a:t>
            </a:r>
            <a:r>
              <a:rPr lang="en-US" sz="3600" i="1" dirty="0"/>
              <a:t> </a:t>
            </a:r>
            <a:r>
              <a:rPr lang="en-US" sz="3600" i="1" dirty="0" err="1"/>
              <a:t>discutida</a:t>
            </a:r>
            <a:endParaRPr lang="pt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Os dados são divididos em subconjuntos</a:t>
            </a:r>
          </a:p>
          <a:p>
            <a:r>
              <a:rPr lang="pt" sz="3600" dirty="0"/>
              <a:t>Cada servidor recebe e processa um subconjunto de forma isolada e independente</a:t>
            </a:r>
            <a:endParaRPr lang="pt" sz="3600" i="1" dirty="0"/>
          </a:p>
          <a:p>
            <a:r>
              <a:rPr lang="pt" sz="3600" dirty="0"/>
              <a:t>Resultados de cada servidor podem ser combinados e processados novamente</a:t>
            </a:r>
          </a:p>
          <a:p>
            <a:r>
              <a:rPr lang="en-US" sz="3600" dirty="0" err="1"/>
              <a:t>Resultado</a:t>
            </a:r>
            <a:r>
              <a:rPr lang="en-US" sz="3600" dirty="0"/>
              <a:t> final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gerado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5838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4806407"/>
          </a:xfrm>
        </p:spPr>
        <p:txBody>
          <a:bodyPr>
            <a:noAutofit/>
          </a:bodyPr>
          <a:lstStyle/>
          <a:p>
            <a:r>
              <a:rPr lang="pt" sz="3600" dirty="0"/>
              <a:t>A ferramenta mais famosa que implementa este modelo </a:t>
            </a:r>
            <a:r>
              <a:rPr lang="pt" sz="3600" dirty="0" err="1"/>
              <a:t>MapReduce</a:t>
            </a:r>
            <a:r>
              <a:rPr lang="pt" sz="3600" dirty="0"/>
              <a:t> é o </a:t>
            </a:r>
            <a:r>
              <a:rPr lang="pt" sz="3600" dirty="0">
                <a:hlinkClick r:id="rId2"/>
              </a:rPr>
              <a:t>Apache </a:t>
            </a:r>
            <a:r>
              <a:rPr lang="pt" sz="3600" dirty="0" err="1">
                <a:hlinkClick r:id="rId2"/>
              </a:rPr>
              <a:t>Hadoop</a:t>
            </a:r>
            <a:endParaRPr lang="pt" sz="3600" dirty="0"/>
          </a:p>
          <a:p>
            <a:r>
              <a:rPr lang="pt" sz="3600" dirty="0"/>
              <a:t>Utilizando o recurso de </a:t>
            </a:r>
            <a:r>
              <a:rPr lang="pt" sz="3600" dirty="0">
                <a:hlinkClick r:id="rId3"/>
              </a:rPr>
              <a:t>Streams do Java 8</a:t>
            </a:r>
            <a:r>
              <a:rPr lang="pt" sz="3600" dirty="0"/>
              <a:t> conseguimos implementar este mesmo modelo, mas de forma paralela (e não distribuída) utilizando múltiplas </a:t>
            </a:r>
            <a:r>
              <a:rPr lang="pt" sz="3600" dirty="0" err="1"/>
              <a:t>CPUs</a:t>
            </a:r>
            <a:r>
              <a:rPr lang="pt" sz="36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Para fazer processamento decentralizado, é preciso dividir ou decentralizar os dados</a:t>
            </a:r>
          </a:p>
          <a:p>
            <a:r>
              <a:rPr lang="en-US" sz="3600" dirty="0"/>
              <a:t>No </a:t>
            </a:r>
            <a:r>
              <a:rPr lang="en-US" sz="3600" dirty="0" err="1"/>
              <a:t>caso</a:t>
            </a:r>
            <a:r>
              <a:rPr lang="en-US" sz="3600" dirty="0"/>
              <a:t> do Facebook,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SGBDs para </a:t>
            </a:r>
            <a:r>
              <a:rPr lang="en-US" sz="3600" dirty="0" err="1"/>
              <a:t>decentralização</a:t>
            </a:r>
            <a:r>
              <a:rPr lang="en-US" sz="3600" dirty="0"/>
              <a:t> de dados</a:t>
            </a:r>
            <a:endParaRPr lang="pt" sz="3600" dirty="0"/>
          </a:p>
          <a:p>
            <a:r>
              <a:rPr lang="en-US" sz="3600" dirty="0" err="1"/>
              <a:t>Isto</a:t>
            </a:r>
            <a:r>
              <a:rPr lang="en-US" sz="3600" dirty="0"/>
              <a:t> </a:t>
            </a:r>
            <a:r>
              <a:rPr lang="en-US" sz="3600" dirty="0" err="1"/>
              <a:t>inclui</a:t>
            </a:r>
            <a:r>
              <a:rPr lang="en-US" sz="3600" dirty="0"/>
              <a:t> MySQL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e o Apache Cassandra: um SBGD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inicialmente</a:t>
            </a:r>
            <a:r>
              <a:rPr lang="en-US" sz="3600" dirty="0"/>
              <a:t> </a:t>
            </a:r>
            <a:r>
              <a:rPr lang="en-US" sz="3600" dirty="0" err="1"/>
              <a:t>desenvolvido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Facebook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en-US" sz="3600" dirty="0"/>
              <a:t>SGBDs </a:t>
            </a:r>
            <a:r>
              <a:rPr lang="en-US" sz="3600" dirty="0" err="1"/>
              <a:t>distribuídos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fazem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da </a:t>
            </a:r>
            <a:r>
              <a:rPr lang="en-US" sz="3600" dirty="0" err="1"/>
              <a:t>disciplina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600" dirty="0"/>
              <a:t>Necessidade de divisão de tarefas para redução do tempo de execução</a:t>
            </a:r>
          </a:p>
          <a:p>
            <a:r>
              <a:rPr lang="pt-BR" sz="36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Antes da popularização da internet, sistemas eram acessados a partir de uma LAN</a:t>
            </a:r>
          </a:p>
          <a:p>
            <a:r>
              <a:rPr lang="pt" sz="3600" dirty="0"/>
              <a:t>Atraso, congestionamento e quebra de conexão eram muito me</a:t>
            </a:r>
            <a:r>
              <a:rPr lang="en-US" sz="3600" dirty="0" err="1"/>
              <a:t>nores</a:t>
            </a:r>
            <a:endParaRPr lang="pt" sz="3600" dirty="0"/>
          </a:p>
          <a:p>
            <a:r>
              <a:rPr lang="pt" sz="3600" dirty="0" err="1"/>
              <a:t>Apps</a:t>
            </a:r>
            <a:r>
              <a:rPr lang="pt" sz="3600" dirty="0"/>
              <a:t> faziam requisições síncronas a um servidor na LAN: ficava bloqueada, aguardando uma resposta [SDPP] [SDCP]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61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Discutindo </a:t>
            </a:r>
            <a:r>
              <a:rPr lang="pt-BR" b="1" i="1" dirty="0" err="1"/>
              <a:t>estragérias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As tecnologias e estratégias para escalabilidade apresentadas anteriormente normalmente terão um custo associado</a:t>
            </a:r>
          </a:p>
          <a:p>
            <a:r>
              <a:rPr lang="pt-PT" sz="3200" dirty="0"/>
              <a:t>Este custo pode ser tanto operacional: requer tempo e esforço para colocar em funcionamento</a:t>
            </a:r>
            <a:endParaRPr lang="pt" sz="3200" dirty="0"/>
          </a:p>
          <a:p>
            <a:r>
              <a:rPr lang="en-US" sz="3200" dirty="0" err="1"/>
              <a:t>Quanto</a:t>
            </a:r>
            <a:r>
              <a:rPr lang="en-US" sz="3200" dirty="0"/>
              <a:t> </a:t>
            </a:r>
            <a:r>
              <a:rPr lang="en-US" sz="3200" dirty="0" err="1"/>
              <a:t>financeiro</a:t>
            </a:r>
            <a:r>
              <a:rPr lang="en-US" sz="3200" dirty="0"/>
              <a:t>: </a:t>
            </a:r>
            <a:r>
              <a:rPr lang="en-US" sz="3200" dirty="0" err="1"/>
              <a:t>usar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máquinas</a:t>
            </a:r>
            <a:r>
              <a:rPr lang="en-US" sz="3200" dirty="0"/>
              <a:t> para </a:t>
            </a:r>
            <a:r>
              <a:rPr lang="en-US" sz="3200" dirty="0" err="1"/>
              <a:t>distribuir</a:t>
            </a:r>
            <a:r>
              <a:rPr lang="en-US" sz="3200" dirty="0"/>
              <a:t> </a:t>
            </a:r>
            <a:r>
              <a:rPr lang="en-US" sz="3200" dirty="0" err="1"/>
              <a:t>melhor</a:t>
            </a:r>
            <a:r>
              <a:rPr lang="en-US" sz="3200" dirty="0"/>
              <a:t> o </a:t>
            </a:r>
            <a:r>
              <a:rPr lang="en-US" sz="3200" dirty="0" err="1"/>
              <a:t>sistema</a:t>
            </a:r>
            <a:r>
              <a:rPr lang="en-US" sz="3200" dirty="0"/>
              <a:t> e </a:t>
            </a:r>
            <a:r>
              <a:rPr lang="en-US" sz="3200" dirty="0" err="1"/>
              <a:t>balancear</a:t>
            </a:r>
            <a:r>
              <a:rPr lang="en-US" sz="3200" dirty="0"/>
              <a:t> </a:t>
            </a:r>
            <a:r>
              <a:rPr lang="en-US" sz="3200" dirty="0" err="1"/>
              <a:t>carga</a:t>
            </a:r>
            <a:r>
              <a:rPr lang="en-US" sz="3200" dirty="0"/>
              <a:t> </a:t>
            </a:r>
            <a:r>
              <a:rPr lang="en-US" sz="3200" dirty="0" err="1"/>
              <a:t>terá</a:t>
            </a:r>
            <a:r>
              <a:rPr lang="en-US" sz="3200" dirty="0"/>
              <a:t> um </a:t>
            </a:r>
            <a:r>
              <a:rPr lang="en-US" sz="3200" dirty="0" err="1"/>
              <a:t>custo</a:t>
            </a:r>
            <a:r>
              <a:rPr lang="en-US" sz="3200" dirty="0"/>
              <a:t> </a:t>
            </a:r>
            <a:r>
              <a:rPr lang="en-US" sz="3200" dirty="0" err="1"/>
              <a:t>adicional</a:t>
            </a:r>
            <a:endParaRPr lang="pt" sz="3200" dirty="0"/>
          </a:p>
          <a:p>
            <a:r>
              <a:rPr lang="en-US" sz="3200" dirty="0"/>
              <a:t>Mas e </a:t>
            </a:r>
            <a:r>
              <a:rPr lang="en-US" sz="3200" dirty="0" err="1"/>
              <a:t>daí</a:t>
            </a:r>
            <a:r>
              <a:rPr lang="en-US" sz="3200" dirty="0"/>
              <a:t>? Nada </a:t>
            </a:r>
            <a:r>
              <a:rPr lang="en-US" sz="3200" dirty="0" err="1"/>
              <a:t>é</a:t>
            </a:r>
            <a:r>
              <a:rPr lang="en-US" sz="3200" dirty="0"/>
              <a:t> de </a:t>
            </a:r>
            <a:r>
              <a:rPr lang="en-US" sz="3200" dirty="0" err="1"/>
              <a:t>graça</a:t>
            </a:r>
            <a:r>
              <a:rPr lang="en-US" sz="3200" dirty="0"/>
              <a:t>!</a:t>
            </a:r>
            <a:endParaRPr lang="pt" sz="3200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de aplicar qualquer técnica vista aqui, verifique as tecnologias e versões de ferramentas que está usando</a:t>
            </a:r>
          </a:p>
          <a:p>
            <a:r>
              <a:rPr lang="en-US" sz="3200" dirty="0"/>
              <a:t>O PHP 7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trouxe</a:t>
            </a:r>
            <a:r>
              <a:rPr lang="en-US" sz="3200" dirty="0"/>
              <a:t> </a:t>
            </a:r>
            <a:r>
              <a:rPr lang="en-US" sz="3200" dirty="0" err="1"/>
              <a:t>inacreditáveis</a:t>
            </a:r>
            <a:r>
              <a:rPr lang="en-US" sz="3200" dirty="0"/>
              <a:t> </a:t>
            </a:r>
            <a:r>
              <a:rPr lang="en-US" sz="3200" dirty="0" err="1"/>
              <a:t>melhorias</a:t>
            </a:r>
            <a:r>
              <a:rPr lang="en-US" sz="3200" dirty="0"/>
              <a:t> de </a:t>
            </a:r>
            <a:r>
              <a:rPr lang="en-US" sz="3200" dirty="0" err="1"/>
              <a:t>desempenho</a:t>
            </a:r>
            <a:endParaRPr lang="pt" sz="3200" dirty="0"/>
          </a:p>
          <a:p>
            <a:r>
              <a:rPr lang="en-US" sz="3200" dirty="0"/>
              <a:t>2x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rápido</a:t>
            </a:r>
            <a:r>
              <a:rPr lang="en-US" sz="3200" dirty="0"/>
              <a:t>, -30% RAM</a:t>
            </a:r>
            <a:endParaRPr lang="pt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www.zend.com/en/resources/php7_infographic</a:t>
            </a:r>
            <a:r>
              <a:rPr lang="en-US" sz="3200" dirty="0"/>
              <a:t> Zend, </a:t>
            </a:r>
            <a:r>
              <a:rPr lang="en-US" sz="3200" dirty="0" err="1"/>
              <a:t>empresa</a:t>
            </a:r>
            <a:r>
              <a:rPr lang="en-US" sz="3200" dirty="0"/>
              <a:t> que </a:t>
            </a:r>
            <a:r>
              <a:rPr lang="en-US" sz="3200" dirty="0" err="1"/>
              <a:t>atualmente</a:t>
            </a:r>
            <a:r>
              <a:rPr lang="en-US" sz="3200" dirty="0"/>
              <a:t> </a:t>
            </a:r>
            <a:r>
              <a:rPr lang="en-US" sz="3200" dirty="0" err="1"/>
              <a:t>mantém</a:t>
            </a:r>
            <a:r>
              <a:rPr lang="en-US" sz="3200" dirty="0"/>
              <a:t> o PHP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https://youtu.be/rKXFgWP-2xQ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Rasmus </a:t>
            </a:r>
            <a:r>
              <a:rPr lang="en-US" sz="3200" dirty="0" err="1"/>
              <a:t>Lerdorf</a:t>
            </a:r>
            <a:r>
              <a:rPr lang="en-US" sz="3200" dirty="0"/>
              <a:t>, </a:t>
            </a:r>
            <a:r>
              <a:rPr lang="en-US" sz="3200" dirty="0" err="1"/>
              <a:t>creador</a:t>
            </a:r>
            <a:r>
              <a:rPr lang="en-US" sz="3200" dirty="0"/>
              <a:t> do PHP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8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838356"/>
          </a:xfrm>
        </p:spPr>
        <p:txBody>
          <a:bodyPr>
            <a:normAutofit/>
          </a:bodyPr>
          <a:lstStyle/>
          <a:p>
            <a:r>
              <a:rPr lang="pt-PT" sz="3200" dirty="0"/>
              <a:t>O servidor web utilizado também pode fazer uma grande diferença no consumo de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2816F-1239-BA4F-92F4-2032B4019570}"/>
              </a:ext>
            </a:extLst>
          </p:cNvPr>
          <p:cNvSpPr txBox="1"/>
          <p:nvPr/>
        </p:nvSpPr>
        <p:spPr>
          <a:xfrm>
            <a:off x="1218703" y="616842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01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416D8-25A5-9D48-A425-5B2B9EC48B34}"/>
              </a:ext>
            </a:extLst>
          </p:cNvPr>
          <p:cNvSpPr txBox="1"/>
          <p:nvPr/>
        </p:nvSpPr>
        <p:spPr>
          <a:xfrm>
            <a:off x="1218703" y="613844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003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299-92AF-8D46-9D78-C8B99B091374}"/>
              </a:ext>
            </a:extLst>
          </p:cNvPr>
          <p:cNvSpPr txBox="1"/>
          <p:nvPr/>
        </p:nvSpPr>
        <p:spPr>
          <a:xfrm>
            <a:off x="5411451" y="1199211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9372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B2D77-5A85-874B-8AD5-40851758CA7D}"/>
              </a:ext>
            </a:extLst>
          </p:cNvPr>
          <p:cNvSpPr txBox="1"/>
          <p:nvPr/>
        </p:nvSpPr>
        <p:spPr>
          <a:xfrm>
            <a:off x="3507700" y="929388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443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TÍTULO AQUI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600" dirty="0"/>
              <a:t>Aplicação do conceito </a:t>
            </a:r>
            <a:r>
              <a:rPr lang="pt-BR" sz="3600" i="1" dirty="0"/>
              <a:t>“Divide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Conquer</a:t>
            </a:r>
            <a:r>
              <a:rPr lang="pt-BR" sz="3600" i="1" dirty="0"/>
              <a:t>” [PA]</a:t>
            </a:r>
          </a:p>
          <a:p>
            <a:r>
              <a:rPr lang="pt-BR" sz="3600" i="1" dirty="0"/>
              <a:t>Divisão de um problema em </a:t>
            </a:r>
            <a:r>
              <a:rPr lang="pt-BR" sz="3600" i="1" dirty="0" err="1"/>
              <a:t>sub-problemas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75862" cy="3777622"/>
          </a:xfrm>
        </p:spPr>
        <p:txBody>
          <a:bodyPr>
            <a:normAutofit/>
          </a:bodyPr>
          <a:lstStyle/>
          <a:p>
            <a:r>
              <a:rPr lang="pt-BR" sz="3600" dirty="0"/>
              <a:t>Evolução da computação em décadas</a:t>
            </a:r>
          </a:p>
          <a:p>
            <a:r>
              <a:rPr lang="pt-BR" sz="3600" dirty="0"/>
              <a:t>Popularização da informática: aumento da demanda por recursos computacionais</a:t>
            </a:r>
          </a:p>
          <a:p>
            <a:r>
              <a:rPr lang="pt-BR" sz="3600" dirty="0"/>
              <a:t>Popularização das redes e advento da Internet</a:t>
            </a:r>
          </a:p>
          <a:p>
            <a:r>
              <a:rPr lang="pt-BR" sz="36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Computadores passaram a ser interligados em rede</a:t>
            </a:r>
          </a:p>
          <a:p>
            <a:r>
              <a:rPr lang="pt-BR" sz="3600" dirty="0"/>
              <a:t>Sistemas centralizados (</a:t>
            </a:r>
            <a:r>
              <a:rPr lang="pt-BR" sz="3600" dirty="0" err="1"/>
              <a:t>monoprocessados</a:t>
            </a:r>
            <a:r>
              <a:rPr lang="pt-BR" sz="36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600" dirty="0"/>
              <a:t>“Sistemas </a:t>
            </a:r>
            <a:r>
              <a:rPr lang="pt-BR" sz="3600" dirty="0" err="1"/>
              <a:t>multiprocessados</a:t>
            </a:r>
            <a:r>
              <a:rPr lang="pt-BR" sz="3600" dirty="0"/>
              <a:t> executando em diversos computadores”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11402</TotalTime>
  <Words>2777</Words>
  <Application>Microsoft Macintosh PowerPoint</Application>
  <PresentationFormat>Widescreen</PresentationFormat>
  <Paragraphs>360</Paragraphs>
  <Slides>69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Discutindo estragérias  de escalabilidade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TÍTULO AQUI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877</cp:revision>
  <cp:lastPrinted>2018-10-31T18:58:06Z</cp:lastPrinted>
  <dcterms:created xsi:type="dcterms:W3CDTF">2018-10-29T17:43:05Z</dcterms:created>
  <dcterms:modified xsi:type="dcterms:W3CDTF">2019-04-10T18:34:48Z</dcterms:modified>
</cp:coreProperties>
</file>