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9" r:id="rId1"/>
  </p:sldMasterIdLst>
  <p:sldIdLst>
    <p:sldId id="266" r:id="rId2"/>
    <p:sldId id="271" r:id="rId3"/>
    <p:sldId id="284" r:id="rId4"/>
    <p:sldId id="285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09"/>
    <p:restoredTop sz="93443"/>
  </p:normalViewPr>
  <p:slideViewPr>
    <p:cSldViewPr snapToGrid="0" snapToObjects="1">
      <p:cViewPr varScale="1">
        <p:scale>
          <a:sx n="94" d="100"/>
          <a:sy n="94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1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5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27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314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34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53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92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9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9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4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57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75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62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49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441F9-EC97-2D4F-BE7B-2F3A7CF96111}" type="datetimeFigureOut">
              <a:rPr lang="en-US" smtClean="0"/>
              <a:t>4/10/19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9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manoelcampos" TargetMode="External"/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661" y="556590"/>
            <a:ext cx="10091530" cy="243174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Aplicação cliente/servidor de Chat em Java usando API NIO.2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77447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2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3"/>
              </a:rPr>
              <a:t>http://github.com/manoelcampos</a:t>
            </a:r>
            <a:r>
              <a:rPr lang="pt-BR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7" y="2133600"/>
            <a:ext cx="10788995" cy="1581150"/>
          </a:xfrm>
        </p:spPr>
        <p:txBody>
          <a:bodyPr>
            <a:normAutofit/>
          </a:bodyPr>
          <a:lstStyle/>
          <a:p>
            <a:r>
              <a:rPr lang="pt-BR" sz="2800" dirty="0"/>
              <a:t>Eles iniciam vazios e possuem um ponteiro indicando a posição atual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F59C370B-AA76-7245-B3E8-D27ED258FF73}"/>
              </a:ext>
            </a:extLst>
          </p:cNvPr>
          <p:cNvSpPr/>
          <p:nvPr/>
        </p:nvSpPr>
        <p:spPr>
          <a:xfrm rot="16200000">
            <a:off x="3295650" y="55149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80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FE91340-2CB2-AF49-97AE-8C96741334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635" y="2133600"/>
            <a:ext cx="10682977" cy="1581150"/>
          </a:xfrm>
        </p:spPr>
        <p:txBody>
          <a:bodyPr>
            <a:normAutofit/>
          </a:bodyPr>
          <a:lstStyle/>
          <a:p>
            <a:r>
              <a:rPr lang="pt-BR" sz="2800" dirty="0"/>
              <a:t>Cada vez que um dado é gravado, o ponteiro avança pra próxima posição livre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CEE527-CAC8-B14C-8FBE-1F93344FCD71}"/>
              </a:ext>
            </a:extLst>
          </p:cNvPr>
          <p:cNvSpPr/>
          <p:nvPr/>
        </p:nvSpPr>
        <p:spPr>
          <a:xfrm rot="16200000">
            <a:off x="32861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4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7501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23A3E-1FB4-0641-8B3C-BD769B139B0F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33600"/>
            <a:ext cx="10895012" cy="1581150"/>
          </a:xfrm>
        </p:spPr>
        <p:txBody>
          <a:bodyPr>
            <a:normAutofit/>
          </a:bodyPr>
          <a:lstStyle/>
          <a:p>
            <a:r>
              <a:rPr lang="pt-BR" sz="2800" dirty="0"/>
              <a:t>Cada vez que um dado é gravado, o ponteiro avança pra próxima posição livre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42005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1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5 0 " pathEditMode="relative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857213"/>
            <a:ext cx="10669725" cy="1581150"/>
          </a:xfrm>
        </p:spPr>
        <p:txBody>
          <a:bodyPr>
            <a:noAutofit/>
          </a:bodyPr>
          <a:lstStyle/>
          <a:p>
            <a:r>
              <a:rPr lang="pt-BR" sz="2800" dirty="0"/>
              <a:t>Depois que dados são gravados no </a:t>
            </a:r>
            <a:r>
              <a:rPr lang="pt-BR" sz="2800" i="1" dirty="0"/>
              <a:t>buffer</a:t>
            </a:r>
            <a:r>
              <a:rPr lang="pt-BR" sz="2800" dirty="0"/>
              <a:t> (dados recebidos pela rede, por exemplo), se quisermos ter acesso a tais dados precisamos voltar o ponteiro para o início do buffer usando o método </a:t>
            </a:r>
            <a:r>
              <a:rPr lang="pt-BR" sz="2800" i="1" dirty="0" err="1"/>
              <a:t>flip</a:t>
            </a:r>
            <a:r>
              <a:rPr lang="pt-BR" sz="2800" i="1" dirty="0"/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FE9113D-1442-4E48-956A-96FEDAA20CC2}"/>
              </a:ext>
            </a:extLst>
          </p:cNvPr>
          <p:cNvGrpSpPr/>
          <p:nvPr/>
        </p:nvGrpSpPr>
        <p:grpSpPr>
          <a:xfrm>
            <a:off x="3238500" y="4210050"/>
            <a:ext cx="4572000" cy="914400"/>
            <a:chOff x="3238500" y="4210050"/>
            <a:chExt cx="45720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5EA635-60EC-7B43-A400-C0B11A07569C}"/>
                </a:ext>
              </a:extLst>
            </p:cNvPr>
            <p:cNvSpPr/>
            <p:nvPr/>
          </p:nvSpPr>
          <p:spPr>
            <a:xfrm>
              <a:off x="32385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2BEB55-D80A-0642-9204-4B755BD9B505}"/>
                </a:ext>
              </a:extLst>
            </p:cNvPr>
            <p:cNvSpPr/>
            <p:nvPr/>
          </p:nvSpPr>
          <p:spPr>
            <a:xfrm>
              <a:off x="41529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 err="1">
                  <a:solidFill>
                    <a:schemeClr val="tx1"/>
                  </a:solidFill>
                </a:rPr>
                <a:t>B</a:t>
              </a:r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09B97A-E0A2-CB40-A150-6DCDC648A6F2}"/>
                </a:ext>
              </a:extLst>
            </p:cNvPr>
            <p:cNvSpPr/>
            <p:nvPr/>
          </p:nvSpPr>
          <p:spPr>
            <a:xfrm>
              <a:off x="50673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6BA2EC-C745-8C4B-982C-01ED348F61F2}"/>
                </a:ext>
              </a:extLst>
            </p:cNvPr>
            <p:cNvSpPr/>
            <p:nvPr/>
          </p:nvSpPr>
          <p:spPr>
            <a:xfrm>
              <a:off x="59817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78FB44-1E7A-684B-831A-8B773C308356}"/>
                </a:ext>
              </a:extLst>
            </p:cNvPr>
            <p:cNvSpPr/>
            <p:nvPr/>
          </p:nvSpPr>
          <p:spPr>
            <a:xfrm>
              <a:off x="6896100" y="4210050"/>
              <a:ext cx="9144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7687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A8FA9-8248-4043-AE06-11BF8D7FD0E5}"/>
              </a:ext>
            </a:extLst>
          </p:cNvPr>
          <p:cNvSpPr txBox="1"/>
          <p:nvPr/>
        </p:nvSpPr>
        <p:spPr>
          <a:xfrm>
            <a:off x="4723222" y="3569425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buffer.flip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2039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15157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27094"/>
            <a:ext cx="11173308" cy="2970191"/>
          </a:xfrm>
        </p:spPr>
        <p:txBody>
          <a:bodyPr>
            <a:noAutofit/>
          </a:bodyPr>
          <a:lstStyle/>
          <a:p>
            <a:r>
              <a:rPr lang="pt-BR" sz="2800" dirty="0"/>
              <a:t>Por fim, antes de gravar novamente no buffer, caso os dados anteriores já tenham sido utilizados, precisamos apagá-los para evitar utilizar obter dados duplicados</a:t>
            </a:r>
          </a:p>
          <a:p>
            <a:r>
              <a:rPr lang="pt-BR" sz="2800" dirty="0"/>
              <a:t>Pra isso, precisamos limpar o </a:t>
            </a:r>
            <a:r>
              <a:rPr lang="pt-BR" sz="2800" i="1" dirty="0"/>
              <a:t>buffer</a:t>
            </a:r>
            <a:r>
              <a:rPr lang="pt-BR" sz="2800" dirty="0"/>
              <a:t> usando o método </a:t>
            </a:r>
            <a:r>
              <a:rPr lang="pt-BR" sz="2800" i="1" dirty="0" err="1"/>
              <a:t>clear</a:t>
            </a:r>
            <a:r>
              <a:rPr lang="pt-BR" sz="2800" i="1" dirty="0"/>
              <a:t>()</a:t>
            </a:r>
          </a:p>
          <a:p>
            <a:r>
              <a:rPr lang="pt-BR" sz="2800" dirty="0"/>
              <a:t>Sem isso, novos dados seriam adicionados ao final dos existentes, o que pode não fazer sentido para sua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938921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6943725" y="6186696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err="1">
                <a:solidFill>
                  <a:schemeClr val="tx1"/>
                </a:solidFill>
              </a:rPr>
              <a:t>B</a:t>
            </a:r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26606"/>
            <a:ext cx="8915400" cy="914400"/>
          </a:xfrm>
        </p:spPr>
        <p:txBody>
          <a:bodyPr>
            <a:normAutofit/>
          </a:bodyPr>
          <a:lstStyle/>
          <a:p>
            <a:r>
              <a:rPr lang="pt-BR" sz="2800" dirty="0"/>
              <a:t>Ao executar o método </a:t>
            </a:r>
            <a:r>
              <a:rPr lang="pt-BR" sz="2800" i="1" dirty="0" err="1"/>
              <a:t>clear</a:t>
            </a:r>
            <a:r>
              <a:rPr lang="pt-BR" sz="2800" i="1" dirty="0"/>
              <a:t>()</a:t>
            </a:r>
            <a:r>
              <a:rPr lang="pt-BR" sz="2800" dirty="0"/>
              <a:t>, os dados são apagados antes de gravar novamente no </a:t>
            </a:r>
            <a:r>
              <a:rPr lang="pt-BR" sz="2800" i="1" dirty="0"/>
              <a:t>buffer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51149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46BD7-83A6-CB43-9E37-69B8F3EEBC8C}"/>
              </a:ext>
            </a:extLst>
          </p:cNvPr>
          <p:cNvSpPr txBox="1"/>
          <p:nvPr/>
        </p:nvSpPr>
        <p:spPr>
          <a:xfrm>
            <a:off x="4794451" y="3463409"/>
            <a:ext cx="2228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i="1" dirty="0" err="1"/>
              <a:t>buffer.clear</a:t>
            </a:r>
            <a:r>
              <a:rPr lang="pt-BR" sz="2400" i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00438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75 0 " pathEditMode="relative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D2079F-2A12-684C-85E7-4F89D5B730CE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F9796C-2DD6-694B-B87F-57B62412B171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EA635-60EC-7B43-A400-C0B11A07569C}"/>
              </a:ext>
            </a:extLst>
          </p:cNvPr>
          <p:cNvSpPr/>
          <p:nvPr/>
        </p:nvSpPr>
        <p:spPr>
          <a:xfrm>
            <a:off x="32385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BEB55-D80A-0642-9204-4B755BD9B505}"/>
              </a:ext>
            </a:extLst>
          </p:cNvPr>
          <p:cNvSpPr/>
          <p:nvPr/>
        </p:nvSpPr>
        <p:spPr>
          <a:xfrm>
            <a:off x="41529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56243"/>
            <a:ext cx="8915400" cy="914400"/>
          </a:xfrm>
        </p:spPr>
        <p:txBody>
          <a:bodyPr>
            <a:normAutofit/>
          </a:bodyPr>
          <a:lstStyle/>
          <a:p>
            <a:r>
              <a:rPr lang="pt-BR" sz="2800" dirty="0"/>
              <a:t>Agora o </a:t>
            </a:r>
            <a:r>
              <a:rPr lang="pt-BR" sz="2800" i="1" dirty="0"/>
              <a:t>buffer</a:t>
            </a:r>
            <a:r>
              <a:rPr lang="pt-BR" sz="2800" dirty="0"/>
              <a:t> está pronto pros novos dados</a:t>
            </a:r>
            <a:endParaRPr lang="pt-BR" sz="2800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09B97A-E0A2-CB40-A150-6DCDC648A6F2}"/>
              </a:ext>
            </a:extLst>
          </p:cNvPr>
          <p:cNvSpPr/>
          <p:nvPr/>
        </p:nvSpPr>
        <p:spPr>
          <a:xfrm>
            <a:off x="50673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BA2EC-C745-8C4B-982C-01ED348F61F2}"/>
              </a:ext>
            </a:extLst>
          </p:cNvPr>
          <p:cNvSpPr/>
          <p:nvPr/>
        </p:nvSpPr>
        <p:spPr>
          <a:xfrm>
            <a:off x="59817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78FB44-1E7A-684B-831A-8B773C308356}"/>
              </a:ext>
            </a:extLst>
          </p:cNvPr>
          <p:cNvSpPr/>
          <p:nvPr/>
        </p:nvSpPr>
        <p:spPr>
          <a:xfrm>
            <a:off x="6896100" y="421005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 b="1" dirty="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A7A0C82-8CB7-494B-8B5D-707BCC0DEF8F}"/>
              </a:ext>
            </a:extLst>
          </p:cNvPr>
          <p:cNvSpPr/>
          <p:nvPr/>
        </p:nvSpPr>
        <p:spPr>
          <a:xfrm rot="16200000">
            <a:off x="3286125" y="5457825"/>
            <a:ext cx="8191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49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5 0 " pathEditMode="relative" ptsTypes="AA">
                                      <p:cBhvr>
                                        <p:cTn id="12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006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Java NIO.2 </a:t>
            </a:r>
            <a:r>
              <a:rPr lang="pt-BR" b="1" dirty="0" err="1"/>
              <a:t>Selectors</a:t>
            </a:r>
            <a:endParaRPr lang="pt-B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2E4563-B649-0740-A577-7F93FEDC365D}"/>
              </a:ext>
            </a:extLst>
          </p:cNvPr>
          <p:cNvSpPr/>
          <p:nvPr/>
        </p:nvSpPr>
        <p:spPr>
          <a:xfrm>
            <a:off x="5581650" y="1905000"/>
            <a:ext cx="1981200" cy="9715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/>
              <a:t>Thread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717EE86-3974-B94E-BE61-DCF110C8F829}"/>
              </a:ext>
            </a:extLst>
          </p:cNvPr>
          <p:cNvSpPr/>
          <p:nvPr/>
        </p:nvSpPr>
        <p:spPr>
          <a:xfrm>
            <a:off x="5581651" y="3555999"/>
            <a:ext cx="1981200" cy="876300"/>
          </a:xfrm>
          <a:prstGeom prst="hexag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Selector</a:t>
            </a:r>
            <a:endParaRPr lang="pt-BR" sz="24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7B1706F-2190-D04B-833D-0D0D6EF76F06}"/>
              </a:ext>
            </a:extLst>
          </p:cNvPr>
          <p:cNvSpPr/>
          <p:nvPr/>
        </p:nvSpPr>
        <p:spPr>
          <a:xfrm>
            <a:off x="33909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D8C6EDC-CCA3-5D4F-A3EA-E25C15E743F2}"/>
              </a:ext>
            </a:extLst>
          </p:cNvPr>
          <p:cNvSpPr/>
          <p:nvPr/>
        </p:nvSpPr>
        <p:spPr>
          <a:xfrm>
            <a:off x="558165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40E8D25-64F3-5943-8484-84B0B3B73BA8}"/>
              </a:ext>
            </a:extLst>
          </p:cNvPr>
          <p:cNvSpPr/>
          <p:nvPr/>
        </p:nvSpPr>
        <p:spPr>
          <a:xfrm>
            <a:off x="7772400" y="5605240"/>
            <a:ext cx="1981200" cy="78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/>
              <a:t>Channel</a:t>
            </a:r>
            <a:endParaRPr lang="pt-BR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3C2875-29C4-0E49-A35F-7E17805492DE}"/>
              </a:ext>
            </a:extLst>
          </p:cNvPr>
          <p:cNvCxnSpPr>
            <a:cxnSpLocks/>
          </p:cNvCxnSpPr>
          <p:nvPr/>
        </p:nvCxnSpPr>
        <p:spPr>
          <a:xfrm>
            <a:off x="6597652" y="2876550"/>
            <a:ext cx="0" cy="6794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111671C-A10D-5247-9CD3-2AA5B64EB4E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81500" y="4432299"/>
            <a:ext cx="2190749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F0DBAF-4B4E-6743-9E31-1EEF034A4BBB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572250" y="4432299"/>
            <a:ext cx="0" cy="11729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7BF5FD-129B-194A-919E-C4B7913DD817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572250" y="4415519"/>
            <a:ext cx="2190750" cy="11897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Vantagens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Um única Thread no servidor pode atender vários clientes</a:t>
            </a:r>
          </a:p>
          <a:p>
            <a:r>
              <a:rPr lang="pt-BR" sz="2800" dirty="0"/>
              <a:t>Com um </a:t>
            </a:r>
            <a:r>
              <a:rPr lang="pt-BR" sz="2800" dirty="0" err="1"/>
              <a:t>Selector</a:t>
            </a:r>
            <a:r>
              <a:rPr lang="pt-BR" sz="2800" dirty="0"/>
              <a:t>, apenas os clientes que enviaram dados serão selecionados</a:t>
            </a:r>
          </a:p>
          <a:p>
            <a:r>
              <a:rPr lang="pt-BR" sz="2800" dirty="0"/>
              <a:t>Isto evita de bloquear a Thread esperando por uma </a:t>
            </a:r>
            <a:r>
              <a:rPr lang="pt-BR" sz="2800" dirty="0" err="1"/>
              <a:t>msg</a:t>
            </a:r>
            <a:r>
              <a:rPr lang="pt-BR" sz="2800" dirty="0"/>
              <a:t> de um cliente que pode demorar a chegar</a:t>
            </a:r>
          </a:p>
          <a:p>
            <a:r>
              <a:rPr lang="pt-BR" sz="2800" dirty="0"/>
              <a:t>O total de Threads que o SO pode executar é limitado, criar uma Thread para cada cliente em um ambiente com muitos clientes é inviável</a:t>
            </a:r>
          </a:p>
          <a:p>
            <a:r>
              <a:rPr lang="pt-BR" sz="2800" dirty="0"/>
              <a:t>Menos Threads indica menos consumo de memória: cada Thread tem seu próprio espaço de memória</a:t>
            </a:r>
          </a:p>
        </p:txBody>
      </p:sp>
    </p:spTree>
    <p:extLst>
      <p:ext uri="{BB962C8B-B14F-4D97-AF65-F5344CB8AC3E}">
        <p14:creationId xmlns:p14="http://schemas.microsoft.com/office/powerpoint/2010/main" val="37647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&amp; = “e” (</a:t>
            </a:r>
            <a:r>
              <a:rPr lang="pt-BR" sz="2800" dirty="0" err="1"/>
              <a:t>and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  <a:p>
            <a:r>
              <a:rPr lang="pt-BR" sz="2800" dirty="0"/>
              <a:t>| = “ou” (</a:t>
            </a:r>
            <a:r>
              <a:rPr lang="pt-BR" sz="2800" dirty="0" err="1"/>
              <a:t>or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  <a:p>
            <a:r>
              <a:rPr lang="pt-BR" sz="2800" dirty="0"/>
              <a:t>~ = “não” (</a:t>
            </a:r>
            <a:r>
              <a:rPr lang="pt-BR" sz="2800" dirty="0" err="1"/>
              <a:t>not</a:t>
            </a:r>
            <a:r>
              <a:rPr lang="pt-BR" sz="2800" dirty="0"/>
              <a:t>) bit-</a:t>
            </a:r>
            <a:r>
              <a:rPr lang="pt-BR" sz="2800" dirty="0" err="1"/>
              <a:t>wise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9242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operações bit-a-bit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Os operadores bit-</a:t>
            </a:r>
            <a:r>
              <a:rPr lang="pt-BR" sz="2800" dirty="0" err="1"/>
              <a:t>wise</a:t>
            </a:r>
            <a:r>
              <a:rPr lang="pt-BR" sz="2800" dirty="0"/>
              <a:t> </a:t>
            </a:r>
            <a:r>
              <a:rPr lang="pt-BR" sz="2800" b="1" dirty="0"/>
              <a:t>&amp;</a:t>
            </a:r>
            <a:r>
              <a:rPr lang="pt-BR" sz="2800" dirty="0"/>
              <a:t>,</a:t>
            </a:r>
            <a:r>
              <a:rPr lang="pt-BR" sz="2800" b="1" dirty="0"/>
              <a:t>|</a:t>
            </a:r>
            <a:r>
              <a:rPr lang="pt-BR" sz="2800" dirty="0"/>
              <a:t>, e </a:t>
            </a:r>
            <a:r>
              <a:rPr lang="pt-BR" sz="2800" b="1" dirty="0"/>
              <a:t>~</a:t>
            </a:r>
            <a:r>
              <a:rPr lang="pt-BR" sz="2800" dirty="0"/>
              <a:t> correspondem respectivamente aos operadores lógicos </a:t>
            </a:r>
            <a:r>
              <a:rPr lang="pt-BR" sz="2800" b="1" dirty="0"/>
              <a:t>&amp;&amp;</a:t>
            </a:r>
            <a:r>
              <a:rPr lang="pt-BR" sz="2800" dirty="0"/>
              <a:t>, </a:t>
            </a:r>
            <a:r>
              <a:rPr lang="pt-BR" sz="2800" b="1" dirty="0"/>
              <a:t>||</a:t>
            </a:r>
            <a:r>
              <a:rPr lang="pt-BR" sz="2800" dirty="0"/>
              <a:t> e </a:t>
            </a:r>
            <a:r>
              <a:rPr lang="pt-BR" sz="2800" b="1" dirty="0"/>
              <a:t>!</a:t>
            </a:r>
            <a:r>
              <a:rPr lang="pt-BR" sz="2800" dirty="0"/>
              <a:t> </a:t>
            </a:r>
          </a:p>
          <a:p>
            <a:r>
              <a:rPr lang="pt-BR" sz="2800" dirty="0"/>
              <a:t>No entanto, no lugar de retornar um valor de apenas um bit </a:t>
            </a:r>
            <a:r>
              <a:rPr lang="pt-BR" sz="2800" b="1" i="1" dirty="0" err="1"/>
              <a:t>true</a:t>
            </a:r>
            <a:r>
              <a:rPr lang="pt-BR" sz="2800" b="1" i="1" dirty="0"/>
              <a:t> (1)</a:t>
            </a:r>
            <a:r>
              <a:rPr lang="pt-BR" sz="2800" dirty="0"/>
              <a:t> ou </a:t>
            </a:r>
            <a:r>
              <a:rPr lang="pt-BR" sz="2800" b="1" i="1" dirty="0"/>
              <a:t>false (0)</a:t>
            </a:r>
            <a:r>
              <a:rPr lang="pt-BR" sz="2800" dirty="0"/>
              <a:t>,</a:t>
            </a:r>
            <a:r>
              <a:rPr lang="pt-BR" sz="2800" i="1" dirty="0"/>
              <a:t> </a:t>
            </a:r>
            <a:r>
              <a:rPr lang="pt-BR" sz="2800" dirty="0"/>
              <a:t>realizam as operações lógicas correspondentes em cada um dos bits dos operandos (valores) envolvidos, retornando um novo valor numérico que pode possuir vários bits.</a:t>
            </a:r>
          </a:p>
        </p:txBody>
      </p:sp>
    </p:spTree>
    <p:extLst>
      <p:ext uri="{BB962C8B-B14F-4D97-AF65-F5344CB8AC3E}">
        <p14:creationId xmlns:p14="http://schemas.microsoft.com/office/powerpoint/2010/main" val="15086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Exemplos de Operadores Bit-</a:t>
            </a:r>
            <a:r>
              <a:rPr lang="pt-BR" b="1" dirty="0" err="1"/>
              <a:t>Wise</a:t>
            </a:r>
            <a:r>
              <a:rPr lang="pt-BR" b="1" dirty="0"/>
              <a:t>: exemplos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7489" y="3519805"/>
            <a:ext cx="3184571" cy="2506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Isto é:</a:t>
            </a:r>
          </a:p>
          <a:p>
            <a:pPr marL="0" indent="0">
              <a:buNone/>
            </a:pPr>
            <a:r>
              <a:rPr lang="pt-BR" sz="3200" dirty="0"/>
              <a:t>      1000</a:t>
            </a:r>
          </a:p>
          <a:p>
            <a:pPr marL="0" indent="0">
              <a:buNone/>
            </a:pPr>
            <a:r>
              <a:rPr lang="pt-BR" sz="3200" u="sng" dirty="0" err="1"/>
              <a:t>or</a:t>
            </a:r>
            <a:r>
              <a:rPr lang="pt-BR" sz="3200" u="sng" dirty="0"/>
              <a:t>   0100</a:t>
            </a:r>
          </a:p>
          <a:p>
            <a:pPr marL="0" indent="0">
              <a:buNone/>
            </a:pPr>
            <a:r>
              <a:rPr lang="pt-BR" sz="3200" dirty="0"/>
              <a:t>       1100  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4D71A3-DD91-5E4C-B6A1-E0D389C708EE}"/>
              </a:ext>
            </a:extLst>
          </p:cNvPr>
          <p:cNvSpPr txBox="1">
            <a:spLocks/>
          </p:cNvSpPr>
          <p:nvPr/>
        </p:nvSpPr>
        <p:spPr>
          <a:xfrm>
            <a:off x="6682952" y="2823143"/>
            <a:ext cx="4454738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1100 &amp; 1000 = 1000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7D947B-5AE6-9549-B656-E24865620DEE}"/>
              </a:ext>
            </a:extLst>
          </p:cNvPr>
          <p:cNvSpPr txBox="1">
            <a:spLocks/>
          </p:cNvSpPr>
          <p:nvPr/>
        </p:nvSpPr>
        <p:spPr>
          <a:xfrm>
            <a:off x="1347529" y="2843375"/>
            <a:ext cx="4093901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1000 | 0100 = 1100  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18FCFB-DA50-634E-A535-FFB6DB956F26}"/>
              </a:ext>
            </a:extLst>
          </p:cNvPr>
          <p:cNvSpPr txBox="1">
            <a:spLocks/>
          </p:cNvSpPr>
          <p:nvPr/>
        </p:nvSpPr>
        <p:spPr>
          <a:xfrm>
            <a:off x="6742912" y="3519805"/>
            <a:ext cx="3184571" cy="2506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3200" dirty="0"/>
              <a:t>Isto é:</a:t>
            </a:r>
          </a:p>
          <a:p>
            <a:pPr marL="0" indent="0">
              <a:buFont typeface="Wingdings 3" charset="2"/>
              <a:buNone/>
            </a:pPr>
            <a:r>
              <a:rPr lang="pt-BR" sz="3200" dirty="0"/>
              <a:t>          1100</a:t>
            </a:r>
          </a:p>
          <a:p>
            <a:pPr marL="0" indent="0">
              <a:buFont typeface="Wingdings 3" charset="2"/>
              <a:buNone/>
            </a:pPr>
            <a:r>
              <a:rPr lang="pt-BR" sz="3200" u="sng" dirty="0" err="1"/>
              <a:t>and</a:t>
            </a:r>
            <a:r>
              <a:rPr lang="pt-BR" sz="3200" u="sng" dirty="0"/>
              <a:t>   1000</a:t>
            </a:r>
          </a:p>
          <a:p>
            <a:pPr marL="0" indent="0">
              <a:buFont typeface="Wingdings 3" charset="2"/>
              <a:buNone/>
            </a:pPr>
            <a:r>
              <a:rPr lang="pt-BR" sz="3200" dirty="0"/>
              <a:t>          1000      </a:t>
            </a:r>
          </a:p>
        </p:txBody>
      </p:sp>
    </p:spTree>
    <p:extLst>
      <p:ext uri="{BB962C8B-B14F-4D97-AF65-F5344CB8AC3E}">
        <p14:creationId xmlns:p14="http://schemas.microsoft.com/office/powerpoint/2010/main" val="28569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i="1" dirty="0"/>
              <a:t>Buffer</a:t>
            </a:r>
            <a:r>
              <a:rPr lang="pt-BR" sz="2800" dirty="0"/>
              <a:t> representa um espaço de memória a ser reutilizado para leitura e gravação</a:t>
            </a:r>
          </a:p>
          <a:p>
            <a:r>
              <a:rPr lang="pt-BR" sz="2800" dirty="0"/>
              <a:t>Evitar ficar alocando e </a:t>
            </a:r>
            <a:r>
              <a:rPr lang="pt-BR" sz="2800" dirty="0" err="1"/>
              <a:t>desalocando</a:t>
            </a:r>
            <a:r>
              <a:rPr lang="pt-BR" sz="2800" dirty="0"/>
              <a:t> memória sempre que for preciso ler ou gravar dados recebidos (pela rede ou de um arquivo, por exemplo)</a:t>
            </a:r>
          </a:p>
          <a:p>
            <a:r>
              <a:rPr lang="pt-BR" sz="2800" dirty="0"/>
              <a:t>Otimiza o uso de memória e agiliza a leitura e acesso a dados</a:t>
            </a:r>
          </a:p>
        </p:txBody>
      </p:sp>
    </p:spTree>
    <p:extLst>
      <p:ext uri="{BB962C8B-B14F-4D97-AF65-F5344CB8AC3E}">
        <p14:creationId xmlns:p14="http://schemas.microsoft.com/office/powerpoint/2010/main" val="411044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4012" y="0"/>
            <a:ext cx="8610600" cy="1293028"/>
          </a:xfrm>
        </p:spPr>
        <p:txBody>
          <a:bodyPr/>
          <a:lstStyle/>
          <a:p>
            <a:pPr algn="ctr"/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278" y="1234127"/>
            <a:ext cx="10285409" cy="1389803"/>
          </a:xfrm>
        </p:spPr>
        <p:txBody>
          <a:bodyPr>
            <a:noAutofit/>
          </a:bodyPr>
          <a:lstStyle/>
          <a:p>
            <a:r>
              <a:rPr lang="pt-BR" sz="2800" dirty="0"/>
              <a:t>Serviços de streaming de vídeo amplamente dependem disso para evitar de o vídeo ficar pausando</a:t>
            </a:r>
          </a:p>
          <a:p>
            <a:r>
              <a:rPr lang="pt-BR" sz="2800" dirty="0"/>
              <a:t>Mas se as condições de rede forem muito ruins....</a:t>
            </a:r>
          </a:p>
        </p:txBody>
      </p:sp>
      <p:pic>
        <p:nvPicPr>
          <p:cNvPr id="5" name="Picture 4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EEFE67F1-8DBC-5841-9B1E-8C877E49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888" y="2735945"/>
            <a:ext cx="4784724" cy="38277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397A12-BCEC-0544-B6CC-4165C82002CF}"/>
              </a:ext>
            </a:extLst>
          </p:cNvPr>
          <p:cNvSpPr txBox="1">
            <a:spLocks/>
          </p:cNvSpPr>
          <p:nvPr/>
        </p:nvSpPr>
        <p:spPr>
          <a:xfrm>
            <a:off x="225287" y="3429000"/>
            <a:ext cx="6213613" cy="2680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/>
              <a:t>O uso de </a:t>
            </a:r>
            <a:r>
              <a:rPr lang="pt-BR" sz="2800" i="1" dirty="0"/>
              <a:t>buffers</a:t>
            </a:r>
            <a:r>
              <a:rPr lang="pt-BR" sz="2800" dirty="0"/>
              <a:t> é justamente para tentar evitar que você veja a mensagem de </a:t>
            </a:r>
            <a:r>
              <a:rPr lang="pt-BR" sz="2800" i="1" dirty="0" err="1"/>
              <a:t>buffering</a:t>
            </a:r>
            <a:r>
              <a:rPr lang="pt-BR" sz="2800" dirty="0"/>
              <a:t> / </a:t>
            </a:r>
            <a:r>
              <a:rPr lang="pt-BR" sz="2800" dirty="0" err="1"/>
              <a:t>buferizando</a:t>
            </a:r>
            <a:r>
              <a:rPr lang="pt-BR" sz="2800" dirty="0"/>
              <a:t> / </a:t>
            </a:r>
            <a:r>
              <a:rPr lang="pt-BR" sz="2800" i="1" dirty="0" err="1"/>
              <a:t>loading</a:t>
            </a:r>
            <a:r>
              <a:rPr lang="pt-BR" sz="2800" dirty="0"/>
              <a:t> / carregando</a:t>
            </a:r>
          </a:p>
        </p:txBody>
      </p:sp>
    </p:spTree>
    <p:extLst>
      <p:ext uri="{BB962C8B-B14F-4D97-AF65-F5344CB8AC3E}">
        <p14:creationId xmlns:p14="http://schemas.microsoft.com/office/powerpoint/2010/main" val="30637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Classe </a:t>
            </a:r>
            <a:r>
              <a:rPr lang="pt-BR" b="1" dirty="0" err="1"/>
              <a:t>ByteBuffer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2133600"/>
            <a:ext cx="10762490" cy="1581150"/>
          </a:xfrm>
        </p:spPr>
        <p:txBody>
          <a:bodyPr>
            <a:normAutofit/>
          </a:bodyPr>
          <a:lstStyle/>
          <a:p>
            <a:r>
              <a:rPr lang="pt-BR" sz="2800" dirty="0"/>
              <a:t>A classe </a:t>
            </a:r>
            <a:r>
              <a:rPr lang="pt-BR" sz="2800" i="1" dirty="0" err="1"/>
              <a:t>ByteBuffer</a:t>
            </a:r>
            <a:r>
              <a:rPr lang="pt-BR" sz="2800" dirty="0"/>
              <a:t> implementa um </a:t>
            </a:r>
            <a:r>
              <a:rPr lang="pt-BR" sz="2800" i="1" dirty="0"/>
              <a:t>buffer</a:t>
            </a:r>
          </a:p>
          <a:p>
            <a:r>
              <a:rPr lang="pt-BR" sz="2800" dirty="0"/>
              <a:t>Ela representa espaços de memória que podem ser usados para leitura ou gravação</a:t>
            </a:r>
          </a:p>
        </p:txBody>
      </p:sp>
    </p:spTree>
    <p:extLst>
      <p:ext uri="{BB962C8B-B14F-4D97-AF65-F5344CB8AC3E}">
        <p14:creationId xmlns:p14="http://schemas.microsoft.com/office/powerpoint/2010/main" val="287395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6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1536</TotalTime>
  <Words>598</Words>
  <Application>Microsoft Macintosh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Vapor Trail</vt:lpstr>
      <vt:lpstr>Aplicação cliente/servidor de Chat em Java usando API NIO.2</vt:lpstr>
      <vt:lpstr>Java NIO.2 Selectors</vt:lpstr>
      <vt:lpstr>Vantagens</vt:lpstr>
      <vt:lpstr>Exemplos de Operadores Bit-Wise: operações bit-a-bit</vt:lpstr>
      <vt:lpstr>Exemplos de Operadores Bit-Wise: operações bit-a-bit</vt:lpstr>
      <vt:lpstr>Exemplos de Operadores Bit-Wise: exemplos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  <vt:lpstr>Classe ByteBuffer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304</cp:revision>
  <dcterms:created xsi:type="dcterms:W3CDTF">2018-10-29T17:43:05Z</dcterms:created>
  <dcterms:modified xsi:type="dcterms:W3CDTF">2019-04-10T18:39:17Z</dcterms:modified>
</cp:coreProperties>
</file>