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63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4" r:id="rId46"/>
    <p:sldId id="326" r:id="rId47"/>
    <p:sldId id="327" r:id="rId48"/>
    <p:sldId id="329" r:id="rId49"/>
    <p:sldId id="331" r:id="rId50"/>
    <p:sldId id="335" r:id="rId51"/>
    <p:sldId id="332" r:id="rId52"/>
    <p:sldId id="333" r:id="rId53"/>
    <p:sldId id="334" r:id="rId54"/>
    <p:sldId id="336" r:id="rId55"/>
    <p:sldId id="338" r:id="rId56"/>
    <p:sldId id="341" r:id="rId57"/>
    <p:sldId id="342" r:id="rId58"/>
    <p:sldId id="340" r:id="rId59"/>
    <p:sldId id="339" r:id="rId60"/>
    <p:sldId id="337" r:id="rId61"/>
    <p:sldId id="29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908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</a:t>
            </a:r>
            <a:r>
              <a:rPr lang="pt" sz="3200" dirty="0" err="1"/>
              <a:t>ditribuído</a:t>
            </a:r>
            <a:r>
              <a:rPr lang="pt" sz="3200" dirty="0"/>
              <a:t> é um conjunto de </a:t>
            </a:r>
            <a:r>
              <a:rPr lang="pt" sz="3200" b="1" dirty="0"/>
              <a:t>computadores independentes</a:t>
            </a:r>
            <a:r>
              <a:rPr lang="pt" sz="3200" dirty="0"/>
              <a:t> que se </a:t>
            </a:r>
            <a:r>
              <a:rPr lang="pt" sz="3200" b="1" dirty="0"/>
              <a:t>apresenta a seus usuários como um sistema único</a:t>
            </a:r>
            <a:r>
              <a:rPr lang="pt" sz="3200" dirty="0"/>
              <a:t> e coerente.”</a:t>
            </a:r>
          </a:p>
          <a:p>
            <a:pPr marL="0" indent="0" algn="r">
              <a:buNone/>
            </a:pPr>
            <a:r>
              <a:rPr lang="pt-BR" sz="3200" dirty="0" err="1"/>
              <a:t>Tanenbaum</a:t>
            </a:r>
            <a:r>
              <a:rPr lang="pt-BR" sz="32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2358886"/>
            <a:ext cx="1173729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distribuído é aquele no qual os componentes localizados em </a:t>
            </a:r>
            <a:r>
              <a:rPr lang="pt" sz="3200" b="1" dirty="0"/>
              <a:t>computadores interligados em rede</a:t>
            </a:r>
            <a:r>
              <a:rPr lang="pt" sz="3200" dirty="0"/>
              <a:t> se </a:t>
            </a:r>
            <a:r>
              <a:rPr lang="pt" sz="3200" b="1" dirty="0"/>
              <a:t>comunicam</a:t>
            </a:r>
            <a:r>
              <a:rPr lang="pt" sz="3200" dirty="0"/>
              <a:t> e </a:t>
            </a:r>
            <a:r>
              <a:rPr lang="pt" sz="3200" b="1" dirty="0"/>
              <a:t>coordenam</a:t>
            </a:r>
            <a:r>
              <a:rPr lang="pt" sz="3200" dirty="0"/>
              <a:t> suas ações apenas passando </a:t>
            </a:r>
            <a:r>
              <a:rPr lang="pt" sz="3200" b="1" dirty="0"/>
              <a:t>mensagens</a:t>
            </a:r>
            <a:r>
              <a:rPr lang="pt" sz="3200" dirty="0"/>
              <a:t>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Não é especificado tipos de computadores...</a:t>
            </a:r>
          </a:p>
          <a:p>
            <a:r>
              <a:rPr lang="pt-PT" sz="3200" dirty="0"/>
              <a:t>nem como são interligados...</a:t>
            </a:r>
          </a:p>
          <a:p>
            <a:r>
              <a:rPr lang="pt-PT" sz="3200" dirty="0"/>
              <a:t>nem como é a cooperação/troca de mensagens.</a:t>
            </a:r>
          </a:p>
          <a:p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Computadores independentes são parte do SD</a:t>
            </a:r>
          </a:p>
          <a:p>
            <a:r>
              <a:rPr lang="pt-PT" sz="3200" dirty="0"/>
              <a:t>Podem estar temporariamente indisponíveis ou defeituosos</a:t>
            </a:r>
          </a:p>
          <a:p>
            <a:r>
              <a:rPr lang="pt-PT" sz="3200" dirty="0"/>
              <a:t>Podem ser reparados/substituídos sem que usuários ou programas percebam</a:t>
            </a:r>
          </a:p>
          <a:p>
            <a:r>
              <a:rPr lang="pt-PT" sz="3200" dirty="0"/>
              <a:t>Tudo isso é normalmente oculto dos usuários/programas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Redes TCP/IP</a:t>
            </a:r>
          </a:p>
          <a:p>
            <a:r>
              <a:rPr lang="pt" sz="3200" dirty="0"/>
              <a:t>A web é de fato o maior sistema distribuído existente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Interliga computadores e redes heterogêneas</a:t>
            </a:r>
          </a:p>
          <a:p>
            <a:r>
              <a:rPr lang="pt-PT" sz="32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Executa sobre o SO</a:t>
            </a:r>
          </a:p>
          <a:p>
            <a:r>
              <a:rPr lang="pt-PT" sz="3200" dirty="0"/>
              <a:t>Fornece </a:t>
            </a:r>
            <a:r>
              <a:rPr lang="pt-PT" sz="3200" dirty="0" err="1"/>
              <a:t>APIs</a:t>
            </a:r>
            <a:r>
              <a:rPr lang="pt-PT" sz="3200" dirty="0"/>
              <a:t>: </a:t>
            </a:r>
            <a:r>
              <a:rPr lang="pt-PT" sz="3200" i="1" dirty="0" err="1"/>
              <a:t>Application</a:t>
            </a:r>
            <a:r>
              <a:rPr lang="pt-PT" sz="3200" i="1" dirty="0"/>
              <a:t> </a:t>
            </a:r>
            <a:r>
              <a:rPr lang="pt-PT" sz="3200" i="1" dirty="0" err="1"/>
              <a:t>Programming</a:t>
            </a:r>
            <a:r>
              <a:rPr lang="pt-PT" sz="3200" i="1" dirty="0"/>
              <a:t> Interfaces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Tais </a:t>
            </a:r>
            <a:r>
              <a:rPr lang="pt-PT" sz="3200" dirty="0" err="1"/>
              <a:t>APIs</a:t>
            </a:r>
            <a:r>
              <a:rPr lang="pt-PT" sz="3200" dirty="0"/>
              <a:t> fornecem funcionalidades para o SD</a:t>
            </a:r>
          </a:p>
          <a:p>
            <a:r>
              <a:rPr lang="pt-PT" sz="3200" dirty="0"/>
              <a:t>Permitem a comunicação de componentes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Um dos principais objetivos de </a:t>
            </a:r>
            <a:r>
              <a:rPr lang="pt-PT" sz="3200" dirty="0" err="1"/>
              <a:t>SDs</a:t>
            </a:r>
            <a:endParaRPr lang="pt-PT" sz="3200" dirty="0"/>
          </a:p>
          <a:p>
            <a:r>
              <a:rPr lang="pt-PT" sz="3200" dirty="0"/>
              <a:t>Compartilhamento de recursos físicos e lógicos</a:t>
            </a:r>
          </a:p>
          <a:p>
            <a:r>
              <a:rPr lang="pt" sz="3200" dirty="0"/>
              <a:t>Otimização no uso de recursos</a:t>
            </a:r>
          </a:p>
          <a:p>
            <a:r>
              <a:rPr lang="pt" sz="3200" dirty="0"/>
              <a:t>Redução de despesas de capital:</a:t>
            </a:r>
          </a:p>
          <a:p>
            <a:pPr marL="0" indent="0" algn="ctr">
              <a:buNone/>
            </a:pPr>
            <a:r>
              <a:rPr lang="pt" sz="3200" dirty="0"/>
              <a:t>despesas com aquisição de equipamentos </a:t>
            </a:r>
            <a:br>
              <a:rPr lang="pt" sz="3200" dirty="0"/>
            </a:br>
            <a:r>
              <a:rPr lang="pt" sz="3200" dirty="0"/>
              <a:t>(Capital </a:t>
            </a:r>
            <a:r>
              <a:rPr lang="pt" sz="3200" dirty="0" err="1"/>
              <a:t>Expenditure</a:t>
            </a:r>
            <a:r>
              <a:rPr lang="pt" sz="3200" dirty="0"/>
              <a:t>, CAPEX)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Compartilhamento de recursos como impressoras</a:t>
            </a:r>
          </a:p>
          <a:p>
            <a:r>
              <a:rPr lang="pt-PT" sz="3200" dirty="0"/>
              <a:t>Maximiza uso do equipamento</a:t>
            </a:r>
          </a:p>
          <a:p>
            <a:r>
              <a:rPr lang="pt-PT" sz="32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 err="1"/>
              <a:t>SOs</a:t>
            </a:r>
            <a:r>
              <a:rPr lang="pt-PT" sz="3200" dirty="0"/>
              <a:t> fazem isso</a:t>
            </a:r>
          </a:p>
          <a:p>
            <a:r>
              <a:rPr lang="pt-PT" sz="3200" dirty="0"/>
              <a:t>Exemplos: Google </a:t>
            </a:r>
            <a:r>
              <a:rPr lang="pt-PT" sz="3200" dirty="0" err="1"/>
              <a:t>Cloud</a:t>
            </a:r>
            <a:r>
              <a:rPr lang="pt-PT" sz="3200" dirty="0"/>
              <a:t> Print, NFS e Samba</a:t>
            </a:r>
          </a:p>
          <a:p>
            <a:r>
              <a:rPr lang="pt" sz="3200" dirty="0"/>
              <a:t>Compartilhamento de </a:t>
            </a:r>
            <a:r>
              <a:rPr lang="pt" sz="3200" dirty="0" err="1"/>
              <a:t>apps</a:t>
            </a:r>
            <a:r>
              <a:rPr lang="pt" sz="3200" dirty="0"/>
              <a:t>: serviços de busca e cotação de moedas na web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Servidores com alta capacidade podem ser compartilhados entre usuários</a:t>
            </a:r>
          </a:p>
          <a:p>
            <a:r>
              <a:rPr lang="pt" sz="3200" dirty="0"/>
              <a:t>Otimiza o uso de recursos</a:t>
            </a:r>
          </a:p>
          <a:p>
            <a:r>
              <a:rPr lang="pt" sz="3200" dirty="0"/>
              <a:t>Acesso à dados e </a:t>
            </a:r>
            <a:r>
              <a:rPr lang="pt" sz="3200" dirty="0" err="1"/>
              <a:t>apps</a:t>
            </a:r>
            <a:r>
              <a:rPr lang="pt" sz="3200" dirty="0"/>
              <a:t> a partir de diferentes locais</a:t>
            </a:r>
          </a:p>
          <a:p>
            <a:r>
              <a:rPr lang="pt" sz="32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Compartilhamento de servidores reduz consumo de energia</a:t>
            </a:r>
          </a:p>
          <a:p>
            <a:r>
              <a:rPr lang="pt" sz="3200" dirty="0">
                <a:hlinkClick r:id="rId2"/>
              </a:rPr>
              <a:t>Pesquisas mostram que uma máquina ociosa consome cerca de 70% de energia.</a:t>
            </a:r>
            <a:endParaRPr lang="pt" sz="3200" dirty="0"/>
          </a:p>
          <a:p>
            <a:r>
              <a:rPr lang="pt" sz="3200" dirty="0"/>
              <a:t>Permite colaboração e trabalho remoto (</a:t>
            </a:r>
            <a:r>
              <a:rPr lang="pt" sz="3200" dirty="0">
                <a:hlinkClick r:id="rId3"/>
              </a:rPr>
              <a:t>G</a:t>
            </a:r>
            <a:r>
              <a:rPr lang="en-US" sz="3200" dirty="0">
                <a:hlinkClick r:id="rId3"/>
              </a:rPr>
              <a:t>S</a:t>
            </a:r>
            <a:r>
              <a:rPr lang="pt" sz="3200" dirty="0" err="1">
                <a:hlinkClick r:id="rId3"/>
              </a:rPr>
              <a:t>uite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Levantam questões de segurança e privacidade</a:t>
            </a:r>
          </a:p>
          <a:p>
            <a:r>
              <a:rPr lang="pt-PT" sz="3200" dirty="0"/>
              <a:t>Problemas comuns: rastreamento de navegação</a:t>
            </a:r>
          </a:p>
          <a:p>
            <a:r>
              <a:rPr lang="pt-PT" sz="3200" dirty="0">
                <a:hlinkClick r:id="rId2"/>
              </a:rPr>
              <a:t>Navegadores atuais permitem bloquear isso.</a:t>
            </a:r>
            <a:endParaRPr lang="pt-PT" sz="3200" dirty="0"/>
          </a:p>
          <a:p>
            <a:r>
              <a:rPr lang="pt" sz="32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HTTPS se tornou padrão na Web</a:t>
            </a:r>
          </a:p>
          <a:p>
            <a:r>
              <a:rPr lang="pt" sz="3200" dirty="0">
                <a:hlinkClick r:id="rId2"/>
              </a:rPr>
              <a:t>O Chrome mudou a abordagem de mostrar se um site é seguro ou não</a:t>
            </a:r>
            <a:r>
              <a:rPr lang="pt" sz="3200" dirty="0"/>
              <a:t> (2018).</a:t>
            </a:r>
          </a:p>
          <a:p>
            <a:r>
              <a:rPr lang="pt" sz="3200" dirty="0">
                <a:hlinkClick r:id="rId3"/>
              </a:rPr>
              <a:t>A Google prioriza sites HTTPS em resultados de busca</a:t>
            </a:r>
            <a:r>
              <a:rPr lang="pt" sz="32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das </a:t>
            </a:r>
            <a:r>
              <a:rPr lang="en-US" sz="3200" dirty="0" err="1"/>
              <a:t>principais</a:t>
            </a:r>
            <a:r>
              <a:rPr lang="en-US" sz="3200" dirty="0"/>
              <a:t> </a:t>
            </a:r>
            <a:r>
              <a:rPr lang="en-US" sz="3200" dirty="0" err="1"/>
              <a:t>características</a:t>
            </a:r>
            <a:r>
              <a:rPr lang="en-US" sz="3200" dirty="0"/>
              <a:t> de </a:t>
            </a:r>
            <a:r>
              <a:rPr lang="en-US" sz="3200" dirty="0" err="1"/>
              <a:t>sistemas</a:t>
            </a:r>
            <a:r>
              <a:rPr lang="en-US" sz="3200" dirty="0"/>
              <a:t> </a:t>
            </a:r>
            <a:r>
              <a:rPr lang="en-US" sz="3200" dirty="0" err="1"/>
              <a:t>distribuídos</a:t>
            </a:r>
            <a:endParaRPr lang="en-US" sz="3200" dirty="0"/>
          </a:p>
          <a:p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vem</a:t>
            </a:r>
            <a:r>
              <a:rPr lang="en-US" sz="3200" dirty="0"/>
              <a:t> de ”</a:t>
            </a:r>
            <a:r>
              <a:rPr lang="en-US" sz="3200" dirty="0" err="1"/>
              <a:t>Escala</a:t>
            </a:r>
            <a:r>
              <a:rPr lang="en-US" sz="3200" dirty="0"/>
              <a:t> </a:t>
            </a:r>
            <a:r>
              <a:rPr lang="en-US" sz="3200" dirty="0" err="1"/>
              <a:t>numérica</a:t>
            </a:r>
            <a:r>
              <a:rPr lang="en-US" sz="3200" dirty="0"/>
              <a:t>”</a:t>
            </a:r>
          </a:p>
          <a:p>
            <a:r>
              <a:rPr lang="en-US" sz="3200" dirty="0"/>
              <a:t>Um </a:t>
            </a:r>
            <a:r>
              <a:rPr lang="en-US" sz="3200" dirty="0" err="1"/>
              <a:t>sistema</a:t>
            </a:r>
            <a:r>
              <a:rPr lang="en-US" sz="3200" dirty="0"/>
              <a:t>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ter</a:t>
            </a:r>
            <a:r>
              <a:rPr lang="en-US" sz="3200" dirty="0"/>
              <a:t> </a:t>
            </a:r>
            <a:r>
              <a:rPr lang="en-US" sz="3200" dirty="0" err="1"/>
              <a:t>sido</a:t>
            </a:r>
            <a:r>
              <a:rPr lang="en-US" sz="3200" dirty="0"/>
              <a:t> </a:t>
            </a:r>
            <a:r>
              <a:rPr lang="en-US" sz="3200" dirty="0" err="1"/>
              <a:t>arquitetado</a:t>
            </a:r>
            <a:r>
              <a:rPr lang="en-US" sz="3200" dirty="0"/>
              <a:t> para </a:t>
            </a:r>
            <a:r>
              <a:rPr lang="en-US" sz="3200" dirty="0" err="1"/>
              <a:t>suportar</a:t>
            </a:r>
            <a:r>
              <a:rPr lang="en-US" sz="3200" dirty="0"/>
              <a:t> </a:t>
            </a:r>
            <a:r>
              <a:rPr lang="en-US" sz="3200" dirty="0" err="1"/>
              <a:t>milhares</a:t>
            </a:r>
            <a:r>
              <a:rPr lang="en-US" sz="3200" dirty="0"/>
              <a:t> de </a:t>
            </a:r>
            <a:r>
              <a:rPr lang="en-US" sz="3200" dirty="0" err="1"/>
              <a:t>usuários</a:t>
            </a:r>
            <a:r>
              <a:rPr lang="en-US" sz="3200" dirty="0"/>
              <a:t> </a:t>
            </a:r>
            <a:r>
              <a:rPr lang="en-US" sz="3200" dirty="0" err="1"/>
              <a:t>simultaneamente</a:t>
            </a:r>
            <a:endParaRPr lang="en-US" sz="3200" dirty="0"/>
          </a:p>
          <a:p>
            <a:r>
              <a:rPr lang="en-US" sz="3200" dirty="0"/>
              <a:t>Se a </a:t>
            </a:r>
            <a:r>
              <a:rPr lang="en-US" sz="3200" dirty="0" err="1"/>
              <a:t>escala</a:t>
            </a:r>
            <a:r>
              <a:rPr lang="en-US" sz="3200" dirty="0"/>
              <a:t> para para,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exempo</a:t>
            </a:r>
            <a:r>
              <a:rPr lang="en-US" sz="3200" dirty="0"/>
              <a:t>, </a:t>
            </a:r>
            <a:r>
              <a:rPr lang="en-US" sz="3200" dirty="0" err="1"/>
              <a:t>dezenas</a:t>
            </a:r>
            <a:r>
              <a:rPr lang="en-US" sz="3200" dirty="0"/>
              <a:t> de </a:t>
            </a:r>
            <a:r>
              <a:rPr lang="en-US" sz="3200" dirty="0" err="1"/>
              <a:t>milhares</a:t>
            </a:r>
            <a:r>
              <a:rPr lang="en-US" sz="3200" dirty="0"/>
              <a:t> de </a:t>
            </a:r>
            <a:r>
              <a:rPr lang="en-US" sz="3200" dirty="0" err="1"/>
              <a:t>usuários</a:t>
            </a:r>
            <a:r>
              <a:rPr lang="en-US" sz="3200" dirty="0"/>
              <a:t> e o </a:t>
            </a:r>
            <a:r>
              <a:rPr lang="en-US" sz="3200" dirty="0" err="1"/>
              <a:t>sistema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suporta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</a:t>
            </a:r>
            <a:r>
              <a:rPr lang="en-US" sz="3200" dirty="0" err="1"/>
              <a:t>demanda</a:t>
            </a:r>
            <a:r>
              <a:rPr lang="en-US" sz="3200" dirty="0"/>
              <a:t>, </a:t>
            </a:r>
            <a:r>
              <a:rPr lang="en-US" sz="3200" dirty="0" err="1"/>
              <a:t>ele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escalável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Um SD </a:t>
            </a:r>
            <a:r>
              <a:rPr lang="en-US" sz="3200" b="1" dirty="0" err="1"/>
              <a:t>pode</a:t>
            </a:r>
            <a:r>
              <a:rPr lang="en-US" sz="3200" b="1" dirty="0"/>
              <a:t> </a:t>
            </a:r>
            <a:r>
              <a:rPr lang="en-US" sz="3200" b="1" dirty="0" err="1"/>
              <a:t>ser</a:t>
            </a:r>
            <a:r>
              <a:rPr lang="en-US" sz="3200" b="1" dirty="0"/>
              <a:t> </a:t>
            </a:r>
            <a:r>
              <a:rPr lang="en-US" sz="3200" b="1" dirty="0" err="1"/>
              <a:t>escalável</a:t>
            </a:r>
            <a:r>
              <a:rPr lang="en-US" sz="3200" b="1" dirty="0"/>
              <a:t> </a:t>
            </a:r>
            <a:r>
              <a:rPr lang="en-US" sz="3200" b="1" dirty="0" err="1"/>
              <a:t>em</a:t>
            </a:r>
            <a:r>
              <a:rPr lang="en-US" sz="3200" b="1" dirty="0"/>
              <a:t> 3 </a:t>
            </a:r>
            <a:r>
              <a:rPr lang="en-US" sz="3200" b="1" dirty="0" err="1"/>
              <a:t>dimensões</a:t>
            </a:r>
            <a:r>
              <a:rPr lang="en-US" sz="3200" b="1" dirty="0"/>
              <a:t> [SDPP]:</a:t>
            </a:r>
          </a:p>
          <a:p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Localização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endParaRPr lang="en-US" sz="3200" dirty="0"/>
          </a:p>
          <a:p>
            <a:r>
              <a:rPr lang="en-US" sz="3200" dirty="0" err="1"/>
              <a:t>Administração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Um sistema cujo </a:t>
            </a:r>
            <a:r>
              <a:rPr lang="pt" sz="3200" b="1" dirty="0"/>
              <a:t>tamanho</a:t>
            </a:r>
            <a:r>
              <a:rPr lang="pt" sz="32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o chamado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Requer que o aumento da capacidade computacional disponível a um SD seja feito de forma automática</a:t>
            </a:r>
          </a:p>
          <a:p>
            <a:r>
              <a:rPr lang="pt" sz="3200" dirty="0"/>
              <a:t>Sem automatização, o sistema perderá desempenho ou deixará de atender usuários até que seja realizada intervenção da equipe de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 escalabilidade horizontal possibilitada pela </a:t>
            </a:r>
            <a:r>
              <a:rPr lang="pt" sz="3200" dirty="0" err="1"/>
              <a:t>Cloud</a:t>
            </a:r>
            <a:r>
              <a:rPr lang="pt" sz="3200" dirty="0"/>
              <a:t> é normalmente possibilitada por meio de virtualização</a:t>
            </a:r>
          </a:p>
          <a:p>
            <a:r>
              <a:rPr lang="en-US" sz="3200" dirty="0" err="1"/>
              <a:t>Virtualização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tecnologia</a:t>
            </a:r>
            <a:r>
              <a:rPr lang="en-US" sz="3200" dirty="0"/>
              <a:t> que </a:t>
            </a:r>
            <a:r>
              <a:rPr lang="en-US" sz="3200" dirty="0" err="1"/>
              <a:t>permite</a:t>
            </a:r>
            <a:r>
              <a:rPr lang="en-US" sz="3200" dirty="0"/>
              <a:t> </a:t>
            </a:r>
            <a:r>
              <a:rPr lang="en-US" sz="3200" dirty="0" err="1"/>
              <a:t>criar</a:t>
            </a:r>
            <a:r>
              <a:rPr lang="en-US" sz="3200" dirty="0"/>
              <a:t> </a:t>
            </a:r>
            <a:r>
              <a:rPr lang="en-US" sz="3200" dirty="0" err="1"/>
              <a:t>múltiplos</a:t>
            </a:r>
            <a:r>
              <a:rPr lang="en-US" sz="3200" dirty="0"/>
              <a:t> </a:t>
            </a:r>
            <a:r>
              <a:rPr lang="en-US" sz="3200" dirty="0" err="1"/>
              <a:t>ambientes</a:t>
            </a:r>
            <a:r>
              <a:rPr lang="en-US" sz="3200" dirty="0"/>
              <a:t> com </a:t>
            </a:r>
            <a:r>
              <a:rPr lang="en-US" sz="3200" dirty="0" err="1"/>
              <a:t>recursos</a:t>
            </a:r>
            <a:r>
              <a:rPr lang="en-US" sz="3200" dirty="0"/>
              <a:t> </a:t>
            </a:r>
            <a:r>
              <a:rPr lang="en-US" sz="3200" dirty="0" err="1"/>
              <a:t>dedicados</a:t>
            </a:r>
            <a:r>
              <a:rPr lang="en-US" sz="3200" dirty="0"/>
              <a:t>, </a:t>
            </a:r>
            <a:r>
              <a:rPr lang="en-US" sz="3200" dirty="0" err="1"/>
              <a:t>executando</a:t>
            </a:r>
            <a:r>
              <a:rPr lang="en-US" sz="3200" dirty="0"/>
              <a:t> de forma </a:t>
            </a:r>
            <a:r>
              <a:rPr lang="en-US" sz="3200" dirty="0" err="1"/>
              <a:t>isolada</a:t>
            </a:r>
            <a:r>
              <a:rPr lang="en-US" sz="3200" dirty="0"/>
              <a:t>, a </a:t>
            </a:r>
            <a:r>
              <a:rPr lang="en-US" sz="3200" dirty="0" err="1"/>
              <a:t>partir</a:t>
            </a:r>
            <a:r>
              <a:rPr lang="en-US" sz="3200" dirty="0"/>
              <a:t> de um </a:t>
            </a:r>
            <a:r>
              <a:rPr lang="en-US" sz="3200" dirty="0" err="1"/>
              <a:t>único</a:t>
            </a:r>
            <a:r>
              <a:rPr lang="en-US" sz="3200" dirty="0"/>
              <a:t> </a:t>
            </a:r>
            <a:r>
              <a:rPr lang="en-US" sz="3200" dirty="0" err="1"/>
              <a:t>equipamento</a:t>
            </a:r>
            <a:r>
              <a:rPr lang="en-US" sz="3200" dirty="0"/>
              <a:t> </a:t>
            </a:r>
            <a:r>
              <a:rPr lang="en-US" sz="3200" dirty="0" err="1"/>
              <a:t>físico</a:t>
            </a:r>
            <a:endParaRPr lang="en-US" sz="3200" dirty="0"/>
          </a:p>
          <a:p>
            <a:r>
              <a:rPr lang="pt" sz="3200" dirty="0"/>
              <a:t>Uma das formas para conseguir compartilhamento de recursos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Existem diferentes formas de virtualização</a:t>
            </a:r>
          </a:p>
          <a:p>
            <a:r>
              <a:rPr lang="pt" sz="3200" dirty="0"/>
              <a:t>As mais comuns são: </a:t>
            </a:r>
            <a:r>
              <a:rPr lang="pt" sz="3200" b="1" dirty="0"/>
              <a:t>Máquinas Virtuais</a:t>
            </a:r>
            <a:r>
              <a:rPr lang="pt" sz="3200" dirty="0"/>
              <a:t> (</a:t>
            </a:r>
            <a:r>
              <a:rPr lang="pt" sz="3200" i="1" dirty="0"/>
              <a:t>Virtual </a:t>
            </a:r>
            <a:r>
              <a:rPr lang="pt" sz="3200" i="1" dirty="0" err="1"/>
              <a:t>Machines</a:t>
            </a:r>
            <a:r>
              <a:rPr lang="pt" sz="3200" i="1" dirty="0"/>
              <a:t>, </a:t>
            </a:r>
            <a:r>
              <a:rPr lang="pt" sz="3200" i="1" dirty="0" err="1"/>
              <a:t>VMs</a:t>
            </a:r>
            <a:r>
              <a:rPr lang="pt" sz="3200" dirty="0"/>
              <a:t>) e </a:t>
            </a:r>
            <a:r>
              <a:rPr lang="pt" sz="3200" b="1" dirty="0"/>
              <a:t>Contêineres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(Host)</a:t>
            </a:r>
          </a:p>
          <a:p>
            <a:r>
              <a:rPr lang="pt" sz="3200" dirty="0"/>
              <a:t>Exemplo: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867743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 err="1"/>
              <a:t>Contêiners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pt" sz="3200" dirty="0">
                <a:hlinkClick r:id="rId3"/>
              </a:rPr>
              <a:t>Linux Containers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Windows Containers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>
                <a:hlinkClick r:id="rId2"/>
              </a:rPr>
              <a:t>Com a computação em nuvem, temos uma capacidade computacional aparentemente infinita</a:t>
            </a:r>
            <a:endParaRPr lang="pt" sz="3200" dirty="0"/>
          </a:p>
          <a:p>
            <a:r>
              <a:rPr lang="pt" sz="3200" dirty="0"/>
              <a:t>Mas um sistema não pode ser infinitamente escalável</a:t>
            </a:r>
          </a:p>
          <a:p>
            <a:r>
              <a:rPr lang="pt" sz="32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Se seu sistema está projetado para suportar demandas de centenas de milhares de acesso simultâneos e passar a receber milhões de acessos, ele </a:t>
            </a:r>
            <a:r>
              <a:rPr lang="pt" sz="3200" dirty="0" err="1"/>
              <a:t>dificilment</a:t>
            </a:r>
            <a:r>
              <a:rPr lang="en-US" sz="3200" dirty="0"/>
              <a:t>e</a:t>
            </a:r>
            <a:r>
              <a:rPr lang="pt" sz="3200" dirty="0"/>
              <a:t> estará preparado para um salto de escala tão grande</a:t>
            </a:r>
          </a:p>
          <a:p>
            <a:r>
              <a:rPr lang="pt-PT" sz="3200" dirty="0"/>
              <a:t>Em muitos casos, as tecnologia e arquitetura do sistema podem simplesmente não ser adequados para atender essa escala de usuários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Tal sistema é escalável administrativamente?</a:t>
            </a:r>
          </a:p>
          <a:p>
            <a:r>
              <a:rPr lang="pt" sz="32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0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Quando um sistema aumenta a quantidade de usuários ou recursos, podemos ter limitações como [SDPP]:</a:t>
            </a:r>
          </a:p>
          <a:p>
            <a:r>
              <a:rPr lang="en-US" sz="3200" dirty="0" err="1"/>
              <a:t>Serviços</a:t>
            </a:r>
            <a:r>
              <a:rPr lang="en-US" sz="3200" dirty="0"/>
              <a:t> </a:t>
            </a:r>
            <a:r>
              <a:rPr lang="en-US" sz="3200" dirty="0" err="1"/>
              <a:t>centralizados</a:t>
            </a:r>
            <a:endParaRPr lang="pt" sz="3200" dirty="0"/>
          </a:p>
          <a:p>
            <a:r>
              <a:rPr lang="en-US" sz="3200" dirty="0"/>
              <a:t>Dados </a:t>
            </a:r>
            <a:r>
              <a:rPr lang="en-US" sz="3200" dirty="0" err="1"/>
              <a:t>centralizados</a:t>
            </a:r>
            <a:endParaRPr lang="pt" sz="3200" dirty="0"/>
          </a:p>
          <a:p>
            <a:r>
              <a:rPr lang="en-US" sz="3200" dirty="0" err="1"/>
              <a:t>Algoritmos</a:t>
            </a:r>
            <a:r>
              <a:rPr lang="en-US" sz="3200" dirty="0"/>
              <a:t> </a:t>
            </a:r>
            <a:r>
              <a:rPr lang="en-US" sz="3200" dirty="0" err="1"/>
              <a:t>centralizados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Possui apenas um servidor para atender os usuários e gerenciar recursos</a:t>
            </a:r>
          </a:p>
          <a:p>
            <a:r>
              <a:rPr lang="pt" sz="3200" dirty="0"/>
              <a:t>A medida que o número de usuários ou recursos aumenta, o servidor pode ficar sobrecarregado</a:t>
            </a:r>
          </a:p>
          <a:p>
            <a:r>
              <a:rPr lang="pt" sz="3200" dirty="0"/>
              <a:t>Pode não conseguir atender com eficiência os usuários atuais</a:t>
            </a:r>
          </a:p>
          <a:p>
            <a:r>
              <a:rPr lang="pt" sz="32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servidor pode se tornar um gargalo: ineficiente com o aumento da demanda.</a:t>
            </a:r>
          </a:p>
          <a:p>
            <a:r>
              <a:rPr lang="en-US" sz="3200" dirty="0"/>
              <a:t>Um </a:t>
            </a:r>
            <a:r>
              <a:rPr lang="en-US" sz="3200" dirty="0" err="1"/>
              <a:t>gargalo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ponto</a:t>
            </a:r>
            <a:r>
              <a:rPr lang="en-US" sz="3200" dirty="0"/>
              <a:t> de </a:t>
            </a:r>
            <a:r>
              <a:rPr lang="en-US" sz="3200" dirty="0" err="1"/>
              <a:t>estrangulamento</a:t>
            </a:r>
            <a:r>
              <a:rPr lang="en-US" sz="3200" dirty="0"/>
              <a:t>, de </a:t>
            </a:r>
            <a:r>
              <a:rPr lang="en-US" sz="3200" dirty="0" err="1"/>
              <a:t>lentidão</a:t>
            </a:r>
            <a:endParaRPr lang="pt" sz="3200" dirty="0"/>
          </a:p>
          <a:p>
            <a:r>
              <a:rPr lang="en-US" sz="3200" dirty="0"/>
              <a:t>Um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claro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filas</a:t>
            </a:r>
            <a:r>
              <a:rPr lang="en-US" sz="3200" dirty="0"/>
              <a:t> de banco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tempo médio de espera aumenta à medida que novos clientes chegam</a:t>
            </a:r>
          </a:p>
          <a:p>
            <a:r>
              <a:rPr lang="pt" sz="3200" dirty="0"/>
              <a:t>Em consequência, a fila tende a aumentar também, criando um círculo vicioso</a:t>
            </a:r>
          </a:p>
          <a:p>
            <a:r>
              <a:rPr lang="pt" sz="3200" dirty="0"/>
              <a:t>Uma solução imediata é aumentar o número de servidores (caixas) pra </a:t>
            </a:r>
            <a:r>
              <a:rPr lang="pt" sz="32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Quando o aumento na quantidade de dados traz ineficiência ao sistema [SDPP]</a:t>
            </a:r>
          </a:p>
          <a:p>
            <a:r>
              <a:rPr lang="pt" sz="3200" dirty="0"/>
              <a:t>Imagina se o DNS funcionasse ainda como um sistema centralizado</a:t>
            </a:r>
          </a:p>
          <a:p>
            <a:r>
              <a:rPr lang="pt" sz="32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mesmo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Um único servidor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Possui o problema de normalmente necessitar centralizar dados para realizar o processamento</a:t>
            </a:r>
          </a:p>
          <a:p>
            <a:r>
              <a:rPr lang="pt" sz="3200" dirty="0"/>
              <a:t>Em uma rede social como o </a:t>
            </a:r>
            <a:r>
              <a:rPr lang="pt" sz="3200" dirty="0" err="1"/>
              <a:t>Facebook</a:t>
            </a:r>
            <a:r>
              <a:rPr lang="pt" sz="3200" dirty="0"/>
              <a:t>, um algoritmo poderia buscar sugestões de amizade para todos os usuários</a:t>
            </a:r>
          </a:p>
          <a:p>
            <a:r>
              <a:rPr lang="pt" sz="3200" dirty="0"/>
              <a:t>Isto exigiria a obtenção dos dados e conexões (conta</a:t>
            </a:r>
            <a:r>
              <a:rPr lang="en-US" sz="3200" dirty="0" err="1"/>
              <a:t>tos</a:t>
            </a:r>
            <a:r>
              <a:rPr lang="en-US" sz="3200" dirty="0"/>
              <a:t>) de </a:t>
            </a:r>
            <a:r>
              <a:rPr lang="en-US" sz="3200" dirty="0" err="1"/>
              <a:t>todos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usuários</a:t>
            </a:r>
            <a:r>
              <a:rPr lang="en-US" sz="3200" dirty="0"/>
              <a:t> </a:t>
            </a:r>
            <a:r>
              <a:rPr lang="en-US" sz="3200" dirty="0" err="1"/>
              <a:t>mundialmente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endParaRPr lang="pt" sz="3200" dirty="0"/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 solução são algoritmos decentralizados (distribuídos)</a:t>
            </a:r>
          </a:p>
          <a:p>
            <a:r>
              <a:rPr lang="en-US" sz="3200" dirty="0" err="1"/>
              <a:t>Usam</a:t>
            </a:r>
            <a:r>
              <a:rPr lang="en-US" sz="3200" dirty="0"/>
              <a:t> a </a:t>
            </a:r>
            <a:r>
              <a:rPr lang="en-US" sz="3200" dirty="0" err="1"/>
              <a:t>técnica</a:t>
            </a:r>
            <a:r>
              <a:rPr lang="en-US" sz="3200" dirty="0"/>
              <a:t> </a:t>
            </a:r>
            <a:r>
              <a:rPr lang="en-US" sz="3200" i="1" dirty="0"/>
              <a:t>Divide and Conquer</a:t>
            </a:r>
            <a:endParaRPr lang="pt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Os dados são divididos em subconjuntos</a:t>
            </a:r>
          </a:p>
          <a:p>
            <a:r>
              <a:rPr lang="pt" sz="3200" dirty="0"/>
              <a:t>Cada servidor recebe e processa um subconjunto de forma isolada e independente</a:t>
            </a:r>
            <a:endParaRPr lang="pt" sz="3200" i="1" dirty="0"/>
          </a:p>
          <a:p>
            <a:r>
              <a:rPr lang="pt" sz="3200" dirty="0"/>
              <a:t>Resultados de cada servidor podem ser combinados e processados novamente</a:t>
            </a:r>
          </a:p>
          <a:p>
            <a:r>
              <a:rPr lang="en-US" sz="3200" dirty="0" err="1"/>
              <a:t>Resultado</a:t>
            </a:r>
            <a:r>
              <a:rPr lang="en-US" sz="3200" dirty="0"/>
              <a:t> final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gerado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1341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Para fazer processamento decentralizado, é preciso dividir ou decentralizar os dados</a:t>
            </a:r>
          </a:p>
          <a:p>
            <a:r>
              <a:rPr lang="en-US" sz="3200" dirty="0"/>
              <a:t>No </a:t>
            </a:r>
            <a:r>
              <a:rPr lang="en-US" sz="3200" dirty="0" err="1"/>
              <a:t>caso</a:t>
            </a:r>
            <a:r>
              <a:rPr lang="en-US" sz="3200" dirty="0"/>
              <a:t> do Facebook, </a:t>
            </a:r>
            <a:r>
              <a:rPr lang="en-US" sz="3200" dirty="0" err="1"/>
              <a:t>eles</a:t>
            </a:r>
            <a:r>
              <a:rPr lang="en-US" sz="3200" dirty="0"/>
              <a:t> </a:t>
            </a:r>
            <a:r>
              <a:rPr lang="en-US" sz="3200" dirty="0" err="1"/>
              <a:t>usam</a:t>
            </a:r>
            <a:r>
              <a:rPr lang="en-US" sz="3200" dirty="0"/>
              <a:t> </a:t>
            </a:r>
            <a:r>
              <a:rPr lang="en-US" sz="3200" dirty="0" err="1"/>
              <a:t>diferentes</a:t>
            </a:r>
            <a:r>
              <a:rPr lang="en-US" sz="3200" dirty="0"/>
              <a:t> SGBDs para </a:t>
            </a:r>
            <a:r>
              <a:rPr lang="en-US" sz="3200" dirty="0" err="1"/>
              <a:t>decentralização</a:t>
            </a:r>
            <a:r>
              <a:rPr lang="en-US" sz="3200" dirty="0"/>
              <a:t> de dados</a:t>
            </a:r>
            <a:endParaRPr lang="pt" sz="3200" dirty="0"/>
          </a:p>
          <a:p>
            <a:r>
              <a:rPr lang="en-US" sz="3200" dirty="0" err="1"/>
              <a:t>Isto</a:t>
            </a:r>
            <a:r>
              <a:rPr lang="en-US" sz="3200" dirty="0"/>
              <a:t> </a:t>
            </a:r>
            <a:r>
              <a:rPr lang="en-US" sz="3200" dirty="0" err="1"/>
              <a:t>inclui</a:t>
            </a:r>
            <a:r>
              <a:rPr lang="en-US" sz="3200" dirty="0"/>
              <a:t> MySQL </a:t>
            </a:r>
            <a:r>
              <a:rPr lang="en-US" sz="3200" dirty="0">
                <a:hlinkClick r:id="rId2"/>
              </a:rPr>
              <a:t>[1]</a:t>
            </a:r>
            <a:r>
              <a:rPr lang="en-US" sz="3200" dirty="0"/>
              <a:t> e o Apache Cassandra: um SBGD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</a:t>
            </a:r>
            <a:r>
              <a:rPr lang="en-US" sz="3200" dirty="0" err="1"/>
              <a:t>desenvolvido</a:t>
            </a:r>
            <a:r>
              <a:rPr lang="en-US" sz="3200" dirty="0"/>
              <a:t> </a:t>
            </a:r>
            <a:r>
              <a:rPr lang="en-US" sz="3200" dirty="0" err="1"/>
              <a:t>pelo</a:t>
            </a:r>
            <a:r>
              <a:rPr lang="en-US" sz="3200" dirty="0"/>
              <a:t> Facebook </a:t>
            </a:r>
            <a:r>
              <a:rPr lang="en-US" sz="3200" dirty="0">
                <a:hlinkClick r:id="rId3"/>
              </a:rPr>
              <a:t>[2]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[3]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[4]</a:t>
            </a:r>
            <a:endParaRPr lang="en-US" sz="3200" dirty="0"/>
          </a:p>
          <a:p>
            <a:r>
              <a:rPr lang="en-US" sz="3200" dirty="0"/>
              <a:t>SGBDs </a:t>
            </a:r>
            <a:r>
              <a:rPr lang="en-US" sz="3200" dirty="0" err="1"/>
              <a:t>distribuídos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parte</a:t>
            </a:r>
            <a:r>
              <a:rPr lang="en-US" sz="3200" dirty="0"/>
              <a:t> da </a:t>
            </a:r>
            <a:r>
              <a:rPr lang="en-US" sz="3200" dirty="0" err="1"/>
              <a:t>disciplina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200" dirty="0"/>
              <a:t>Necessidade de divisão de tarefas para redução do tempo de execução</a:t>
            </a:r>
          </a:p>
          <a:p>
            <a:r>
              <a:rPr lang="pt-BR" sz="32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200" dirty="0"/>
              <a:t>Aplicação do conceito </a:t>
            </a:r>
            <a:r>
              <a:rPr lang="pt-BR" sz="3200" i="1" dirty="0"/>
              <a:t>“Divide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Conquer</a:t>
            </a:r>
            <a:r>
              <a:rPr lang="pt-BR" sz="3200" i="1" dirty="0"/>
              <a:t>” [PA]</a:t>
            </a:r>
          </a:p>
          <a:p>
            <a:r>
              <a:rPr lang="pt-BR" sz="3200" i="1" dirty="0"/>
              <a:t>Divisão de um problema em </a:t>
            </a:r>
            <a:r>
              <a:rPr lang="pt-BR" sz="3200" i="1" dirty="0" err="1"/>
              <a:t>sub-problemas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Evolução da computação em décadas</a:t>
            </a:r>
          </a:p>
          <a:p>
            <a:r>
              <a:rPr lang="pt-BR" sz="3200" dirty="0"/>
              <a:t>Popularização da informática: aumento da demanda por recursos computacionais</a:t>
            </a:r>
          </a:p>
          <a:p>
            <a:r>
              <a:rPr lang="pt-BR" sz="3200" dirty="0"/>
              <a:t>Popularização das redes e advento da Internet</a:t>
            </a:r>
          </a:p>
          <a:p>
            <a:r>
              <a:rPr lang="pt-BR" sz="32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Computadores passaram a ser interligados em rede</a:t>
            </a:r>
          </a:p>
          <a:p>
            <a:r>
              <a:rPr lang="pt-BR" sz="3200" dirty="0"/>
              <a:t>Sistemas centralizados (</a:t>
            </a:r>
            <a:r>
              <a:rPr lang="pt-BR" sz="3200" dirty="0" err="1"/>
              <a:t>monoprocessados</a:t>
            </a:r>
            <a:r>
              <a:rPr lang="pt-BR" sz="32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200" dirty="0"/>
              <a:t>Sistemas </a:t>
            </a:r>
            <a:r>
              <a:rPr lang="pt-BR" sz="3200" dirty="0" err="1"/>
              <a:t>multiprocessados</a:t>
            </a:r>
            <a:r>
              <a:rPr lang="pt-BR" sz="3200" dirty="0"/>
              <a:t> executando em diversos computadores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11032</TotalTime>
  <Words>2388</Words>
  <Application>Microsoft Macintosh PowerPoint</Application>
  <PresentationFormat>Widescreen</PresentationFormat>
  <Paragraphs>324</Paragraphs>
  <Slides>61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de tamanho</vt:lpstr>
      <vt:lpstr>Problemas de  ESCALABILIDADE de tamanho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813</cp:revision>
  <cp:lastPrinted>2018-10-31T18:58:06Z</cp:lastPrinted>
  <dcterms:created xsi:type="dcterms:W3CDTF">2018-10-29T17:43:05Z</dcterms:created>
  <dcterms:modified xsi:type="dcterms:W3CDTF">2019-03-11T10:19:59Z</dcterms:modified>
</cp:coreProperties>
</file>