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76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52" r:id="rId38"/>
    <p:sldId id="317" r:id="rId39"/>
    <p:sldId id="318" r:id="rId40"/>
    <p:sldId id="319" r:id="rId41"/>
    <p:sldId id="351" r:id="rId42"/>
    <p:sldId id="320" r:id="rId43"/>
    <p:sldId id="321" r:id="rId44"/>
    <p:sldId id="322" r:id="rId45"/>
    <p:sldId id="323" r:id="rId46"/>
    <p:sldId id="325" r:id="rId47"/>
    <p:sldId id="324" r:id="rId48"/>
    <p:sldId id="327" r:id="rId49"/>
    <p:sldId id="329" r:id="rId50"/>
    <p:sldId id="331" r:id="rId51"/>
    <p:sldId id="335" r:id="rId52"/>
    <p:sldId id="332" r:id="rId53"/>
    <p:sldId id="333" r:id="rId54"/>
    <p:sldId id="334" r:id="rId55"/>
    <p:sldId id="336" r:id="rId56"/>
    <p:sldId id="353" r:id="rId57"/>
    <p:sldId id="338" r:id="rId58"/>
    <p:sldId id="341" r:id="rId59"/>
    <p:sldId id="342" r:id="rId60"/>
    <p:sldId id="343" r:id="rId61"/>
    <p:sldId id="340" r:id="rId62"/>
    <p:sldId id="339" r:id="rId63"/>
    <p:sldId id="337" r:id="rId64"/>
    <p:sldId id="344" r:id="rId65"/>
    <p:sldId id="346" r:id="rId66"/>
    <p:sldId id="347" r:id="rId67"/>
    <p:sldId id="348" r:id="rId68"/>
    <p:sldId id="345" r:id="rId69"/>
    <p:sldId id="350" r:id="rId70"/>
    <p:sldId id="349" r:id="rId71"/>
    <p:sldId id="354" r:id="rId72"/>
    <p:sldId id="355" r:id="rId73"/>
    <p:sldId id="356" r:id="rId74"/>
    <p:sldId id="292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2"/>
    <p:restoredTop sz="92966"/>
  </p:normalViewPr>
  <p:slideViewPr>
    <p:cSldViewPr snapToGrid="0" snapToObjects="1">
      <p:cViewPr varScale="1">
        <p:scale>
          <a:sx n="79" d="100"/>
          <a:sy n="79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FCzVDAAAQBAJ" TargetMode="External"/><Relationship Id="rId2" Type="http://schemas.openxmlformats.org/officeDocument/2006/relationships/hyperlink" Target="https://www.redhat.com/pt-br/topics/virtualization/what-is-virtual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rtualization" TargetMode="External"/><Relationship Id="rId4" Type="http://schemas.openxmlformats.org/officeDocument/2006/relationships/hyperlink" Target="https://www.vmware.com/solutions/virtualizatio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pan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ntainers.org/" TargetMode="External"/><Relationship Id="rId2" Type="http://schemas.openxmlformats.org/officeDocument/2006/relationships/hyperlink" Target="https://www.redhat.com/pt-br/topi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microsoft.com/en-us/virtualization/windowscontainers/abou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docker.com/develop/develop-images/baseimage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qconsf.com/sf2016/system/files/presentation-slides/scaling_instagram_infrastructure_-_qcon_sf_2016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05Bks2Q3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05Bks2Q3s?feature=oembed" TargetMode="Externa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data-center-engineering/2017-year-in-review-data-centers/" TargetMode="External"/><Relationship Id="rId2" Type="http://schemas.openxmlformats.org/officeDocument/2006/relationships/hyperlink" Target="http://www1.folha.uol.com.br/tec/2012/10/1163808-facebook-mostra-o-raio-x-de-1-bilhao-de-usuarios.s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articles/java/streams-api-java-8-3410098-ptb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cassandra-a-structured-storage-system-on-a-p2p-network/24413138919/" TargetMode="External"/><Relationship Id="rId2" Type="http://schemas.openxmlformats.org/officeDocument/2006/relationships/hyperlink" Target="https://youtu.be/R5rNOztoe2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5/1773912.1773922" TargetMode="External"/><Relationship Id="rId4" Type="http://schemas.openxmlformats.org/officeDocument/2006/relationships/hyperlink" Target="https://pt.wikipedia.org/wiki/Apache_Cassandra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oelcampos.gitbooks.io/sistemas-distribuidos/book/chapter01b-scalability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KXFgWP-2xQ" TargetMode="External"/><Relationship Id="rId2" Type="http://schemas.openxmlformats.org/officeDocument/2006/relationships/hyperlink" Target="http://www.zend.com/en/resources/php7_infographic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manoelcampos.gitbooks.io/sistemas-distribuidos/book/chapter01c-transparency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oelcampos.gitbooks.io/sistemas-distribuidos/book/chapter01d-availability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3315"/>
            <a:ext cx="10820399" cy="1539291"/>
          </a:xfrm>
        </p:spPr>
        <p:txBody>
          <a:bodyPr>
            <a:normAutofit/>
          </a:bodyPr>
          <a:lstStyle/>
          <a:p>
            <a:pPr algn="ctr"/>
            <a:r>
              <a:rPr lang="pt-BR" sz="5400" b="1" i="1" dirty="0"/>
              <a:t>Sistemas distribuídos 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027110"/>
            <a:ext cx="10490200" cy="2589139"/>
          </a:xfrm>
        </p:spPr>
        <p:txBody>
          <a:bodyPr>
            <a:noAutofit/>
          </a:bodyPr>
          <a:lstStyle/>
          <a:p>
            <a:r>
              <a:rPr lang="pt-BR" sz="3600" b="1" dirty="0"/>
              <a:t>Prof. Me. Manoel Campos</a:t>
            </a:r>
          </a:p>
          <a:p>
            <a:r>
              <a:rPr lang="pt-BR" sz="3600" b="1" dirty="0"/>
              <a:t>Instituto Federal de Educação do Tocantins (IFTO, Campus Palmas)</a:t>
            </a:r>
          </a:p>
          <a:p>
            <a:r>
              <a:rPr lang="pt-BR" sz="3600" b="1" dirty="0">
                <a:hlinkClick r:id="rId2"/>
              </a:rPr>
              <a:t>https://about.me/manoelcampos</a:t>
            </a:r>
            <a:r>
              <a:rPr lang="pt-BR" sz="36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" y="2358886"/>
            <a:ext cx="11812249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“Um sistema </a:t>
            </a:r>
            <a:r>
              <a:rPr lang="pt" sz="3600" dirty="0" err="1"/>
              <a:t>ditribuído</a:t>
            </a:r>
            <a:r>
              <a:rPr lang="pt" sz="3600" dirty="0"/>
              <a:t> é um conjunto de </a:t>
            </a:r>
            <a:r>
              <a:rPr lang="pt" sz="3600" b="1" dirty="0"/>
              <a:t>computadores independentes</a:t>
            </a:r>
            <a:r>
              <a:rPr lang="pt" sz="3600" dirty="0"/>
              <a:t> que se </a:t>
            </a:r>
            <a:r>
              <a:rPr lang="pt" sz="3600" b="1" dirty="0"/>
              <a:t>apresenta a seus usuários como um sistema único</a:t>
            </a:r>
            <a:r>
              <a:rPr lang="pt" sz="3600" dirty="0"/>
              <a:t> e coerente.”</a:t>
            </a:r>
          </a:p>
          <a:p>
            <a:pPr marL="0" indent="0" algn="r">
              <a:buNone/>
            </a:pPr>
            <a:r>
              <a:rPr lang="pt-BR" sz="3600" dirty="0" err="1"/>
              <a:t>Tanenbaum</a:t>
            </a:r>
            <a:r>
              <a:rPr lang="pt-BR" sz="36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2358885"/>
            <a:ext cx="11872209" cy="4281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500" dirty="0"/>
              <a:t>“Um sistema distribuído é aquele no qual os componentes localizados em </a:t>
            </a:r>
            <a:r>
              <a:rPr lang="pt" sz="3500" b="1" dirty="0"/>
              <a:t>computadores interligados em rede</a:t>
            </a:r>
            <a:r>
              <a:rPr lang="pt" sz="3500" dirty="0"/>
              <a:t> se </a:t>
            </a:r>
            <a:r>
              <a:rPr lang="pt" sz="3500" b="1" dirty="0"/>
              <a:t>comunicam</a:t>
            </a:r>
            <a:r>
              <a:rPr lang="pt" sz="3500" dirty="0"/>
              <a:t> e </a:t>
            </a:r>
            <a:r>
              <a:rPr lang="pt" sz="3500" b="1" dirty="0"/>
              <a:t>coordenam</a:t>
            </a:r>
            <a:r>
              <a:rPr lang="pt" sz="3500" dirty="0"/>
              <a:t> suas ações apenas passando </a:t>
            </a:r>
            <a:r>
              <a:rPr lang="pt" sz="3500" b="1" dirty="0"/>
              <a:t>mensagens</a:t>
            </a:r>
            <a:r>
              <a:rPr lang="pt" sz="3500" dirty="0"/>
              <a:t>.”</a:t>
            </a:r>
          </a:p>
          <a:p>
            <a:pPr marL="0" indent="0" algn="just">
              <a:buNone/>
            </a:pPr>
            <a:endParaRPr lang="pt" sz="3600" dirty="0"/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Não é especificado tipos de computadores...</a:t>
            </a:r>
          </a:p>
          <a:p>
            <a:r>
              <a:rPr lang="pt-PT" sz="3600" dirty="0"/>
              <a:t>nem como são interligados...</a:t>
            </a:r>
          </a:p>
          <a:p>
            <a:r>
              <a:rPr lang="pt-PT" sz="3600" dirty="0"/>
              <a:t>nem como é a cooperação/troca de mensagens.</a:t>
            </a:r>
          </a:p>
          <a:p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2358886"/>
            <a:ext cx="11365803" cy="4118114"/>
          </a:xfrm>
        </p:spPr>
        <p:txBody>
          <a:bodyPr>
            <a:noAutofit/>
          </a:bodyPr>
          <a:lstStyle/>
          <a:p>
            <a:r>
              <a:rPr lang="pt-PT" sz="3600" dirty="0"/>
              <a:t>Computadores independentes são parte do SD</a:t>
            </a:r>
          </a:p>
          <a:p>
            <a:r>
              <a:rPr lang="pt-PT" sz="3600" dirty="0"/>
              <a:t>Podem estar temporariamente indisponíveis ou defeituosos</a:t>
            </a:r>
          </a:p>
          <a:p>
            <a:r>
              <a:rPr lang="pt-PT" sz="3600" dirty="0"/>
              <a:t>Podem ser reparados/substituídos sem que usuários ou programas percebam</a:t>
            </a:r>
          </a:p>
          <a:p>
            <a:r>
              <a:rPr lang="pt-PT" sz="3600" dirty="0"/>
              <a:t>Tudo isso é normalmente oculto dos usuários/programas</a:t>
            </a:r>
          </a:p>
          <a:p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Redes TCP/IP</a:t>
            </a:r>
          </a:p>
          <a:p>
            <a:r>
              <a:rPr lang="pt" sz="3600" dirty="0"/>
              <a:t>A web é de fato o maior sistema distribuído existente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Interliga computadores e redes heterogêneas</a:t>
            </a:r>
          </a:p>
          <a:p>
            <a:r>
              <a:rPr lang="pt-PT" sz="36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408F8-E338-7543-BEA1-62AFC45B8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309581"/>
            <a:ext cx="1187221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Executa sobre o SO</a:t>
            </a:r>
          </a:p>
          <a:p>
            <a:r>
              <a:rPr lang="pt-PT" sz="3600" dirty="0"/>
              <a:t>Fornece </a:t>
            </a:r>
            <a:r>
              <a:rPr lang="pt-PT" sz="3600" dirty="0" err="1"/>
              <a:t>APIs</a:t>
            </a:r>
            <a:r>
              <a:rPr lang="pt-PT" sz="3600" dirty="0"/>
              <a:t>: </a:t>
            </a:r>
            <a:r>
              <a:rPr lang="pt-PT" sz="3600" i="1" dirty="0" err="1"/>
              <a:t>Application</a:t>
            </a:r>
            <a:r>
              <a:rPr lang="pt-PT" sz="3600" i="1" dirty="0"/>
              <a:t> </a:t>
            </a:r>
            <a:r>
              <a:rPr lang="pt-PT" sz="3600" i="1" dirty="0" err="1"/>
              <a:t>Programming</a:t>
            </a:r>
            <a:r>
              <a:rPr lang="pt-PT" sz="3600" i="1" dirty="0"/>
              <a:t> Interfaces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186F4-CD66-014A-B693-73052CAD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Tais </a:t>
            </a:r>
            <a:r>
              <a:rPr lang="pt-PT" sz="3600" dirty="0" err="1"/>
              <a:t>APIs</a:t>
            </a:r>
            <a:r>
              <a:rPr lang="pt-PT" sz="3600" dirty="0"/>
              <a:t> fornecem funcionalidades para o SD</a:t>
            </a:r>
          </a:p>
          <a:p>
            <a:r>
              <a:rPr lang="pt-PT" sz="3600" dirty="0"/>
              <a:t>Permitem a comunicação de componentes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87D8-F023-5343-9E82-2ED9325B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Um dos principais objetivos de </a:t>
            </a:r>
            <a:r>
              <a:rPr lang="pt-PT" sz="3600" dirty="0" err="1"/>
              <a:t>SDs</a:t>
            </a:r>
            <a:endParaRPr lang="pt-PT" sz="3600" dirty="0"/>
          </a:p>
          <a:p>
            <a:r>
              <a:rPr lang="pt-PT" sz="3600" dirty="0"/>
              <a:t>Compartilhamento de recursos físicos e lógicos</a:t>
            </a:r>
          </a:p>
          <a:p>
            <a:r>
              <a:rPr lang="pt" sz="3600" dirty="0"/>
              <a:t>Otimização no uso de recursos</a:t>
            </a:r>
          </a:p>
          <a:p>
            <a:r>
              <a:rPr lang="pt" sz="3600" dirty="0"/>
              <a:t>Redução de despesas de capital:</a:t>
            </a:r>
          </a:p>
          <a:p>
            <a:pPr marL="0" indent="0" algn="ctr">
              <a:buNone/>
            </a:pPr>
            <a:r>
              <a:rPr lang="pt" sz="3600" dirty="0"/>
              <a:t>despesas com aquisição de equipamentos </a:t>
            </a:r>
            <a:br>
              <a:rPr lang="pt" sz="3600" dirty="0"/>
            </a:br>
            <a:r>
              <a:rPr lang="pt" sz="3600" dirty="0"/>
              <a:t>(</a:t>
            </a:r>
            <a:r>
              <a:rPr lang="pt" sz="3600" i="1" dirty="0"/>
              <a:t>Capital </a:t>
            </a:r>
            <a:r>
              <a:rPr lang="pt" sz="3600" i="1" dirty="0" err="1"/>
              <a:t>Expenditures</a:t>
            </a:r>
            <a:r>
              <a:rPr lang="pt" sz="3600" dirty="0"/>
              <a:t>, CAPEX)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112596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Compartilhamento de recursos como impressoras</a:t>
            </a:r>
          </a:p>
          <a:p>
            <a:r>
              <a:rPr lang="pt-PT" sz="3600" dirty="0"/>
              <a:t>Maximiza uso do equipamento</a:t>
            </a:r>
          </a:p>
          <a:p>
            <a:r>
              <a:rPr lang="pt-PT" sz="36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 err="1"/>
              <a:t>SOs</a:t>
            </a:r>
            <a:r>
              <a:rPr lang="pt-PT" sz="3600" dirty="0"/>
              <a:t> fazem isso</a:t>
            </a:r>
          </a:p>
          <a:p>
            <a:r>
              <a:rPr lang="pt-PT" sz="3600" dirty="0"/>
              <a:t>Exemplos: Google </a:t>
            </a:r>
            <a:r>
              <a:rPr lang="pt-PT" sz="3600" dirty="0" err="1"/>
              <a:t>Cloud</a:t>
            </a:r>
            <a:r>
              <a:rPr lang="pt-PT" sz="3600" dirty="0"/>
              <a:t> Print, NFS e Samba</a:t>
            </a:r>
          </a:p>
          <a:p>
            <a:r>
              <a:rPr lang="pt" sz="3600" dirty="0"/>
              <a:t>Compartilhamento de </a:t>
            </a:r>
            <a:r>
              <a:rPr lang="pt" sz="3600" dirty="0" err="1"/>
              <a:t>apps</a:t>
            </a:r>
            <a:r>
              <a:rPr lang="pt" sz="3600" dirty="0"/>
              <a:t>: serviços de busca e cotação de moedas na web</a:t>
            </a:r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Servidores com alta capacidade podem ser compartilhados entre usuários</a:t>
            </a:r>
          </a:p>
          <a:p>
            <a:r>
              <a:rPr lang="pt" sz="3600" dirty="0"/>
              <a:t>Otimiza o uso de recursos</a:t>
            </a:r>
          </a:p>
          <a:p>
            <a:r>
              <a:rPr lang="pt" sz="3600" dirty="0"/>
              <a:t>Acesso à dados e </a:t>
            </a:r>
            <a:r>
              <a:rPr lang="pt" sz="3600" dirty="0" err="1"/>
              <a:t>apps</a:t>
            </a:r>
            <a:r>
              <a:rPr lang="pt" sz="3600" dirty="0"/>
              <a:t> a partir de diferentes locais</a:t>
            </a:r>
          </a:p>
          <a:p>
            <a:r>
              <a:rPr lang="pt" sz="36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Compartilhamento de servidores reduz consumo de energia</a:t>
            </a:r>
          </a:p>
          <a:p>
            <a:r>
              <a:rPr lang="pt" sz="3600" dirty="0">
                <a:hlinkClick r:id="rId2"/>
              </a:rPr>
              <a:t>Pesquisas mostram que uma máquina ociosa consome cerca de 70% de energia.</a:t>
            </a:r>
            <a:endParaRPr lang="pt" sz="3600" dirty="0"/>
          </a:p>
          <a:p>
            <a:r>
              <a:rPr lang="pt" sz="3600" dirty="0"/>
              <a:t>Permite colaboração e trabalho remoto (</a:t>
            </a:r>
            <a:r>
              <a:rPr lang="pt" sz="3600" dirty="0">
                <a:hlinkClick r:id="rId3"/>
              </a:rPr>
              <a:t>G</a:t>
            </a:r>
            <a:r>
              <a:rPr lang="en-US" sz="3600" dirty="0">
                <a:hlinkClick r:id="rId3"/>
              </a:rPr>
              <a:t>S</a:t>
            </a:r>
            <a:r>
              <a:rPr lang="pt" sz="3600" dirty="0" err="1">
                <a:hlinkClick r:id="rId3"/>
              </a:rPr>
              <a:t>uite</a:t>
            </a:r>
            <a:r>
              <a:rPr lang="pt" sz="3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444491"/>
            <a:ext cx="11692328" cy="3777622"/>
          </a:xfrm>
        </p:spPr>
        <p:txBody>
          <a:bodyPr>
            <a:noAutofit/>
          </a:bodyPr>
          <a:lstStyle/>
          <a:p>
            <a:r>
              <a:rPr lang="pt-PT" sz="3600" dirty="0"/>
              <a:t>Levantam questões de segurança e privacidade</a:t>
            </a:r>
          </a:p>
          <a:p>
            <a:r>
              <a:rPr lang="pt-PT" sz="3600" dirty="0"/>
              <a:t>Problemas comuns: rastreamento de navegação</a:t>
            </a:r>
          </a:p>
          <a:p>
            <a:r>
              <a:rPr lang="pt-PT" sz="3600" dirty="0">
                <a:hlinkClick r:id="rId2"/>
              </a:rPr>
              <a:t>Navegadores atuais permitem bloquear isso.</a:t>
            </a:r>
            <a:endParaRPr lang="pt-PT" sz="3600" dirty="0"/>
          </a:p>
          <a:p>
            <a:r>
              <a:rPr lang="pt" sz="36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B791B-72A5-0C4E-BC3B-E198CB86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HTTPS se tornou padrão na Web</a:t>
            </a:r>
          </a:p>
          <a:p>
            <a:r>
              <a:rPr lang="pt" sz="3600" dirty="0">
                <a:hlinkClick r:id="rId2"/>
              </a:rPr>
              <a:t>O Chrome mudou a abordagem de mostrar se um site é seguro ou não</a:t>
            </a:r>
            <a:r>
              <a:rPr lang="pt" sz="3600" dirty="0"/>
              <a:t> (2018).</a:t>
            </a:r>
          </a:p>
          <a:p>
            <a:r>
              <a:rPr lang="pt" sz="3600" dirty="0">
                <a:hlinkClick r:id="rId3"/>
              </a:rPr>
              <a:t>A Google prioriza sites HTTPS em resultados de busca</a:t>
            </a:r>
            <a:r>
              <a:rPr lang="pt" sz="36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“É a capacidade de um sistema de se permanecer eficiente quando há um aumento significativo no número de recursos e de usuários.”</a:t>
            </a:r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293844" y="6512321"/>
            <a:ext cx="5750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dotnetsharing.wordpress.com</a:t>
            </a:r>
            <a:r>
              <a:rPr lang="pt-BR" sz="1000" dirty="0"/>
              <a:t>/2018/07/13/</a:t>
            </a:r>
            <a:r>
              <a:rPr lang="pt-BR" sz="1000" dirty="0" err="1"/>
              <a:t>great-questions-on-scalability</a:t>
            </a:r>
            <a:r>
              <a:rPr lang="pt-BR" sz="1000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84F4E-5C7D-2C4C-B149-BB02B5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0" y="4459749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166171"/>
          </a:xfrm>
        </p:spPr>
        <p:txBody>
          <a:bodyPr>
            <a:noAutofit/>
          </a:bodyPr>
          <a:lstStyle/>
          <a:p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das </a:t>
            </a:r>
            <a:r>
              <a:rPr lang="en-US" sz="3600" dirty="0" err="1"/>
              <a:t>principais</a:t>
            </a:r>
            <a:r>
              <a:rPr lang="en-US" sz="3600" dirty="0"/>
              <a:t> </a:t>
            </a:r>
            <a:r>
              <a:rPr lang="en-US" sz="3600" dirty="0" err="1"/>
              <a:t>características</a:t>
            </a:r>
            <a:r>
              <a:rPr lang="en-US" sz="3600" dirty="0"/>
              <a:t> de </a:t>
            </a:r>
            <a:r>
              <a:rPr lang="en-US" sz="3600" dirty="0" err="1"/>
              <a:t>sistemas</a:t>
            </a:r>
            <a:r>
              <a:rPr lang="en-US" sz="3600" dirty="0"/>
              <a:t> </a:t>
            </a:r>
            <a:r>
              <a:rPr lang="en-US" sz="3600" dirty="0" err="1"/>
              <a:t>distribuídos</a:t>
            </a:r>
            <a:endParaRPr lang="en-US" sz="3600" dirty="0"/>
          </a:p>
          <a:p>
            <a:r>
              <a:rPr lang="en-US" sz="3600" dirty="0" err="1"/>
              <a:t>Escalabilidade</a:t>
            </a:r>
            <a:r>
              <a:rPr lang="en-US" sz="3600" dirty="0"/>
              <a:t> </a:t>
            </a:r>
            <a:r>
              <a:rPr lang="en-US" sz="3600" dirty="0" err="1"/>
              <a:t>vem</a:t>
            </a:r>
            <a:r>
              <a:rPr lang="en-US" sz="3600" dirty="0"/>
              <a:t> de ”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numérica</a:t>
            </a:r>
            <a:r>
              <a:rPr lang="en-US" sz="3600" dirty="0"/>
              <a:t>”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ter</a:t>
            </a:r>
            <a:r>
              <a:rPr lang="en-US" sz="3600" dirty="0"/>
              <a:t> </a:t>
            </a:r>
            <a:r>
              <a:rPr lang="en-US" sz="3600" dirty="0" err="1"/>
              <a:t>sido</a:t>
            </a:r>
            <a:r>
              <a:rPr lang="en-US" sz="3600" dirty="0"/>
              <a:t> </a:t>
            </a:r>
            <a:r>
              <a:rPr lang="en-US" sz="3600" dirty="0" err="1"/>
              <a:t>arquitetado</a:t>
            </a:r>
            <a:r>
              <a:rPr lang="en-US" sz="3600" dirty="0"/>
              <a:t> para </a:t>
            </a:r>
            <a:r>
              <a:rPr lang="en-US" sz="3600" dirty="0" err="1"/>
              <a:t>suportar</a:t>
            </a:r>
            <a:r>
              <a:rPr lang="en-US" sz="3600" dirty="0"/>
              <a:t>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simultaneamente</a:t>
            </a:r>
            <a:endParaRPr lang="en-US" sz="3600" dirty="0"/>
          </a:p>
          <a:p>
            <a:r>
              <a:rPr lang="en-US" sz="3600" dirty="0"/>
              <a:t>Se a 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muda</a:t>
            </a:r>
            <a:r>
              <a:rPr lang="en-US" sz="3600" dirty="0"/>
              <a:t> </a:t>
            </a:r>
            <a:r>
              <a:rPr lang="en-US" sz="3600" dirty="0" err="1"/>
              <a:t>pra</a:t>
            </a:r>
            <a:r>
              <a:rPr lang="en-US" sz="3600" dirty="0"/>
              <a:t>, por </a:t>
            </a:r>
            <a:r>
              <a:rPr lang="en-US" sz="3600" dirty="0" err="1"/>
              <a:t>exemplo</a:t>
            </a:r>
            <a:r>
              <a:rPr lang="en-US" sz="3600" dirty="0"/>
              <a:t>, </a:t>
            </a:r>
            <a:r>
              <a:rPr lang="en-US" sz="3600" dirty="0" err="1"/>
              <a:t>dezenas</a:t>
            </a:r>
            <a:r>
              <a:rPr lang="en-US" sz="3600" dirty="0"/>
              <a:t> de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e 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suporta</a:t>
            </a:r>
            <a:r>
              <a:rPr lang="en-US" sz="3600" dirty="0"/>
              <a:t>, </a:t>
            </a:r>
            <a:r>
              <a:rPr lang="en-US" sz="3600" dirty="0" err="1"/>
              <a:t>ele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escalável</a:t>
            </a:r>
            <a:r>
              <a:rPr lang="en-US" sz="3600" dirty="0"/>
              <a:t> (</a:t>
            </a:r>
            <a:r>
              <a:rPr lang="en-US" sz="3600" dirty="0" err="1"/>
              <a:t>não</a:t>
            </a:r>
            <a:r>
              <a:rPr lang="en-US" sz="3600" dirty="0"/>
              <a:t> o </a:t>
            </a:r>
            <a:r>
              <a:rPr lang="en-US" sz="3600" dirty="0" err="1"/>
              <a:t>suficiente</a:t>
            </a:r>
            <a:r>
              <a:rPr lang="en-US" sz="3600" dirty="0"/>
              <a:t>)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dimensões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Um SD </a:t>
            </a:r>
            <a:r>
              <a:rPr lang="en-US" sz="3600" b="1" dirty="0" err="1"/>
              <a:t>pode</a:t>
            </a:r>
            <a:r>
              <a:rPr lang="en-US" sz="3600" b="1" dirty="0"/>
              <a:t> </a:t>
            </a:r>
            <a:r>
              <a:rPr lang="en-US" sz="3600" b="1" dirty="0" err="1"/>
              <a:t>ser</a:t>
            </a:r>
            <a:r>
              <a:rPr lang="en-US" sz="3600" b="1" dirty="0"/>
              <a:t> </a:t>
            </a:r>
            <a:r>
              <a:rPr lang="en-US" sz="3600" b="1" dirty="0" err="1"/>
              <a:t>escalável</a:t>
            </a:r>
            <a:r>
              <a:rPr lang="en-US" sz="3600" b="1" dirty="0"/>
              <a:t> </a:t>
            </a:r>
            <a:r>
              <a:rPr lang="en-US" sz="3600" b="1" dirty="0" err="1"/>
              <a:t>em</a:t>
            </a:r>
            <a:r>
              <a:rPr lang="en-US" sz="3600" b="1" dirty="0"/>
              <a:t> 3 </a:t>
            </a:r>
            <a:r>
              <a:rPr lang="en-US" sz="3600" b="1" dirty="0" err="1"/>
              <a:t>dimensões</a:t>
            </a:r>
            <a:r>
              <a:rPr lang="en-US" sz="3600" b="1" dirty="0"/>
              <a:t> [SDPP]:</a:t>
            </a:r>
          </a:p>
          <a:p>
            <a:r>
              <a:rPr lang="en-US" sz="3600" dirty="0" err="1"/>
              <a:t>Tamanho</a:t>
            </a:r>
            <a:endParaRPr lang="en-US" sz="3600" dirty="0"/>
          </a:p>
          <a:p>
            <a:r>
              <a:rPr lang="en-US" sz="3600" dirty="0" err="1"/>
              <a:t>Localização</a:t>
            </a:r>
            <a:r>
              <a:rPr lang="en-US" sz="3600" dirty="0"/>
              <a:t> </a:t>
            </a:r>
            <a:r>
              <a:rPr lang="en-US" sz="3600" dirty="0" err="1"/>
              <a:t>geográfica</a:t>
            </a:r>
            <a:endParaRPr lang="en-US" sz="3600" dirty="0"/>
          </a:p>
          <a:p>
            <a:r>
              <a:rPr lang="en-US" sz="3600" dirty="0" err="1"/>
              <a:t>Administração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Um sistema cujo </a:t>
            </a:r>
            <a:r>
              <a:rPr lang="pt" sz="3600" b="1" dirty="0"/>
              <a:t>tamanho</a:t>
            </a:r>
            <a:r>
              <a:rPr lang="pt" sz="3600" dirty="0"/>
              <a:t> é escalável indica que ele se mantém eficiente à medida que são adicionados mais recursos e usuários.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8BCB-E95A-E246-81F6-27CFD5726959}"/>
              </a:ext>
            </a:extLst>
          </p:cNvPr>
          <p:cNvSpPr txBox="1"/>
          <p:nvPr/>
        </p:nvSpPr>
        <p:spPr>
          <a:xfrm>
            <a:off x="3698576" y="6512321"/>
            <a:ext cx="6019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www.iconfinder.com</a:t>
            </a:r>
            <a:r>
              <a:rPr lang="pt-BR" sz="1000" dirty="0"/>
              <a:t>/</a:t>
            </a:r>
            <a:r>
              <a:rPr lang="pt-BR" sz="1000" dirty="0" err="1"/>
              <a:t>icons</a:t>
            </a:r>
            <a:r>
              <a:rPr lang="pt-BR" sz="1000" dirty="0"/>
              <a:t>/3132425/</a:t>
            </a:r>
            <a:r>
              <a:rPr lang="pt-BR" sz="1000" dirty="0" err="1"/>
              <a:t>big_data_scalability_scale_volume_icon</a:t>
            </a:r>
            <a:endParaRPr lang="pt-BR" sz="1000" dirty="0"/>
          </a:p>
        </p:txBody>
      </p:sp>
      <p:pic>
        <p:nvPicPr>
          <p:cNvPr id="7" name="Picture 6" descr="Escalabilidde de Tamanho">
            <a:extLst>
              <a:ext uri="{FF2B5EF4-FFF2-40B4-BE49-F238E27FC236}">
                <a16:creationId xmlns:a16="http://schemas.microsoft.com/office/drawing/2014/main" id="{D689ECB0-F900-E44B-BBDB-88BF860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968256"/>
            <a:ext cx="3517275" cy="3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tal Scaling">
            <a:extLst>
              <a:ext uri="{FF2B5EF4-FFF2-40B4-BE49-F238E27FC236}">
                <a16:creationId xmlns:a16="http://schemas.microsoft.com/office/drawing/2014/main" id="{F131A758-062A-F848-B91D-D3667FF2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79" y="4676013"/>
            <a:ext cx="5593521" cy="22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339561"/>
            <a:ext cx="10331482" cy="3777622"/>
          </a:xfrm>
        </p:spPr>
        <p:txBody>
          <a:bodyPr>
            <a:normAutofit fontScale="92500" lnSpcReduction="10000"/>
          </a:bodyPr>
          <a:lstStyle/>
          <a:p>
            <a:r>
              <a:rPr lang="pt" sz="3200" dirty="0"/>
              <a:t>Mais usuários e recursos gerenciados ... mais capacidade computacional necessária</a:t>
            </a:r>
          </a:p>
          <a:p>
            <a:r>
              <a:rPr lang="pt" sz="3200" dirty="0"/>
              <a:t>Esta capacidade pode ser adicionada pela utilização de novos servidores</a:t>
            </a:r>
          </a:p>
          <a:p>
            <a:r>
              <a:rPr lang="pt" sz="3200" dirty="0"/>
              <a:t>Isto é o que chamamos de Escalonamento Horizontal (</a:t>
            </a:r>
            <a:r>
              <a:rPr lang="pt" sz="3200" i="1" dirty="0"/>
              <a:t>Horizontal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dirty="0"/>
              <a:t>ou</a:t>
            </a:r>
            <a:r>
              <a:rPr lang="pt" sz="3200" i="1" dirty="0"/>
              <a:t>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i="1" dirty="0" err="1"/>
              <a:t>Up</a:t>
            </a:r>
            <a:r>
              <a:rPr lang="pt" sz="3200" dirty="0"/>
              <a:t>)</a:t>
            </a:r>
          </a:p>
          <a:p>
            <a:r>
              <a:rPr lang="pt" sz="3200" dirty="0"/>
              <a:t>A aplicação é então distribuída entre os diversos servidores para fazer Balanceamento de Carga (</a:t>
            </a:r>
            <a:r>
              <a:rPr lang="pt" sz="3200" i="1" dirty="0" err="1"/>
              <a:t>Load</a:t>
            </a:r>
            <a:r>
              <a:rPr lang="pt" sz="3200" i="1" dirty="0"/>
              <a:t> </a:t>
            </a:r>
            <a:r>
              <a:rPr lang="pt" sz="3200" i="1" dirty="0" err="1"/>
              <a:t>Balancing</a:t>
            </a:r>
            <a:r>
              <a:rPr lang="pt" sz="3200" dirty="0"/>
              <a:t>)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Requer que o aumento da capacidade computacional seja feito de forma automatizada</a:t>
            </a:r>
          </a:p>
          <a:p>
            <a:r>
              <a:rPr lang="pt" sz="3200" dirty="0"/>
              <a:t>Sem isso, o sistema perderá desempenho ou deixará de atender usuários até que haja intervenção da TI </a:t>
            </a:r>
          </a:p>
          <a:p>
            <a:r>
              <a:rPr lang="pt" sz="3200" dirty="0"/>
              <a:t>Com os provedores e tecnologias de Computação em Nuvem (</a:t>
            </a:r>
            <a:r>
              <a:rPr lang="pt" sz="3200" b="1" i="1" dirty="0" err="1"/>
              <a:t>Cloud</a:t>
            </a:r>
            <a:r>
              <a:rPr lang="pt" sz="3200" b="1" i="1" dirty="0"/>
              <a:t> </a:t>
            </a:r>
            <a:r>
              <a:rPr lang="pt" sz="3200" b="1" i="1" dirty="0" err="1"/>
              <a:t>Computing</a:t>
            </a:r>
            <a:r>
              <a:rPr lang="pt" sz="3200" dirty="0"/>
              <a:t>), toda essa automatização é facilitada.</a:t>
            </a:r>
          </a:p>
          <a:p>
            <a:r>
              <a:rPr lang="pt" sz="3200" dirty="0"/>
              <a:t>Provedores de </a:t>
            </a:r>
            <a:r>
              <a:rPr lang="pt" sz="3200" dirty="0" err="1"/>
              <a:t>Cloud</a:t>
            </a:r>
            <a:r>
              <a:rPr lang="pt" sz="3200" dirty="0"/>
              <a:t> como </a:t>
            </a:r>
            <a:r>
              <a:rPr lang="pt" sz="3200" dirty="0">
                <a:hlinkClick r:id="rId2"/>
              </a:rPr>
              <a:t>Amazon (AWS)</a:t>
            </a:r>
            <a:r>
              <a:rPr lang="pt" sz="3200" dirty="0"/>
              <a:t>, </a:t>
            </a:r>
            <a:r>
              <a:rPr lang="pt" sz="3200" dirty="0">
                <a:hlinkClick r:id="rId3"/>
              </a:rPr>
              <a:t>Google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Microsoft (Azure)</a:t>
            </a:r>
            <a:r>
              <a:rPr lang="pt" sz="3200" dirty="0"/>
              <a:t> fornecem soluções (até </a:t>
            </a:r>
            <a:r>
              <a:rPr lang="pt" sz="3200" i="1" dirty="0" err="1"/>
              <a:t>free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3" y="1444490"/>
            <a:ext cx="11842228" cy="5032509"/>
          </a:xfrm>
        </p:spPr>
        <p:txBody>
          <a:bodyPr>
            <a:noAutofit/>
          </a:bodyPr>
          <a:lstStyle/>
          <a:p>
            <a:r>
              <a:rPr lang="pt" sz="3600" dirty="0"/>
              <a:t>A escalabilidade horizontal na </a:t>
            </a:r>
            <a:r>
              <a:rPr lang="pt" sz="3600" dirty="0" err="1"/>
              <a:t>Cloud</a:t>
            </a:r>
            <a:r>
              <a:rPr lang="pt" sz="3600" dirty="0"/>
              <a:t> é normalmente possibilitada por meio de virtualização</a:t>
            </a:r>
          </a:p>
          <a:p>
            <a:r>
              <a:rPr lang="en-US" sz="3600" dirty="0" err="1"/>
              <a:t>Virtualização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tecnologia</a:t>
            </a:r>
            <a:r>
              <a:rPr lang="en-US" sz="3600" dirty="0"/>
              <a:t> que </a:t>
            </a:r>
            <a:r>
              <a:rPr lang="en-US" sz="3600" dirty="0" err="1"/>
              <a:t>permite</a:t>
            </a:r>
            <a:r>
              <a:rPr lang="en-US" sz="3600" dirty="0"/>
              <a:t> </a:t>
            </a: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múltiplos</a:t>
            </a:r>
            <a:r>
              <a:rPr lang="en-US" sz="3600" dirty="0"/>
              <a:t> </a:t>
            </a:r>
            <a:r>
              <a:rPr lang="en-US" sz="3600" dirty="0" err="1"/>
              <a:t>ambientes</a:t>
            </a:r>
            <a:r>
              <a:rPr lang="en-US" sz="3600" dirty="0"/>
              <a:t> com </a:t>
            </a:r>
            <a:r>
              <a:rPr lang="en-US" sz="3600" dirty="0" err="1"/>
              <a:t>recursos</a:t>
            </a:r>
            <a:r>
              <a:rPr lang="en-US" sz="3600" dirty="0"/>
              <a:t> </a:t>
            </a:r>
            <a:r>
              <a:rPr lang="en-US" sz="3600" dirty="0" err="1"/>
              <a:t>computacionais</a:t>
            </a:r>
            <a:r>
              <a:rPr lang="en-US" sz="3600" dirty="0"/>
              <a:t> </a:t>
            </a:r>
            <a:r>
              <a:rPr lang="en-US" sz="3600" dirty="0" err="1"/>
              <a:t>dedicados</a:t>
            </a:r>
            <a:r>
              <a:rPr lang="en-US" sz="3600" dirty="0"/>
              <a:t>, </a:t>
            </a:r>
            <a:r>
              <a:rPr lang="en-US" sz="3600" dirty="0" err="1"/>
              <a:t>executando</a:t>
            </a:r>
            <a:r>
              <a:rPr lang="en-US" sz="3600" dirty="0"/>
              <a:t> de forma </a:t>
            </a:r>
            <a:r>
              <a:rPr lang="en-US" sz="3600" dirty="0" err="1"/>
              <a:t>isolada</a:t>
            </a:r>
            <a:r>
              <a:rPr lang="en-US" sz="3600" dirty="0"/>
              <a:t>, </a:t>
            </a:r>
            <a:r>
              <a:rPr lang="en-US" sz="3600" dirty="0" err="1"/>
              <a:t>dentro</a:t>
            </a:r>
            <a:r>
              <a:rPr lang="en-US" sz="3600" dirty="0"/>
              <a:t> de um </a:t>
            </a:r>
            <a:r>
              <a:rPr lang="en-US" sz="3600" dirty="0" err="1"/>
              <a:t>único</a:t>
            </a:r>
            <a:r>
              <a:rPr lang="en-US" sz="3600" dirty="0"/>
              <a:t> </a:t>
            </a:r>
            <a:r>
              <a:rPr lang="en-US" sz="3600" dirty="0" err="1"/>
              <a:t>equipamento</a:t>
            </a:r>
            <a:r>
              <a:rPr lang="en-US" sz="3600" dirty="0"/>
              <a:t> </a:t>
            </a:r>
            <a:r>
              <a:rPr lang="en-US" sz="3600" dirty="0" err="1"/>
              <a:t>físico</a:t>
            </a: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pt" sz="3600" dirty="0"/>
              <a:t>Uma das formas para conseguir compartilhamento de recursos</a:t>
            </a:r>
          </a:p>
          <a:p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444490"/>
            <a:ext cx="11647357" cy="5314052"/>
          </a:xfrm>
        </p:spPr>
        <p:txBody>
          <a:bodyPr>
            <a:noAutofit/>
          </a:bodyPr>
          <a:lstStyle/>
          <a:p>
            <a:r>
              <a:rPr lang="pt" sz="3600" dirty="0"/>
              <a:t>Existem diferentes formas de virtualização</a:t>
            </a:r>
          </a:p>
          <a:p>
            <a:r>
              <a:rPr lang="pt" sz="3600" dirty="0"/>
              <a:t>As mais comuns são: </a:t>
            </a:r>
            <a:r>
              <a:rPr lang="pt" sz="3600" b="1" dirty="0"/>
              <a:t>Máquinas Virtuais</a:t>
            </a:r>
            <a:r>
              <a:rPr lang="pt" sz="3600" dirty="0"/>
              <a:t> (</a:t>
            </a:r>
            <a:r>
              <a:rPr lang="pt" sz="3600" i="1" dirty="0"/>
              <a:t>Virtual </a:t>
            </a:r>
            <a:r>
              <a:rPr lang="pt" sz="3600" i="1" dirty="0" err="1"/>
              <a:t>Machines</a:t>
            </a:r>
            <a:r>
              <a:rPr lang="pt" sz="3600" i="1" dirty="0"/>
              <a:t>, </a:t>
            </a:r>
            <a:r>
              <a:rPr lang="pt" sz="3600" i="1" dirty="0" err="1"/>
              <a:t>VMs</a:t>
            </a:r>
            <a:r>
              <a:rPr lang="pt" sz="3600" dirty="0"/>
              <a:t>) e </a:t>
            </a:r>
            <a:r>
              <a:rPr lang="pt" sz="3600" b="1" dirty="0"/>
              <a:t>Contêineres</a:t>
            </a:r>
          </a:p>
          <a:p>
            <a:r>
              <a:rPr lang="pt" sz="3600" dirty="0">
                <a:hlinkClick r:id="rId2"/>
              </a:rPr>
              <a:t>Como contêineres se popularizaram apenas em 2013</a:t>
            </a:r>
            <a:r>
              <a:rPr lang="pt" sz="3600" dirty="0"/>
              <a:t>, as definições de virtualização em livros e artigos na internet podem considerar apenas </a:t>
            </a:r>
            <a:r>
              <a:rPr lang="pt" sz="3600" dirty="0" err="1"/>
              <a:t>VMs</a:t>
            </a:r>
            <a:r>
              <a:rPr lang="pt" sz="36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b="1" dirty="0"/>
              <a:t>Máquinas Virtuais (</a:t>
            </a:r>
            <a:r>
              <a:rPr lang="pt" sz="3200" b="1" dirty="0" err="1"/>
              <a:t>VMs</a:t>
            </a:r>
            <a:r>
              <a:rPr lang="pt" sz="3200" b="1" dirty="0"/>
              <a:t>)</a:t>
            </a:r>
            <a:r>
              <a:rPr lang="pt" sz="3200" dirty="0"/>
              <a:t>: possuem um SO completo rodando sobre o SO da máquina física (</a:t>
            </a:r>
            <a:r>
              <a:rPr lang="pt" sz="3200" i="1" dirty="0" err="1"/>
              <a:t>Physical</a:t>
            </a:r>
            <a:r>
              <a:rPr lang="pt" sz="3200" i="1" dirty="0"/>
              <a:t> </a:t>
            </a:r>
            <a:r>
              <a:rPr lang="pt" sz="3200" i="1" dirty="0" err="1"/>
              <a:t>Machine</a:t>
            </a:r>
            <a:r>
              <a:rPr lang="pt" sz="3200" i="1" dirty="0"/>
              <a:t> – PM</a:t>
            </a:r>
            <a:r>
              <a:rPr lang="pt" sz="3200" dirty="0"/>
              <a:t>)</a:t>
            </a:r>
          </a:p>
          <a:p>
            <a:r>
              <a:rPr lang="pt" sz="3200" dirty="0"/>
              <a:t>Seu SO pode ser qualquer um</a:t>
            </a:r>
          </a:p>
          <a:p>
            <a:r>
              <a:rPr lang="pt" sz="3200" dirty="0" err="1"/>
              <a:t>VMs</a:t>
            </a:r>
            <a:r>
              <a:rPr lang="pt" sz="3200" dirty="0"/>
              <a:t> são chamadas de convidadas (</a:t>
            </a:r>
            <a:r>
              <a:rPr lang="pt" sz="3200" i="1" dirty="0" err="1"/>
              <a:t>Guest</a:t>
            </a:r>
            <a:r>
              <a:rPr lang="pt" sz="3200" dirty="0"/>
              <a:t>)</a:t>
            </a:r>
          </a:p>
          <a:p>
            <a:r>
              <a:rPr lang="pt" sz="3200" dirty="0"/>
              <a:t>A máquina física é chamada de hospedeira (</a:t>
            </a:r>
            <a:r>
              <a:rPr lang="pt" sz="3200" i="1" dirty="0"/>
              <a:t>Host</a:t>
            </a:r>
            <a:r>
              <a:rPr lang="pt" sz="3200" dirty="0"/>
              <a:t>)</a:t>
            </a:r>
          </a:p>
          <a:p>
            <a:r>
              <a:rPr lang="pt" sz="3200" dirty="0"/>
              <a:t>Exemplos de softwares: </a:t>
            </a:r>
            <a:r>
              <a:rPr lang="pt" sz="3200" dirty="0" err="1"/>
              <a:t>VirtualBox</a:t>
            </a:r>
            <a:r>
              <a:rPr lang="pt" sz="3200" dirty="0"/>
              <a:t>, </a:t>
            </a:r>
            <a:r>
              <a:rPr lang="pt" sz="3200" dirty="0" err="1"/>
              <a:t>VMWare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2CC756-C01E-E044-B095-B04B4BFD3B19}"/>
              </a:ext>
            </a:extLst>
          </p:cNvPr>
          <p:cNvGrpSpPr/>
          <p:nvPr/>
        </p:nvGrpSpPr>
        <p:grpSpPr>
          <a:xfrm>
            <a:off x="2306326" y="4992438"/>
            <a:ext cx="8810226" cy="1990257"/>
            <a:chOff x="2306326" y="4867743"/>
            <a:chExt cx="8810226" cy="1990257"/>
          </a:xfrm>
        </p:grpSpPr>
        <p:pic>
          <p:nvPicPr>
            <p:cNvPr id="6" name="Picture 5" descr="VirtualBox">
              <a:extLst>
                <a:ext uri="{FF2B5EF4-FFF2-40B4-BE49-F238E27FC236}">
                  <a16:creationId xmlns:a16="http://schemas.microsoft.com/office/drawing/2014/main" id="{DA76982A-56B9-8648-9E09-35C7432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26" y="4943266"/>
              <a:ext cx="1839210" cy="1839210"/>
            </a:xfrm>
            <a:prstGeom prst="rect">
              <a:avLst/>
            </a:prstGeom>
          </p:spPr>
        </p:pic>
        <p:pic>
          <p:nvPicPr>
            <p:cNvPr id="8" name="Picture 7" descr="VMWare">
              <a:extLst>
                <a:ext uri="{FF2B5EF4-FFF2-40B4-BE49-F238E27FC236}">
                  <a16:creationId xmlns:a16="http://schemas.microsoft.com/office/drawing/2014/main" id="{0378F247-797E-CD45-B1D0-67D7BEA4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071" y="4867743"/>
              <a:ext cx="5511481" cy="199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b="1" dirty="0"/>
              <a:t>Contêineres</a:t>
            </a:r>
            <a:r>
              <a:rPr lang="pt" sz="3200" dirty="0"/>
              <a:t>: é um pacote contendo aplicações, dependências e configurações para execução de um sistema, de forma isolada, dentro de um SO hospedeiro [</a:t>
            </a:r>
            <a:r>
              <a:rPr lang="pt" sz="3200" dirty="0">
                <a:hlinkClick r:id="rId2"/>
              </a:rPr>
              <a:t>RedHat</a:t>
            </a:r>
            <a:r>
              <a:rPr lang="pt" sz="3200" dirty="0"/>
              <a:t>]</a:t>
            </a:r>
          </a:p>
          <a:p>
            <a:r>
              <a:rPr lang="pt" sz="3200" dirty="0"/>
              <a:t>São mais leves que </a:t>
            </a:r>
            <a:r>
              <a:rPr lang="pt" sz="3200" dirty="0" err="1"/>
              <a:t>VMs</a:t>
            </a:r>
            <a:r>
              <a:rPr lang="pt" sz="3200" dirty="0"/>
              <a:t> pois não possuem seu próprio SO</a:t>
            </a:r>
          </a:p>
          <a:p>
            <a:r>
              <a:rPr lang="pt" sz="3200" dirty="0"/>
              <a:t>Usam o SO da máquina física (Host)</a:t>
            </a:r>
          </a:p>
          <a:p>
            <a:r>
              <a:rPr lang="pt" sz="3200" dirty="0"/>
              <a:t>Atualmente existem os </a:t>
            </a:r>
            <a:r>
              <a:rPr lang="en-US" sz="3200" dirty="0">
                <a:hlinkClick r:id="rId3"/>
              </a:rPr>
              <a:t>C</a:t>
            </a:r>
            <a:r>
              <a:rPr lang="pt" sz="3200" dirty="0">
                <a:hlinkClick r:id="rId3"/>
              </a:rPr>
              <a:t>ontêineres Linux</a:t>
            </a:r>
            <a:r>
              <a:rPr lang="pt" sz="3200" dirty="0"/>
              <a:t> e </a:t>
            </a:r>
            <a:r>
              <a:rPr lang="en-US" sz="3200" dirty="0">
                <a:hlinkClick r:id="rId4"/>
              </a:rPr>
              <a:t>C</a:t>
            </a:r>
            <a:r>
              <a:rPr lang="pt" sz="3200" dirty="0">
                <a:hlinkClick r:id="rId4"/>
              </a:rPr>
              <a:t>ontêineres Windows</a:t>
            </a:r>
            <a:r>
              <a:rPr lang="pt" sz="3200" dirty="0"/>
              <a:t>.</a:t>
            </a:r>
          </a:p>
          <a:p>
            <a:r>
              <a:rPr lang="pt" sz="3200" dirty="0"/>
              <a:t>Popularizaram com o advento do </a:t>
            </a:r>
            <a:r>
              <a:rPr lang="pt" sz="3200" dirty="0">
                <a:hlinkClick r:id="rId5"/>
              </a:rPr>
              <a:t>Docker</a:t>
            </a:r>
            <a:r>
              <a:rPr lang="pt" sz="3200" dirty="0"/>
              <a:t>: um gerenciador de contêineres.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-PT" sz="3200" dirty="0"/>
              <a:t>Má prática de iniciantes em </a:t>
            </a:r>
            <a:r>
              <a:rPr lang="pt-PT" sz="3200" dirty="0" err="1"/>
              <a:t>Docker</a:t>
            </a:r>
            <a:r>
              <a:rPr lang="pt-PT" sz="3200" dirty="0"/>
              <a:t>: criar </a:t>
            </a:r>
            <a:r>
              <a:rPr lang="pt-PT" sz="3200" dirty="0" err="1"/>
              <a:t>contêineres</a:t>
            </a:r>
            <a:r>
              <a:rPr lang="pt-PT" sz="3200" dirty="0"/>
              <a:t> tão grandes quanto </a:t>
            </a:r>
            <a:r>
              <a:rPr lang="pt-PT" sz="3200" dirty="0" err="1"/>
              <a:t>VMs</a:t>
            </a:r>
            <a:r>
              <a:rPr lang="pt-PT" sz="3200" dirty="0"/>
              <a:t> inteiras.</a:t>
            </a:r>
          </a:p>
          <a:p>
            <a:r>
              <a:rPr lang="pt-PT" sz="3200" dirty="0">
                <a:hlinkClick r:id="rId2"/>
              </a:rPr>
              <a:t>Pode-se criar </a:t>
            </a:r>
            <a:r>
              <a:rPr lang="pt-PT" sz="3200" dirty="0" err="1">
                <a:hlinkClick r:id="rId2"/>
              </a:rPr>
              <a:t>contêineres</a:t>
            </a:r>
            <a:r>
              <a:rPr lang="pt-PT" sz="3200" dirty="0">
                <a:hlinkClick r:id="rId2"/>
              </a:rPr>
              <a:t> do zero (</a:t>
            </a:r>
            <a:r>
              <a:rPr lang="pt-PT" sz="3200" i="1" dirty="0" err="1">
                <a:hlinkClick r:id="rId2"/>
              </a:rPr>
              <a:t>from</a:t>
            </a:r>
            <a:r>
              <a:rPr lang="pt-PT" sz="3200" i="1" dirty="0">
                <a:hlinkClick r:id="rId2"/>
              </a:rPr>
              <a:t> </a:t>
            </a:r>
            <a:r>
              <a:rPr lang="pt-PT" sz="3200" i="1" dirty="0" err="1">
                <a:hlinkClick r:id="rId2"/>
              </a:rPr>
              <a:t>scratch</a:t>
            </a:r>
            <a:r>
              <a:rPr lang="pt-PT" sz="3200" dirty="0">
                <a:hlinkClick r:id="rId2"/>
              </a:rPr>
              <a:t>)</a:t>
            </a:r>
            <a:r>
              <a:rPr lang="pt-PT" sz="3200" dirty="0"/>
              <a:t> que não incluem ferramenta de distribuições específicas como </a:t>
            </a:r>
            <a:r>
              <a:rPr lang="pt-PT" sz="3200" dirty="0" err="1"/>
              <a:t>Ubuntu</a:t>
            </a:r>
            <a:r>
              <a:rPr lang="pt-PT" sz="3200" dirty="0"/>
              <a:t>.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Tais tecnologias permitem que ambientes virtualizados (</a:t>
            </a:r>
            <a:r>
              <a:rPr lang="pt" sz="3200" dirty="0" err="1"/>
              <a:t>VMs</a:t>
            </a:r>
            <a:r>
              <a:rPr lang="pt" sz="3200" dirty="0"/>
              <a:t> ou contêineres) sejam criados, iniciados, clonados, finalizados de forma automatizada</a:t>
            </a:r>
          </a:p>
          <a:p>
            <a:r>
              <a:rPr lang="pt" sz="3200" dirty="0"/>
              <a:t>Um ambiente pode ser clonado para implantação em outro servidor quando a demanda de usuários aumentar, permitindo balancear a carga</a:t>
            </a:r>
          </a:p>
          <a:p>
            <a:r>
              <a:rPr lang="pt" sz="3200" dirty="0"/>
              <a:t>Ambientes podem ser finalizados quando a demanda de acessos diminuir, para não deixar recursos físicos ociosos, liberando para uso de outros clientes ou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>
                <a:hlinkClick r:id="rId2"/>
              </a:rPr>
              <a:t>Com a computação em nuvem, temos uma capacidade computacional aparentemente infinita</a:t>
            </a:r>
            <a:endParaRPr lang="pt" sz="3600" dirty="0"/>
          </a:p>
          <a:p>
            <a:r>
              <a:rPr lang="pt" sz="3600" dirty="0"/>
              <a:t>Mas um sistema não pode ser infinitamente escalável</a:t>
            </a:r>
          </a:p>
          <a:p>
            <a:r>
              <a:rPr lang="pt" sz="3600" dirty="0"/>
              <a:t>O uso de recursos na nuvem tem custo, assim a escalabilidade pode ser limitada pela falta de orçamento para bancar custos cada vez mais elevados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Se seu sistema está projetado para suportar demandas de centenas de milhares de acesso simultâneos e passar a receber milhões de acessos, ele dificilmente estará preparado para um salto de escala tão grande</a:t>
            </a:r>
          </a:p>
          <a:p>
            <a:r>
              <a:rPr lang="pt-PT" sz="3600" dirty="0"/>
              <a:t>Em muitos casos, as tecnologia e arquitetura do sistema podem simplesmente não ser adequados para atender essa escala de usuários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/>
              <a:t>“Don’t count the servers, </a:t>
            </a:r>
            <a:br>
              <a:rPr lang="en-US" sz="4400" i="1" dirty="0"/>
            </a:br>
            <a:r>
              <a:rPr lang="en-US" sz="4400" i="1" dirty="0"/>
              <a:t>make the servers count”</a:t>
            </a:r>
          </a:p>
          <a:p>
            <a:pPr marL="0" indent="0">
              <a:buNone/>
            </a:pPr>
            <a:endParaRPr lang="en-US" sz="4400" i="1" dirty="0"/>
          </a:p>
          <a:p>
            <a:pPr marL="0" indent="0" algn="r">
              <a:buNone/>
            </a:pPr>
            <a:r>
              <a:rPr lang="en-US" sz="3600" i="1" dirty="0">
                <a:hlinkClick r:id="rId2"/>
              </a:rPr>
              <a:t>Scaling </a:t>
            </a:r>
            <a:r>
              <a:rPr lang="en-US" sz="3600" i="1" dirty="0" err="1">
                <a:hlinkClick r:id="rId2"/>
              </a:rPr>
              <a:t>Instragram</a:t>
            </a:r>
            <a:r>
              <a:rPr lang="en-US" sz="3600" i="1" dirty="0">
                <a:hlinkClick r:id="rId2"/>
              </a:rPr>
              <a:t> Infra</a:t>
            </a:r>
            <a:r>
              <a:rPr lang="en-US" sz="3600" dirty="0">
                <a:hlinkClick r:id="rId2"/>
              </a:rPr>
              <a:t> - Lisa Guo, 2016</a:t>
            </a:r>
            <a:endParaRPr lang="en-US" sz="3600" dirty="0"/>
          </a:p>
          <a:p>
            <a:pPr marL="0" indent="0">
              <a:buNone/>
            </a:pPr>
            <a:endParaRPr lang="pt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Indica que o sistema continua funcionando, e de forma eficiente, mesmo que a posição entre usuários e recursos mude e a distância entre eles aumente [SDPP]</a:t>
            </a:r>
          </a:p>
          <a:p>
            <a:r>
              <a:rPr lang="pt" sz="3200" dirty="0"/>
              <a:t>Os problemas de escalabilidade geográfica são mais perceptíveis em aplicações de comunicação em tempo real e jogos online</a:t>
            </a:r>
          </a:p>
          <a:p>
            <a:r>
              <a:rPr lang="pt" sz="3200" dirty="0"/>
              <a:t>O </a:t>
            </a:r>
            <a:r>
              <a:rPr lang="pt" sz="3200" i="1" dirty="0" err="1"/>
              <a:t>delay</a:t>
            </a:r>
            <a:r>
              <a:rPr lang="pt" sz="3200" dirty="0"/>
              <a:t> causado pela distância pode prejudicar a experiência do usuário ou até impossibilitar a interação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esforço para administração do sistema ainda é baixo, mesmo com o aumento de usuários e recursos [SDPP]</a:t>
            </a:r>
          </a:p>
          <a:p>
            <a:r>
              <a:rPr lang="pt" sz="3200" dirty="0"/>
              <a:t>Os profissionais que administram o sistema não devem perceber o impacto do aumento do tamanho.</a:t>
            </a:r>
          </a:p>
          <a:p>
            <a:r>
              <a:rPr lang="pt" sz="3200" dirty="0"/>
              <a:t>Pense em um sistema convencional de uma loja virtual. O processo de separação e envio das encomendas é manual tais estágios precisam ser registrados no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Tal sistema é escalável administrativamente?</a:t>
            </a:r>
          </a:p>
          <a:p>
            <a:r>
              <a:rPr lang="pt" sz="3600" dirty="0"/>
              <a:t>Não é, pois o aumento das vendas vai tornar o processamento manual do envio mais lento, requerendo mais funcionários.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343680"/>
          </a:xfrm>
        </p:spPr>
        <p:txBody>
          <a:bodyPr>
            <a:normAutofit/>
          </a:bodyPr>
          <a:lstStyle/>
          <a:p>
            <a:r>
              <a:rPr lang="pt" sz="3200" dirty="0"/>
              <a:t>A Amazon possui processos </a:t>
            </a:r>
            <a:r>
              <a:rPr lang="pt" sz="3200" dirty="0" err="1"/>
              <a:t>semi-automatizados</a:t>
            </a:r>
            <a:r>
              <a:rPr lang="pt" sz="3200" dirty="0"/>
              <a:t> por meio de robôs. </a:t>
            </a:r>
            <a:r>
              <a:rPr lang="en-US" sz="3200" dirty="0">
                <a:hlinkClick r:id="rId3"/>
              </a:rPr>
              <a:t>https://youtu.be/Ox05Bks2Q3s</a:t>
            </a:r>
            <a:r>
              <a:rPr lang="en-US" sz="3200" dirty="0"/>
              <a:t> </a:t>
            </a:r>
            <a:endParaRPr lang="pt" sz="3200" dirty="0"/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Amazon Warehouse Order Picking Robots">
            <a:hlinkClick r:id="" action="ppaction://media"/>
            <a:extLst>
              <a:ext uri="{FF2B5EF4-FFF2-40B4-BE49-F238E27FC236}">
                <a16:creationId xmlns:a16="http://schemas.microsoft.com/office/drawing/2014/main" id="{962DFF58-7A57-8543-9DBE-3F2B45A246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8438" y="2538959"/>
            <a:ext cx="7610006" cy="42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Tornar um sistema escalável em uma ou mais dimensões é um grande desafio</a:t>
            </a:r>
          </a:p>
          <a:p>
            <a:r>
              <a:rPr lang="pt" sz="3200" dirty="0"/>
              <a:t>É preciso fazer um balanço entre benefícios e desvantagens</a:t>
            </a:r>
          </a:p>
          <a:p>
            <a:r>
              <a:rPr lang="pt" sz="3200" dirty="0"/>
              <a:t>Uma das desvantagens é que o aumenta da escala para atender mais usuários pode trazer perdas de desempenho em geral [SDPP]</a:t>
            </a:r>
          </a:p>
          <a:p>
            <a:r>
              <a:rPr lang="pt" sz="3200" dirty="0"/>
              <a:t>Mais computadores pode aumentar a troca de mensagens e o tempo de resposta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 exemplo dos robôs da Amazon, aumentar o número de robôs em operação (que pode ser automático) pode congestionar os corredores</a:t>
            </a:r>
          </a:p>
          <a:p>
            <a:r>
              <a:rPr lang="pt" sz="3200" dirty="0"/>
              <a:t>Isto causaria uma perda de desempenho geral</a:t>
            </a:r>
          </a:p>
          <a:p>
            <a:r>
              <a:rPr lang="pt" sz="3200" dirty="0"/>
              <a:t>Ou seja, introduziria uma certa lentidão em todo o sistema</a:t>
            </a:r>
          </a:p>
          <a:p>
            <a:r>
              <a:rPr lang="pt" sz="3200" dirty="0"/>
              <a:t>Para cada uma das 3 dimensões em que um sistema pode ser escalável, existem problemas associados quando uma dessas dimensões é alterada.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600" dirty="0"/>
              <a:t>Quando um sistema aumenta a quantidade de usuários ou recursos, podemos ter limitações como [SDPP]:</a:t>
            </a:r>
          </a:p>
          <a:p>
            <a:r>
              <a:rPr lang="en-US" sz="3600" dirty="0" err="1"/>
              <a:t>Serviços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/>
              <a:t>Dados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 err="1"/>
              <a:t>Algoritmos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Possui apenas um servidor para atender os usuários e gerenciar recursos</a:t>
            </a:r>
          </a:p>
          <a:p>
            <a:r>
              <a:rPr lang="pt" sz="3600" dirty="0"/>
              <a:t>A medida que o número de usuários ou recursos aumenta, o servidor pode ficar sobrecarregado</a:t>
            </a:r>
          </a:p>
          <a:p>
            <a:r>
              <a:rPr lang="pt" sz="3600" dirty="0"/>
              <a:t>Pode não conseguir atender com eficiência os usuários atuais</a:t>
            </a:r>
          </a:p>
          <a:p>
            <a:r>
              <a:rPr lang="pt" sz="3600" dirty="0"/>
              <a:t>ou nem mesmo conseguir atender novos usuários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servidor pode se tornar um gargalo: ineficiente com o aumento da demanda.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gargalo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um </a:t>
            </a:r>
            <a:r>
              <a:rPr lang="en-US" sz="3600" dirty="0" err="1"/>
              <a:t>ponto</a:t>
            </a:r>
            <a:r>
              <a:rPr lang="en-US" sz="3600" dirty="0"/>
              <a:t> de </a:t>
            </a:r>
            <a:r>
              <a:rPr lang="en-US" sz="3600" dirty="0" err="1"/>
              <a:t>estrangulamento</a:t>
            </a:r>
            <a:r>
              <a:rPr lang="en-US" sz="3600" dirty="0"/>
              <a:t>, de </a:t>
            </a:r>
            <a:r>
              <a:rPr lang="en-US" sz="3600" dirty="0" err="1"/>
              <a:t>lentidão</a:t>
            </a:r>
            <a:endParaRPr lang="pt" sz="3600" dirty="0"/>
          </a:p>
          <a:p>
            <a:r>
              <a:rPr lang="en-US" sz="3600" dirty="0"/>
              <a:t>Um </a:t>
            </a:r>
            <a:r>
              <a:rPr lang="en-US" sz="3600" dirty="0" err="1"/>
              <a:t>exemplo</a:t>
            </a:r>
            <a:r>
              <a:rPr lang="en-US" sz="3600" dirty="0"/>
              <a:t> </a:t>
            </a:r>
            <a:r>
              <a:rPr lang="en-US" sz="3600" dirty="0" err="1"/>
              <a:t>claro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filas</a:t>
            </a:r>
            <a:r>
              <a:rPr lang="en-US" sz="3600" dirty="0"/>
              <a:t> de banco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CB5C-0DA2-6545-82FE-24C0EF0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9" y="4255520"/>
            <a:ext cx="1240704" cy="231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DE498-D5F3-F04F-80C4-2ECD539084B2}"/>
              </a:ext>
            </a:extLst>
          </p:cNvPr>
          <p:cNvSpPr txBox="1"/>
          <p:nvPr/>
        </p:nvSpPr>
        <p:spPr>
          <a:xfrm>
            <a:off x="3605574" y="6571500"/>
            <a:ext cx="498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://bio1151.nicerweb.com/</a:t>
            </a:r>
            <a:r>
              <a:rPr lang="pt-BR" sz="1000" dirty="0" err="1"/>
              <a:t>Locked</a:t>
            </a:r>
            <a:r>
              <a:rPr lang="pt-BR" sz="1000" dirty="0"/>
              <a:t>/media/ch23/</a:t>
            </a:r>
            <a:r>
              <a:rPr lang="pt-BR" sz="1000" dirty="0" err="1"/>
              <a:t>bottleneck.html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09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tempo médio de espera aumenta à medida que novos clientes chegam</a:t>
            </a:r>
          </a:p>
          <a:p>
            <a:r>
              <a:rPr lang="pt" sz="3600" dirty="0"/>
              <a:t>Em consequência, a fila tende a aumentar também, criando um círculo vicioso</a:t>
            </a:r>
          </a:p>
          <a:p>
            <a:r>
              <a:rPr lang="pt" sz="3600" dirty="0"/>
              <a:t>Uma solução imediata é aumentar o número de servidores (caixas) pra </a:t>
            </a:r>
            <a:r>
              <a:rPr lang="pt" sz="3600" b="1" dirty="0"/>
              <a:t>distribuir o atendimento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Ocorre quando o aumento na quantidade de dados traz ineficiência ao sistema [SDPP]</a:t>
            </a:r>
          </a:p>
          <a:p>
            <a:r>
              <a:rPr lang="pt" sz="3600" dirty="0"/>
              <a:t>Imagina se o DNS funcionasse ainda como um sistema centralizado</a:t>
            </a:r>
          </a:p>
          <a:p>
            <a:r>
              <a:rPr lang="pt" sz="3600" dirty="0"/>
              <a:t>O tempo de busca do endereço IP teria inviabilizado a Internet na escala de hoje [SDPP]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 mesmo ocorre com Sistemas Gerenciadores de Bancos de Dados (</a:t>
            </a:r>
            <a:r>
              <a:rPr lang="pt" sz="3200" dirty="0" err="1"/>
              <a:t>SGBDs</a:t>
            </a:r>
            <a:r>
              <a:rPr lang="pt" sz="3200" dirty="0"/>
              <a:t>)</a:t>
            </a:r>
          </a:p>
          <a:p>
            <a:r>
              <a:rPr lang="pt" sz="3200" dirty="0"/>
              <a:t>O sistema pode ter vários servidores web/servidores de aplicação para atender os usuários, mas todos estes servidores acessam um único SGBD</a:t>
            </a:r>
          </a:p>
          <a:p>
            <a:r>
              <a:rPr lang="pt" sz="3200" dirty="0"/>
              <a:t>Este único SGBD pode se tornar um gargalo com o aumento do número de usuários</a:t>
            </a:r>
          </a:p>
          <a:p>
            <a:r>
              <a:rPr lang="pt" sz="3200" dirty="0"/>
              <a:t>Os usuários podem começar a perceber lentidão de acesso em horários de pico</a:t>
            </a:r>
          </a:p>
          <a:p>
            <a:r>
              <a:rPr lang="pt" sz="3200" dirty="0"/>
              <a:t>A situação piora se, pra cada usuário, uma nova conexão ao banco é aberta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Normalmente necessitam centralizar dados para realizar o processamento, que é problemático como acabamos de ver</a:t>
            </a:r>
          </a:p>
          <a:p>
            <a:r>
              <a:rPr lang="pt" sz="3600" dirty="0"/>
              <a:t>Em uma rede social como o </a:t>
            </a:r>
            <a:r>
              <a:rPr lang="pt" sz="3600" dirty="0" err="1"/>
              <a:t>Facebook</a:t>
            </a:r>
            <a:r>
              <a:rPr lang="pt" sz="3600" dirty="0"/>
              <a:t>, um algoritmo poderia buscar sugestões de amizade para todos os usuários</a:t>
            </a:r>
          </a:p>
          <a:p>
            <a:r>
              <a:rPr lang="pt" sz="3600" dirty="0"/>
              <a:t>Isto exigiria a obtenção dos dados e conexões (conta</a:t>
            </a:r>
            <a:r>
              <a:rPr lang="en-US" sz="3600" dirty="0" err="1"/>
              <a:t>tos</a:t>
            </a:r>
            <a:r>
              <a:rPr lang="en-US" sz="3600" dirty="0"/>
              <a:t>)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mundialmente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721591"/>
            <a:ext cx="10908264" cy="4083474"/>
          </a:xfrm>
        </p:spPr>
        <p:txBody>
          <a:bodyPr>
            <a:normAutofit/>
          </a:bodyPr>
          <a:lstStyle/>
          <a:p>
            <a:r>
              <a:rPr lang="pt" sz="3200" dirty="0"/>
              <a:t>O </a:t>
            </a:r>
            <a:r>
              <a:rPr lang="pt" sz="3200" dirty="0">
                <a:hlinkClick r:id="rId2"/>
              </a:rPr>
              <a:t>Facebbok contabilizou mais de 1 bilhão de usuários em 2012</a:t>
            </a:r>
            <a:r>
              <a:rPr lang="pt" sz="3200" dirty="0"/>
              <a:t> e </a:t>
            </a:r>
            <a:r>
              <a:rPr lang="pt" sz="3200" dirty="0">
                <a:hlinkClick r:id="rId3"/>
              </a:rPr>
              <a:t>2 bilhões de acessos mensais em 2017</a:t>
            </a:r>
            <a:r>
              <a:rPr lang="pt" sz="3200" dirty="0"/>
              <a:t> (mais de 46 mil acessos por minuto)</a:t>
            </a:r>
          </a:p>
          <a:p>
            <a:r>
              <a:rPr lang="pt" sz="3200" dirty="0"/>
              <a:t>Executar um algoritmo centralizado sobre um número tão grande de dados, sobrecarregaria recursos físicos como memória do servidor e rede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721591"/>
            <a:ext cx="10908264" cy="4388274"/>
          </a:xfrm>
        </p:spPr>
        <p:txBody>
          <a:bodyPr>
            <a:normAutofit/>
          </a:bodyPr>
          <a:lstStyle/>
          <a:p>
            <a:r>
              <a:rPr lang="en-US" sz="3200" dirty="0" err="1"/>
              <a:t>Sobrecarregaria</a:t>
            </a:r>
            <a:r>
              <a:rPr lang="en-US" sz="3200" dirty="0"/>
              <a:t> a rede </a:t>
            </a:r>
            <a:r>
              <a:rPr lang="pt" sz="3200" dirty="0"/>
              <a:t>quando os dados precisarem ser enviados para outros locais</a:t>
            </a:r>
          </a:p>
          <a:p>
            <a:r>
              <a:rPr lang="pt" sz="3200" dirty="0"/>
              <a:t>O processamento por um único servidor tornaria inviável o tempo para encontrar as sugestões de amizade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2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 solução são </a:t>
            </a:r>
            <a:r>
              <a:rPr lang="pt" sz="3600" b="1" dirty="0"/>
              <a:t>algoritmos</a:t>
            </a:r>
            <a:r>
              <a:rPr lang="pt" sz="3600" dirty="0"/>
              <a:t> decentralizados (distribuídos)</a:t>
            </a:r>
          </a:p>
          <a:p>
            <a:r>
              <a:rPr lang="en-US" sz="3600" dirty="0" err="1"/>
              <a:t>Usam</a:t>
            </a:r>
            <a:r>
              <a:rPr lang="en-US" sz="3600" dirty="0"/>
              <a:t> a </a:t>
            </a:r>
            <a:r>
              <a:rPr lang="en-US" sz="3600" dirty="0" err="1"/>
              <a:t>técnica</a:t>
            </a:r>
            <a:r>
              <a:rPr lang="en-US" sz="3600" dirty="0"/>
              <a:t> “</a:t>
            </a:r>
            <a:r>
              <a:rPr lang="en-US" sz="3600" i="1" dirty="0"/>
              <a:t>Divide and Conquer” </a:t>
            </a:r>
            <a:r>
              <a:rPr lang="en-US" sz="3600" i="1" dirty="0" err="1"/>
              <a:t>já</a:t>
            </a:r>
            <a:r>
              <a:rPr lang="en-US" sz="3600" i="1" dirty="0"/>
              <a:t> </a:t>
            </a:r>
            <a:r>
              <a:rPr lang="en-US" sz="3600" i="1" dirty="0" err="1"/>
              <a:t>discutida</a:t>
            </a:r>
            <a:endParaRPr lang="pt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Os dados são divididos em subconjuntos</a:t>
            </a:r>
          </a:p>
          <a:p>
            <a:r>
              <a:rPr lang="pt" sz="3600" dirty="0"/>
              <a:t>Cada servidor recebe e processa um subconjunto de forma isolada e independente</a:t>
            </a:r>
            <a:endParaRPr lang="pt" sz="3600" i="1" dirty="0"/>
          </a:p>
          <a:p>
            <a:r>
              <a:rPr lang="pt" sz="3600" dirty="0"/>
              <a:t>Resultados de cada servidor podem ser combinados e processados novamente</a:t>
            </a:r>
          </a:p>
          <a:p>
            <a:r>
              <a:rPr lang="en-US" sz="3600" dirty="0" err="1"/>
              <a:t>Resultado</a:t>
            </a:r>
            <a:r>
              <a:rPr lang="en-US" sz="3600" dirty="0"/>
              <a:t> final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gerado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103837"/>
          </a:xfrm>
        </p:spPr>
        <p:txBody>
          <a:bodyPr>
            <a:normAutofit/>
          </a:bodyPr>
          <a:lstStyle/>
          <a:p>
            <a:r>
              <a:rPr lang="pt" sz="3200" dirty="0"/>
              <a:t>Um modelo de programação bastante utilizado atualmente é o </a:t>
            </a:r>
            <a:r>
              <a:rPr lang="pt" sz="3200" i="1" dirty="0" err="1"/>
              <a:t>MapReduce</a:t>
            </a:r>
            <a:r>
              <a:rPr lang="pt" sz="3200" dirty="0"/>
              <a:t> (Mapear/Reduzir)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 descr="MapReduce">
            <a:extLst>
              <a:ext uri="{FF2B5EF4-FFF2-40B4-BE49-F238E27FC236}">
                <a16:creationId xmlns:a16="http://schemas.microsoft.com/office/drawing/2014/main" id="{8D9D87EE-0F26-1A42-9465-5CC2A9AA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8" y="2458387"/>
            <a:ext cx="10641961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133600"/>
            <a:ext cx="10908264" cy="3208428"/>
          </a:xfrm>
        </p:spPr>
        <p:txBody>
          <a:bodyPr>
            <a:normAutofit/>
          </a:bodyPr>
          <a:lstStyle/>
          <a:p>
            <a:r>
              <a:rPr lang="pt-BR" sz="3600" dirty="0"/>
              <a:t>Necessidade de divisão de tarefas para redução do tempo de execução</a:t>
            </a:r>
          </a:p>
          <a:p>
            <a:r>
              <a:rPr lang="pt-BR" sz="36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4806407"/>
          </a:xfrm>
        </p:spPr>
        <p:txBody>
          <a:bodyPr>
            <a:noAutofit/>
          </a:bodyPr>
          <a:lstStyle/>
          <a:p>
            <a:pPr algn="just"/>
            <a:r>
              <a:rPr lang="pt" sz="3600" dirty="0"/>
              <a:t>A ferramenta mais famosa que implementa este modelo </a:t>
            </a:r>
            <a:r>
              <a:rPr lang="pt" sz="3600" dirty="0" err="1"/>
              <a:t>MapReduce</a:t>
            </a:r>
            <a:r>
              <a:rPr lang="pt" sz="3600" dirty="0"/>
              <a:t> é o </a:t>
            </a:r>
            <a:r>
              <a:rPr lang="pt" sz="3600" dirty="0">
                <a:hlinkClick r:id="rId2"/>
              </a:rPr>
              <a:t>Apache </a:t>
            </a:r>
            <a:r>
              <a:rPr lang="pt" sz="3600" dirty="0" err="1">
                <a:hlinkClick r:id="rId2"/>
              </a:rPr>
              <a:t>Hadoop</a:t>
            </a:r>
            <a:endParaRPr lang="pt" sz="3600" dirty="0"/>
          </a:p>
          <a:p>
            <a:pPr algn="just"/>
            <a:r>
              <a:rPr lang="pt" sz="3600" dirty="0"/>
              <a:t>Os </a:t>
            </a:r>
            <a:r>
              <a:rPr lang="pt" sz="3600" dirty="0">
                <a:hlinkClick r:id="rId3"/>
              </a:rPr>
              <a:t>Streams do Java 8</a:t>
            </a:r>
            <a:r>
              <a:rPr lang="pt" sz="3600" dirty="0"/>
              <a:t> permitem implementar este modelo, mas de forma paralela, ou seja: utilizando múltiplas </a:t>
            </a:r>
            <a:r>
              <a:rPr lang="pt" sz="3600" dirty="0" err="1"/>
              <a:t>CPUs</a:t>
            </a:r>
            <a:r>
              <a:rPr lang="pt" sz="3600" dirty="0"/>
              <a:t> de uma máquina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Para fazer processamento decentralizado, é preciso dividir ou decentralizar os dados</a:t>
            </a:r>
          </a:p>
          <a:p>
            <a:r>
              <a:rPr lang="en-US" sz="3600" dirty="0"/>
              <a:t>No </a:t>
            </a:r>
            <a:r>
              <a:rPr lang="en-US" sz="3600" dirty="0" err="1"/>
              <a:t>caso</a:t>
            </a:r>
            <a:r>
              <a:rPr lang="en-US" sz="3600" dirty="0"/>
              <a:t> do Facebook,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usam</a:t>
            </a:r>
            <a:r>
              <a:rPr lang="en-US" sz="3600" dirty="0"/>
              <a:t> </a:t>
            </a:r>
            <a:r>
              <a:rPr lang="en-US" sz="3600" dirty="0" err="1"/>
              <a:t>diferentes</a:t>
            </a:r>
            <a:r>
              <a:rPr lang="en-US" sz="3600" dirty="0"/>
              <a:t> SGBDs para </a:t>
            </a:r>
            <a:r>
              <a:rPr lang="en-US" sz="3600" dirty="0" err="1"/>
              <a:t>decentralização</a:t>
            </a:r>
            <a:r>
              <a:rPr lang="en-US" sz="3600" dirty="0"/>
              <a:t> de dados</a:t>
            </a:r>
            <a:endParaRPr lang="pt" sz="3600" dirty="0"/>
          </a:p>
          <a:p>
            <a:r>
              <a:rPr lang="en-US" sz="3600" dirty="0" err="1"/>
              <a:t>Isto</a:t>
            </a:r>
            <a:r>
              <a:rPr lang="en-US" sz="3600" dirty="0"/>
              <a:t> </a:t>
            </a:r>
            <a:r>
              <a:rPr lang="en-US" sz="3600" dirty="0" err="1"/>
              <a:t>inclui</a:t>
            </a:r>
            <a:r>
              <a:rPr lang="en-US" sz="3600" dirty="0"/>
              <a:t> MySQL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e o Apache Cassandra: um SBGD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inicialmente</a:t>
            </a:r>
            <a:r>
              <a:rPr lang="en-US" sz="3600" dirty="0"/>
              <a:t> </a:t>
            </a:r>
            <a:r>
              <a:rPr lang="en-US" sz="3600" dirty="0" err="1"/>
              <a:t>desenvolvido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Facebook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en-US" sz="3600" dirty="0"/>
              <a:t>SGBDs </a:t>
            </a:r>
            <a:r>
              <a:rPr lang="en-US" sz="3600" dirty="0" err="1"/>
              <a:t>distribuídos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fazem</a:t>
            </a:r>
            <a:r>
              <a:rPr lang="en-US" sz="3600" dirty="0"/>
              <a:t> </a:t>
            </a:r>
            <a:r>
              <a:rPr lang="en-US" sz="3600" dirty="0" err="1"/>
              <a:t>parte</a:t>
            </a:r>
            <a:r>
              <a:rPr lang="en-US" sz="3600" dirty="0"/>
              <a:t> da </a:t>
            </a:r>
            <a:r>
              <a:rPr lang="en-US" sz="3600" dirty="0" err="1"/>
              <a:t>disciplina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Antes da popularização da internet, sistemas eram acessados a partir de uma LAN</a:t>
            </a:r>
          </a:p>
          <a:p>
            <a:r>
              <a:rPr lang="pt" sz="3600" dirty="0"/>
              <a:t>Atraso, congestionamento e quebra de conexão eram muito me</a:t>
            </a:r>
            <a:r>
              <a:rPr lang="en-US" sz="3600" dirty="0" err="1"/>
              <a:t>nores</a:t>
            </a:r>
            <a:endParaRPr lang="pt" sz="3600" dirty="0"/>
          </a:p>
          <a:p>
            <a:r>
              <a:rPr lang="pt" sz="3600" dirty="0" err="1"/>
              <a:t>Apps</a:t>
            </a:r>
            <a:r>
              <a:rPr lang="pt" sz="3600" dirty="0"/>
              <a:t> faziam requisições síncronas a um servidor na LAN: ficava bloqueada, aguardando uma resposta [SDPP] [SDCP]</a:t>
            </a:r>
          </a:p>
          <a:p>
            <a:pPr marL="0" indent="0" algn="ctr">
              <a:buNone/>
            </a:pPr>
            <a:r>
              <a:rPr lang="en-US" sz="3600" dirty="0">
                <a:hlinkClick r:id="rId2"/>
              </a:rPr>
              <a:t>manoelcampos.gitbooks.io/sistemas-distribuidos/book/chapter01b-scalability.html</a:t>
            </a:r>
            <a:r>
              <a:rPr lang="en-US" sz="3600" dirty="0"/>
              <a:t> 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61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Discutindo </a:t>
            </a:r>
            <a:r>
              <a:rPr lang="pt-BR" b="1" i="1" dirty="0" err="1"/>
              <a:t>estraTéGias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As tecnologias e estratégias para escalabilidade apresentadas anteriormente normalmente terão um custo associado</a:t>
            </a:r>
          </a:p>
          <a:p>
            <a:r>
              <a:rPr lang="pt-PT" sz="3200" b="1" dirty="0"/>
              <a:t>Custo Operacional</a:t>
            </a:r>
            <a:r>
              <a:rPr lang="pt-PT" sz="3200" dirty="0"/>
              <a:t>: requer tempo e esforço para colocar em funcionamento</a:t>
            </a:r>
            <a:endParaRPr lang="pt" sz="3200" dirty="0"/>
          </a:p>
          <a:p>
            <a:r>
              <a:rPr lang="en-US" sz="3200" b="1" dirty="0" err="1"/>
              <a:t>Custo</a:t>
            </a:r>
            <a:r>
              <a:rPr lang="en-US" sz="3200" b="1" dirty="0"/>
              <a:t> </a:t>
            </a:r>
            <a:r>
              <a:rPr lang="en-US" sz="3200" b="1" dirty="0" err="1"/>
              <a:t>Financeiro</a:t>
            </a:r>
            <a:r>
              <a:rPr lang="en-US" sz="3200" dirty="0"/>
              <a:t>: </a:t>
            </a:r>
            <a:r>
              <a:rPr lang="en-US" sz="3200" dirty="0" err="1"/>
              <a:t>usar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máquinas</a:t>
            </a:r>
            <a:r>
              <a:rPr lang="en-US" sz="3200" dirty="0"/>
              <a:t> para </a:t>
            </a:r>
            <a:r>
              <a:rPr lang="en-US" sz="3200" dirty="0" err="1"/>
              <a:t>distribuir</a:t>
            </a:r>
            <a:r>
              <a:rPr lang="en-US" sz="3200" dirty="0"/>
              <a:t> </a:t>
            </a:r>
            <a:r>
              <a:rPr lang="en-US" sz="3200" dirty="0" err="1"/>
              <a:t>melhor</a:t>
            </a:r>
            <a:r>
              <a:rPr lang="en-US" sz="3200" dirty="0"/>
              <a:t> o </a:t>
            </a:r>
            <a:r>
              <a:rPr lang="en-US" sz="3200" dirty="0" err="1"/>
              <a:t>sistema</a:t>
            </a:r>
            <a:r>
              <a:rPr lang="en-US" sz="3200" dirty="0"/>
              <a:t> e </a:t>
            </a:r>
            <a:r>
              <a:rPr lang="en-US" sz="3200" dirty="0" err="1"/>
              <a:t>balancear</a:t>
            </a:r>
            <a:r>
              <a:rPr lang="en-US" sz="3200" dirty="0"/>
              <a:t> </a:t>
            </a:r>
            <a:r>
              <a:rPr lang="en-US" sz="3200" dirty="0" err="1"/>
              <a:t>carga</a:t>
            </a:r>
            <a:r>
              <a:rPr lang="en-US" sz="3200" dirty="0"/>
              <a:t> </a:t>
            </a:r>
            <a:r>
              <a:rPr lang="en-US" sz="3200" dirty="0" err="1"/>
              <a:t>terá</a:t>
            </a:r>
            <a:r>
              <a:rPr lang="en-US" sz="3200" dirty="0"/>
              <a:t> um </a:t>
            </a:r>
            <a:r>
              <a:rPr lang="en-US" sz="3200" dirty="0" err="1"/>
              <a:t>custo</a:t>
            </a:r>
            <a:r>
              <a:rPr lang="en-US" sz="3200" dirty="0"/>
              <a:t> </a:t>
            </a:r>
            <a:r>
              <a:rPr lang="en-US" sz="3200" dirty="0" err="1"/>
              <a:t>adicional</a:t>
            </a:r>
            <a:endParaRPr lang="pt" sz="3200" dirty="0"/>
          </a:p>
        </p:txBody>
      </p:sp>
    </p:spTree>
    <p:extLst>
      <p:ext uri="{BB962C8B-B14F-4D97-AF65-F5344CB8AC3E}">
        <p14:creationId xmlns:p14="http://schemas.microsoft.com/office/powerpoint/2010/main" val="11081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Antes de aplicar qualquer técnica vista aqui, verifique as tecnologias e versões de ferramentas que está usando</a:t>
            </a:r>
          </a:p>
          <a:p>
            <a:r>
              <a:rPr lang="en-US" sz="3200" dirty="0"/>
              <a:t>O PHP 7 por </a:t>
            </a:r>
            <a:r>
              <a:rPr lang="en-US" sz="3200" dirty="0" err="1"/>
              <a:t>exemplo</a:t>
            </a:r>
            <a:r>
              <a:rPr lang="en-US" sz="3200" dirty="0"/>
              <a:t> </a:t>
            </a:r>
            <a:r>
              <a:rPr lang="en-US" sz="3200" dirty="0" err="1"/>
              <a:t>trouxe</a:t>
            </a:r>
            <a:r>
              <a:rPr lang="en-US" sz="3200" dirty="0"/>
              <a:t> </a:t>
            </a:r>
            <a:r>
              <a:rPr lang="en-US" sz="3200" dirty="0" err="1"/>
              <a:t>inacreditáveis</a:t>
            </a:r>
            <a:r>
              <a:rPr lang="en-US" sz="3200" dirty="0"/>
              <a:t> </a:t>
            </a:r>
            <a:r>
              <a:rPr lang="en-US" sz="3200" dirty="0" err="1"/>
              <a:t>melhorias</a:t>
            </a:r>
            <a:r>
              <a:rPr lang="en-US" sz="3200" dirty="0"/>
              <a:t> de </a:t>
            </a:r>
            <a:r>
              <a:rPr lang="en-US" sz="3200" dirty="0" err="1"/>
              <a:t>desempenho</a:t>
            </a:r>
          </a:p>
          <a:p>
            <a:r>
              <a:rPr lang="en-US" sz="3200" dirty="0"/>
              <a:t>2x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rápido</a:t>
            </a:r>
            <a:r>
              <a:rPr lang="en-US" sz="3200" dirty="0"/>
              <a:t>, -30% RAM</a:t>
            </a:r>
            <a:endParaRPr lang="pt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www.zend.com/en/resources/php7_infographic</a:t>
            </a:r>
            <a:r>
              <a:rPr lang="en-US" sz="3200" dirty="0"/>
              <a:t> Zend, </a:t>
            </a:r>
            <a:r>
              <a:rPr lang="en-US" sz="3200" dirty="0" err="1"/>
              <a:t>empresa</a:t>
            </a:r>
            <a:r>
              <a:rPr lang="en-US" sz="3200" dirty="0"/>
              <a:t> que </a:t>
            </a:r>
            <a:r>
              <a:rPr lang="en-US" sz="3200" dirty="0" err="1"/>
              <a:t>atualmente</a:t>
            </a:r>
            <a:r>
              <a:rPr lang="en-US" sz="3200" dirty="0"/>
              <a:t> </a:t>
            </a:r>
            <a:r>
              <a:rPr lang="en-US" sz="3200" dirty="0" err="1"/>
              <a:t>mantém</a:t>
            </a:r>
            <a:r>
              <a:rPr lang="en-US" sz="3200" dirty="0"/>
              <a:t> o PHP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https://youtu.be/rKXFgWP-2xQ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Rasmus </a:t>
            </a:r>
            <a:r>
              <a:rPr lang="en-US" sz="3200" dirty="0" err="1"/>
              <a:t>Lerdorf</a:t>
            </a:r>
            <a:r>
              <a:rPr lang="en-US" sz="3200" dirty="0"/>
              <a:t>, </a:t>
            </a:r>
            <a:r>
              <a:rPr lang="en-US" sz="3200" dirty="0" err="1"/>
              <a:t>creador</a:t>
            </a:r>
            <a:r>
              <a:rPr lang="en-US" sz="3200" dirty="0"/>
              <a:t> do PHP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Discutindo </a:t>
            </a:r>
            <a:r>
              <a:rPr lang="pt-BR" b="1" i="1" dirty="0" err="1"/>
              <a:t>estraTéGias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8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36" y="3065473"/>
            <a:ext cx="10908264" cy="1838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200" dirty="0"/>
              <a:t>O servidor web utilizado também pode fazer uma grande diferença no consumo de recursos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Discutindo </a:t>
            </a:r>
            <a:r>
              <a:rPr lang="pt-BR" b="1" i="1" dirty="0" err="1"/>
              <a:t>estraTéGias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8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2816F-1239-BA4F-92F4-2032B4019570}"/>
              </a:ext>
            </a:extLst>
          </p:cNvPr>
          <p:cNvSpPr txBox="1"/>
          <p:nvPr/>
        </p:nvSpPr>
        <p:spPr>
          <a:xfrm>
            <a:off x="887683" y="6168426"/>
            <a:ext cx="1041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 (2019)</a:t>
            </a:r>
          </a:p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20701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416D8-25A5-9D48-A425-5B2B9EC48B34}"/>
              </a:ext>
            </a:extLst>
          </p:cNvPr>
          <p:cNvSpPr txBox="1"/>
          <p:nvPr/>
        </p:nvSpPr>
        <p:spPr>
          <a:xfrm>
            <a:off x="953406" y="6138446"/>
            <a:ext cx="10285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36650032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5E299-92AF-8D46-9D78-C8B99B091374}"/>
              </a:ext>
            </a:extLst>
          </p:cNvPr>
          <p:cNvSpPr txBox="1"/>
          <p:nvPr/>
        </p:nvSpPr>
        <p:spPr>
          <a:xfrm>
            <a:off x="5411451" y="1199211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(2016)</a:t>
            </a:r>
          </a:p>
        </p:txBody>
      </p:sp>
    </p:spTree>
    <p:extLst>
      <p:ext uri="{BB962C8B-B14F-4D97-AF65-F5344CB8AC3E}">
        <p14:creationId xmlns:p14="http://schemas.microsoft.com/office/powerpoint/2010/main" val="646937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B2D77-5A85-874B-8AD5-40851758CA7D}"/>
              </a:ext>
            </a:extLst>
          </p:cNvPr>
          <p:cNvSpPr txBox="1"/>
          <p:nvPr/>
        </p:nvSpPr>
        <p:spPr>
          <a:xfrm>
            <a:off x="3507700" y="929388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44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600" dirty="0"/>
              <a:t>Aplicação do conceito </a:t>
            </a:r>
            <a:r>
              <a:rPr lang="pt-BR" sz="3600" i="1" dirty="0"/>
              <a:t>“Divide </a:t>
            </a:r>
            <a:r>
              <a:rPr lang="pt-BR" sz="3600" i="1" dirty="0" err="1"/>
              <a:t>and</a:t>
            </a:r>
            <a:r>
              <a:rPr lang="pt-BR" sz="3600" i="1" dirty="0"/>
              <a:t> </a:t>
            </a:r>
            <a:r>
              <a:rPr lang="pt-BR" sz="3600" i="1" dirty="0" err="1"/>
              <a:t>Conquer</a:t>
            </a:r>
            <a:r>
              <a:rPr lang="pt-BR" sz="3600" i="1" dirty="0"/>
              <a:t>” [PA]</a:t>
            </a:r>
          </a:p>
          <a:p>
            <a:r>
              <a:rPr lang="pt-BR" sz="3600" i="1" dirty="0"/>
              <a:t>Divisão de um problema em </a:t>
            </a:r>
            <a:r>
              <a:rPr lang="pt-BR" sz="3600" i="1" dirty="0" err="1"/>
              <a:t>sub-problemas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Transparência</a:t>
            </a:r>
            <a:br>
              <a:rPr lang="pt-BR" b="1" i="1" dirty="0"/>
            </a:br>
            <a:r>
              <a:rPr lang="pt-BR" sz="1200" i="1" cap="none" dirty="0"/>
              <a:t>(falta finalizar)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Transparência de Distribuição</a:t>
            </a:r>
          </a:p>
          <a:p>
            <a:r>
              <a:rPr lang="pt" sz="3200" dirty="0"/>
              <a:t>Transparência de Acesso</a:t>
            </a:r>
          </a:p>
          <a:p>
            <a:r>
              <a:rPr lang="pt" sz="3200" dirty="0"/>
              <a:t>Transparência de Localização</a:t>
            </a:r>
          </a:p>
          <a:p>
            <a:r>
              <a:rPr lang="pt" sz="3200" dirty="0"/>
              <a:t>Transparência de Migração/Mobilidade</a:t>
            </a:r>
          </a:p>
          <a:p>
            <a:r>
              <a:rPr lang="pt" sz="3200" dirty="0"/>
              <a:t>Transparência de Relocação</a:t>
            </a:r>
          </a:p>
          <a:p>
            <a:r>
              <a:rPr lang="pt" sz="3200" dirty="0"/>
              <a:t>Transparência de Replicação</a:t>
            </a:r>
          </a:p>
          <a:p>
            <a:r>
              <a:rPr lang="pt" sz="3200" dirty="0"/>
              <a:t>Transparência de Concorrência</a:t>
            </a:r>
          </a:p>
          <a:p>
            <a:r>
              <a:rPr lang="pt" sz="3200" dirty="0"/>
              <a:t>Transparência de Falhas</a:t>
            </a:r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manoelcampos.gitbooks.io/sistemas-distribuidos/book/chapter01c-transparency.html</a:t>
            </a:r>
            <a:r>
              <a:rPr lang="en-US" sz="3200" dirty="0"/>
              <a:t> 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Transparência a falhas</a:t>
            </a:r>
            <a:endParaRPr lang="pt-BR" sz="1200" i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Objetiva ocultar falhas dos usuários e sistemas</a:t>
            </a:r>
          </a:p>
          <a:p>
            <a:r>
              <a:rPr lang="pt" sz="3200" dirty="0"/>
              <a:t>Se um componente falha, outro deve assumir</a:t>
            </a:r>
          </a:p>
          <a:p>
            <a:r>
              <a:rPr lang="pt" sz="3200" dirty="0"/>
              <a:t>Incluir BL</a:t>
            </a:r>
          </a:p>
          <a:p>
            <a:r>
              <a:rPr lang="pt" sz="3200" dirty="0"/>
              <a:t>Tolerância a falhas também não é infinita</a:t>
            </a:r>
          </a:p>
          <a:p>
            <a:r>
              <a:rPr lang="pt" sz="3200" dirty="0"/>
              <a:t>Nível de tolerância </a:t>
            </a:r>
            <a:r>
              <a:rPr lang="pt" sz="3200" dirty="0" err="1"/>
              <a:t>k</a:t>
            </a:r>
            <a:r>
              <a:rPr lang="pt" sz="3200" dirty="0"/>
              <a:t>: indica que o sistema suporta </a:t>
            </a:r>
            <a:r>
              <a:rPr lang="pt" sz="3200" dirty="0" err="1"/>
              <a:t>k</a:t>
            </a:r>
            <a:r>
              <a:rPr lang="pt" sz="3200" dirty="0"/>
              <a:t> falhas</a:t>
            </a:r>
          </a:p>
          <a:p>
            <a:r>
              <a:rPr lang="pt" sz="3200" dirty="0"/>
              <a:t>Requer k+1 elementos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Transparência a falhas</a:t>
            </a:r>
            <a:endParaRPr lang="pt-BR" sz="1200" i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Usuários também precisam ser tolerantes</a:t>
            </a:r>
          </a:p>
          <a:p>
            <a:r>
              <a:rPr lang="pt" sz="3200" dirty="0"/>
              <a:t>Se um elemento falhar, o sistema pode demorar mais a responder</a:t>
            </a:r>
          </a:p>
          <a:p>
            <a:r>
              <a:rPr lang="pt" sz="3200" dirty="0"/>
              <a:t>O tempo de resposta pode ser longo levando ao </a:t>
            </a:r>
            <a:r>
              <a:rPr lang="pt" sz="3200" i="1" dirty="0"/>
              <a:t>timeout</a:t>
            </a:r>
            <a:endParaRPr lang="pt" sz="3200" dirty="0"/>
          </a:p>
          <a:p>
            <a:r>
              <a:rPr lang="pt" sz="3200" dirty="0"/>
              <a:t>Clientes como navegadores podem configurar tal tempo</a:t>
            </a:r>
          </a:p>
          <a:p>
            <a:r>
              <a:rPr lang="pt" sz="3200" dirty="0"/>
              <a:t>No Firefox digite </a:t>
            </a:r>
            <a:r>
              <a:rPr lang="en-US" dirty="0" err="1"/>
              <a:t>about:config</a:t>
            </a:r>
            <a:r>
              <a:rPr lang="pt" sz="3200" dirty="0"/>
              <a:t> e procure por </a:t>
            </a:r>
            <a:r>
              <a:rPr lang="en-US" dirty="0" err="1"/>
              <a:t>network.http.connection</a:t>
            </a:r>
            <a:r>
              <a:rPr lang="en-US" dirty="0"/>
              <a:t>-timeout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Disponibilidade</a:t>
            </a:r>
            <a:endParaRPr lang="pt-BR" sz="1200" i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-PT" sz="3200" dirty="0"/>
              <a:t>Indica o percentual de tempo que espera-se que o sistema esteja em funcionamento</a:t>
            </a:r>
          </a:p>
          <a:p>
            <a:r>
              <a:rPr lang="pt-PT" sz="3200" dirty="0"/>
              <a:t>Normalmente é um valor a partir de 99%</a:t>
            </a:r>
          </a:p>
          <a:p>
            <a:r>
              <a:rPr lang="pt-PT" sz="3200" dirty="0"/>
              <a:t>Está diretamente associada ao </a:t>
            </a:r>
            <a:r>
              <a:rPr lang="pt-PT" sz="3200" b="1" dirty="0"/>
              <a:t>nível de tolerância</a:t>
            </a:r>
            <a:r>
              <a:rPr lang="pt-PT" sz="3200" dirty="0"/>
              <a:t> a falhas </a:t>
            </a:r>
            <a:r>
              <a:rPr lang="pt-PT" sz="3200" i="1" dirty="0"/>
              <a:t>k</a:t>
            </a:r>
          </a:p>
          <a:p>
            <a:r>
              <a:rPr lang="pt-PT" sz="3200" dirty="0"/>
              <a:t>Quanto mais tolerante a falhas, maior a disponibilidade</a:t>
            </a:r>
          </a:p>
          <a:p>
            <a:r>
              <a:rPr lang="pt-PT" sz="3200" dirty="0"/>
              <a:t>Serviços de nuvem podem </a:t>
            </a:r>
            <a:r>
              <a:rPr lang="pt-PT" sz="3200" dirty="0" err="1"/>
              <a:t>detectar</a:t>
            </a:r>
            <a:r>
              <a:rPr lang="pt-PT" sz="3200" dirty="0"/>
              <a:t> a falha de uma VM e iniciar uma nova, para não reduzir tal nível </a:t>
            </a:r>
            <a:r>
              <a:rPr lang="pt-PT" sz="3200" i="1" dirty="0"/>
              <a:t>k</a:t>
            </a:r>
          </a:p>
          <a:p>
            <a:pPr marL="0" indent="0" algn="ctr">
              <a:buNone/>
            </a:pPr>
            <a:r>
              <a:rPr lang="en-US" sz="3200" i="1" dirty="0">
                <a:hlinkClick r:id="rId2"/>
              </a:rPr>
              <a:t>manoelcampos.gitbooks.io/sistemas-distribuidos/book/chapter01d-availability.html</a:t>
            </a:r>
            <a:r>
              <a:rPr lang="en-US" sz="3200" i="1" dirty="0"/>
              <a:t> </a:t>
            </a:r>
            <a:endParaRPr lang="pt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75862" cy="3777622"/>
          </a:xfrm>
        </p:spPr>
        <p:txBody>
          <a:bodyPr>
            <a:normAutofit/>
          </a:bodyPr>
          <a:lstStyle/>
          <a:p>
            <a:r>
              <a:rPr lang="pt-BR" sz="3600" dirty="0"/>
              <a:t>Evolução da computação em décadas</a:t>
            </a:r>
          </a:p>
          <a:p>
            <a:r>
              <a:rPr lang="pt-BR" sz="3600" dirty="0"/>
              <a:t>Popularização da informática: aumento da demanda por recursos computacionais</a:t>
            </a:r>
          </a:p>
          <a:p>
            <a:r>
              <a:rPr lang="pt-BR" sz="3600" dirty="0"/>
              <a:t>Popularização das redes e advento da Internet</a:t>
            </a:r>
          </a:p>
          <a:p>
            <a:r>
              <a:rPr lang="pt-BR" sz="36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Computadores passaram a ser interligados em rede</a:t>
            </a:r>
          </a:p>
          <a:p>
            <a:r>
              <a:rPr lang="pt-BR" sz="3600" dirty="0"/>
              <a:t>Sistemas centralizados (</a:t>
            </a:r>
            <a:r>
              <a:rPr lang="pt-BR" sz="3600" dirty="0" err="1"/>
              <a:t>monoprocessados</a:t>
            </a:r>
            <a:r>
              <a:rPr lang="pt-BR" sz="36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600" dirty="0"/>
              <a:t>“Sistemas </a:t>
            </a:r>
            <a:r>
              <a:rPr lang="pt-BR" sz="3600" dirty="0" err="1"/>
              <a:t>multiprocessados</a:t>
            </a:r>
            <a:r>
              <a:rPr lang="pt-BR" sz="3600" dirty="0"/>
              <a:t> executando em diversos computadores”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11729</TotalTime>
  <Words>3050</Words>
  <Application>Microsoft Macintosh PowerPoint</Application>
  <PresentationFormat>Widescreen</PresentationFormat>
  <Paragraphs>395</Paragraphs>
  <Slides>74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ESCALABILIDADE</vt:lpstr>
      <vt:lpstr>ESCALABILIDADE</vt:lpstr>
      <vt:lpstr>dimensões ESCALABILIDADE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geográfica</vt:lpstr>
      <vt:lpstr>ESCALABILIDADE administrativa</vt:lpstr>
      <vt:lpstr>ESCALABILIDADE administrativa</vt:lpstr>
      <vt:lpstr>ESCALABILIDADE administrativa</vt:lpstr>
      <vt:lpstr>Problemas de ESCALABILIDADE</vt:lpstr>
      <vt:lpstr>Problemas de ESCALABILIDADE</vt:lpstr>
      <vt:lpstr>Problemas de  ESCALABILIDADE de tamanho</vt:lpstr>
      <vt:lpstr>Problema:  Serviço centralizado</vt:lpstr>
      <vt:lpstr>Problema:  Serviço centralizado</vt:lpstr>
      <vt:lpstr>Problema:  Serviço centralizado</vt:lpstr>
      <vt:lpstr>Problema:  Dados centralizados</vt:lpstr>
      <vt:lpstr>Problema:  Dados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Problemas de  ESCALABILIDADE geográfica</vt:lpstr>
      <vt:lpstr>Discutindo estraTéGias  de escalabilidade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Transparência (falta finalizar)</vt:lpstr>
      <vt:lpstr>Transparência a falhas</vt:lpstr>
      <vt:lpstr>Transparência a falhas</vt:lpstr>
      <vt:lpstr>Disponibilidade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896</cp:revision>
  <cp:lastPrinted>2018-10-31T18:58:06Z</cp:lastPrinted>
  <dcterms:created xsi:type="dcterms:W3CDTF">2018-10-29T17:43:05Z</dcterms:created>
  <dcterms:modified xsi:type="dcterms:W3CDTF">2019-09-03T22:44:12Z</dcterms:modified>
</cp:coreProperties>
</file>