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62" r:id="rId6"/>
    <p:sldId id="266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72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1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186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08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772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4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562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54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51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38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23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34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3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30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84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28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14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best-practices-auto-scaling/" TargetMode="External"/><Relationship Id="rId2" Type="http://schemas.openxmlformats.org/officeDocument/2006/relationships/hyperlink" Target="https://azure.microsof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0044D9F-361F-4A77-987F-B4C7E936721D}"/>
              </a:ext>
            </a:extLst>
          </p:cNvPr>
          <p:cNvSpPr txBox="1"/>
          <p:nvPr/>
        </p:nvSpPr>
        <p:spPr>
          <a:xfrm>
            <a:off x="759056" y="1156530"/>
            <a:ext cx="9342783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que é CQRS?</a:t>
            </a:r>
          </a:p>
          <a:p>
            <a:endParaRPr lang="pt-BR" b="0" i="0" dirty="0">
              <a:solidFill>
                <a:srgbClr val="616161"/>
              </a:solidFill>
              <a:effectLst/>
              <a:latin typeface="Tahoma" panose="020B0604030504040204" pitchFamily="34" charset="0"/>
            </a:endParaRPr>
          </a:p>
          <a:p>
            <a:r>
              <a:rPr lang="pt-BR" sz="1700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CQRS significa Command Query Responsibility Segregation. Como o nome já diz, é sobre separar a responsabilidade de escrita e leitura de seus dados.</a:t>
            </a:r>
          </a:p>
          <a:p>
            <a:endParaRPr lang="pt-BR" sz="1700" dirty="0">
              <a:solidFill>
                <a:srgbClr val="616161"/>
              </a:solidFill>
              <a:latin typeface="Tahoma" panose="020B0604030504040204" pitchFamily="34" charset="0"/>
            </a:endParaRPr>
          </a:p>
          <a:p>
            <a:r>
              <a:rPr lang="pt-BR" sz="1700" b="1" dirty="0">
                <a:latin typeface="Tahoma" panose="020B0604030504040204" pitchFamily="34" charset="0"/>
              </a:rPr>
              <a:t>O que não é CQRS?</a:t>
            </a:r>
          </a:p>
          <a:p>
            <a:endParaRPr lang="pt-BR" sz="1700" dirty="0">
              <a:solidFill>
                <a:srgbClr val="616161"/>
              </a:solidFill>
              <a:latin typeface="Tahoma" panose="020B0604030504040204" pitchFamily="34" charset="0"/>
            </a:endParaRPr>
          </a:p>
          <a:p>
            <a:r>
              <a:rPr lang="pt-BR" sz="1700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 O CQRS </a:t>
            </a:r>
            <a:r>
              <a:rPr lang="pt-BR" sz="1700" b="0" i="0" u="sng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não é um estilo arquitetural</a:t>
            </a:r>
            <a:r>
              <a:rPr lang="pt-BR" sz="1700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 como desenvolvimento em camadas, modelo </a:t>
            </a:r>
            <a:r>
              <a:rPr lang="pt-BR" sz="1700" b="0" i="0" dirty="0" err="1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client</a:t>
            </a:r>
            <a:r>
              <a:rPr lang="pt-BR" sz="1700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-server, REST e etc.</a:t>
            </a:r>
          </a:p>
          <a:p>
            <a:endParaRPr lang="pt-BR" sz="1700" dirty="0">
              <a:solidFill>
                <a:srgbClr val="616161"/>
              </a:solidFill>
              <a:latin typeface="Tahoma" panose="020B0604030504040204" pitchFamily="34" charset="0"/>
            </a:endParaRPr>
          </a:p>
          <a:p>
            <a:r>
              <a:rPr lang="pt-BR" sz="1700" b="1" dirty="0">
                <a:latin typeface="Tahoma" panose="020B0604030504040204" pitchFamily="34" charset="0"/>
              </a:rPr>
              <a:t>Vantagens de implementar o CQRS</a:t>
            </a:r>
          </a:p>
          <a:p>
            <a:endParaRPr lang="pt-BR" sz="1700" b="1" dirty="0">
              <a:latin typeface="Tahoma" panose="020B0604030504040204" pitchFamily="34" charset="0"/>
            </a:endParaRPr>
          </a:p>
          <a:p>
            <a:r>
              <a:rPr lang="pt-BR" sz="1700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A implementação do CQRS quebra o conceito monolítico clássico de uma implementação de arquitetura em N camadas onde todo o processo de escrita e leitura passa pelas mesmas camadas e concorre entre si no processamento de regras de negócio e uso de banco de dados.</a:t>
            </a:r>
            <a:endParaRPr lang="pt-BR" sz="1700" b="1" dirty="0"/>
          </a:p>
        </p:txBody>
      </p:sp>
    </p:spTree>
    <p:extLst>
      <p:ext uri="{BB962C8B-B14F-4D97-AF65-F5344CB8AC3E}">
        <p14:creationId xmlns:p14="http://schemas.microsoft.com/office/powerpoint/2010/main" val="158597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708B8E-7AC1-4E6F-BE2F-62D6FC688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67" y="1141686"/>
            <a:ext cx="9237375" cy="4318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	Onde posso aplicar o CQRS?</a:t>
            </a:r>
          </a:p>
          <a:p>
            <a:pPr algn="just" fontAlgn="base"/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Imagine um sistema de SAC onde diversos atendentes num </a:t>
            </a:r>
            <a:r>
              <a:rPr lang="pt-BR" b="0" i="0" dirty="0" err="1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call</a:t>
            </a:r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-center consultam e modificam as informações de um cadastro de clientes enquanto outra área operacional da empresa também trabalha com os mesmos dados simultaneamente. Os dados do cliente são modificados constantemente.</a:t>
            </a:r>
          </a:p>
          <a:p>
            <a:pPr algn="just" fontAlgn="base"/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No mesmo cenário a aplicação pode possuir picos diários de acessos. Como impedir o tal “gargalo” e como manter a disponibilidade da aplicação em qualquer situação?</a:t>
            </a:r>
          </a:p>
          <a:p>
            <a:pPr marL="0" indent="0" fontAlgn="base">
              <a:buNone/>
            </a:pPr>
            <a:r>
              <a:rPr lang="pt-BR" b="1" dirty="0">
                <a:solidFill>
                  <a:srgbClr val="000000"/>
                </a:solidFill>
                <a:latin typeface="Tahoma" panose="020B0604030504040204" pitchFamily="34" charset="0"/>
              </a:rPr>
              <a:t>	Primeira tentativa</a:t>
            </a:r>
          </a:p>
          <a:p>
            <a:pPr algn="just" fontAlgn="base"/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– Ah! Vamos escalar nossa aplicação em N servidores. Podemos migrar para a nuvem (cloud-</a:t>
            </a:r>
            <a:r>
              <a:rPr lang="pt-BR" b="0" i="0" dirty="0" err="1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computing</a:t>
            </a:r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 ex. </a:t>
            </a:r>
            <a:r>
              <a:rPr lang="pt-BR" b="0" i="0" u="none" strike="noStrike" dirty="0">
                <a:solidFill>
                  <a:srgbClr val="1982D1"/>
                </a:solidFill>
                <a:effectLst/>
                <a:latin typeface="inherit"/>
                <a:hlinkClick r:id="rId2"/>
              </a:rPr>
              <a:t>Azure</a:t>
            </a:r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) e criar um script de elasticidade (</a:t>
            </a:r>
            <a:r>
              <a:rPr lang="pt-BR" b="0" i="0" u="none" strike="noStrike" dirty="0" err="1">
                <a:solidFill>
                  <a:srgbClr val="1982D1"/>
                </a:solidFill>
                <a:effectLst/>
                <a:latin typeface="inherit"/>
                <a:hlinkClick r:id="rId3"/>
              </a:rPr>
              <a:t>Autoscaling</a:t>
            </a:r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) para escalar conforme a demanda.</a:t>
            </a:r>
          </a:p>
          <a:p>
            <a:pPr algn="just" fontAlgn="base"/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O conceito de escalabilidade da aplicação vai resolver alguns problemas de disponibilidade como por exemplo suportar muitos usuários simultaneamente sem comprometer a performance da aplicação.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14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2CDF1-BFEF-457E-87CD-1E51803C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54" y="264367"/>
            <a:ext cx="8206607" cy="901959"/>
          </a:xfrm>
        </p:spPr>
        <p:txBody>
          <a:bodyPr>
            <a:noAutofit/>
          </a:bodyPr>
          <a:lstStyle/>
          <a:p>
            <a:r>
              <a:rPr lang="pt-BR" sz="2800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Mas será que só escalar os servidores de aplicação resolve todos os nossos problemas?</a:t>
            </a:r>
            <a:endParaRPr lang="pt-BR" sz="2800" dirty="0"/>
          </a:p>
        </p:txBody>
      </p:sp>
      <p:pic>
        <p:nvPicPr>
          <p:cNvPr id="2052" name="Picture 4" descr="slide-dúvida - Associação Espírita Allan Kardec">
            <a:extLst>
              <a:ext uri="{FF2B5EF4-FFF2-40B4-BE49-F238E27FC236}">
                <a16:creationId xmlns:a16="http://schemas.microsoft.com/office/drawing/2014/main" id="{2260D556-F30A-4EE5-A938-4C8D01BF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30" y="1653106"/>
            <a:ext cx="9199984" cy="355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99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QRS Banco em Chamas">
            <a:extLst>
              <a:ext uri="{FF2B5EF4-FFF2-40B4-BE49-F238E27FC236}">
                <a16:creationId xmlns:a16="http://schemas.microsoft.com/office/drawing/2014/main" id="{CD332D0F-EB00-44FD-832F-4AF8B06F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23" y="1300686"/>
            <a:ext cx="5314172" cy="352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37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4454" y="1854842"/>
            <a:ext cx="8596668" cy="2955697"/>
          </a:xfrm>
        </p:spPr>
        <p:txBody>
          <a:bodyPr>
            <a:noAutofit/>
          </a:bodyPr>
          <a:lstStyle/>
          <a:p>
            <a:r>
              <a:rPr lang="pt-BR" sz="2800" dirty="0"/>
              <a:t>Ter N servidores consumindo um único banco de dados que serve de leitura e gravação pode ocasionar muitos </a:t>
            </a:r>
            <a:r>
              <a:rPr lang="pt-BR" sz="2800" dirty="0" err="1"/>
              <a:t>locks</a:t>
            </a:r>
            <a:r>
              <a:rPr lang="pt-BR" sz="2800" dirty="0"/>
              <a:t> nos dados e com isso ocasionar diversos problemas de performance. No final ainda temos que considerar que o dado exibido já pode estar desatualizado.</a:t>
            </a:r>
          </a:p>
        </p:txBody>
      </p:sp>
    </p:spTree>
    <p:extLst>
      <p:ext uri="{BB962C8B-B14F-4D97-AF65-F5344CB8AC3E}">
        <p14:creationId xmlns:p14="http://schemas.microsoft.com/office/powerpoint/2010/main" val="75100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9140" y="126274"/>
            <a:ext cx="8596668" cy="1320800"/>
          </a:xfrm>
        </p:spPr>
        <p:txBody>
          <a:bodyPr/>
          <a:lstStyle/>
          <a:p>
            <a:r>
              <a:rPr lang="pt-BR" dirty="0"/>
              <a:t>LOCKS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8957" y="971869"/>
            <a:ext cx="8596668" cy="3880773"/>
          </a:xfrm>
        </p:spPr>
        <p:txBody>
          <a:bodyPr>
            <a:noAutofit/>
          </a:bodyPr>
          <a:lstStyle/>
          <a:p>
            <a:r>
              <a:rPr lang="pt-BR" sz="2400" dirty="0"/>
              <a:t>Os </a:t>
            </a:r>
            <a:r>
              <a:rPr lang="pt-BR" sz="2400" b="1" dirty="0" err="1"/>
              <a:t>locks</a:t>
            </a:r>
            <a:r>
              <a:rPr lang="pt-BR" sz="2400" dirty="0"/>
              <a:t> ocorrem quando um processo acessa uma parte dos dados onde existe a possibilidade de que outro processo concorrente também precise desses dados ao mesmo tempo. Ao realizar o </a:t>
            </a:r>
            <a:r>
              <a:rPr lang="pt-BR" sz="2400" b="1" dirty="0" err="1"/>
              <a:t>lock</a:t>
            </a:r>
            <a:r>
              <a:rPr lang="pt-BR" sz="2400" dirty="0"/>
              <a:t> dos dados, fica garantido que a operação agirá da forma esperada, como por exemplo, um </a:t>
            </a:r>
            <a:r>
              <a:rPr lang="pt-BR" sz="2400" dirty="0" err="1"/>
              <a:t>select</a:t>
            </a:r>
            <a:r>
              <a:rPr lang="pt-BR" sz="2400" dirty="0"/>
              <a:t> sem o uso do NOLOCK, ou os </a:t>
            </a:r>
            <a:r>
              <a:rPr lang="pt-BR" sz="2400" dirty="0" err="1"/>
              <a:t>inserts</a:t>
            </a:r>
            <a:r>
              <a:rPr lang="pt-BR" sz="2400" dirty="0"/>
              <a:t>, </a:t>
            </a:r>
            <a:r>
              <a:rPr lang="pt-BR" sz="2400" dirty="0" err="1"/>
              <a:t>updates</a:t>
            </a:r>
            <a:r>
              <a:rPr lang="pt-BR" sz="2400" dirty="0"/>
              <a:t> e deletes. O </a:t>
            </a:r>
            <a:r>
              <a:rPr lang="pt-BR" sz="2400" b="1" dirty="0" err="1"/>
              <a:t>lock</a:t>
            </a:r>
            <a:r>
              <a:rPr lang="pt-BR" sz="2400" dirty="0"/>
              <a:t> garante que, no momento que a query entra em execução, nenhuma informação abrangida por ela, será alterada por outro processo que se utilize dos dados envolvidos nessa query.</a:t>
            </a:r>
          </a:p>
          <a:p>
            <a:endParaRPr lang="pt-BR" sz="2400" dirty="0"/>
          </a:p>
          <a:p>
            <a:r>
              <a:rPr lang="pt-BR" sz="2400" dirty="0"/>
              <a:t>Os </a:t>
            </a:r>
            <a:r>
              <a:rPr lang="pt-BR" sz="2400" b="1" dirty="0" err="1"/>
              <a:t>locks</a:t>
            </a:r>
            <a:r>
              <a:rPr lang="pt-BR" sz="2400" dirty="0"/>
              <a:t> são normais e é mecanismo usado pelos </a:t>
            </a:r>
            <a:r>
              <a:rPr lang="pt-BR" sz="2400" b="1" dirty="0" err="1"/>
              <a:t>SGBDs</a:t>
            </a:r>
            <a:r>
              <a:rPr lang="pt-BR" sz="2400" dirty="0"/>
              <a:t> para protegerem a integridade dos dados durante as transações.</a:t>
            </a:r>
          </a:p>
        </p:txBody>
      </p:sp>
    </p:spTree>
    <p:extLst>
      <p:ext uri="{BB962C8B-B14F-4D97-AF65-F5344CB8AC3E}">
        <p14:creationId xmlns:p14="http://schemas.microsoft.com/office/powerpoint/2010/main" val="231330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3825" y="1494384"/>
            <a:ext cx="9289625" cy="4645160"/>
          </a:xfrm>
        </p:spPr>
        <p:txBody>
          <a:bodyPr>
            <a:normAutofit/>
          </a:bodyPr>
          <a:lstStyle/>
          <a:p>
            <a:pPr fontAlgn="base"/>
            <a:r>
              <a:rPr lang="pt-BR" sz="3000" dirty="0"/>
              <a:t>O CQRS prega a divisão de responsabilidade de gravação e escrita de forma conceitual e física. Isto significa que além de ter meios separados para gravar e obter um dado os bancos de dados também são diferentes. As consultas são feitas de forma síncrona em uma base </a:t>
            </a:r>
            <a:r>
              <a:rPr lang="pt-BR" sz="3000" dirty="0" err="1"/>
              <a:t>desnormalizada</a:t>
            </a:r>
            <a:r>
              <a:rPr lang="pt-BR" sz="3000" dirty="0"/>
              <a:t> separada e as gravações de forma assíncrona em um banco normalizado.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43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416A046-83E1-4113-A80C-32304E13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32" y="752475"/>
            <a:ext cx="8189709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5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Sincronização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8694" y="1528354"/>
            <a:ext cx="9707637" cy="4258492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pt-BR" sz="3600" dirty="0"/>
              <a:t>	Existem algumas estratégias para manter as bases de leitura e gravação 	sincronizadas é necessário escolher a que melhor atende ao seu cenário:</a:t>
            </a:r>
          </a:p>
          <a:p>
            <a:pPr fontAlgn="base"/>
            <a:r>
              <a:rPr lang="pt-BR" sz="3600" dirty="0"/>
              <a:t>Atualização automática – Toda alteração de estado de um dado no banco de gravação dispara um processo síncrono para atualização no banco de leitura.</a:t>
            </a:r>
          </a:p>
          <a:p>
            <a:pPr fontAlgn="base"/>
            <a:r>
              <a:rPr lang="pt-BR" sz="3600" dirty="0"/>
              <a:t>Atualização eventual – Toda alteração de estado de um dado no banco de gravação dispara um processo assíncrono para atualização no banco de leitura oferecendo uma consistência eventual dos dados.</a:t>
            </a:r>
          </a:p>
          <a:p>
            <a:pPr fontAlgn="base"/>
            <a:r>
              <a:rPr lang="pt-BR" sz="3600" dirty="0"/>
              <a:t>Atualização controlada – Um processo periódico e agendado é disparado para sincronizar as bases.</a:t>
            </a:r>
          </a:p>
          <a:p>
            <a:pPr fontAlgn="base"/>
            <a:r>
              <a:rPr lang="pt-BR" sz="3600" dirty="0"/>
              <a:t>Atualização sob demanda – Cada consulta verifica a consistência da base de leitura em comparação com a de gravação e força uma atualização caso esteja desatualizada.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6219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456</TotalTime>
  <Words>621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inherit</vt:lpstr>
      <vt:lpstr>Tahoma</vt:lpstr>
      <vt:lpstr>Trebuchet MS</vt:lpstr>
      <vt:lpstr>Wingdings 3</vt:lpstr>
      <vt:lpstr>Facetado</vt:lpstr>
      <vt:lpstr>Apresentação do PowerPoint</vt:lpstr>
      <vt:lpstr>Apresentação do PowerPoint</vt:lpstr>
      <vt:lpstr>Mas será que só escalar os servidores de aplicação resolve todos os nossos problemas?</vt:lpstr>
      <vt:lpstr>Apresentação do PowerPoint</vt:lpstr>
      <vt:lpstr>Apresentação do PowerPoint</vt:lpstr>
      <vt:lpstr>LOCKS </vt:lpstr>
      <vt:lpstr>Apresentação do PowerPoint</vt:lpstr>
      <vt:lpstr>Apresentação do PowerPoint</vt:lpstr>
      <vt:lpstr>Sincronização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Alexandre Vargas</dc:creator>
  <cp:lastModifiedBy>Jefferson</cp:lastModifiedBy>
  <cp:revision>14</cp:revision>
  <dcterms:created xsi:type="dcterms:W3CDTF">2021-05-20T15:31:38Z</dcterms:created>
  <dcterms:modified xsi:type="dcterms:W3CDTF">2021-05-21T00:22:39Z</dcterms:modified>
</cp:coreProperties>
</file>