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Telegraf" charset="1" panose="00000500000000000000"/>
      <p:regular r:id="rId12"/>
    </p:embeddedFont>
    <p:embeddedFont>
      <p:font typeface="Klein Bold" charset="1" panose="02000503060000020004"/>
      <p:regular r:id="rId13"/>
    </p:embeddedFont>
    <p:embeddedFont>
      <p:font typeface="Helios" charset="1" panose="020B05040202020202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17.png" Type="http://schemas.openxmlformats.org/officeDocument/2006/relationships/image"/><Relationship Id="rId6" Target="../media/image1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66927" y="-4280359"/>
            <a:ext cx="10812392" cy="10812392"/>
          </a:xfrm>
          <a:custGeom>
            <a:avLst/>
            <a:gdLst/>
            <a:ahLst/>
            <a:cxnLst/>
            <a:rect r="r" b="b" t="t" l="l"/>
            <a:pathLst>
              <a:path h="10812392" w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125837"/>
            <a:ext cx="588961" cy="618185"/>
          </a:xfrm>
          <a:custGeom>
            <a:avLst/>
            <a:gdLst/>
            <a:ahLst/>
            <a:cxnLst/>
            <a:rect r="r" b="b" t="t" l="l"/>
            <a:pathLst>
              <a:path h="618185" w="588961">
                <a:moveTo>
                  <a:pt x="0" y="0"/>
                </a:moveTo>
                <a:lnTo>
                  <a:pt x="588961" y="0"/>
                </a:lnTo>
                <a:lnTo>
                  <a:pt x="588961" y="618184"/>
                </a:lnTo>
                <a:lnTo>
                  <a:pt x="0" y="6181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407200" y="4432068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7078" y="7902203"/>
            <a:ext cx="5764383" cy="5764383"/>
          </a:xfrm>
          <a:custGeom>
            <a:avLst/>
            <a:gdLst/>
            <a:ahLst/>
            <a:cxnLst/>
            <a:rect r="r" b="b" t="t" l="l"/>
            <a:pathLst>
              <a:path h="5764383" w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144000" y="8769858"/>
            <a:ext cx="3666277" cy="503682"/>
            <a:chOff x="0" y="0"/>
            <a:chExt cx="4888369" cy="671576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803485" y="0"/>
              <a:ext cx="4084884" cy="671576"/>
              <a:chOff x="0" y="0"/>
              <a:chExt cx="806891" cy="132657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06891" cy="132657"/>
              </a:xfrm>
              <a:custGeom>
                <a:avLst/>
                <a:gdLst/>
                <a:ahLst/>
                <a:cxnLst/>
                <a:rect r="r" b="b" t="t" l="l"/>
                <a:pathLst>
                  <a:path h="132657" w="806891">
                    <a:moveTo>
                      <a:pt x="66328" y="0"/>
                    </a:moveTo>
                    <a:lnTo>
                      <a:pt x="740562" y="0"/>
                    </a:lnTo>
                    <a:cubicBezTo>
                      <a:pt x="758154" y="0"/>
                      <a:pt x="775025" y="6988"/>
                      <a:pt x="787464" y="19427"/>
                    </a:cubicBezTo>
                    <a:cubicBezTo>
                      <a:pt x="799903" y="31866"/>
                      <a:pt x="806891" y="48737"/>
                      <a:pt x="806891" y="66328"/>
                    </a:cubicBezTo>
                    <a:lnTo>
                      <a:pt x="806891" y="66328"/>
                    </a:lnTo>
                    <a:cubicBezTo>
                      <a:pt x="806891" y="83920"/>
                      <a:pt x="799903" y="100791"/>
                      <a:pt x="787464" y="113230"/>
                    </a:cubicBezTo>
                    <a:cubicBezTo>
                      <a:pt x="775025" y="125669"/>
                      <a:pt x="758154" y="132657"/>
                      <a:pt x="740562" y="132657"/>
                    </a:cubicBezTo>
                    <a:lnTo>
                      <a:pt x="66328" y="132657"/>
                    </a:lnTo>
                    <a:cubicBezTo>
                      <a:pt x="48737" y="132657"/>
                      <a:pt x="31866" y="125669"/>
                      <a:pt x="19427" y="113230"/>
                    </a:cubicBezTo>
                    <a:cubicBezTo>
                      <a:pt x="6988" y="100791"/>
                      <a:pt x="0" y="83920"/>
                      <a:pt x="0" y="66328"/>
                    </a:cubicBezTo>
                    <a:lnTo>
                      <a:pt x="0" y="66328"/>
                    </a:lnTo>
                    <a:cubicBezTo>
                      <a:pt x="0" y="48737"/>
                      <a:pt x="6988" y="31866"/>
                      <a:pt x="19427" y="19427"/>
                    </a:cubicBezTo>
                    <a:cubicBezTo>
                      <a:pt x="31866" y="6988"/>
                      <a:pt x="48737" y="0"/>
                      <a:pt x="66328" y="0"/>
                    </a:cubicBezTo>
                    <a:close/>
                  </a:path>
                </a:pathLst>
              </a:custGeom>
              <a:solidFill>
                <a:srgbClr val="F4F4F4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806891" cy="180282"/>
              </a:xfrm>
              <a:prstGeom prst="rect">
                <a:avLst/>
              </a:prstGeom>
            </p:spPr>
            <p:txBody>
              <a:bodyPr anchor="ctr" rtlCol="false" tIns="127000" lIns="127000" bIns="127000" rIns="127000"/>
              <a:lstStyle/>
              <a:p>
                <a:pPr algn="ctr">
                  <a:lnSpc>
                    <a:spcPts val="2100"/>
                  </a:lnSpc>
                </a:pPr>
                <a:r>
                  <a:rPr lang="en-US" sz="1500">
                    <a:solidFill>
                      <a:srgbClr val="2A2E3A"/>
                    </a:solidFill>
                    <a:latin typeface="Telegraf"/>
                    <a:ea typeface="Telegraf"/>
                    <a:cs typeface="Telegraf"/>
                    <a:sym typeface="Telegraf"/>
                  </a:rPr>
                  <a:t>Jefrey Antonio Zuniga Rivera</a:t>
                </a: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0"/>
              <a:ext cx="651256" cy="651256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4F4F4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28893" lIns="28893" bIns="28893" rIns="28893"/>
              <a:lstStyle/>
              <a:p>
                <a:pPr algn="ctr">
                  <a:lnSpc>
                    <a:spcPts val="2067"/>
                  </a:lnSpc>
                </a:pPr>
              </a:p>
            </p:txBody>
          </p:sp>
        </p:grpSp>
      </p:grpSp>
      <p:sp>
        <p:nvSpPr>
          <p:cNvPr name="Freeform 13" id="13"/>
          <p:cNvSpPr/>
          <p:nvPr/>
        </p:nvSpPr>
        <p:spPr>
          <a:xfrm flipH="false" flipV="false" rot="0">
            <a:off x="1841562" y="1028700"/>
            <a:ext cx="1097707" cy="1240409"/>
          </a:xfrm>
          <a:custGeom>
            <a:avLst/>
            <a:gdLst/>
            <a:ahLst/>
            <a:cxnLst/>
            <a:rect r="r" b="b" t="t" l="l"/>
            <a:pathLst>
              <a:path h="1240409" w="1097707">
                <a:moveTo>
                  <a:pt x="0" y="0"/>
                </a:moveTo>
                <a:lnTo>
                  <a:pt x="1097707" y="0"/>
                </a:lnTo>
                <a:lnTo>
                  <a:pt x="1097707" y="1240409"/>
                </a:lnTo>
                <a:lnTo>
                  <a:pt x="0" y="124040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9144000" y="3867756"/>
            <a:ext cx="8115300" cy="2551489"/>
            <a:chOff x="0" y="0"/>
            <a:chExt cx="10820400" cy="3401985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19050"/>
              <a:ext cx="10820400" cy="2457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200"/>
                </a:lnSpc>
              </a:pPr>
              <a:r>
                <a:rPr lang="en-US" sz="6000" b="true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Sistema de atención al Cliente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2694383"/>
              <a:ext cx="10498974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US" sz="31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PC GROUP S.A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539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2973244"/>
            <a:ext cx="18288000" cy="7313756"/>
            <a:chOff x="0" y="0"/>
            <a:chExt cx="4816593" cy="19262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926257"/>
            </a:xfrm>
            <a:custGeom>
              <a:avLst/>
              <a:gdLst/>
              <a:ahLst/>
              <a:cxnLst/>
              <a:rect r="r" b="b" t="t" l="l"/>
              <a:pathLst>
                <a:path h="192625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926257"/>
                  </a:lnTo>
                  <a:lnTo>
                    <a:pt x="0" y="1926257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19834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6652623" y="3154162"/>
          <a:ext cx="6604347" cy="6271148"/>
        </p:xfrm>
        <a:graphic>
          <a:graphicData uri="http://schemas.openxmlformats.org/drawingml/2006/table">
            <a:tbl>
              <a:tblPr/>
              <a:tblGrid>
                <a:gridCol w="5219898"/>
                <a:gridCol w="1384449"/>
              </a:tblGrid>
              <a:tr h="12382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Dashboard (Presentación de datos en base a KPI)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718BAB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1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77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Chat (Página para interacción con el cliente)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718BAB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2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77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Usuarios (Lista de usuarios del sistema)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718BAB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3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49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Notificaciones recibidas (Solicitud de atención humana, asignación de conversación, etc)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718BAB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4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237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Perfil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718BAB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5</a:t>
                      </a:r>
                      <a:endParaRPr lang="en-US" sz="1100"/>
                    </a:p>
                  </a:txBody>
                  <a:tcPr marL="152400" marR="152400" marT="152400" marB="152400" anchor="ctr">
                    <a:lnL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4639504" y="1391465"/>
            <a:ext cx="9008992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b="true" sz="6999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Opciones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333203" y="-1109791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333203" y="9678747"/>
            <a:ext cx="1621594" cy="1621594"/>
          </a:xfrm>
          <a:custGeom>
            <a:avLst/>
            <a:gdLst/>
            <a:ahLst/>
            <a:cxnLst/>
            <a:rect r="r" b="b" t="t" l="l"/>
            <a:pathLst>
              <a:path h="1621594" w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20206" y="4741654"/>
            <a:ext cx="9856393" cy="9856393"/>
            <a:chOff x="0" y="0"/>
            <a:chExt cx="13141858" cy="13141858"/>
          </a:xfrm>
        </p:grpSpPr>
        <p:sp>
          <p:nvSpPr>
            <p:cNvPr name="Freeform 3" id="3"/>
            <p:cNvSpPr/>
            <p:nvPr/>
          </p:nvSpPr>
          <p:spPr>
            <a:xfrm flipH="false" flipV="false" rot="-1200957">
              <a:off x="1444916" y="1444916"/>
              <a:ext cx="10252025" cy="10252025"/>
            </a:xfrm>
            <a:custGeom>
              <a:avLst/>
              <a:gdLst/>
              <a:ahLst/>
              <a:cxnLst/>
              <a:rect r="r" b="b" t="t" l="l"/>
              <a:pathLst>
                <a:path h="10252025" w="10252025">
                  <a:moveTo>
                    <a:pt x="0" y="0"/>
                  </a:moveTo>
                  <a:lnTo>
                    <a:pt x="10252025" y="0"/>
                  </a:lnTo>
                  <a:lnTo>
                    <a:pt x="10252025" y="10252025"/>
                  </a:lnTo>
                  <a:lnTo>
                    <a:pt x="0" y="102520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1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311122" y="1311122"/>
              <a:ext cx="10252025" cy="10252025"/>
            </a:xfrm>
            <a:custGeom>
              <a:avLst/>
              <a:gdLst/>
              <a:ahLst/>
              <a:cxnLst/>
              <a:rect r="r" b="b" t="t" l="l"/>
              <a:pathLst>
                <a:path h="10252025" w="10252025">
                  <a:moveTo>
                    <a:pt x="0" y="0"/>
                  </a:moveTo>
                  <a:lnTo>
                    <a:pt x="10252025" y="0"/>
                  </a:lnTo>
                  <a:lnTo>
                    <a:pt x="10252025" y="10252025"/>
                  </a:lnTo>
                  <a:lnTo>
                    <a:pt x="0" y="102520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5836918" y="2549740"/>
            <a:ext cx="6354986" cy="6567695"/>
            <a:chOff x="0" y="0"/>
            <a:chExt cx="6362700" cy="657566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6350" y="6350"/>
              <a:ext cx="6350012" cy="6562979"/>
            </a:xfrm>
            <a:custGeom>
              <a:avLst/>
              <a:gdLst/>
              <a:ahLst/>
              <a:cxnLst/>
              <a:rect r="r" b="b" t="t" l="l"/>
              <a:pathLst>
                <a:path h="6562979" w="6350012">
                  <a:moveTo>
                    <a:pt x="6350000" y="5480583"/>
                  </a:moveTo>
                  <a:cubicBezTo>
                    <a:pt x="6350000" y="6078372"/>
                    <a:pt x="5865419" y="6562979"/>
                    <a:pt x="5267617" y="6562979"/>
                  </a:cubicBezTo>
                  <a:lnTo>
                    <a:pt x="1082383" y="6562979"/>
                  </a:lnTo>
                  <a:cubicBezTo>
                    <a:pt x="484594" y="6562979"/>
                    <a:pt x="0" y="6078385"/>
                    <a:pt x="0" y="5480583"/>
                  </a:cubicBezTo>
                  <a:lnTo>
                    <a:pt x="0" y="1082383"/>
                  </a:lnTo>
                  <a:cubicBezTo>
                    <a:pt x="0" y="484594"/>
                    <a:pt x="484581" y="0"/>
                    <a:pt x="1082383" y="0"/>
                  </a:cubicBezTo>
                  <a:lnTo>
                    <a:pt x="5267630" y="0"/>
                  </a:lnTo>
                  <a:cubicBezTo>
                    <a:pt x="5865419" y="0"/>
                    <a:pt x="6350012" y="484594"/>
                    <a:pt x="6350012" y="1082383"/>
                  </a:cubicBezTo>
                  <a:lnTo>
                    <a:pt x="6350012" y="5480583"/>
                  </a:lnTo>
                  <a:close/>
                </a:path>
              </a:pathLst>
            </a:custGeom>
            <a:blipFill>
              <a:blip r:embed="rId4"/>
              <a:stretch>
                <a:fillRect l="0" t="-16134" r="0" b="-16134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234443" y="1283349"/>
            <a:ext cx="7285740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Casos de Usos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562979" y="-770222"/>
            <a:ext cx="13960430" cy="13960430"/>
          </a:xfrm>
          <a:custGeom>
            <a:avLst/>
            <a:gdLst/>
            <a:ahLst/>
            <a:cxnLst/>
            <a:rect r="r" b="b" t="t" l="l"/>
            <a:pathLst>
              <a:path h="13960430" w="13960430">
                <a:moveTo>
                  <a:pt x="0" y="0"/>
                </a:moveTo>
                <a:lnTo>
                  <a:pt x="13960430" y="0"/>
                </a:lnTo>
                <a:lnTo>
                  <a:pt x="13960430" y="13960431"/>
                </a:lnTo>
                <a:lnTo>
                  <a:pt x="0" y="139604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97451" y="1163163"/>
            <a:ext cx="1821708" cy="1821708"/>
          </a:xfrm>
          <a:custGeom>
            <a:avLst/>
            <a:gdLst/>
            <a:ahLst/>
            <a:cxnLst/>
            <a:rect r="r" b="b" t="t" l="l"/>
            <a:pathLst>
              <a:path h="1821708" w="1821708">
                <a:moveTo>
                  <a:pt x="0" y="0"/>
                </a:moveTo>
                <a:lnTo>
                  <a:pt x="1821708" y="0"/>
                </a:lnTo>
                <a:lnTo>
                  <a:pt x="1821708" y="1821708"/>
                </a:lnTo>
                <a:lnTo>
                  <a:pt x="0" y="18217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4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586623" y="1352334"/>
            <a:ext cx="1443365" cy="1443365"/>
          </a:xfrm>
          <a:custGeom>
            <a:avLst/>
            <a:gdLst/>
            <a:ahLst/>
            <a:cxnLst/>
            <a:rect r="r" b="b" t="t" l="l"/>
            <a:pathLst>
              <a:path h="1443365" w="1443365">
                <a:moveTo>
                  <a:pt x="0" y="0"/>
                </a:moveTo>
                <a:lnTo>
                  <a:pt x="1443365" y="0"/>
                </a:lnTo>
                <a:lnTo>
                  <a:pt x="1443365" y="1443365"/>
                </a:lnTo>
                <a:lnTo>
                  <a:pt x="0" y="14433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443315" y="2108664"/>
            <a:ext cx="9378094" cy="7149636"/>
          </a:xfrm>
          <a:custGeom>
            <a:avLst/>
            <a:gdLst/>
            <a:ahLst/>
            <a:cxnLst/>
            <a:rect r="r" b="b" t="t" l="l"/>
            <a:pathLst>
              <a:path h="7149636" w="9378094">
                <a:moveTo>
                  <a:pt x="0" y="0"/>
                </a:moveTo>
                <a:lnTo>
                  <a:pt x="9378094" y="0"/>
                </a:lnTo>
                <a:lnTo>
                  <a:pt x="9378094" y="7149636"/>
                </a:lnTo>
                <a:lnTo>
                  <a:pt x="0" y="714963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2220" y="4155925"/>
            <a:ext cx="5534402" cy="246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5000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Diagrama de Conversación Nivel Contexto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964230" y="391638"/>
            <a:ext cx="3887104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79"/>
              </a:lnSpc>
              <a:spcBef>
                <a:spcPct val="0"/>
              </a:spcBef>
            </a:pPr>
            <a:r>
              <a:rPr lang="en-US" b="true" sz="3899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Bot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562979" y="-770222"/>
            <a:ext cx="13960430" cy="13960430"/>
          </a:xfrm>
          <a:custGeom>
            <a:avLst/>
            <a:gdLst/>
            <a:ahLst/>
            <a:cxnLst/>
            <a:rect r="r" b="b" t="t" l="l"/>
            <a:pathLst>
              <a:path h="13960430" w="13960430">
                <a:moveTo>
                  <a:pt x="0" y="0"/>
                </a:moveTo>
                <a:lnTo>
                  <a:pt x="13960430" y="0"/>
                </a:lnTo>
                <a:lnTo>
                  <a:pt x="13960430" y="13960431"/>
                </a:lnTo>
                <a:lnTo>
                  <a:pt x="0" y="139604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97451" y="1163163"/>
            <a:ext cx="1821708" cy="1821708"/>
          </a:xfrm>
          <a:custGeom>
            <a:avLst/>
            <a:gdLst/>
            <a:ahLst/>
            <a:cxnLst/>
            <a:rect r="r" b="b" t="t" l="l"/>
            <a:pathLst>
              <a:path h="1821708" w="1821708">
                <a:moveTo>
                  <a:pt x="0" y="0"/>
                </a:moveTo>
                <a:lnTo>
                  <a:pt x="1821708" y="0"/>
                </a:lnTo>
                <a:lnTo>
                  <a:pt x="1821708" y="1821708"/>
                </a:lnTo>
                <a:lnTo>
                  <a:pt x="0" y="18217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4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586623" y="1352334"/>
            <a:ext cx="1443365" cy="1443365"/>
          </a:xfrm>
          <a:custGeom>
            <a:avLst/>
            <a:gdLst/>
            <a:ahLst/>
            <a:cxnLst/>
            <a:rect r="r" b="b" t="t" l="l"/>
            <a:pathLst>
              <a:path h="1443365" w="1443365">
                <a:moveTo>
                  <a:pt x="0" y="0"/>
                </a:moveTo>
                <a:lnTo>
                  <a:pt x="1443365" y="0"/>
                </a:lnTo>
                <a:lnTo>
                  <a:pt x="1443365" y="1443365"/>
                </a:lnTo>
                <a:lnTo>
                  <a:pt x="0" y="14433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359740" y="2147007"/>
            <a:ext cx="4861610" cy="6545136"/>
          </a:xfrm>
          <a:custGeom>
            <a:avLst/>
            <a:gdLst/>
            <a:ahLst/>
            <a:cxnLst/>
            <a:rect r="r" b="b" t="t" l="l"/>
            <a:pathLst>
              <a:path h="6545136" w="4861610">
                <a:moveTo>
                  <a:pt x="0" y="0"/>
                </a:moveTo>
                <a:lnTo>
                  <a:pt x="4861610" y="0"/>
                </a:lnTo>
                <a:lnTo>
                  <a:pt x="4861610" y="6545136"/>
                </a:lnTo>
                <a:lnTo>
                  <a:pt x="0" y="654513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2220" y="4155925"/>
            <a:ext cx="5534402" cy="246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5000" b="true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Diagrama de Conversación Nivel Contexto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964230" y="391638"/>
            <a:ext cx="3887104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79"/>
              </a:lnSpc>
              <a:spcBef>
                <a:spcPct val="0"/>
              </a:spcBef>
            </a:pPr>
            <a:r>
              <a:rPr lang="en-US" b="true" sz="3899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Bot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507438" y="-2845897"/>
            <a:ext cx="15978794" cy="15978794"/>
          </a:xfrm>
          <a:custGeom>
            <a:avLst/>
            <a:gdLst/>
            <a:ahLst/>
            <a:cxnLst/>
            <a:rect r="r" b="b" t="t" l="l"/>
            <a:pathLst>
              <a:path h="15978794" w="15978794">
                <a:moveTo>
                  <a:pt x="0" y="0"/>
                </a:moveTo>
                <a:lnTo>
                  <a:pt x="15978795" y="0"/>
                </a:lnTo>
                <a:lnTo>
                  <a:pt x="15978795" y="15978794"/>
                </a:lnTo>
                <a:lnTo>
                  <a:pt x="0" y="1597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125048" y="8385090"/>
            <a:ext cx="1683106" cy="1901910"/>
          </a:xfrm>
          <a:custGeom>
            <a:avLst/>
            <a:gdLst/>
            <a:ahLst/>
            <a:cxnLst/>
            <a:rect r="r" b="b" t="t" l="l"/>
            <a:pathLst>
              <a:path h="1901910" w="1683106">
                <a:moveTo>
                  <a:pt x="0" y="0"/>
                </a:moveTo>
                <a:lnTo>
                  <a:pt x="1683106" y="0"/>
                </a:lnTo>
                <a:lnTo>
                  <a:pt x="1683106" y="1901910"/>
                </a:lnTo>
                <a:lnTo>
                  <a:pt x="0" y="19019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986877"/>
            <a:ext cx="6278177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true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Gracias...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125048" y="0"/>
            <a:ext cx="3109412" cy="1871300"/>
          </a:xfrm>
          <a:custGeom>
            <a:avLst/>
            <a:gdLst/>
            <a:ahLst/>
            <a:cxnLst/>
            <a:rect r="r" b="b" t="t" l="l"/>
            <a:pathLst>
              <a:path h="1871300" w="3109412">
                <a:moveTo>
                  <a:pt x="0" y="0"/>
                </a:moveTo>
                <a:lnTo>
                  <a:pt x="3109411" y="0"/>
                </a:lnTo>
                <a:lnTo>
                  <a:pt x="3109411" y="1871300"/>
                </a:lnTo>
                <a:lnTo>
                  <a:pt x="0" y="18713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DAGnXW67BLA</dc:identifier>
  <dcterms:modified xsi:type="dcterms:W3CDTF">2011-08-01T06:04:30Z</dcterms:modified>
  <cp:revision>1</cp:revision>
  <dc:title>Company Profile Presentation</dc:title>
</cp:coreProperties>
</file>