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Helios" panose="020B0604020202020204" charset="0"/>
      <p:regular r:id="rId9"/>
    </p:embeddedFont>
    <p:embeddedFont>
      <p:font typeface="Klein Bold" panose="020B0604020202020204" charset="0"/>
      <p:regular r:id="rId10"/>
    </p:embeddedFont>
    <p:embeddedFont>
      <p:font typeface="Telegraf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125837"/>
            <a:ext cx="588961" cy="618185"/>
          </a:xfrm>
          <a:custGeom>
            <a:avLst/>
            <a:gdLst/>
            <a:ahLst/>
            <a:cxnLst/>
            <a:rect l="l" t="t" r="r" b="b"/>
            <a:pathLst>
              <a:path w="588961" h="618185">
                <a:moveTo>
                  <a:pt x="0" y="0"/>
                </a:moveTo>
                <a:lnTo>
                  <a:pt x="588961" y="0"/>
                </a:lnTo>
                <a:lnTo>
                  <a:pt x="588961" y="618184"/>
                </a:lnTo>
                <a:lnTo>
                  <a:pt x="0" y="61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44000" y="8769858"/>
            <a:ext cx="3666277" cy="503682"/>
            <a:chOff x="0" y="0"/>
            <a:chExt cx="4888369" cy="671576"/>
          </a:xfrm>
        </p:grpSpPr>
        <p:grpSp>
          <p:nvGrpSpPr>
            <p:cNvPr id="7" name="Group 7"/>
            <p:cNvGrpSpPr/>
            <p:nvPr/>
          </p:nvGrpSpPr>
          <p:grpSpPr>
            <a:xfrm>
              <a:off x="803485" y="0"/>
              <a:ext cx="4084884" cy="671576"/>
              <a:chOff x="0" y="0"/>
              <a:chExt cx="806891" cy="1326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06891" cy="132657"/>
              </a:xfrm>
              <a:custGeom>
                <a:avLst/>
                <a:gdLst/>
                <a:ahLst/>
                <a:cxnLst/>
                <a:rect l="l" t="t" r="r" b="b"/>
                <a:pathLst>
                  <a:path w="806891" h="132657">
                    <a:moveTo>
                      <a:pt x="66328" y="0"/>
                    </a:moveTo>
                    <a:lnTo>
                      <a:pt x="740562" y="0"/>
                    </a:lnTo>
                    <a:cubicBezTo>
                      <a:pt x="758154" y="0"/>
                      <a:pt x="775025" y="6988"/>
                      <a:pt x="787464" y="19427"/>
                    </a:cubicBezTo>
                    <a:cubicBezTo>
                      <a:pt x="799903" y="31866"/>
                      <a:pt x="806891" y="48737"/>
                      <a:pt x="806891" y="66328"/>
                    </a:cubicBezTo>
                    <a:lnTo>
                      <a:pt x="806891" y="66328"/>
                    </a:lnTo>
                    <a:cubicBezTo>
                      <a:pt x="806891" y="83920"/>
                      <a:pt x="799903" y="100791"/>
                      <a:pt x="787464" y="113230"/>
                    </a:cubicBezTo>
                    <a:cubicBezTo>
                      <a:pt x="775025" y="125669"/>
                      <a:pt x="758154" y="132657"/>
                      <a:pt x="740562" y="132657"/>
                    </a:cubicBezTo>
                    <a:lnTo>
                      <a:pt x="66328" y="132657"/>
                    </a:lnTo>
                    <a:cubicBezTo>
                      <a:pt x="48737" y="132657"/>
                      <a:pt x="31866" y="125669"/>
                      <a:pt x="19427" y="113230"/>
                    </a:cubicBezTo>
                    <a:cubicBezTo>
                      <a:pt x="6988" y="100791"/>
                      <a:pt x="0" y="83920"/>
                      <a:pt x="0" y="66328"/>
                    </a:cubicBezTo>
                    <a:lnTo>
                      <a:pt x="0" y="66328"/>
                    </a:lnTo>
                    <a:cubicBezTo>
                      <a:pt x="0" y="48737"/>
                      <a:pt x="6988" y="31866"/>
                      <a:pt x="19427" y="19427"/>
                    </a:cubicBezTo>
                    <a:cubicBezTo>
                      <a:pt x="31866" y="6988"/>
                      <a:pt x="48737" y="0"/>
                      <a:pt x="6632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806891" cy="180282"/>
              </a:xfrm>
              <a:prstGeom prst="rect">
                <a:avLst/>
              </a:prstGeom>
            </p:spPr>
            <p:txBody>
              <a:bodyPr lIns="127000" tIns="127000" rIns="127000" bIns="127000" rtlCol="0" anchor="ctr"/>
              <a:lstStyle/>
              <a:p>
                <a:pPr algn="ctr">
                  <a:lnSpc>
                    <a:spcPts val="2100"/>
                  </a:lnSpc>
                </a:pPr>
                <a:r>
                  <a:rPr lang="en-US" sz="1500">
                    <a:solidFill>
                      <a:srgbClr val="2A2E3A"/>
                    </a:solidFill>
                    <a:latin typeface="Telegraf"/>
                    <a:ea typeface="Telegraf"/>
                    <a:cs typeface="Telegraf"/>
                    <a:sym typeface="Telegraf"/>
                  </a:rPr>
                  <a:t>Jefrey Antonio Zuniga Rivera</a:t>
                </a: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651256" cy="65125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28893" tIns="28893" rIns="28893" bIns="28893" rtlCol="0" anchor="ctr"/>
              <a:lstStyle/>
              <a:p>
                <a:pPr algn="ctr">
                  <a:lnSpc>
                    <a:spcPts val="206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841562" y="1028700"/>
            <a:ext cx="1097707" cy="1240409"/>
          </a:xfrm>
          <a:custGeom>
            <a:avLst/>
            <a:gdLst/>
            <a:ahLst/>
            <a:cxnLst/>
            <a:rect l="l" t="t" r="r" b="b"/>
            <a:pathLst>
              <a:path w="1097707" h="1240409">
                <a:moveTo>
                  <a:pt x="0" y="0"/>
                </a:moveTo>
                <a:lnTo>
                  <a:pt x="1097707" y="0"/>
                </a:lnTo>
                <a:lnTo>
                  <a:pt x="1097707" y="1240409"/>
                </a:lnTo>
                <a:lnTo>
                  <a:pt x="0" y="1240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9144000" y="3867756"/>
            <a:ext cx="8115300" cy="2551489"/>
            <a:chOff x="0" y="0"/>
            <a:chExt cx="10820400" cy="340198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10820400" cy="2457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Sistema de atención al Cliente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684858"/>
              <a:ext cx="10498974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PC GROUP S.A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73244"/>
            <a:ext cx="18288000" cy="7313756"/>
            <a:chOff x="0" y="0"/>
            <a:chExt cx="4816593" cy="19262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26257"/>
            </a:xfrm>
            <a:custGeom>
              <a:avLst/>
              <a:gdLst/>
              <a:ahLst/>
              <a:cxnLst/>
              <a:rect l="l" t="t" r="r" b="b"/>
              <a:pathLst>
                <a:path w="4816592" h="1926257">
                  <a:moveTo>
                    <a:pt x="0" y="0"/>
                  </a:moveTo>
                  <a:lnTo>
                    <a:pt x="4816592" y="0"/>
                  </a:lnTo>
                  <a:lnTo>
                    <a:pt x="4816592" y="1926257"/>
                  </a:lnTo>
                  <a:lnTo>
                    <a:pt x="0" y="192625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983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652623" y="3154162"/>
          <a:ext cx="6604347" cy="6271148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 (Presentación de datos en base a KPI)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Chat (Página para interacción con el cliente)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Usuarios (Lista de usuarios del sistema)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975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Notificaciones recibidas (Solicitud de atención humana, asignación de conversación, etc)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Perfil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Opciones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20206" y="4741654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836918" y="2549740"/>
            <a:ext cx="6354986" cy="6567695"/>
            <a:chOff x="0" y="0"/>
            <a:chExt cx="6362700" cy="6575666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6350012" cy="6562979"/>
            </a:xfrm>
            <a:custGeom>
              <a:avLst/>
              <a:gdLst/>
              <a:ahLst/>
              <a:cxnLst/>
              <a:rect l="l" t="t" r="r" b="b"/>
              <a:pathLst>
                <a:path w="6350012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4"/>
              <a:stretch>
                <a:fillRect t="-16134" b="-16134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234443" y="1283349"/>
            <a:ext cx="7285740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Casos de Usos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62979" y="-770222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97451" y="1163163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86623" y="135233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43315" y="2108664"/>
            <a:ext cx="9378094" cy="7149636"/>
          </a:xfrm>
          <a:custGeom>
            <a:avLst/>
            <a:gdLst/>
            <a:ahLst/>
            <a:cxnLst/>
            <a:rect l="l" t="t" r="r" b="b"/>
            <a:pathLst>
              <a:path w="9378094" h="7149636">
                <a:moveTo>
                  <a:pt x="0" y="0"/>
                </a:moveTo>
                <a:lnTo>
                  <a:pt x="9378094" y="0"/>
                </a:lnTo>
                <a:lnTo>
                  <a:pt x="9378094" y="7149636"/>
                </a:lnTo>
                <a:lnTo>
                  <a:pt x="0" y="7149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220" y="4155925"/>
            <a:ext cx="5534402" cy="246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Diagrama de Conversación Nivel Contexto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4230" y="391638"/>
            <a:ext cx="388710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79"/>
              </a:lnSpc>
              <a:spcBef>
                <a:spcPct val="0"/>
              </a:spcBef>
            </a:pPr>
            <a:r>
              <a:rPr lang="en-US" sz="38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62979" y="-770222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97451" y="1163163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86623" y="135233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59740" y="2147007"/>
            <a:ext cx="4861610" cy="6545136"/>
          </a:xfrm>
          <a:custGeom>
            <a:avLst/>
            <a:gdLst/>
            <a:ahLst/>
            <a:cxnLst/>
            <a:rect l="l" t="t" r="r" b="b"/>
            <a:pathLst>
              <a:path w="4861610" h="6545136">
                <a:moveTo>
                  <a:pt x="0" y="0"/>
                </a:moveTo>
                <a:lnTo>
                  <a:pt x="4861610" y="0"/>
                </a:lnTo>
                <a:lnTo>
                  <a:pt x="4861610" y="6545136"/>
                </a:lnTo>
                <a:lnTo>
                  <a:pt x="0" y="65451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220" y="4155925"/>
            <a:ext cx="5534402" cy="246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Diagrama de Conversación Nivel Contexto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4230" y="391638"/>
            <a:ext cx="388710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79"/>
              </a:lnSpc>
              <a:spcBef>
                <a:spcPct val="0"/>
              </a:spcBef>
            </a:pPr>
            <a:r>
              <a:rPr lang="en-US" sz="38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9171" y="3745322"/>
            <a:ext cx="1021044" cy="102104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19223" y="950912"/>
            <a:ext cx="1304955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Puntos claves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99219" y="4055615"/>
            <a:ext cx="7400498" cy="49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Cuenta d</a:t>
            </a:r>
            <a:r>
              <a:rPr lang="en-US" sz="293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 Meta Business verificada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125919"/>
            <a:ext cx="18288000" cy="1161081"/>
            <a:chOff x="0" y="0"/>
            <a:chExt cx="4816593" cy="3057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9171" y="4922403"/>
            <a:ext cx="1021044" cy="102104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10215" y="5154677"/>
            <a:ext cx="6689503" cy="49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Hasta 1,000 co</a:t>
            </a:r>
            <a:r>
              <a:rPr lang="en-US" sz="293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nversaciones/mes gratis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89171" y="6095846"/>
            <a:ext cx="1021044" cy="102104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210215" y="6328120"/>
            <a:ext cx="6291268" cy="49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Cuenta d</a:t>
            </a:r>
            <a:r>
              <a:rPr lang="en-US" sz="293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 Meta Business verificada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27673" y="2792118"/>
            <a:ext cx="3555874" cy="66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3"/>
              </a:lnSpc>
            </a:pPr>
            <a:r>
              <a:rPr lang="en-US" sz="4117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WhatsApp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99807" y="2479278"/>
            <a:ext cx="3555874" cy="66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3"/>
              </a:lnSpc>
            </a:pPr>
            <a:r>
              <a:rPr lang="en-US" sz="4117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Gemini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198037" y="3412023"/>
            <a:ext cx="1021044" cy="102104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19080" y="3644297"/>
            <a:ext cx="6291268" cy="49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Cuenta de Meta Business verificada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198037" y="4589103"/>
            <a:ext cx="1021044" cy="102104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19080" y="4821377"/>
            <a:ext cx="6291268" cy="101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Límite de tokens de entrada</a:t>
            </a:r>
          </a:p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1,048,576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198037" y="5762546"/>
            <a:ext cx="1021044" cy="102104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19080" y="5994821"/>
            <a:ext cx="6291268" cy="1533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Límite de tokens de salida</a:t>
            </a:r>
          </a:p>
          <a:p>
            <a:pPr algn="ctr">
              <a:lnSpc>
                <a:spcPts val="4114"/>
              </a:lnSpc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8,192</a:t>
            </a:r>
          </a:p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39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10198037" y="6903665"/>
            <a:ext cx="1021044" cy="102104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219080" y="7135940"/>
            <a:ext cx="6291268" cy="49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Pensamiento: Experimental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189171" y="7113215"/>
            <a:ext cx="1021044" cy="1021044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90976" y="90976"/>
              <a:ext cx="630849" cy="630849"/>
            </a:xfrm>
            <a:custGeom>
              <a:avLst/>
              <a:gdLst/>
              <a:ahLst/>
              <a:cxnLst/>
              <a:rect l="l" t="t" r="r" b="b"/>
              <a:pathLst>
                <a:path w="630849" h="630849">
                  <a:moveTo>
                    <a:pt x="518624" y="112224"/>
                  </a:moveTo>
                  <a:lnTo>
                    <a:pt x="518624" y="112224"/>
                  </a:lnTo>
                  <a:cubicBezTo>
                    <a:pt x="630848" y="224448"/>
                    <a:pt x="630848" y="406400"/>
                    <a:pt x="518624" y="518624"/>
                  </a:cubicBezTo>
                  <a:lnTo>
                    <a:pt x="518624" y="518624"/>
                  </a:lnTo>
                  <a:cubicBezTo>
                    <a:pt x="406400" y="630848"/>
                    <a:pt x="224448" y="630848"/>
                    <a:pt x="112224" y="518624"/>
                  </a:cubicBezTo>
                  <a:lnTo>
                    <a:pt x="112224" y="518624"/>
                  </a:lnTo>
                  <a:cubicBezTo>
                    <a:pt x="0" y="406400"/>
                    <a:pt x="0" y="224448"/>
                    <a:pt x="112224" y="112224"/>
                  </a:cubicBezTo>
                  <a:lnTo>
                    <a:pt x="112224" y="112224"/>
                  </a:lnTo>
                  <a:cubicBezTo>
                    <a:pt x="224448" y="0"/>
                    <a:pt x="406400" y="0"/>
                    <a:pt x="518624" y="11222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2210215" y="7345490"/>
            <a:ext cx="6291268" cy="1528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Costo </a:t>
            </a:r>
            <a:r>
              <a:rPr lang="en-US" sz="293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envio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3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por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3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mensajes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(Plantillas) de $</a:t>
            </a:r>
            <a:r>
              <a:rPr lang="es-MX" sz="3200" b="0" i="0" dirty="0">
                <a:solidFill>
                  <a:srgbClr val="103928"/>
                </a:solidFill>
                <a:effectLst/>
                <a:latin typeface="Helvetica Neue"/>
              </a:rPr>
              <a:t>0.0113 $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a $</a:t>
            </a:r>
            <a:r>
              <a:rPr lang="es-MX" sz="3200" b="0" i="0" dirty="0">
                <a:solidFill>
                  <a:srgbClr val="103928"/>
                </a:solidFill>
                <a:effectLst/>
                <a:latin typeface="Helvetica Neue"/>
              </a:rPr>
              <a:t>0.0445 $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, </a:t>
            </a:r>
            <a:r>
              <a:rPr lang="en-US" sz="293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por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3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envio</a:t>
            </a:r>
            <a:r>
              <a:rPr lang="en-US" sz="293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25048" y="8385090"/>
            <a:ext cx="1683106" cy="1901910"/>
          </a:xfrm>
          <a:custGeom>
            <a:avLst/>
            <a:gdLst/>
            <a:ahLst/>
            <a:cxnLst/>
            <a:rect l="l" t="t" r="r" b="b"/>
            <a:pathLst>
              <a:path w="1683106" h="1901910">
                <a:moveTo>
                  <a:pt x="0" y="0"/>
                </a:moveTo>
                <a:lnTo>
                  <a:pt x="1683106" y="0"/>
                </a:lnTo>
                <a:lnTo>
                  <a:pt x="1683106" y="1901910"/>
                </a:lnTo>
                <a:lnTo>
                  <a:pt x="0" y="19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986877"/>
            <a:ext cx="627817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Gracias...</a:t>
            </a:r>
          </a:p>
        </p:txBody>
      </p:sp>
      <p:sp>
        <p:nvSpPr>
          <p:cNvPr id="5" name="Freeform 5"/>
          <p:cNvSpPr/>
          <p:nvPr/>
        </p:nvSpPr>
        <p:spPr>
          <a:xfrm>
            <a:off x="16125048" y="0"/>
            <a:ext cx="3109412" cy="1871300"/>
          </a:xfrm>
          <a:custGeom>
            <a:avLst/>
            <a:gdLst/>
            <a:ahLst/>
            <a:cxnLst/>
            <a:rect l="l" t="t" r="r" b="b"/>
            <a:pathLst>
              <a:path w="3109412" h="1871300">
                <a:moveTo>
                  <a:pt x="0" y="0"/>
                </a:moveTo>
                <a:lnTo>
                  <a:pt x="3109411" y="0"/>
                </a:lnTo>
                <a:lnTo>
                  <a:pt x="3109411" y="1871300"/>
                </a:lnTo>
                <a:lnTo>
                  <a:pt x="0" y="187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Personalizado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Telegraf</vt:lpstr>
      <vt:lpstr>Arial</vt:lpstr>
      <vt:lpstr>Helvetica Neue</vt:lpstr>
      <vt:lpstr>Klein Bold</vt:lpstr>
      <vt:lpstr>Calibri</vt:lpstr>
      <vt:lpstr>Helios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WINDOWS</cp:lastModifiedBy>
  <cp:revision>2</cp:revision>
  <dcterms:created xsi:type="dcterms:W3CDTF">2006-08-16T00:00:00Z</dcterms:created>
  <dcterms:modified xsi:type="dcterms:W3CDTF">2025-05-13T23:03:34Z</dcterms:modified>
  <dc:identifier>DAGnXW67BLA</dc:identifier>
</cp:coreProperties>
</file>