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88925" lvl="0" marL="457200" rtl="0">
              <a:lnSpc>
                <a:spcPct val="107916"/>
              </a:lnSpc>
              <a:spcBef>
                <a:spcPts val="0"/>
              </a:spcBef>
              <a:spcAft>
                <a:spcPts val="800"/>
              </a:spcAft>
              <a:buClr>
                <a:srgbClr val="222222"/>
              </a:buClr>
              <a:buSzPct val="95000"/>
              <a:buChar char="●"/>
            </a:pPr>
            <a:r>
              <a:rPr lang="en" sz="950">
                <a:solidFill>
                  <a:srgbClr val="222222"/>
                </a:solidFill>
              </a:rPr>
              <a:t>with $1,000,000 total dollars and there being 2 Top 1% turtles, then each Top 1% turtle will have $175,000, and if there’s 82 Bottom 40% turtles then each Bottom 40% will have $121</a:t>
            </a:r>
          </a:p>
          <a:p>
            <a:pPr indent="-288925" lvl="0" marL="457200" rtl="0">
              <a:lnSpc>
                <a:spcPct val="107916"/>
              </a:lnSpc>
              <a:spcBef>
                <a:spcPts val="0"/>
              </a:spcBef>
              <a:spcAft>
                <a:spcPts val="800"/>
              </a:spcAft>
              <a:buClr>
                <a:srgbClr val="222222"/>
              </a:buClr>
              <a:buSzPct val="95000"/>
              <a:buChar char="●"/>
            </a:pPr>
            <a:r>
              <a:rPr lang="en" sz="950">
                <a:solidFill>
                  <a:srgbClr val="222222"/>
                </a:solidFill>
              </a:rPr>
              <a:t>every tick the price of all the regions is calculated one time</a:t>
            </a:r>
          </a:p>
          <a:p>
            <a:pPr indent="-288925" lvl="0" marL="457200" rtl="0">
              <a:lnSpc>
                <a:spcPct val="107916"/>
              </a:lnSpc>
              <a:spcBef>
                <a:spcPts val="0"/>
              </a:spcBef>
              <a:spcAft>
                <a:spcPts val="800"/>
              </a:spcAft>
              <a:buClr>
                <a:srgbClr val="222222"/>
              </a:buClr>
              <a:buSzPct val="95000"/>
              <a:buChar char="●"/>
            </a:pPr>
            <a:r>
              <a:rPr lang="en" sz="950">
                <a:solidFill>
                  <a:srgbClr val="222222"/>
                </a:solidFill>
              </a:rPr>
              <a:t>the color % of the region they moved to and left from is updated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lvl="0">
              <a:spcBef>
                <a:spcPts val="0"/>
              </a:spcBef>
              <a:buNone/>
            </a:pPr>
            <a:r>
              <a:rPr lang="en"/>
              <a:t>Segregation Models</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69850" lvl="0" marL="0" marR="0" rtl="0">
              <a:lnSpc>
                <a:spcPct val="100000"/>
              </a:lnSpc>
              <a:spcBef>
                <a:spcPts val="0"/>
              </a:spcBef>
              <a:spcAft>
                <a:spcPts val="0"/>
              </a:spcAft>
              <a:buClr>
                <a:srgbClr val="000000"/>
              </a:buClr>
              <a:buSzPct val="39285"/>
              <a:buFont typeface="Arial"/>
              <a:buNone/>
            </a:pPr>
            <a:r>
              <a:rPr lang="en">
                <a:solidFill>
                  <a:schemeClr val="dk1"/>
                </a:solidFill>
              </a:rPr>
              <a:t>Jeff Hildebrandt, Olivia Newton, Brett Belcher</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How do highly desirable zones influence individual choices?</a:t>
            </a:r>
          </a:p>
        </p:txBody>
      </p:sp>
      <p:sp>
        <p:nvSpPr>
          <p:cNvPr id="61" name="Shape 61"/>
          <p:cNvSpPr txBox="1"/>
          <p:nvPr>
            <p:ph idx="1" type="body"/>
          </p:nvPr>
        </p:nvSpPr>
        <p:spPr>
          <a:xfrm>
            <a:off x="311700" y="1405975"/>
            <a:ext cx="8520600" cy="3162900"/>
          </a:xfrm>
          <a:prstGeom prst="rect">
            <a:avLst/>
          </a:prstGeom>
        </p:spPr>
        <p:txBody>
          <a:bodyPr anchorCtr="0" anchor="t" bIns="91425" lIns="91425" rIns="91425" wrap="square" tIns="91425">
            <a:noAutofit/>
          </a:bodyPr>
          <a:lstStyle/>
          <a:p>
            <a:pPr indent="-330200" lvl="0" marL="457200" rtl="0">
              <a:spcBef>
                <a:spcPts val="0"/>
              </a:spcBef>
              <a:buSzPct val="100000"/>
            </a:pPr>
            <a:r>
              <a:rPr lang="en" sz="1600"/>
              <a:t>We partition our population into two groups: high-income and low-income</a:t>
            </a:r>
          </a:p>
          <a:p>
            <a:pPr indent="-330200" lvl="0" marL="457200" rtl="0">
              <a:spcBef>
                <a:spcPts val="0"/>
              </a:spcBef>
              <a:buSzPct val="100000"/>
            </a:pPr>
            <a:r>
              <a:rPr lang="en" sz="1600"/>
              <a:t>We designate a square zone of our grid as highly desirable</a:t>
            </a:r>
          </a:p>
          <a:p>
            <a:pPr indent="-330200" lvl="0" marL="457200" rtl="0">
              <a:spcBef>
                <a:spcPts val="0"/>
              </a:spcBef>
              <a:buSzPct val="100000"/>
            </a:pPr>
            <a:r>
              <a:rPr lang="en" sz="1600"/>
              <a:t>High-income agents in the highly desirable zone have the ability to see how many other high-income residents reside in the zone; whereas, low-income agents are restricted to their local neighborhood</a:t>
            </a:r>
          </a:p>
          <a:p>
            <a:pPr indent="-330200" lvl="0" marL="457200" rtl="0">
              <a:spcBef>
                <a:spcPts val="0"/>
              </a:spcBef>
              <a:buSzPct val="100000"/>
            </a:pPr>
            <a:r>
              <a:rPr lang="en" sz="1600"/>
              <a:t>Low-income agents will move to a new location if their local neighborhood is not a high enough proportion to make them happy</a:t>
            </a:r>
          </a:p>
          <a:p>
            <a:pPr indent="-330200" lvl="0" marL="457200">
              <a:spcBef>
                <a:spcPts val="0"/>
              </a:spcBef>
              <a:buSzPct val="100000"/>
            </a:pPr>
            <a:r>
              <a:rPr lang="en" sz="1600"/>
              <a:t>High-income agents will do the same </a:t>
            </a:r>
            <a:r>
              <a:rPr i="1" lang="en" sz="1600"/>
              <a:t>unless</a:t>
            </a:r>
            <a:r>
              <a:rPr lang="en" sz="1600"/>
              <a:t> the are in the highly desirable zone. If they are in the zone, then they have the ability to view how many similar agents also reside in the zone and make their decision with that extra information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Hypothesis</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The proportion of low-income agents in the desirable zone would mediate the gentrification of the zone</a:t>
            </a:r>
          </a:p>
          <a:p>
            <a:pPr indent="-228600" lvl="1" marL="914400" rtl="0">
              <a:spcBef>
                <a:spcPts val="0"/>
              </a:spcBef>
            </a:pPr>
            <a:r>
              <a:rPr lang="en"/>
              <a:t>As the initial proportion of low-income agents in the desirable zone increases, the zone would be likely to remain mixed or low-income dominant</a:t>
            </a:r>
          </a:p>
          <a:p>
            <a:pPr indent="-228600" lvl="1" marL="914400" rtl="0">
              <a:spcBef>
                <a:spcPts val="0"/>
              </a:spcBef>
            </a:pPr>
            <a:r>
              <a:rPr lang="en"/>
              <a:t>Conversely, a</a:t>
            </a:r>
            <a:r>
              <a:rPr lang="en"/>
              <a:t>s the initial proportion of low-income agents in the desirable zone decreases, the zone would become more gentrified</a:t>
            </a:r>
          </a:p>
          <a:p>
            <a:pPr indent="-228600" lvl="0" marL="457200" rtl="0">
              <a:spcBef>
                <a:spcPts val="0"/>
              </a:spcBef>
            </a:pPr>
            <a:r>
              <a:rPr lang="en"/>
              <a:t>A threshold of initial low-income agents in the desirable zone would need to be surpassed before gentrification of the zone would occur</a:t>
            </a:r>
          </a:p>
          <a:p>
            <a:pPr indent="-228600" lvl="1" marL="914400" rtl="0">
              <a:spcBef>
                <a:spcPts val="0"/>
              </a:spcBef>
            </a:pPr>
            <a:r>
              <a:rPr lang="en"/>
              <a:t>This threshold is expected to be approximately 0.5</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Method and Results</a:t>
            </a:r>
          </a:p>
        </p:txBody>
      </p:sp>
      <p:sp>
        <p:nvSpPr>
          <p:cNvPr id="73" name="Shape 7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Our simulation was tested by varying three parameters</a:t>
            </a:r>
          </a:p>
          <a:p>
            <a:pPr indent="-228600" lvl="1" marL="914400" rtl="0">
              <a:spcBef>
                <a:spcPts val="0"/>
              </a:spcBef>
            </a:pPr>
            <a:r>
              <a:rPr lang="en"/>
              <a:t>Desirable Zone Size, </a:t>
            </a:r>
            <a:r>
              <a:rPr lang="en"/>
              <a:t>Percentage of Similar Neighbors Wanted, and Initial Proportion of Low-Income Agents in Desirable Zone</a:t>
            </a:r>
          </a:p>
          <a:p>
            <a:pPr indent="-228600" lvl="0" marL="457200" rtl="0">
              <a:spcBef>
                <a:spcPts val="0"/>
              </a:spcBef>
            </a:pPr>
            <a:r>
              <a:rPr lang="en"/>
              <a:t>In all variations of the parameters, segregation </a:t>
            </a:r>
            <a:r>
              <a:rPr lang="en"/>
              <a:t>occurred</a:t>
            </a:r>
            <a:r>
              <a:rPr lang="en"/>
              <a:t> on the macro level</a:t>
            </a:r>
          </a:p>
          <a:p>
            <a:pPr indent="-228600" lvl="0" marL="457200" rtl="0">
              <a:spcBef>
                <a:spcPts val="0"/>
              </a:spcBef>
            </a:pPr>
            <a:r>
              <a:rPr lang="en"/>
              <a:t>Desirable Zone Size only affected the rate at which the desirable zone became gentrified.</a:t>
            </a:r>
          </a:p>
          <a:p>
            <a:pPr indent="-228600" lvl="0" marL="457200" rtl="0">
              <a:spcBef>
                <a:spcPts val="0"/>
              </a:spcBef>
            </a:pPr>
            <a:r>
              <a:rPr lang="en"/>
              <a:t>Percentage of Similar Neighbors Wanted had a positive linear effect on gentrification in the desirable zone</a:t>
            </a:r>
          </a:p>
          <a:p>
            <a:pPr indent="-228600" lvl="0" marL="457200">
              <a:spcBef>
                <a:spcPts val="0"/>
              </a:spcBef>
            </a:pPr>
            <a:r>
              <a:rPr lang="en"/>
              <a:t>Initial Proportion of Low-Income Agents in Desirable Zone had a negative linear effect on gentrification in the desirable zone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How does uneven distribution of wealth affect segregation?</a:t>
            </a:r>
          </a:p>
        </p:txBody>
      </p:sp>
      <p:sp>
        <p:nvSpPr>
          <p:cNvPr id="79" name="Shape 79"/>
          <p:cNvSpPr txBox="1"/>
          <p:nvPr>
            <p:ph idx="1" type="body"/>
          </p:nvPr>
        </p:nvSpPr>
        <p:spPr>
          <a:xfrm>
            <a:off x="211575" y="1390250"/>
            <a:ext cx="7066800" cy="3416400"/>
          </a:xfrm>
          <a:prstGeom prst="rect">
            <a:avLst/>
          </a:prstGeom>
        </p:spPr>
        <p:txBody>
          <a:bodyPr anchorCtr="0" anchor="t" bIns="91425" lIns="91425" rIns="91425" wrap="square" tIns="91425">
            <a:noAutofit/>
          </a:bodyPr>
          <a:lstStyle/>
          <a:p>
            <a:pPr indent="-228600" lvl="0" marL="457200" rtl="0">
              <a:spcBef>
                <a:spcPts val="0"/>
              </a:spcBef>
              <a:buChar char="●"/>
            </a:pPr>
            <a:r>
              <a:rPr lang="en"/>
              <a:t>Every person has wealth based on the right graph</a:t>
            </a:r>
          </a:p>
          <a:p>
            <a:pPr indent="-228600" lvl="0" marL="457200" rtl="0">
              <a:spcBef>
                <a:spcPts val="0"/>
              </a:spcBef>
              <a:buChar char="●"/>
            </a:pPr>
            <a:r>
              <a:rPr lang="en"/>
              <a:t>N number of regions</a:t>
            </a:r>
          </a:p>
          <a:p>
            <a:pPr indent="-228600" lvl="0" marL="457200" rtl="0">
              <a:spcBef>
                <a:spcPts val="0"/>
              </a:spcBef>
              <a:buChar char="●"/>
            </a:pPr>
            <a:r>
              <a:rPr lang="en"/>
              <a:t>Each region has a price to move based on its population’s average wealth and a percentage of red to blue colors</a:t>
            </a:r>
          </a:p>
          <a:p>
            <a:pPr indent="-228600" lvl="0" marL="457200" rtl="0">
              <a:spcBef>
                <a:spcPts val="0"/>
              </a:spcBef>
              <a:buChar char="●"/>
            </a:pPr>
            <a:r>
              <a:rPr lang="en"/>
              <a:t>Each person wants to move to the most expensive region they can afford that meets their color preferences</a:t>
            </a:r>
          </a:p>
          <a:p>
            <a:pPr indent="-228600" lvl="0" marL="457200" rtl="0">
              <a:spcBef>
                <a:spcPts val="0"/>
              </a:spcBef>
              <a:buChar char="●"/>
            </a:pPr>
            <a:r>
              <a:rPr lang="en"/>
              <a:t>If their current and affordable more expensive regions do not meet color preferences then a person will move to the most expensive cheaper region that meets their preferences</a:t>
            </a:r>
          </a:p>
          <a:p>
            <a:pPr indent="-228600" lvl="0" marL="457200" rtl="0">
              <a:spcBef>
                <a:spcPts val="0"/>
              </a:spcBef>
              <a:buChar char="●"/>
            </a:pPr>
            <a:r>
              <a:rPr lang="en"/>
              <a:t>People can only move to a region if there’s empty space</a:t>
            </a:r>
          </a:p>
        </p:txBody>
      </p:sp>
      <p:pic>
        <p:nvPicPr>
          <p:cNvPr id="80" name="Shape 80"/>
          <p:cNvPicPr preferRelativeResize="0"/>
          <p:nvPr/>
        </p:nvPicPr>
        <p:blipFill>
          <a:blip r:embed="rId3">
            <a:alphaModFix/>
          </a:blip>
          <a:stretch>
            <a:fillRect/>
          </a:stretch>
        </p:blipFill>
        <p:spPr>
          <a:xfrm>
            <a:off x="7378435" y="1152475"/>
            <a:ext cx="1453866" cy="3416399"/>
          </a:xfrm>
          <a:prstGeom prst="rect">
            <a:avLst/>
          </a:prstGeom>
          <a:noFill/>
          <a:ln>
            <a:noFill/>
          </a:ln>
        </p:spPr>
      </p:pic>
      <p:sp>
        <p:nvSpPr>
          <p:cNvPr id="81" name="Shape 81"/>
          <p:cNvSpPr txBox="1"/>
          <p:nvPr/>
        </p:nvSpPr>
        <p:spPr>
          <a:xfrm>
            <a:off x="5064300" y="4631450"/>
            <a:ext cx="4079700" cy="438000"/>
          </a:xfrm>
          <a:prstGeom prst="rect">
            <a:avLst/>
          </a:prstGeom>
          <a:noFill/>
          <a:ln>
            <a:noFill/>
          </a:ln>
        </p:spPr>
        <p:txBody>
          <a:bodyPr anchorCtr="0" anchor="t" bIns="91425" lIns="91425" rIns="91425" wrap="square" tIns="91425">
            <a:noAutofit/>
          </a:bodyPr>
          <a:lstStyle/>
          <a:p>
            <a:pPr lvl="0">
              <a:spcBef>
                <a:spcPts val="0"/>
              </a:spcBef>
              <a:buNone/>
            </a:pPr>
            <a:r>
              <a:rPr lang="en" sz="1000"/>
              <a:t>https://en.wikipedia.org/wiki/Wealth_inequality_in_the_United_States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Hypothesis</a:t>
            </a:r>
          </a:p>
        </p:txBody>
      </p:sp>
      <p:sp>
        <p:nvSpPr>
          <p:cNvPr id="87" name="Shape 8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spcAft>
                <a:spcPts val="0"/>
              </a:spcAft>
              <a:buChar char="●"/>
            </a:pPr>
            <a:r>
              <a:rPr lang="en"/>
              <a:t>S</a:t>
            </a:r>
            <a:r>
              <a:rPr lang="en"/>
              <a:t>egregation will emerge based on both color and wealth assigned to the agent population</a:t>
            </a:r>
          </a:p>
          <a:p>
            <a:pPr indent="-228600" lvl="1" marL="914400" rtl="0">
              <a:spcBef>
                <a:spcPts val="0"/>
              </a:spcBef>
              <a:spcAft>
                <a:spcPts val="0"/>
              </a:spcAft>
              <a:buChar char="○"/>
            </a:pPr>
            <a:r>
              <a:rPr lang="en"/>
              <a:t>As a region is filled with like people with high wealth, all other high wealth people of a similar color will move there, thus pushing out anyone of not similar color</a:t>
            </a:r>
          </a:p>
          <a:p>
            <a:pPr indent="-228600" lvl="0" marL="457200" rtl="0">
              <a:spcBef>
                <a:spcPts val="0"/>
              </a:spcBef>
              <a:spcAft>
                <a:spcPts val="0"/>
              </a:spcAft>
              <a:buChar char="●"/>
            </a:pPr>
            <a:r>
              <a:rPr lang="en"/>
              <a:t>As the number of regions increased, the level of segregation would also increase</a:t>
            </a:r>
          </a:p>
          <a:p>
            <a:pPr indent="-228600" lvl="1" marL="914400" rtl="0">
              <a:spcBef>
                <a:spcPts val="0"/>
              </a:spcBef>
              <a:spcAft>
                <a:spcPts val="0"/>
              </a:spcAft>
              <a:buChar char="○"/>
            </a:pPr>
            <a:r>
              <a:rPr lang="en"/>
              <a:t>If there are available regions everyone, even the poorest of people will have an area to move to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Results</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marR="0" rtl="0" algn="l">
              <a:lnSpc>
                <a:spcPct val="115000"/>
              </a:lnSpc>
              <a:spcBef>
                <a:spcPts val="0"/>
              </a:spcBef>
              <a:spcAft>
                <a:spcPts val="0"/>
              </a:spcAft>
              <a:buChar char="●"/>
            </a:pPr>
            <a:r>
              <a:rPr lang="en"/>
              <a:t>C</a:t>
            </a:r>
            <a:r>
              <a:rPr lang="en"/>
              <a:t>onfirm our hypothesis</a:t>
            </a:r>
          </a:p>
          <a:p>
            <a:pPr indent="-228600" lvl="0" marL="457200" marR="0" rtl="0" algn="l">
              <a:lnSpc>
                <a:spcPct val="115000"/>
              </a:lnSpc>
              <a:spcBef>
                <a:spcPts val="0"/>
              </a:spcBef>
              <a:spcAft>
                <a:spcPts val="0"/>
              </a:spcAft>
              <a:buChar char="●"/>
            </a:pPr>
            <a:r>
              <a:rPr lang="en"/>
              <a:t>As the number of regions increases, the more homogeneous each region becomes as there are more regions than the possible combinations of color and wealth brackets</a:t>
            </a:r>
          </a:p>
          <a:p>
            <a:pPr indent="-228600" lvl="0" marL="457200" rtl="0">
              <a:spcBef>
                <a:spcPts val="0"/>
              </a:spcBef>
              <a:spcAft>
                <a:spcPts val="0"/>
              </a:spcAft>
              <a:buChar char="●"/>
            </a:pPr>
            <a:r>
              <a:rPr lang="en"/>
              <a:t>As the slider for red-to-blue distribution leaned more towards one color, moving from approximately 25% to 75%, we observed more integration of wealth brackets and color in all the regions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228600" lvl="0" marL="457200" rtl="0">
              <a:spcBef>
                <a:spcPts val="0"/>
              </a:spcBef>
            </a:pPr>
            <a:r>
              <a:rPr lang="en"/>
              <a:t>A</a:t>
            </a:r>
            <a:r>
              <a:rPr lang="en"/>
              <a:t> desire to live in a location for some intrinsic value of that location can cause segregation or even gentrification</a:t>
            </a:r>
          </a:p>
          <a:p>
            <a:pPr indent="-228600" lvl="0" marL="457200" rtl="0">
              <a:spcBef>
                <a:spcPts val="0"/>
              </a:spcBef>
            </a:pPr>
            <a:r>
              <a:rPr lang="en"/>
              <a:t>Our first simulation shows this where the intrinsic value of the desirable zone is the amount of similar agents living in it</a:t>
            </a:r>
          </a:p>
          <a:p>
            <a:pPr indent="-228600" lvl="0" marL="457200" rtl="0">
              <a:spcBef>
                <a:spcPts val="0"/>
              </a:spcBef>
            </a:pPr>
            <a:r>
              <a:rPr lang="en"/>
              <a:t>Our second simulation shows this where the intrinsic value of the region is the cost of living inside of that region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