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57" r:id="rId3"/>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1" autoAdjust="0"/>
    <p:restoredTop sz="96374" autoAdjust="0"/>
  </p:normalViewPr>
  <p:slideViewPr>
    <p:cSldViewPr snapToGrid="0">
      <p:cViewPr varScale="1">
        <p:scale>
          <a:sx n="110" d="100"/>
          <a:sy n="110" d="100"/>
        </p:scale>
        <p:origin x="1566" y="10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2FF46-4C49-4C78-B7E6-14E84D1785E0}" type="datetimeFigureOut">
              <a:rPr lang="en-US" smtClean="0"/>
              <a:t>10/3/2018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328B52-F274-46BF-B64C-85BCF324C6A1}" type="slidenum">
              <a:rPr lang="en-US" smtClean="0"/>
              <a:t>‹#›</a:t>
            </a:fld>
            <a:endParaRPr lang="en-US"/>
          </a:p>
        </p:txBody>
      </p:sp>
    </p:spTree>
    <p:extLst>
      <p:ext uri="{BB962C8B-B14F-4D97-AF65-F5344CB8AC3E}">
        <p14:creationId xmlns:p14="http://schemas.microsoft.com/office/powerpoint/2010/main" val="1070011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286287-3178-41D0-8001-0E2DD8554EF6}"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9FE82-40E0-4D08-9192-AC9C1636819A}" type="slidenum">
              <a:rPr lang="en-US" smtClean="0"/>
              <a:t>‹#›</a:t>
            </a:fld>
            <a:endParaRPr lang="en-US"/>
          </a:p>
        </p:txBody>
      </p:sp>
    </p:spTree>
    <p:extLst>
      <p:ext uri="{BB962C8B-B14F-4D97-AF65-F5344CB8AC3E}">
        <p14:creationId xmlns:p14="http://schemas.microsoft.com/office/powerpoint/2010/main" val="348739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286287-3178-41D0-8001-0E2DD8554EF6}"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9FE82-40E0-4D08-9192-AC9C1636819A}" type="slidenum">
              <a:rPr lang="en-US" smtClean="0"/>
              <a:t>‹#›</a:t>
            </a:fld>
            <a:endParaRPr lang="en-US"/>
          </a:p>
        </p:txBody>
      </p:sp>
    </p:spTree>
    <p:extLst>
      <p:ext uri="{BB962C8B-B14F-4D97-AF65-F5344CB8AC3E}">
        <p14:creationId xmlns:p14="http://schemas.microsoft.com/office/powerpoint/2010/main" val="2112436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286287-3178-41D0-8001-0E2DD8554EF6}"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9FE82-40E0-4D08-9192-AC9C1636819A}" type="slidenum">
              <a:rPr lang="en-US" smtClean="0"/>
              <a:t>‹#›</a:t>
            </a:fld>
            <a:endParaRPr lang="en-US"/>
          </a:p>
        </p:txBody>
      </p:sp>
    </p:spTree>
    <p:extLst>
      <p:ext uri="{BB962C8B-B14F-4D97-AF65-F5344CB8AC3E}">
        <p14:creationId xmlns:p14="http://schemas.microsoft.com/office/powerpoint/2010/main" val="1628050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286287-3178-41D0-8001-0E2DD8554EF6}"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9FE82-40E0-4D08-9192-AC9C1636819A}" type="slidenum">
              <a:rPr lang="en-US" smtClean="0"/>
              <a:t>‹#›</a:t>
            </a:fld>
            <a:endParaRPr lang="en-US"/>
          </a:p>
        </p:txBody>
      </p:sp>
    </p:spTree>
    <p:extLst>
      <p:ext uri="{BB962C8B-B14F-4D97-AF65-F5344CB8AC3E}">
        <p14:creationId xmlns:p14="http://schemas.microsoft.com/office/powerpoint/2010/main" val="1809664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286287-3178-41D0-8001-0E2DD8554EF6}" type="datetimeFigureOut">
              <a:rPr lang="en-US" smtClean="0"/>
              <a:t>10/3/2018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9FE82-40E0-4D08-9192-AC9C1636819A}" type="slidenum">
              <a:rPr lang="en-US" smtClean="0"/>
              <a:t>‹#›</a:t>
            </a:fld>
            <a:endParaRPr lang="en-US"/>
          </a:p>
        </p:txBody>
      </p:sp>
    </p:spTree>
    <p:extLst>
      <p:ext uri="{BB962C8B-B14F-4D97-AF65-F5344CB8AC3E}">
        <p14:creationId xmlns:p14="http://schemas.microsoft.com/office/powerpoint/2010/main" val="4006937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286287-3178-41D0-8001-0E2DD8554EF6}"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9FE82-40E0-4D08-9192-AC9C1636819A}" type="slidenum">
              <a:rPr lang="en-US" smtClean="0"/>
              <a:t>‹#›</a:t>
            </a:fld>
            <a:endParaRPr lang="en-US"/>
          </a:p>
        </p:txBody>
      </p:sp>
    </p:spTree>
    <p:extLst>
      <p:ext uri="{BB962C8B-B14F-4D97-AF65-F5344CB8AC3E}">
        <p14:creationId xmlns:p14="http://schemas.microsoft.com/office/powerpoint/2010/main" val="1505359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286287-3178-41D0-8001-0E2DD8554EF6}" type="datetimeFigureOut">
              <a:rPr lang="en-US" smtClean="0"/>
              <a:t>10/3/2018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D9FE82-40E0-4D08-9192-AC9C1636819A}" type="slidenum">
              <a:rPr lang="en-US" smtClean="0"/>
              <a:t>‹#›</a:t>
            </a:fld>
            <a:endParaRPr lang="en-US"/>
          </a:p>
        </p:txBody>
      </p:sp>
    </p:spTree>
    <p:extLst>
      <p:ext uri="{BB962C8B-B14F-4D97-AF65-F5344CB8AC3E}">
        <p14:creationId xmlns:p14="http://schemas.microsoft.com/office/powerpoint/2010/main" val="2125951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286287-3178-41D0-8001-0E2DD8554EF6}" type="datetimeFigureOut">
              <a:rPr lang="en-US" smtClean="0"/>
              <a:t>10/3/2018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D9FE82-40E0-4D08-9192-AC9C1636819A}" type="slidenum">
              <a:rPr lang="en-US" smtClean="0"/>
              <a:t>‹#›</a:t>
            </a:fld>
            <a:endParaRPr lang="en-US"/>
          </a:p>
        </p:txBody>
      </p:sp>
    </p:spTree>
    <p:extLst>
      <p:ext uri="{BB962C8B-B14F-4D97-AF65-F5344CB8AC3E}">
        <p14:creationId xmlns:p14="http://schemas.microsoft.com/office/powerpoint/2010/main" val="2503450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286287-3178-41D0-8001-0E2DD8554EF6}" type="datetimeFigureOut">
              <a:rPr lang="en-US" smtClean="0"/>
              <a:t>10/3/2018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D9FE82-40E0-4D08-9192-AC9C1636819A}" type="slidenum">
              <a:rPr lang="en-US" smtClean="0"/>
              <a:t>‹#›</a:t>
            </a:fld>
            <a:endParaRPr lang="en-US"/>
          </a:p>
        </p:txBody>
      </p:sp>
    </p:spTree>
    <p:extLst>
      <p:ext uri="{BB962C8B-B14F-4D97-AF65-F5344CB8AC3E}">
        <p14:creationId xmlns:p14="http://schemas.microsoft.com/office/powerpoint/2010/main" val="4221810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286287-3178-41D0-8001-0E2DD8554EF6}"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9FE82-40E0-4D08-9192-AC9C1636819A}" type="slidenum">
              <a:rPr lang="en-US" smtClean="0"/>
              <a:t>‹#›</a:t>
            </a:fld>
            <a:endParaRPr lang="en-US"/>
          </a:p>
        </p:txBody>
      </p:sp>
    </p:spTree>
    <p:extLst>
      <p:ext uri="{BB962C8B-B14F-4D97-AF65-F5344CB8AC3E}">
        <p14:creationId xmlns:p14="http://schemas.microsoft.com/office/powerpoint/2010/main" val="1528408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286287-3178-41D0-8001-0E2DD8554EF6}" type="datetimeFigureOut">
              <a:rPr lang="en-US" smtClean="0"/>
              <a:t>10/3/2018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9FE82-40E0-4D08-9192-AC9C1636819A}" type="slidenum">
              <a:rPr lang="en-US" smtClean="0"/>
              <a:t>‹#›</a:t>
            </a:fld>
            <a:endParaRPr lang="en-US"/>
          </a:p>
        </p:txBody>
      </p:sp>
    </p:spTree>
    <p:extLst>
      <p:ext uri="{BB962C8B-B14F-4D97-AF65-F5344CB8AC3E}">
        <p14:creationId xmlns:p14="http://schemas.microsoft.com/office/powerpoint/2010/main" val="1836450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286287-3178-41D0-8001-0E2DD8554EF6}" type="datetimeFigureOut">
              <a:rPr lang="en-US" smtClean="0"/>
              <a:t>10/3/2018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9FE82-40E0-4D08-9192-AC9C1636819A}" type="slidenum">
              <a:rPr lang="en-US" smtClean="0"/>
              <a:t>‹#›</a:t>
            </a:fld>
            <a:endParaRPr lang="en-US"/>
          </a:p>
        </p:txBody>
      </p:sp>
    </p:spTree>
    <p:extLst>
      <p:ext uri="{BB962C8B-B14F-4D97-AF65-F5344CB8AC3E}">
        <p14:creationId xmlns:p14="http://schemas.microsoft.com/office/powerpoint/2010/main" val="3142608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040E9A-FF97-4B5B-A417-E784FEC8BFDA}"/>
              </a:ext>
            </a:extLst>
          </p:cNvPr>
          <p:cNvSpPr txBox="1"/>
          <p:nvPr/>
        </p:nvSpPr>
        <p:spPr>
          <a:xfrm>
            <a:off x="0" y="88"/>
            <a:ext cx="1700504" cy="5155257"/>
          </a:xfrm>
          <a:prstGeom prst="rect">
            <a:avLst/>
          </a:prstGeom>
          <a:noFill/>
          <a:ln>
            <a:solidFill>
              <a:schemeClr val="tx1"/>
            </a:solidFill>
          </a:ln>
        </p:spPr>
        <p:txBody>
          <a:bodyPr wrap="square" rtlCol="0">
            <a:spAutoFit/>
          </a:bodyPr>
          <a:lstStyle/>
          <a:p>
            <a:r>
              <a:rPr lang="en-US" sz="700" dirty="0">
                <a:solidFill>
                  <a:srgbClr val="FF0000"/>
                </a:solidFill>
              </a:rPr>
              <a:t>Logistic </a:t>
            </a:r>
            <a:r>
              <a:rPr lang="en-US" sz="700" dirty="0" err="1">
                <a:solidFill>
                  <a:srgbClr val="FF0000"/>
                </a:solidFill>
              </a:rPr>
              <a:t>Regresstion</a:t>
            </a:r>
            <a:r>
              <a:rPr lang="en-US" sz="700" dirty="0">
                <a:solidFill>
                  <a:srgbClr val="FF0000"/>
                </a:solidFill>
              </a:rPr>
              <a:t> HW 1:</a:t>
            </a:r>
          </a:p>
          <a:p>
            <a:r>
              <a:rPr lang="en-US" sz="700" dirty="0"/>
              <a:t>1.Flatten images to be a single matrix</a:t>
            </a:r>
          </a:p>
          <a:p>
            <a:r>
              <a:rPr lang="fr-FR" sz="700" dirty="0" err="1"/>
              <a:t>train_x_flat</a:t>
            </a:r>
            <a:r>
              <a:rPr lang="fr-FR" sz="700" dirty="0"/>
              <a:t> = </a:t>
            </a:r>
            <a:r>
              <a:rPr lang="fr-FR" sz="700" dirty="0" err="1"/>
              <a:t>train_x_prep.reshape</a:t>
            </a:r>
            <a:r>
              <a:rPr lang="fr-FR" sz="700" dirty="0"/>
              <a:t>(</a:t>
            </a:r>
            <a:r>
              <a:rPr lang="fr-FR" sz="700" dirty="0" err="1"/>
              <a:t>m_train</a:t>
            </a:r>
            <a:r>
              <a:rPr lang="fr-FR" sz="700" dirty="0"/>
              <a:t>, -1).T</a:t>
            </a:r>
          </a:p>
          <a:p>
            <a:endParaRPr lang="en-US" sz="700" dirty="0"/>
          </a:p>
          <a:p>
            <a:endParaRPr lang="en-US" sz="700" dirty="0"/>
          </a:p>
          <a:p>
            <a:endParaRPr lang="en-US" sz="700" dirty="0"/>
          </a:p>
          <a:p>
            <a:endParaRPr lang="en-US" sz="700" dirty="0"/>
          </a:p>
          <a:p>
            <a:r>
              <a:rPr lang="en-US" sz="700" dirty="0"/>
              <a:t>Sigmoid: s = </a:t>
            </a:r>
            <a:r>
              <a:rPr lang="en-US" sz="700" dirty="0" err="1"/>
              <a:t>np.divide</a:t>
            </a:r>
            <a:r>
              <a:rPr lang="en-US" sz="700" dirty="0"/>
              <a:t>(1, (</a:t>
            </a:r>
            <a:r>
              <a:rPr lang="en-US" sz="700" dirty="0" err="1"/>
              <a:t>np.add</a:t>
            </a:r>
            <a:r>
              <a:rPr lang="en-US" sz="700" dirty="0"/>
              <a:t>(1, </a:t>
            </a:r>
            <a:r>
              <a:rPr lang="en-US" sz="700" dirty="0" err="1"/>
              <a:t>np.exp</a:t>
            </a:r>
            <a:r>
              <a:rPr lang="en-US" sz="700" dirty="0"/>
              <a:t>(-z))))</a:t>
            </a:r>
          </a:p>
          <a:p>
            <a:endParaRPr lang="en-US" sz="700" dirty="0"/>
          </a:p>
          <a:p>
            <a:endParaRPr lang="en-US" sz="700" dirty="0"/>
          </a:p>
          <a:p>
            <a:endParaRPr lang="en-US" sz="700" dirty="0"/>
          </a:p>
          <a:p>
            <a:endParaRPr lang="en-US" sz="700" dirty="0"/>
          </a:p>
          <a:p>
            <a:endParaRPr lang="en-US" sz="700" dirty="0"/>
          </a:p>
          <a:p>
            <a:endParaRPr lang="en-US" sz="700" dirty="0"/>
          </a:p>
          <a:p>
            <a:r>
              <a:rPr lang="en-US" sz="700" dirty="0">
                <a:solidFill>
                  <a:srgbClr val="FF0000"/>
                </a:solidFill>
              </a:rPr>
              <a:t>Propagation:</a:t>
            </a:r>
          </a:p>
          <a:p>
            <a:r>
              <a:rPr lang="en-US" sz="700" dirty="0"/>
              <a:t>* Save all the input data in a single matrix X</a:t>
            </a:r>
          </a:p>
          <a:p>
            <a:r>
              <a:rPr lang="en-US" sz="700" dirty="0"/>
              <a:t>* Compute all the outputs in the matrix</a:t>
            </a:r>
          </a:p>
          <a:p>
            <a:r>
              <a:rPr lang="en-US" sz="700" dirty="0"/>
              <a:t>** sigmoid(</a:t>
            </a:r>
            <a:r>
              <a:rPr lang="en-US" sz="700" dirty="0" err="1"/>
              <a:t>wt</a:t>
            </a:r>
            <a:r>
              <a:rPr lang="en-US" sz="700" dirty="0"/>
              <a:t> * X + b)</a:t>
            </a:r>
          </a:p>
          <a:p>
            <a:r>
              <a:rPr lang="en-US" sz="700" dirty="0"/>
              <a:t>* Calculate cost function</a:t>
            </a:r>
          </a:p>
          <a:p>
            <a:endParaRPr lang="en-US" sz="700" dirty="0"/>
          </a:p>
          <a:p>
            <a:endParaRPr lang="en-US" sz="700" dirty="0"/>
          </a:p>
          <a:p>
            <a:r>
              <a:rPr lang="en-US" sz="700" dirty="0">
                <a:solidFill>
                  <a:srgbClr val="FF0000"/>
                </a:solidFill>
              </a:rPr>
              <a:t>Forward:</a:t>
            </a:r>
          </a:p>
          <a:p>
            <a:r>
              <a:rPr lang="en-US" sz="700" dirty="0"/>
              <a:t>m = </a:t>
            </a:r>
            <a:r>
              <a:rPr lang="en-US" sz="700" dirty="0" err="1"/>
              <a:t>X.shape</a:t>
            </a:r>
            <a:r>
              <a:rPr lang="en-US" sz="700" dirty="0"/>
              <a:t>[1] (total number of X inputs)</a:t>
            </a:r>
          </a:p>
          <a:p>
            <a:r>
              <a:rPr lang="en-US" sz="700" dirty="0"/>
              <a:t>A = sigmoid(z)</a:t>
            </a:r>
          </a:p>
          <a:p>
            <a:r>
              <a:rPr lang="en-US" sz="700" dirty="0"/>
              <a:t>cost =  -(1/m) * </a:t>
            </a:r>
            <a:r>
              <a:rPr lang="en-US" sz="700" dirty="0" err="1"/>
              <a:t>np.sum</a:t>
            </a:r>
            <a:r>
              <a:rPr lang="en-US" sz="700" dirty="0"/>
              <a:t>(</a:t>
            </a:r>
            <a:r>
              <a:rPr lang="en-US" sz="700" dirty="0" err="1"/>
              <a:t>np.multiply</a:t>
            </a:r>
            <a:r>
              <a:rPr lang="en-US" sz="700" dirty="0"/>
              <a:t>(Y, np.log(A)) + </a:t>
            </a:r>
            <a:r>
              <a:rPr lang="en-US" sz="700" dirty="0" err="1"/>
              <a:t>np.multiply</a:t>
            </a:r>
            <a:r>
              <a:rPr lang="en-US" sz="700" dirty="0"/>
              <a:t>((1-Y), np.log(1-A)))</a:t>
            </a:r>
          </a:p>
          <a:p>
            <a:r>
              <a:rPr lang="en-US" sz="700" dirty="0">
                <a:solidFill>
                  <a:srgbClr val="FF0000"/>
                </a:solidFill>
              </a:rPr>
              <a:t>Backward:</a:t>
            </a:r>
          </a:p>
          <a:p>
            <a:r>
              <a:rPr lang="es-ES" sz="700" dirty="0" err="1"/>
              <a:t>dw</a:t>
            </a:r>
            <a:r>
              <a:rPr lang="es-ES" sz="700" dirty="0"/>
              <a:t> = np.dot(X,(A-Y).T)/m</a:t>
            </a:r>
          </a:p>
          <a:p>
            <a:r>
              <a:rPr lang="es-ES" sz="700" dirty="0"/>
              <a:t> </a:t>
            </a:r>
            <a:r>
              <a:rPr lang="es-ES" sz="700" dirty="0" err="1"/>
              <a:t>db</a:t>
            </a:r>
            <a:r>
              <a:rPr lang="es-ES" sz="700" dirty="0"/>
              <a:t> =  </a:t>
            </a:r>
            <a:r>
              <a:rPr lang="es-ES" sz="700" dirty="0" err="1"/>
              <a:t>np.sum</a:t>
            </a:r>
            <a:r>
              <a:rPr lang="es-ES" sz="700" dirty="0"/>
              <a:t>(A-Y)/m</a:t>
            </a:r>
          </a:p>
          <a:p>
            <a:r>
              <a:rPr lang="es-ES" sz="700" dirty="0" err="1">
                <a:solidFill>
                  <a:srgbClr val="FF0000"/>
                </a:solidFill>
              </a:rPr>
              <a:t>Optimization</a:t>
            </a:r>
            <a:r>
              <a:rPr lang="es-ES" sz="700" dirty="0">
                <a:solidFill>
                  <a:srgbClr val="FF0000"/>
                </a:solidFill>
              </a:rPr>
              <a:t>:</a:t>
            </a:r>
          </a:p>
          <a:p>
            <a:r>
              <a:rPr lang="en-US" sz="700" dirty="0"/>
              <a:t> for </a:t>
            </a:r>
            <a:r>
              <a:rPr lang="en-US" sz="700" dirty="0" err="1"/>
              <a:t>i</a:t>
            </a:r>
            <a:r>
              <a:rPr lang="en-US" sz="700" dirty="0"/>
              <a:t> in range(</a:t>
            </a:r>
            <a:r>
              <a:rPr lang="en-US" sz="700" dirty="0" err="1"/>
              <a:t>num_iters</a:t>
            </a:r>
            <a:r>
              <a:rPr lang="en-US" sz="700" dirty="0"/>
              <a:t>):</a:t>
            </a:r>
          </a:p>
          <a:p>
            <a:r>
              <a:rPr lang="en-US" sz="700" dirty="0"/>
              <a:t>     grads, cost = propagate(w, b, X, Y) </a:t>
            </a:r>
          </a:p>
          <a:p>
            <a:r>
              <a:rPr lang="en-US" sz="700" dirty="0"/>
              <a:t>     w = w - </a:t>
            </a:r>
            <a:r>
              <a:rPr lang="en-US" sz="700" dirty="0" err="1"/>
              <a:t>learning_rate</a:t>
            </a:r>
            <a:r>
              <a:rPr lang="en-US" sz="700" dirty="0"/>
              <a:t>*</a:t>
            </a:r>
            <a:r>
              <a:rPr lang="en-US" sz="700" dirty="0" err="1"/>
              <a:t>dw</a:t>
            </a:r>
            <a:r>
              <a:rPr lang="en-US" sz="700" dirty="0"/>
              <a:t> </a:t>
            </a:r>
          </a:p>
          <a:p>
            <a:r>
              <a:rPr lang="en-US" sz="700" dirty="0"/>
              <a:t>      b = b - </a:t>
            </a:r>
            <a:r>
              <a:rPr lang="en-US" sz="700" dirty="0" err="1"/>
              <a:t>learning_rate</a:t>
            </a:r>
            <a:r>
              <a:rPr lang="en-US" sz="700" dirty="0"/>
              <a:t>*</a:t>
            </a:r>
            <a:r>
              <a:rPr lang="en-US" sz="700" dirty="0" err="1"/>
              <a:t>db</a:t>
            </a:r>
            <a:r>
              <a:rPr lang="en-US" sz="700" dirty="0"/>
              <a:t>   </a:t>
            </a:r>
          </a:p>
          <a:p>
            <a:r>
              <a:rPr lang="en-US" sz="700" dirty="0"/>
              <a:t>Combine:</a:t>
            </a:r>
          </a:p>
          <a:p>
            <a:r>
              <a:rPr lang="en-US" sz="700" dirty="0"/>
              <a:t>* Initialize params w and b</a:t>
            </a:r>
          </a:p>
          <a:p>
            <a:r>
              <a:rPr lang="en-US" sz="700" dirty="0"/>
              <a:t>* Optimize based off of training data</a:t>
            </a:r>
          </a:p>
          <a:p>
            <a:r>
              <a:rPr lang="en-US" sz="700" dirty="0"/>
              <a:t>** forward, backward propagation</a:t>
            </a:r>
          </a:p>
          <a:p>
            <a:r>
              <a:rPr lang="en-US" sz="700" dirty="0"/>
              <a:t>** sigmoid and cost</a:t>
            </a:r>
          </a:p>
          <a:p>
            <a:r>
              <a:rPr lang="en-US" sz="700" dirty="0"/>
              <a:t>** gradients (slope) derivatives</a:t>
            </a:r>
          </a:p>
          <a:p>
            <a:r>
              <a:rPr lang="en-US" sz="700" dirty="0"/>
              <a:t>** obtain new w and b via </a:t>
            </a:r>
          </a:p>
          <a:p>
            <a:r>
              <a:rPr lang="en-US" sz="700" dirty="0"/>
              <a:t>** use those to predict data</a:t>
            </a:r>
          </a:p>
        </p:txBody>
      </p:sp>
      <p:pic>
        <p:nvPicPr>
          <p:cNvPr id="5" name="Picture 4">
            <a:extLst>
              <a:ext uri="{FF2B5EF4-FFF2-40B4-BE49-F238E27FC236}">
                <a16:creationId xmlns:a16="http://schemas.microsoft.com/office/drawing/2014/main" id="{E390F2EF-4A96-41D5-B78B-463EDDEFEA74}"/>
              </a:ext>
            </a:extLst>
          </p:cNvPr>
          <p:cNvPicPr>
            <a:picLocks noChangeAspect="1"/>
          </p:cNvPicPr>
          <p:nvPr/>
        </p:nvPicPr>
        <p:blipFill>
          <a:blip r:embed="rId2"/>
          <a:stretch>
            <a:fillRect/>
          </a:stretch>
        </p:blipFill>
        <p:spPr>
          <a:xfrm>
            <a:off x="15008" y="507160"/>
            <a:ext cx="1700504" cy="306562"/>
          </a:xfrm>
          <a:prstGeom prst="rect">
            <a:avLst/>
          </a:prstGeom>
        </p:spPr>
      </p:pic>
      <p:pic>
        <p:nvPicPr>
          <p:cNvPr id="6" name="Picture 5">
            <a:extLst>
              <a:ext uri="{FF2B5EF4-FFF2-40B4-BE49-F238E27FC236}">
                <a16:creationId xmlns:a16="http://schemas.microsoft.com/office/drawing/2014/main" id="{E761B0FA-1E4A-4ED9-876C-5C12A2403967}"/>
              </a:ext>
            </a:extLst>
          </p:cNvPr>
          <p:cNvPicPr>
            <a:picLocks noChangeAspect="1"/>
          </p:cNvPicPr>
          <p:nvPr/>
        </p:nvPicPr>
        <p:blipFill>
          <a:blip r:embed="rId3"/>
          <a:stretch>
            <a:fillRect/>
          </a:stretch>
        </p:blipFill>
        <p:spPr>
          <a:xfrm>
            <a:off x="938068" y="3432796"/>
            <a:ext cx="731027" cy="237712"/>
          </a:xfrm>
          <a:prstGeom prst="rect">
            <a:avLst/>
          </a:prstGeom>
        </p:spPr>
      </p:pic>
      <p:pic>
        <p:nvPicPr>
          <p:cNvPr id="7" name="Picture 6">
            <a:extLst>
              <a:ext uri="{FF2B5EF4-FFF2-40B4-BE49-F238E27FC236}">
                <a16:creationId xmlns:a16="http://schemas.microsoft.com/office/drawing/2014/main" id="{63297C3E-EC30-4D64-9E87-DA68F7435B53}"/>
              </a:ext>
            </a:extLst>
          </p:cNvPr>
          <p:cNvPicPr>
            <a:picLocks noChangeAspect="1"/>
          </p:cNvPicPr>
          <p:nvPr/>
        </p:nvPicPr>
        <p:blipFill>
          <a:blip r:embed="rId4"/>
          <a:stretch>
            <a:fillRect/>
          </a:stretch>
        </p:blipFill>
        <p:spPr>
          <a:xfrm>
            <a:off x="263863" y="1146610"/>
            <a:ext cx="1050112" cy="572789"/>
          </a:xfrm>
          <a:prstGeom prst="rect">
            <a:avLst/>
          </a:prstGeom>
        </p:spPr>
      </p:pic>
      <p:pic>
        <p:nvPicPr>
          <p:cNvPr id="8" name="Picture 7">
            <a:extLst>
              <a:ext uri="{FF2B5EF4-FFF2-40B4-BE49-F238E27FC236}">
                <a16:creationId xmlns:a16="http://schemas.microsoft.com/office/drawing/2014/main" id="{14ADD35E-52BC-4E3F-BB89-1A7FAF404E79}"/>
              </a:ext>
            </a:extLst>
          </p:cNvPr>
          <p:cNvPicPr>
            <a:picLocks noChangeAspect="1"/>
          </p:cNvPicPr>
          <p:nvPr/>
        </p:nvPicPr>
        <p:blipFill>
          <a:blip r:embed="rId5"/>
          <a:stretch>
            <a:fillRect/>
          </a:stretch>
        </p:blipFill>
        <p:spPr>
          <a:xfrm>
            <a:off x="139337" y="2444616"/>
            <a:ext cx="1504017" cy="110107"/>
          </a:xfrm>
          <a:prstGeom prst="rect">
            <a:avLst/>
          </a:prstGeom>
        </p:spPr>
      </p:pic>
      <p:sp>
        <p:nvSpPr>
          <p:cNvPr id="10" name="TextBox 9">
            <a:extLst>
              <a:ext uri="{FF2B5EF4-FFF2-40B4-BE49-F238E27FC236}">
                <a16:creationId xmlns:a16="http://schemas.microsoft.com/office/drawing/2014/main" id="{829FE721-C7C7-4EA1-9D7E-23F2823DE7DB}"/>
              </a:ext>
            </a:extLst>
          </p:cNvPr>
          <p:cNvSpPr txBox="1"/>
          <p:nvPr/>
        </p:nvSpPr>
        <p:spPr>
          <a:xfrm>
            <a:off x="0" y="5370789"/>
            <a:ext cx="1322615" cy="1261884"/>
          </a:xfrm>
          <a:prstGeom prst="rect">
            <a:avLst/>
          </a:prstGeom>
          <a:noFill/>
          <a:ln>
            <a:solidFill>
              <a:schemeClr val="tx1"/>
            </a:solidFill>
          </a:ln>
        </p:spPr>
        <p:txBody>
          <a:bodyPr wrap="square" rtlCol="0">
            <a:spAutoFit/>
          </a:bodyPr>
          <a:lstStyle/>
          <a:p>
            <a:r>
              <a:rPr lang="en-US" sz="700" dirty="0">
                <a:solidFill>
                  <a:srgbClr val="FF0000"/>
                </a:solidFill>
              </a:rPr>
              <a:t>Dot Product</a:t>
            </a:r>
            <a:r>
              <a:rPr lang="en-US" sz="700" dirty="0"/>
              <a:t>: </a:t>
            </a:r>
            <a:r>
              <a:rPr lang="en-US" sz="700" b="1" dirty="0"/>
              <a:t>a · b</a:t>
            </a:r>
            <a:r>
              <a:rPr lang="en-US" sz="700" dirty="0"/>
              <a:t> = a</a:t>
            </a:r>
            <a:r>
              <a:rPr lang="en-US" sz="700" baseline="-25000" dirty="0"/>
              <a:t>x</a:t>
            </a:r>
            <a:r>
              <a:rPr lang="en-US" sz="700" dirty="0"/>
              <a:t> × b</a:t>
            </a:r>
            <a:r>
              <a:rPr lang="en-US" sz="700" baseline="-25000" dirty="0"/>
              <a:t>x</a:t>
            </a:r>
            <a:r>
              <a:rPr lang="en-US" sz="700" dirty="0"/>
              <a:t> + a</a:t>
            </a:r>
            <a:r>
              <a:rPr lang="en-US" sz="700" baseline="-25000" dirty="0"/>
              <a:t>y</a:t>
            </a:r>
            <a:r>
              <a:rPr lang="en-US" sz="700" dirty="0"/>
              <a:t> × b</a:t>
            </a:r>
            <a:r>
              <a:rPr lang="en-US" sz="700" baseline="-25000" dirty="0"/>
              <a:t>y</a:t>
            </a:r>
          </a:p>
          <a:p>
            <a:r>
              <a:rPr lang="en-US" sz="700" dirty="0"/>
              <a:t>a = </a:t>
            </a:r>
            <a:r>
              <a:rPr lang="en-US" sz="700" dirty="0" err="1"/>
              <a:t>np.array</a:t>
            </a:r>
            <a:r>
              <a:rPr lang="en-US" sz="700" dirty="0"/>
              <a:t>([[1,2],[3,4]]) </a:t>
            </a:r>
          </a:p>
          <a:p>
            <a:r>
              <a:rPr lang="en-US" sz="700" dirty="0"/>
              <a:t>b = </a:t>
            </a:r>
            <a:r>
              <a:rPr lang="en-US" sz="700" dirty="0" err="1"/>
              <a:t>np.array</a:t>
            </a:r>
            <a:r>
              <a:rPr lang="en-US" sz="700" dirty="0"/>
              <a:t>([[11,12],[13,14]]) </a:t>
            </a:r>
          </a:p>
          <a:p>
            <a:r>
              <a:rPr lang="en-US" sz="700" dirty="0"/>
              <a:t>np.dot(</a:t>
            </a:r>
            <a:r>
              <a:rPr lang="en-US" sz="700" dirty="0" err="1"/>
              <a:t>a,b</a:t>
            </a:r>
            <a:r>
              <a:rPr lang="en-US" sz="700" dirty="0"/>
              <a:t>)</a:t>
            </a:r>
          </a:p>
          <a:p>
            <a:r>
              <a:rPr lang="en-US" sz="700" dirty="0"/>
              <a:t>[[37  40] </a:t>
            </a:r>
          </a:p>
          <a:p>
            <a:r>
              <a:rPr lang="en-US" sz="700" dirty="0"/>
              <a:t> [85  92]] </a:t>
            </a:r>
          </a:p>
          <a:p>
            <a:r>
              <a:rPr lang="en-US" sz="700" dirty="0"/>
              <a:t>[[1*11+2*13, 1*12+2*14],[3*11+4*13, 3*12+4*14]]</a:t>
            </a:r>
          </a:p>
          <a:p>
            <a:endParaRPr lang="en-US" sz="600" dirty="0"/>
          </a:p>
        </p:txBody>
      </p:sp>
      <p:sp>
        <p:nvSpPr>
          <p:cNvPr id="11" name="TextBox 10">
            <a:extLst>
              <a:ext uri="{FF2B5EF4-FFF2-40B4-BE49-F238E27FC236}">
                <a16:creationId xmlns:a16="http://schemas.microsoft.com/office/drawing/2014/main" id="{8A2400ED-D53C-475A-921D-026FFDA772C6}"/>
              </a:ext>
            </a:extLst>
          </p:cNvPr>
          <p:cNvSpPr txBox="1"/>
          <p:nvPr/>
        </p:nvSpPr>
        <p:spPr>
          <a:xfrm>
            <a:off x="1700504" y="87"/>
            <a:ext cx="1959429" cy="6109365"/>
          </a:xfrm>
          <a:prstGeom prst="rect">
            <a:avLst/>
          </a:prstGeom>
          <a:noFill/>
          <a:ln>
            <a:solidFill>
              <a:srgbClr val="7030A0"/>
            </a:solidFill>
          </a:ln>
        </p:spPr>
        <p:txBody>
          <a:bodyPr wrap="square" rtlCol="0">
            <a:spAutoFit/>
          </a:bodyPr>
          <a:lstStyle/>
          <a:p>
            <a:r>
              <a:rPr lang="en-US" sz="700" dirty="0">
                <a:solidFill>
                  <a:srgbClr val="FF0000"/>
                </a:solidFill>
              </a:rPr>
              <a:t>Multi-Layer Neural Networks HW2:</a:t>
            </a:r>
          </a:p>
          <a:p>
            <a:r>
              <a:rPr lang="en-US" sz="700" dirty="0"/>
              <a:t>* Initialize W and b parameters</a:t>
            </a:r>
          </a:p>
          <a:p>
            <a:r>
              <a:rPr lang="en-US" sz="700" dirty="0"/>
              <a:t>** </a:t>
            </a:r>
            <a:r>
              <a:rPr lang="en-US" sz="700" dirty="0" err="1"/>
              <a:t>Wl</a:t>
            </a:r>
            <a:r>
              <a:rPr lang="en-US" sz="700" dirty="0"/>
              <a:t> -- weight matrix of shape (</a:t>
            </a:r>
            <a:r>
              <a:rPr lang="en-US" sz="700" dirty="0" err="1"/>
              <a:t>layer_dims</a:t>
            </a:r>
            <a:r>
              <a:rPr lang="en-US" sz="700" dirty="0"/>
              <a:t>[l], </a:t>
            </a:r>
            <a:r>
              <a:rPr lang="en-US" sz="700" dirty="0" err="1"/>
              <a:t>layer_dims</a:t>
            </a:r>
            <a:r>
              <a:rPr lang="en-US" sz="700" dirty="0"/>
              <a:t>[l-1]) bl -- bias vector of shape (</a:t>
            </a:r>
            <a:r>
              <a:rPr lang="en-US" sz="700" dirty="0" err="1"/>
              <a:t>layer_dims</a:t>
            </a:r>
            <a:r>
              <a:rPr lang="en-US" sz="700" dirty="0"/>
              <a:t>[l], 1)</a:t>
            </a:r>
          </a:p>
          <a:p>
            <a:r>
              <a:rPr lang="en-US" sz="700" dirty="0"/>
              <a:t>* Linear forward</a:t>
            </a:r>
          </a:p>
          <a:p>
            <a:r>
              <a:rPr lang="en-US" sz="700" dirty="0"/>
              <a:t>** </a:t>
            </a:r>
            <a:r>
              <a:rPr lang="pl-PL" sz="700" dirty="0"/>
              <a:t>Z = W.dot(A) + b</a:t>
            </a:r>
            <a:endParaRPr lang="en-US" sz="700" dirty="0"/>
          </a:p>
          <a:p>
            <a:r>
              <a:rPr lang="en-US" sz="700" dirty="0"/>
              <a:t>** cache = (A, W, b)</a:t>
            </a:r>
          </a:p>
          <a:p>
            <a:r>
              <a:rPr lang="en-US" sz="700" dirty="0"/>
              <a:t>** need to cache for backwards propagation</a:t>
            </a:r>
          </a:p>
          <a:p>
            <a:r>
              <a:rPr lang="en-US" sz="700" dirty="0"/>
              <a:t>** feed z into activation function</a:t>
            </a:r>
          </a:p>
          <a:p>
            <a:r>
              <a:rPr lang="en-US" sz="700" dirty="0"/>
              <a:t>** sigmoid</a:t>
            </a:r>
          </a:p>
          <a:p>
            <a:r>
              <a:rPr lang="en-US" sz="700" dirty="0"/>
              <a:t>** </a:t>
            </a:r>
            <a:r>
              <a:rPr lang="en-US" sz="700" dirty="0" err="1"/>
              <a:t>relu</a:t>
            </a:r>
            <a:r>
              <a:rPr lang="en-US" sz="700" dirty="0"/>
              <a:t> -&gt; </a:t>
            </a:r>
            <a:r>
              <a:rPr lang="en-US" sz="700" dirty="0" err="1"/>
              <a:t>ReLU</a:t>
            </a:r>
            <a:r>
              <a:rPr lang="en-US" sz="700" dirty="0"/>
              <a:t>(Z) = max(0,Z)</a:t>
            </a:r>
          </a:p>
          <a:p>
            <a:r>
              <a:rPr lang="en-US" sz="700" dirty="0"/>
              <a:t>** cache activation and A</a:t>
            </a:r>
          </a:p>
          <a:p>
            <a:pPr marL="128588" indent="-128588">
              <a:buFont typeface="Arial" panose="020B0604020202020204" pitchFamily="34" charset="0"/>
              <a:buChar char="•"/>
            </a:pPr>
            <a:r>
              <a:rPr lang="en-US" sz="700" dirty="0"/>
              <a:t>Pass each A to each layer</a:t>
            </a:r>
          </a:p>
          <a:p>
            <a:r>
              <a:rPr lang="en-US" sz="700" dirty="0"/>
              <a:t>For </a:t>
            </a:r>
            <a:r>
              <a:rPr lang="en-US" sz="700" dirty="0" err="1"/>
              <a:t>ReLU</a:t>
            </a:r>
            <a:r>
              <a:rPr lang="en-US" sz="700" dirty="0"/>
              <a:t>:</a:t>
            </a:r>
          </a:p>
          <a:p>
            <a:r>
              <a:rPr lang="en-US" sz="700" dirty="0"/>
              <a:t>for l in range(1, L):</a:t>
            </a:r>
          </a:p>
          <a:p>
            <a:r>
              <a:rPr lang="en-US" sz="700" dirty="0"/>
              <a:t>        </a:t>
            </a:r>
            <a:r>
              <a:rPr lang="en-US" sz="700" dirty="0" err="1"/>
              <a:t>A_prev</a:t>
            </a:r>
            <a:r>
              <a:rPr lang="en-US" sz="700" dirty="0"/>
              <a:t> = A </a:t>
            </a:r>
          </a:p>
          <a:p>
            <a:r>
              <a:rPr lang="en-US" sz="700" dirty="0"/>
              <a:t>        A, cache = </a:t>
            </a:r>
            <a:r>
              <a:rPr lang="en-US" sz="700" dirty="0" err="1"/>
              <a:t>linear_activation_forward</a:t>
            </a:r>
            <a:r>
              <a:rPr lang="en-US" sz="700" dirty="0"/>
              <a:t>(</a:t>
            </a:r>
            <a:r>
              <a:rPr lang="en-US" sz="700" dirty="0" err="1"/>
              <a:t>A_prev</a:t>
            </a:r>
            <a:r>
              <a:rPr lang="en-US" sz="700" dirty="0"/>
              <a:t>,    parameters['W' + str(l)],  parameters['b' + str(l)], activation='</a:t>
            </a:r>
            <a:r>
              <a:rPr lang="en-US" sz="700" dirty="0" err="1"/>
              <a:t>relu</a:t>
            </a:r>
            <a:r>
              <a:rPr lang="en-US" sz="700" dirty="0"/>
              <a:t>’) </a:t>
            </a:r>
          </a:p>
          <a:p>
            <a:r>
              <a:rPr lang="en-US" sz="700" dirty="0"/>
              <a:t>        </a:t>
            </a:r>
            <a:r>
              <a:rPr lang="en-US" sz="700" dirty="0" err="1"/>
              <a:t>caches.append</a:t>
            </a:r>
            <a:r>
              <a:rPr lang="en-US" sz="700" dirty="0"/>
              <a:t>(cache)</a:t>
            </a:r>
          </a:p>
          <a:p>
            <a:r>
              <a:rPr lang="en-US" sz="700" dirty="0"/>
              <a:t>For Sigmoid:</a:t>
            </a:r>
          </a:p>
          <a:p>
            <a:r>
              <a:rPr lang="en-US" sz="700" dirty="0"/>
              <a:t>AL, cache = </a:t>
            </a:r>
            <a:r>
              <a:rPr lang="en-US" sz="700" dirty="0" err="1"/>
              <a:t>linear_activation_forward</a:t>
            </a:r>
            <a:r>
              <a:rPr lang="en-US" sz="700" dirty="0"/>
              <a:t>(A, parameters['W' + str(L)], parameters['b' + str(L)], activation='sigmoid')</a:t>
            </a:r>
          </a:p>
          <a:p>
            <a:r>
              <a:rPr lang="en-US" sz="700" dirty="0"/>
              <a:t>    </a:t>
            </a:r>
            <a:r>
              <a:rPr lang="en-US" sz="700" dirty="0" err="1"/>
              <a:t>caches.append</a:t>
            </a:r>
            <a:r>
              <a:rPr lang="en-US" sz="700" dirty="0"/>
              <a:t>(cache)</a:t>
            </a:r>
          </a:p>
          <a:p>
            <a:r>
              <a:rPr lang="en-US" sz="700" dirty="0"/>
              <a:t>* Compute cost:</a:t>
            </a:r>
          </a:p>
          <a:p>
            <a:endParaRPr lang="en-US" sz="700" dirty="0"/>
          </a:p>
          <a:p>
            <a:endParaRPr lang="en-US" sz="700" dirty="0"/>
          </a:p>
          <a:p>
            <a:endParaRPr lang="en-US" sz="700" dirty="0"/>
          </a:p>
          <a:p>
            <a:r>
              <a:rPr lang="en-US" sz="700" dirty="0"/>
              <a:t> m = </a:t>
            </a:r>
            <a:r>
              <a:rPr lang="en-US" sz="700" dirty="0" err="1"/>
              <a:t>Y.shape</a:t>
            </a:r>
            <a:r>
              <a:rPr lang="en-US" sz="700" dirty="0"/>
              <a:t>[1]</a:t>
            </a:r>
          </a:p>
          <a:p>
            <a:r>
              <a:rPr lang="en-US" sz="700" dirty="0"/>
              <a:t>cost = (-1/m) * (np.dot(Y, np.log(AL).T) + np.dot((1-Y), np.log(1-AL).T))</a:t>
            </a:r>
          </a:p>
          <a:p>
            <a:r>
              <a:rPr lang="en-US" sz="700" dirty="0"/>
              <a:t>cost = </a:t>
            </a:r>
            <a:r>
              <a:rPr lang="en-US" sz="700" dirty="0" err="1"/>
              <a:t>np.squeeze</a:t>
            </a:r>
            <a:r>
              <a:rPr lang="en-US" sz="700" dirty="0"/>
              <a:t>(cost)</a:t>
            </a:r>
          </a:p>
          <a:p>
            <a:r>
              <a:rPr lang="en-US" sz="700" dirty="0"/>
              <a:t>* Backward propagation for linear:</a:t>
            </a:r>
          </a:p>
          <a:p>
            <a:endParaRPr lang="en-US" sz="700" dirty="0"/>
          </a:p>
          <a:p>
            <a:endParaRPr lang="en-US" sz="700" dirty="0"/>
          </a:p>
          <a:p>
            <a:endParaRPr lang="en-US" sz="700" dirty="0"/>
          </a:p>
          <a:p>
            <a:endParaRPr lang="en-US" sz="700" dirty="0"/>
          </a:p>
          <a:p>
            <a:endParaRPr lang="en-US" sz="700" dirty="0"/>
          </a:p>
          <a:p>
            <a:endParaRPr lang="en-US" sz="700" dirty="0"/>
          </a:p>
          <a:p>
            <a:endParaRPr lang="en-US" sz="700" dirty="0"/>
          </a:p>
          <a:p>
            <a:endParaRPr lang="en-US" sz="700" dirty="0"/>
          </a:p>
          <a:p>
            <a:endParaRPr lang="en-US" sz="700" dirty="0"/>
          </a:p>
          <a:p>
            <a:r>
              <a:rPr lang="en-US" sz="700" dirty="0" err="1"/>
              <a:t>dW</a:t>
            </a:r>
            <a:r>
              <a:rPr lang="en-US" sz="700" dirty="0"/>
              <a:t> = (1/m) * np.dot(</a:t>
            </a:r>
            <a:r>
              <a:rPr lang="en-US" sz="700" dirty="0" err="1"/>
              <a:t>dZ</a:t>
            </a:r>
            <a:r>
              <a:rPr lang="en-US" sz="700" dirty="0"/>
              <a:t>, </a:t>
            </a:r>
            <a:r>
              <a:rPr lang="en-US" sz="700" dirty="0" err="1"/>
              <a:t>A_prev.T</a:t>
            </a:r>
            <a:r>
              <a:rPr lang="en-US" sz="700" dirty="0"/>
              <a:t>)</a:t>
            </a:r>
          </a:p>
          <a:p>
            <a:r>
              <a:rPr lang="en-US" sz="700" dirty="0" err="1"/>
              <a:t>db</a:t>
            </a:r>
            <a:r>
              <a:rPr lang="en-US" sz="700" dirty="0"/>
              <a:t> = (1/m) * </a:t>
            </a:r>
            <a:r>
              <a:rPr lang="en-US" sz="700" dirty="0" err="1"/>
              <a:t>np.sum</a:t>
            </a:r>
            <a:r>
              <a:rPr lang="en-US" sz="700" dirty="0"/>
              <a:t>(</a:t>
            </a:r>
            <a:r>
              <a:rPr lang="en-US" sz="700" dirty="0" err="1"/>
              <a:t>dZ</a:t>
            </a:r>
            <a:r>
              <a:rPr lang="en-US" sz="700" dirty="0"/>
              <a:t>, axis=1, </a:t>
            </a:r>
            <a:r>
              <a:rPr lang="en-US" sz="700" dirty="0" err="1"/>
              <a:t>keepdims</a:t>
            </a:r>
            <a:r>
              <a:rPr lang="en-US" sz="700" dirty="0"/>
              <a:t>=True)</a:t>
            </a:r>
          </a:p>
          <a:p>
            <a:r>
              <a:rPr lang="en-US" sz="700" dirty="0" err="1"/>
              <a:t>dA_prev</a:t>
            </a:r>
            <a:r>
              <a:rPr lang="en-US" sz="700" dirty="0"/>
              <a:t> = np.dot(W.T, </a:t>
            </a:r>
            <a:r>
              <a:rPr lang="en-US" sz="700" dirty="0" err="1"/>
              <a:t>dZ</a:t>
            </a:r>
            <a:r>
              <a:rPr lang="en-US" sz="700" dirty="0"/>
              <a:t>)</a:t>
            </a:r>
          </a:p>
          <a:p>
            <a:r>
              <a:rPr lang="en-US" sz="700" dirty="0"/>
              <a:t> * find the </a:t>
            </a:r>
            <a:r>
              <a:rPr lang="en-US" sz="700" dirty="0" err="1"/>
              <a:t>dW</a:t>
            </a:r>
            <a:r>
              <a:rPr lang="en-US" sz="700" dirty="0"/>
              <a:t> and dB for every hidden layer by multiplying the learning rate by the gradients</a:t>
            </a:r>
          </a:p>
          <a:p>
            <a:r>
              <a:rPr lang="en-US" sz="700" dirty="0"/>
              <a:t>for l in range(L):</a:t>
            </a:r>
          </a:p>
          <a:p>
            <a:r>
              <a:rPr lang="en-US" sz="700" dirty="0"/>
              <a:t>        parameters["W" + str(l+1)] -= </a:t>
            </a:r>
            <a:r>
              <a:rPr lang="en-US" sz="700" dirty="0" err="1"/>
              <a:t>learning_rate</a:t>
            </a:r>
            <a:r>
              <a:rPr lang="en-US" sz="700" dirty="0"/>
              <a:t> * grads['</a:t>
            </a:r>
            <a:r>
              <a:rPr lang="en-US" sz="700" dirty="0" err="1"/>
              <a:t>dW</a:t>
            </a:r>
            <a:r>
              <a:rPr lang="en-US" sz="700" dirty="0"/>
              <a:t>' + str(l+1)]</a:t>
            </a:r>
          </a:p>
          <a:p>
            <a:r>
              <a:rPr lang="en-US" sz="700" dirty="0"/>
              <a:t>        parameters["b" + str(l+1)] -= </a:t>
            </a:r>
            <a:r>
              <a:rPr lang="en-US" sz="700" dirty="0" err="1"/>
              <a:t>learning_rate</a:t>
            </a:r>
            <a:r>
              <a:rPr lang="en-US" sz="700" dirty="0"/>
              <a:t> * grads['</a:t>
            </a:r>
            <a:r>
              <a:rPr lang="en-US" sz="700" dirty="0" err="1"/>
              <a:t>db</a:t>
            </a:r>
            <a:r>
              <a:rPr lang="en-US" sz="700" dirty="0"/>
              <a:t>' + str(l+1)]</a:t>
            </a:r>
          </a:p>
          <a:p>
            <a:endParaRPr lang="en-US" sz="600" dirty="0"/>
          </a:p>
        </p:txBody>
      </p:sp>
      <p:pic>
        <p:nvPicPr>
          <p:cNvPr id="14" name="Picture 13">
            <a:extLst>
              <a:ext uri="{FF2B5EF4-FFF2-40B4-BE49-F238E27FC236}">
                <a16:creationId xmlns:a16="http://schemas.microsoft.com/office/drawing/2014/main" id="{558BE54E-737C-4254-95DD-A5AAF833E057}"/>
              </a:ext>
            </a:extLst>
          </p:cNvPr>
          <p:cNvPicPr>
            <a:picLocks noChangeAspect="1"/>
          </p:cNvPicPr>
          <p:nvPr/>
        </p:nvPicPr>
        <p:blipFill>
          <a:blip r:embed="rId6"/>
          <a:stretch>
            <a:fillRect/>
          </a:stretch>
        </p:blipFill>
        <p:spPr>
          <a:xfrm>
            <a:off x="1733167" y="3029840"/>
            <a:ext cx="1950556" cy="274851"/>
          </a:xfrm>
          <a:prstGeom prst="rect">
            <a:avLst/>
          </a:prstGeom>
        </p:spPr>
      </p:pic>
      <p:pic>
        <p:nvPicPr>
          <p:cNvPr id="15" name="Picture 14">
            <a:extLst>
              <a:ext uri="{FF2B5EF4-FFF2-40B4-BE49-F238E27FC236}">
                <a16:creationId xmlns:a16="http://schemas.microsoft.com/office/drawing/2014/main" id="{71AE2F14-6053-46E6-B1DF-1CD2C69EC42A}"/>
              </a:ext>
            </a:extLst>
          </p:cNvPr>
          <p:cNvPicPr>
            <a:picLocks noChangeAspect="1"/>
          </p:cNvPicPr>
          <p:nvPr/>
        </p:nvPicPr>
        <p:blipFill>
          <a:blip r:embed="rId7"/>
          <a:stretch>
            <a:fillRect/>
          </a:stretch>
        </p:blipFill>
        <p:spPr>
          <a:xfrm>
            <a:off x="3666931" y="1902407"/>
            <a:ext cx="2708210" cy="963563"/>
          </a:xfrm>
          <a:prstGeom prst="rect">
            <a:avLst/>
          </a:prstGeom>
        </p:spPr>
      </p:pic>
      <p:pic>
        <p:nvPicPr>
          <p:cNvPr id="16" name="Picture 15">
            <a:extLst>
              <a:ext uri="{FF2B5EF4-FFF2-40B4-BE49-F238E27FC236}">
                <a16:creationId xmlns:a16="http://schemas.microsoft.com/office/drawing/2014/main" id="{61394A3A-3776-4B60-82A1-2313844DE519}"/>
              </a:ext>
            </a:extLst>
          </p:cNvPr>
          <p:cNvPicPr>
            <a:picLocks noChangeAspect="1"/>
          </p:cNvPicPr>
          <p:nvPr/>
        </p:nvPicPr>
        <p:blipFill>
          <a:blip r:embed="rId8"/>
          <a:stretch>
            <a:fillRect/>
          </a:stretch>
        </p:blipFill>
        <p:spPr>
          <a:xfrm>
            <a:off x="1837835" y="3923898"/>
            <a:ext cx="1425980" cy="833495"/>
          </a:xfrm>
          <a:prstGeom prst="rect">
            <a:avLst/>
          </a:prstGeom>
        </p:spPr>
      </p:pic>
      <p:sp>
        <p:nvSpPr>
          <p:cNvPr id="17" name="TextBox 16">
            <a:extLst>
              <a:ext uri="{FF2B5EF4-FFF2-40B4-BE49-F238E27FC236}">
                <a16:creationId xmlns:a16="http://schemas.microsoft.com/office/drawing/2014/main" id="{4C34F4EC-2C30-45CA-8EEE-690FB4520D46}"/>
              </a:ext>
            </a:extLst>
          </p:cNvPr>
          <p:cNvSpPr txBox="1"/>
          <p:nvPr/>
        </p:nvSpPr>
        <p:spPr>
          <a:xfrm>
            <a:off x="3659931" y="2865970"/>
            <a:ext cx="2638231" cy="2308324"/>
          </a:xfrm>
          <a:prstGeom prst="rect">
            <a:avLst/>
          </a:prstGeom>
          <a:noFill/>
          <a:ln>
            <a:solidFill>
              <a:srgbClr val="7030A0"/>
            </a:solidFill>
          </a:ln>
        </p:spPr>
        <p:txBody>
          <a:bodyPr wrap="square" rtlCol="0">
            <a:spAutoFit/>
          </a:bodyPr>
          <a:lstStyle/>
          <a:p>
            <a:r>
              <a:rPr lang="en-US" sz="600" dirty="0"/>
              <a:t>def </a:t>
            </a:r>
            <a:r>
              <a:rPr lang="en-US" sz="600" dirty="0" err="1"/>
              <a:t>L_layer_model</a:t>
            </a:r>
            <a:r>
              <a:rPr lang="en-US" sz="600" dirty="0"/>
              <a:t>(X, Y, </a:t>
            </a:r>
            <a:r>
              <a:rPr lang="en-US" sz="600" dirty="0" err="1"/>
              <a:t>layers_dims</a:t>
            </a:r>
            <a:r>
              <a:rPr lang="en-US" sz="600" dirty="0"/>
              <a:t>, </a:t>
            </a:r>
            <a:r>
              <a:rPr lang="en-US" sz="600" dirty="0" err="1"/>
              <a:t>learning_rate</a:t>
            </a:r>
            <a:r>
              <a:rPr lang="en-US" sz="600" dirty="0"/>
              <a:t> = 0.0075, </a:t>
            </a:r>
            <a:r>
              <a:rPr lang="en-US" sz="600" dirty="0" err="1"/>
              <a:t>num_iterations</a:t>
            </a:r>
            <a:r>
              <a:rPr lang="en-US" sz="600" dirty="0"/>
              <a:t> = 3000, </a:t>
            </a:r>
            <a:r>
              <a:rPr lang="en-US" sz="600" dirty="0" err="1"/>
              <a:t>print_cost</a:t>
            </a:r>
            <a:r>
              <a:rPr lang="en-US" sz="600" dirty="0"/>
              <a:t>=False):    Implements a L-layer neural network: [LINEAR-&gt;RELU]*(L-1)-&gt;LINEAR-&gt;SIGMOID.</a:t>
            </a:r>
          </a:p>
          <a:p>
            <a:endParaRPr lang="en-US" sz="600" dirty="0"/>
          </a:p>
          <a:p>
            <a:r>
              <a:rPr lang="en-US" sz="600" dirty="0"/>
              <a:t>    </a:t>
            </a:r>
            <a:r>
              <a:rPr lang="en-US" sz="600" dirty="0" err="1"/>
              <a:t>np.random.seed</a:t>
            </a:r>
            <a:r>
              <a:rPr lang="en-US" sz="600" dirty="0"/>
              <a:t>(1)</a:t>
            </a:r>
          </a:p>
          <a:p>
            <a:r>
              <a:rPr lang="en-US" sz="600" dirty="0"/>
              <a:t>    costs = []                         # keep track of cost</a:t>
            </a:r>
          </a:p>
          <a:p>
            <a:r>
              <a:rPr lang="en-US" sz="600" dirty="0"/>
              <a:t>    </a:t>
            </a:r>
          </a:p>
          <a:p>
            <a:r>
              <a:rPr lang="en-US" sz="600" dirty="0"/>
              <a:t>    # Parameters initialization. (≈ 1 line of code)</a:t>
            </a:r>
          </a:p>
          <a:p>
            <a:r>
              <a:rPr lang="en-US" sz="600" dirty="0"/>
              <a:t>    ### START CODE HERE ###</a:t>
            </a:r>
          </a:p>
          <a:p>
            <a:r>
              <a:rPr lang="en-US" sz="600" dirty="0"/>
              <a:t>    parameters = </a:t>
            </a:r>
            <a:r>
              <a:rPr lang="en-US" sz="600" dirty="0" err="1"/>
              <a:t>initialize_parameters_deep</a:t>
            </a:r>
            <a:r>
              <a:rPr lang="en-US" sz="600" dirty="0"/>
              <a:t>(</a:t>
            </a:r>
            <a:r>
              <a:rPr lang="en-US" sz="600" dirty="0" err="1"/>
              <a:t>layers_dims</a:t>
            </a:r>
            <a:r>
              <a:rPr lang="en-US" sz="600" dirty="0"/>
              <a:t>)</a:t>
            </a:r>
          </a:p>
          <a:p>
            <a:r>
              <a:rPr lang="en-US" sz="600" dirty="0"/>
              <a:t>    ### END CODE HERE ###</a:t>
            </a:r>
          </a:p>
          <a:p>
            <a:r>
              <a:rPr lang="en-US" sz="600" dirty="0"/>
              <a:t>    </a:t>
            </a:r>
          </a:p>
          <a:p>
            <a:r>
              <a:rPr lang="en-US" sz="600" dirty="0"/>
              <a:t>    # Loop (gradient descent)</a:t>
            </a:r>
          </a:p>
          <a:p>
            <a:r>
              <a:rPr lang="en-US" sz="600" dirty="0"/>
              <a:t>    for </a:t>
            </a:r>
            <a:r>
              <a:rPr lang="en-US" sz="600" dirty="0" err="1"/>
              <a:t>i</a:t>
            </a:r>
            <a:r>
              <a:rPr lang="en-US" sz="600" dirty="0"/>
              <a:t> in range(0, </a:t>
            </a:r>
            <a:r>
              <a:rPr lang="en-US" sz="600" dirty="0" err="1"/>
              <a:t>num_iterations</a:t>
            </a:r>
            <a:r>
              <a:rPr lang="en-US" sz="600" dirty="0"/>
              <a:t>):</a:t>
            </a:r>
          </a:p>
          <a:p>
            <a:endParaRPr lang="en-US" sz="600" dirty="0"/>
          </a:p>
          <a:p>
            <a:r>
              <a:rPr lang="en-US" sz="600" dirty="0"/>
              <a:t>        # Forward propagation: [linear -&gt; </a:t>
            </a:r>
            <a:r>
              <a:rPr lang="en-US" sz="600" dirty="0" err="1"/>
              <a:t>relu</a:t>
            </a:r>
            <a:r>
              <a:rPr lang="en-US" sz="600" dirty="0"/>
              <a:t>]*(L-1) -&gt; linear -&gt; sigmoid.</a:t>
            </a:r>
          </a:p>
          <a:p>
            <a:r>
              <a:rPr lang="en-US" sz="600" dirty="0"/>
              <a:t>AL, caches = </a:t>
            </a:r>
            <a:r>
              <a:rPr lang="en-US" sz="600" dirty="0" err="1"/>
              <a:t>L_model_forward</a:t>
            </a:r>
            <a:r>
              <a:rPr lang="en-US" sz="600" dirty="0"/>
              <a:t>(X, parameters)        </a:t>
            </a:r>
          </a:p>
          <a:p>
            <a:r>
              <a:rPr lang="en-US" sz="600" dirty="0"/>
              <a:t>        # Compute cost.</a:t>
            </a:r>
          </a:p>
          <a:p>
            <a:r>
              <a:rPr lang="en-US" sz="600" dirty="0"/>
              <a:t>        cost = </a:t>
            </a:r>
            <a:r>
              <a:rPr lang="en-US" sz="600" dirty="0" err="1"/>
              <a:t>compute_cost</a:t>
            </a:r>
            <a:r>
              <a:rPr lang="en-US" sz="600" dirty="0"/>
              <a:t>(AL, Y)    </a:t>
            </a:r>
          </a:p>
          <a:p>
            <a:r>
              <a:rPr lang="en-US" sz="600" dirty="0"/>
              <a:t>        # Backward propagation.</a:t>
            </a:r>
          </a:p>
          <a:p>
            <a:r>
              <a:rPr lang="en-US" sz="600" dirty="0"/>
              <a:t>        grads = </a:t>
            </a:r>
            <a:r>
              <a:rPr lang="en-US" sz="600" dirty="0" err="1"/>
              <a:t>L_model_backward</a:t>
            </a:r>
            <a:r>
              <a:rPr lang="en-US" sz="600" dirty="0"/>
              <a:t>(AL, Y, caches)</a:t>
            </a:r>
          </a:p>
          <a:p>
            <a:r>
              <a:rPr lang="en-US" sz="600" dirty="0"/>
              <a:t>         # Update parameters.</a:t>
            </a:r>
          </a:p>
          <a:p>
            <a:r>
              <a:rPr lang="en-US" sz="600" dirty="0"/>
              <a:t>         parameters = </a:t>
            </a:r>
            <a:r>
              <a:rPr lang="en-US" sz="600" dirty="0" err="1"/>
              <a:t>update_parameters</a:t>
            </a:r>
            <a:r>
              <a:rPr lang="en-US" sz="600" dirty="0"/>
              <a:t>(parameters, </a:t>
            </a:r>
          </a:p>
          <a:p>
            <a:r>
              <a:rPr lang="en-US" sz="600" dirty="0"/>
              <a:t>    return parameters</a:t>
            </a:r>
          </a:p>
        </p:txBody>
      </p:sp>
      <p:sp>
        <p:nvSpPr>
          <p:cNvPr id="18" name="TextBox 17">
            <a:extLst>
              <a:ext uri="{FF2B5EF4-FFF2-40B4-BE49-F238E27FC236}">
                <a16:creationId xmlns:a16="http://schemas.microsoft.com/office/drawing/2014/main" id="{847D2C30-FB96-406A-B4A6-3300D4D6FEAB}"/>
              </a:ext>
            </a:extLst>
          </p:cNvPr>
          <p:cNvSpPr txBox="1"/>
          <p:nvPr/>
        </p:nvSpPr>
        <p:spPr>
          <a:xfrm>
            <a:off x="6305161" y="0"/>
            <a:ext cx="2838839" cy="6278642"/>
          </a:xfrm>
          <a:prstGeom prst="rect">
            <a:avLst/>
          </a:prstGeom>
          <a:noFill/>
          <a:ln>
            <a:solidFill>
              <a:srgbClr val="0070C0"/>
            </a:solidFill>
          </a:ln>
        </p:spPr>
        <p:txBody>
          <a:bodyPr wrap="square" rtlCol="0">
            <a:spAutoFit/>
          </a:bodyPr>
          <a:lstStyle/>
          <a:p>
            <a:r>
              <a:rPr lang="en-US" sz="600" dirty="0"/>
              <a:t> </a:t>
            </a:r>
            <a:r>
              <a:rPr lang="en-US" sz="600" dirty="0" err="1">
                <a:solidFill>
                  <a:srgbClr val="FF0000"/>
                </a:solidFill>
              </a:rPr>
              <a:t>ConvNet</a:t>
            </a:r>
            <a:r>
              <a:rPr lang="en-US" sz="600" dirty="0">
                <a:solidFill>
                  <a:srgbClr val="FF0000"/>
                </a:solidFill>
              </a:rPr>
              <a:t> HW 3:</a:t>
            </a:r>
          </a:p>
          <a:p>
            <a:r>
              <a:rPr lang="en-US" sz="600" dirty="0"/>
              <a:t>Functions:</a:t>
            </a:r>
          </a:p>
          <a:p>
            <a:r>
              <a:rPr lang="en-US" sz="600" dirty="0"/>
              <a:t>* zero-padding, convolution operation (convolve window), forward convolution, backward convolution</a:t>
            </a:r>
          </a:p>
          <a:p>
            <a:r>
              <a:rPr lang="en-US" sz="600" dirty="0"/>
              <a:t>Pooling functions:</a:t>
            </a:r>
          </a:p>
          <a:p>
            <a:r>
              <a:rPr lang="en-US" sz="600" dirty="0"/>
              <a:t>* Pooling forward, create mask, distribute value, pooling backward</a:t>
            </a:r>
          </a:p>
          <a:p>
            <a:r>
              <a:rPr lang="en-US" sz="600" dirty="0"/>
              <a:t>* Single step of convolution:</a:t>
            </a:r>
          </a:p>
          <a:p>
            <a:r>
              <a:rPr lang="en-US" sz="600" dirty="0"/>
              <a:t>Takes an input volume </a:t>
            </a:r>
          </a:p>
          <a:p>
            <a:r>
              <a:rPr lang="en-US" sz="600" dirty="0"/>
              <a:t>Applies a filter at every position of the input</a:t>
            </a:r>
          </a:p>
          <a:p>
            <a:r>
              <a:rPr lang="en-US" sz="600" dirty="0"/>
              <a:t>Outputs another volume (usually of different size)</a:t>
            </a:r>
          </a:p>
          <a:p>
            <a:r>
              <a:rPr lang="en-US" sz="600" dirty="0"/>
              <a:t>Cache parameters</a:t>
            </a:r>
          </a:p>
          <a:p>
            <a:r>
              <a:rPr lang="en-US" sz="600" dirty="0" err="1"/>
              <a:t>conv_single_step</a:t>
            </a:r>
            <a:r>
              <a:rPr lang="en-US" sz="600" dirty="0"/>
              <a:t>(</a:t>
            </a:r>
            <a:r>
              <a:rPr lang="en-US" sz="600" dirty="0" err="1"/>
              <a:t>a_slice_prev</a:t>
            </a:r>
            <a:r>
              <a:rPr lang="en-US" sz="600" dirty="0"/>
              <a:t>, W, b):</a:t>
            </a:r>
          </a:p>
          <a:p>
            <a:r>
              <a:rPr lang="en-US" sz="600" dirty="0" err="1"/>
              <a:t>a_slice_prev</a:t>
            </a:r>
            <a:r>
              <a:rPr lang="en-US" sz="600" dirty="0"/>
              <a:t> -- slice of input data of shape (f, f, </a:t>
            </a:r>
            <a:r>
              <a:rPr lang="en-US" sz="600" dirty="0" err="1"/>
              <a:t>n_C_prev</a:t>
            </a:r>
            <a:r>
              <a:rPr lang="en-US" sz="600" dirty="0"/>
              <a:t>)</a:t>
            </a:r>
          </a:p>
          <a:p>
            <a:r>
              <a:rPr lang="en-US" sz="600" dirty="0"/>
              <a:t>    W -- Weight parameters contained in a window - matrix of shape (f, f, </a:t>
            </a:r>
            <a:r>
              <a:rPr lang="en-US" sz="600" dirty="0" err="1"/>
              <a:t>n_C_prev</a:t>
            </a:r>
            <a:r>
              <a:rPr lang="en-US" sz="600" dirty="0"/>
              <a:t>)</a:t>
            </a:r>
          </a:p>
          <a:p>
            <a:r>
              <a:rPr lang="en-US" sz="600" dirty="0"/>
              <a:t>    b -- Bias parameters contained in a window - matrix of shape (1, 1, 1)</a:t>
            </a:r>
          </a:p>
          <a:p>
            <a:r>
              <a:rPr lang="en-US" sz="600" dirty="0"/>
              <a:t># Element-wise product between </a:t>
            </a:r>
            <a:r>
              <a:rPr lang="en-US" sz="600" dirty="0" err="1"/>
              <a:t>a_slice</a:t>
            </a:r>
            <a:r>
              <a:rPr lang="en-US" sz="600" dirty="0"/>
              <a:t> and W. Do not add the bias yet.</a:t>
            </a:r>
          </a:p>
          <a:p>
            <a:r>
              <a:rPr lang="en-US" sz="600" dirty="0"/>
              <a:t>    s = </a:t>
            </a:r>
            <a:r>
              <a:rPr lang="en-US" sz="600" dirty="0" err="1"/>
              <a:t>np.multiply</a:t>
            </a:r>
            <a:r>
              <a:rPr lang="en-US" sz="600" dirty="0"/>
              <a:t>(</a:t>
            </a:r>
            <a:r>
              <a:rPr lang="en-US" sz="600" dirty="0" err="1"/>
              <a:t>a_slice_prev</a:t>
            </a:r>
            <a:r>
              <a:rPr lang="en-US" sz="600" dirty="0"/>
              <a:t>, W)</a:t>
            </a:r>
          </a:p>
          <a:p>
            <a:r>
              <a:rPr lang="en-US" sz="600" dirty="0"/>
              <a:t>    # Sum over all entries of the volume s.</a:t>
            </a:r>
          </a:p>
          <a:p>
            <a:r>
              <a:rPr lang="en-US" sz="600" dirty="0"/>
              <a:t>    Z = </a:t>
            </a:r>
            <a:r>
              <a:rPr lang="en-US" sz="600" dirty="0" err="1"/>
              <a:t>np.sum</a:t>
            </a:r>
            <a:r>
              <a:rPr lang="en-US" sz="600" dirty="0"/>
              <a:t>(s)</a:t>
            </a:r>
          </a:p>
          <a:p>
            <a:r>
              <a:rPr lang="en-US" sz="600" dirty="0"/>
              <a:t>    # Add bias b to Z. Cast b to a float() so that Z results in a scalar value.</a:t>
            </a:r>
          </a:p>
          <a:p>
            <a:r>
              <a:rPr lang="en-US" sz="600" dirty="0"/>
              <a:t>    Z += </a:t>
            </a:r>
            <a:r>
              <a:rPr lang="en-US" sz="600" dirty="0" err="1"/>
              <a:t>np.float</a:t>
            </a:r>
            <a:r>
              <a:rPr lang="en-US" sz="600" dirty="0"/>
              <a:t>(b)</a:t>
            </a:r>
          </a:p>
          <a:p>
            <a:r>
              <a:rPr lang="en-US" sz="600" dirty="0"/>
              <a:t>* Slice A based off of stride and filter W then </a:t>
            </a:r>
          </a:p>
          <a:p>
            <a:r>
              <a:rPr lang="pt-BR" sz="600" dirty="0"/>
              <a:t>n_H = int((n_H_prev - f + 2*pad)/stride + 1)</a:t>
            </a:r>
          </a:p>
          <a:p>
            <a:r>
              <a:rPr lang="pt-BR" sz="600" dirty="0"/>
              <a:t>n_W = int((n_W_prev - f + 2*pad)/stride + 1)</a:t>
            </a:r>
          </a:p>
          <a:p>
            <a:r>
              <a:rPr lang="en-US" sz="600" dirty="0"/>
              <a:t>for </a:t>
            </a:r>
            <a:r>
              <a:rPr lang="en-US" sz="600" dirty="0" err="1"/>
              <a:t>i</a:t>
            </a:r>
            <a:r>
              <a:rPr lang="en-US" sz="600" dirty="0"/>
              <a:t> in range(m):               # loop over the batch of training examples</a:t>
            </a:r>
          </a:p>
          <a:p>
            <a:r>
              <a:rPr lang="en-US" sz="600" dirty="0"/>
              <a:t>        </a:t>
            </a:r>
            <a:r>
              <a:rPr lang="en-US" sz="600" dirty="0" err="1"/>
              <a:t>a_prev_pad</a:t>
            </a:r>
            <a:r>
              <a:rPr lang="en-US" sz="600" dirty="0"/>
              <a:t> = </a:t>
            </a:r>
            <a:r>
              <a:rPr lang="en-US" sz="600" dirty="0" err="1"/>
              <a:t>A_prev_pad</a:t>
            </a:r>
            <a:r>
              <a:rPr lang="en-US" sz="600" dirty="0"/>
              <a:t>[</a:t>
            </a:r>
            <a:r>
              <a:rPr lang="en-US" sz="600" dirty="0" err="1"/>
              <a:t>i</a:t>
            </a:r>
            <a:r>
              <a:rPr lang="en-US" sz="600" dirty="0"/>
              <a:t>]               # Select </a:t>
            </a:r>
            <a:r>
              <a:rPr lang="en-US" sz="600" dirty="0" err="1"/>
              <a:t>ith</a:t>
            </a:r>
            <a:r>
              <a:rPr lang="en-US" sz="600" dirty="0"/>
              <a:t> training example's padded activation</a:t>
            </a:r>
          </a:p>
          <a:p>
            <a:r>
              <a:rPr lang="en-US" sz="600" dirty="0"/>
              <a:t>        for h in range(</a:t>
            </a:r>
            <a:r>
              <a:rPr lang="en-US" sz="600" dirty="0" err="1"/>
              <a:t>n_H</a:t>
            </a:r>
            <a:r>
              <a:rPr lang="en-US" sz="600" dirty="0"/>
              <a:t>):           # loop over vertical axis of the output volume</a:t>
            </a:r>
          </a:p>
          <a:p>
            <a:r>
              <a:rPr lang="en-US" sz="600" dirty="0"/>
              <a:t>            for w in range(</a:t>
            </a:r>
            <a:r>
              <a:rPr lang="en-US" sz="600" dirty="0" err="1"/>
              <a:t>n_W</a:t>
            </a:r>
            <a:r>
              <a:rPr lang="en-US" sz="600" dirty="0"/>
              <a:t>):       # loop over horizontal axis of the output volume</a:t>
            </a:r>
          </a:p>
          <a:p>
            <a:r>
              <a:rPr lang="en-US" sz="600" dirty="0"/>
              <a:t>                for c in range(</a:t>
            </a:r>
            <a:r>
              <a:rPr lang="en-US" sz="600" dirty="0" err="1"/>
              <a:t>n_C</a:t>
            </a:r>
            <a:r>
              <a:rPr lang="en-US" sz="600" dirty="0"/>
              <a:t>):   # loop over channels (= #filters) of the output volume</a:t>
            </a:r>
          </a:p>
          <a:p>
            <a:r>
              <a:rPr lang="en-US" sz="600" dirty="0"/>
              <a:t>                    # Find the corners of the current "slice" (~4 lines)                    </a:t>
            </a:r>
          </a:p>
          <a:p>
            <a:r>
              <a:rPr lang="en-US" sz="600" dirty="0"/>
              <a:t>                    </a:t>
            </a:r>
            <a:r>
              <a:rPr lang="en-US" sz="600" dirty="0" err="1"/>
              <a:t>vert_start</a:t>
            </a:r>
            <a:r>
              <a:rPr lang="en-US" sz="600" dirty="0"/>
              <a:t> = stride * h</a:t>
            </a:r>
          </a:p>
          <a:p>
            <a:r>
              <a:rPr lang="en-US" sz="600" dirty="0"/>
              <a:t>                    </a:t>
            </a:r>
            <a:r>
              <a:rPr lang="en-US" sz="600" dirty="0" err="1"/>
              <a:t>vert_end</a:t>
            </a:r>
            <a:r>
              <a:rPr lang="en-US" sz="600" dirty="0"/>
              <a:t> = stride * h + f</a:t>
            </a:r>
          </a:p>
          <a:p>
            <a:r>
              <a:rPr lang="en-US" sz="600" dirty="0"/>
              <a:t>                    </a:t>
            </a:r>
            <a:r>
              <a:rPr lang="en-US" sz="600" dirty="0" err="1"/>
              <a:t>horiz_start</a:t>
            </a:r>
            <a:r>
              <a:rPr lang="en-US" sz="600" dirty="0"/>
              <a:t> = stride * w</a:t>
            </a:r>
          </a:p>
          <a:p>
            <a:r>
              <a:rPr lang="en-US" sz="600" dirty="0"/>
              <a:t>                    </a:t>
            </a:r>
            <a:r>
              <a:rPr lang="en-US" sz="600" dirty="0" err="1"/>
              <a:t>horiz_end</a:t>
            </a:r>
            <a:r>
              <a:rPr lang="en-US" sz="600" dirty="0"/>
              <a:t> = stride * w + f</a:t>
            </a:r>
          </a:p>
          <a:p>
            <a:r>
              <a:rPr lang="en-US" sz="600" dirty="0"/>
              <a:t>                    # Use the corners to define the (3D) slice of </a:t>
            </a:r>
            <a:r>
              <a:rPr lang="en-US" sz="600" dirty="0" err="1"/>
              <a:t>a_prev_pad</a:t>
            </a:r>
            <a:r>
              <a:rPr lang="en-US" sz="600" dirty="0"/>
              <a:t> </a:t>
            </a:r>
            <a:r>
              <a:rPr lang="en-US" sz="600" dirty="0" err="1"/>
              <a:t>a_slice_prev</a:t>
            </a:r>
            <a:r>
              <a:rPr lang="en-US" sz="600" dirty="0"/>
              <a:t> = </a:t>
            </a:r>
            <a:r>
              <a:rPr lang="en-US" sz="600" dirty="0" err="1"/>
              <a:t>a_prev_pad</a:t>
            </a:r>
            <a:r>
              <a:rPr lang="en-US" sz="600" dirty="0"/>
              <a:t>[</a:t>
            </a:r>
            <a:r>
              <a:rPr lang="en-US" sz="600" dirty="0" err="1"/>
              <a:t>vert_start:vert_end</a:t>
            </a:r>
            <a:r>
              <a:rPr lang="en-US" sz="600" dirty="0"/>
              <a:t>, </a:t>
            </a:r>
            <a:r>
              <a:rPr lang="en-US" sz="600" dirty="0" err="1"/>
              <a:t>horiz_start:horiz_end</a:t>
            </a:r>
            <a:r>
              <a:rPr lang="en-US" sz="600" dirty="0"/>
              <a:t>, :]</a:t>
            </a:r>
          </a:p>
          <a:p>
            <a:r>
              <a:rPr lang="en-US" sz="600" dirty="0"/>
              <a:t>                    # Convolve the (3D) slice with the correct filter W and bias b, to get back one output neuron. </a:t>
            </a:r>
          </a:p>
          <a:p>
            <a:r>
              <a:rPr lang="en-US" sz="600" dirty="0"/>
              <a:t>                   Z[</a:t>
            </a:r>
            <a:r>
              <a:rPr lang="en-US" sz="600" dirty="0" err="1"/>
              <a:t>i</a:t>
            </a:r>
            <a:r>
              <a:rPr lang="en-US" sz="600" dirty="0"/>
              <a:t>, h, w, c] = </a:t>
            </a:r>
            <a:r>
              <a:rPr lang="en-US" sz="600" dirty="0" err="1"/>
              <a:t>conv_single_step</a:t>
            </a:r>
            <a:r>
              <a:rPr lang="en-US" sz="600" dirty="0"/>
              <a:t>(</a:t>
            </a:r>
            <a:r>
              <a:rPr lang="en-US" sz="600" dirty="0" err="1"/>
              <a:t>a_slice_prev</a:t>
            </a:r>
            <a:r>
              <a:rPr lang="en-US" sz="600" dirty="0"/>
              <a:t>, W[:, :, :, c], b[:, :, :, c])</a:t>
            </a:r>
          </a:p>
          <a:p>
            <a:r>
              <a:rPr lang="en-US" sz="600" dirty="0"/>
              <a:t>* Pooling layer</a:t>
            </a:r>
          </a:p>
          <a:p>
            <a:r>
              <a:rPr lang="en-US" sz="600" dirty="0"/>
              <a:t>Do same thing as above, but take the max or mean of </a:t>
            </a:r>
            <a:r>
              <a:rPr lang="en-US" sz="600" dirty="0" err="1"/>
              <a:t>a_prev_slice</a:t>
            </a:r>
            <a:endParaRPr lang="en-US" sz="600" dirty="0"/>
          </a:p>
          <a:p>
            <a:r>
              <a:rPr lang="en-US" sz="600" dirty="0"/>
              <a:t>if mode == "max":</a:t>
            </a:r>
          </a:p>
          <a:p>
            <a:r>
              <a:rPr lang="en-US" sz="600" dirty="0"/>
              <a:t>                        A[</a:t>
            </a:r>
            <a:r>
              <a:rPr lang="en-US" sz="600" dirty="0" err="1"/>
              <a:t>i</a:t>
            </a:r>
            <a:r>
              <a:rPr lang="en-US" sz="600" dirty="0"/>
              <a:t>, h, w, c] = </a:t>
            </a:r>
            <a:r>
              <a:rPr lang="en-US" sz="600" dirty="0" err="1"/>
              <a:t>np.max</a:t>
            </a:r>
            <a:r>
              <a:rPr lang="en-US" sz="600" dirty="0"/>
              <a:t>(</a:t>
            </a:r>
            <a:r>
              <a:rPr lang="en-US" sz="600" dirty="0" err="1"/>
              <a:t>a_prev_slice</a:t>
            </a:r>
            <a:r>
              <a:rPr lang="en-US" sz="600" dirty="0"/>
              <a:t>)</a:t>
            </a:r>
          </a:p>
          <a:p>
            <a:r>
              <a:rPr lang="en-US" sz="600" dirty="0"/>
              <a:t>                    </a:t>
            </a:r>
            <a:r>
              <a:rPr lang="en-US" sz="600" dirty="0" err="1"/>
              <a:t>elif</a:t>
            </a:r>
            <a:r>
              <a:rPr lang="en-US" sz="600" dirty="0"/>
              <a:t> mode == "average":</a:t>
            </a:r>
          </a:p>
          <a:p>
            <a:r>
              <a:rPr lang="en-US" sz="600" dirty="0"/>
              <a:t>                        A[</a:t>
            </a:r>
            <a:r>
              <a:rPr lang="en-US" sz="600" dirty="0" err="1"/>
              <a:t>i</a:t>
            </a:r>
            <a:r>
              <a:rPr lang="en-US" sz="600" dirty="0"/>
              <a:t>, h, w, c] = </a:t>
            </a:r>
            <a:r>
              <a:rPr lang="en-US" sz="600" dirty="0" err="1"/>
              <a:t>np.mean</a:t>
            </a:r>
            <a:r>
              <a:rPr lang="en-US" sz="600" dirty="0"/>
              <a:t>(</a:t>
            </a:r>
            <a:r>
              <a:rPr lang="en-US" sz="600" dirty="0" err="1"/>
              <a:t>a_prev_slice</a:t>
            </a:r>
            <a:r>
              <a:rPr lang="en-US" sz="600" dirty="0"/>
              <a:t>)</a:t>
            </a:r>
          </a:p>
          <a:p>
            <a:r>
              <a:rPr lang="en-US" sz="600" dirty="0"/>
              <a:t>* Back propagation:</a:t>
            </a:r>
          </a:p>
          <a:p>
            <a:r>
              <a:rPr lang="en-US" sz="600" dirty="0"/>
              <a:t>Same as above but with:</a:t>
            </a:r>
          </a:p>
          <a:p>
            <a:r>
              <a:rPr lang="en-US" sz="600" dirty="0" err="1"/>
              <a:t>da_prev_pad</a:t>
            </a:r>
            <a:r>
              <a:rPr lang="en-US" sz="600" dirty="0"/>
              <a:t>[</a:t>
            </a:r>
            <a:r>
              <a:rPr lang="en-US" sz="600" dirty="0" err="1"/>
              <a:t>vert_start:vert_end</a:t>
            </a:r>
            <a:r>
              <a:rPr lang="en-US" sz="600" dirty="0"/>
              <a:t>, </a:t>
            </a:r>
            <a:r>
              <a:rPr lang="en-US" sz="600" dirty="0" err="1"/>
              <a:t>horiz_start:horiz_end</a:t>
            </a:r>
            <a:r>
              <a:rPr lang="en-US" sz="600" dirty="0"/>
              <a:t>, :] += W[:,:,:,c] * </a:t>
            </a:r>
            <a:r>
              <a:rPr lang="en-US" sz="600" dirty="0" err="1"/>
              <a:t>dZ</a:t>
            </a:r>
            <a:r>
              <a:rPr lang="en-US" sz="600" dirty="0"/>
              <a:t>[</a:t>
            </a:r>
            <a:r>
              <a:rPr lang="en-US" sz="600" dirty="0" err="1"/>
              <a:t>i</a:t>
            </a:r>
            <a:r>
              <a:rPr lang="en-US" sz="600" dirty="0"/>
              <a:t>, h, w, c]</a:t>
            </a:r>
          </a:p>
          <a:p>
            <a:r>
              <a:rPr lang="en-US" sz="600" dirty="0"/>
              <a:t>                    </a:t>
            </a:r>
            <a:r>
              <a:rPr lang="en-US" sz="600" dirty="0" err="1"/>
              <a:t>dW</a:t>
            </a:r>
            <a:r>
              <a:rPr lang="en-US" sz="600" dirty="0"/>
              <a:t>[:,:,:,c] += </a:t>
            </a:r>
            <a:r>
              <a:rPr lang="en-US" sz="600" dirty="0" err="1"/>
              <a:t>a_slice</a:t>
            </a:r>
            <a:r>
              <a:rPr lang="en-US" sz="600" dirty="0"/>
              <a:t> * </a:t>
            </a:r>
            <a:r>
              <a:rPr lang="en-US" sz="600" dirty="0" err="1"/>
              <a:t>dZ</a:t>
            </a:r>
            <a:r>
              <a:rPr lang="en-US" sz="600" dirty="0"/>
              <a:t>[</a:t>
            </a:r>
            <a:r>
              <a:rPr lang="en-US" sz="600" dirty="0" err="1"/>
              <a:t>i</a:t>
            </a:r>
            <a:r>
              <a:rPr lang="en-US" sz="600" dirty="0"/>
              <a:t>, h, w, c]</a:t>
            </a:r>
          </a:p>
          <a:p>
            <a:r>
              <a:rPr lang="en-US" sz="600" dirty="0"/>
              <a:t>                    </a:t>
            </a:r>
            <a:r>
              <a:rPr lang="en-US" sz="600" dirty="0" err="1"/>
              <a:t>db</a:t>
            </a:r>
            <a:r>
              <a:rPr lang="en-US" sz="600" dirty="0"/>
              <a:t>[:,:,:,c] += </a:t>
            </a:r>
            <a:r>
              <a:rPr lang="en-US" sz="600" dirty="0" err="1"/>
              <a:t>dZ</a:t>
            </a:r>
            <a:r>
              <a:rPr lang="en-US" sz="600" dirty="0"/>
              <a:t>[</a:t>
            </a:r>
            <a:r>
              <a:rPr lang="en-US" sz="600" dirty="0" err="1"/>
              <a:t>i</a:t>
            </a:r>
            <a:r>
              <a:rPr lang="en-US" sz="600" dirty="0"/>
              <a:t>, h, w, c]</a:t>
            </a:r>
          </a:p>
          <a:p>
            <a:r>
              <a:rPr lang="it-IT" sz="600" dirty="0"/>
              <a:t>dA_prev[i, :, :, :] = da_prev_pad[pad:-pad, pad:-pad, :] NEXT STEP IS TO THE LEFT</a:t>
            </a:r>
          </a:p>
          <a:p>
            <a:endParaRPr lang="it-IT" sz="600" dirty="0"/>
          </a:p>
          <a:p>
            <a:endParaRPr lang="it-IT" sz="600" dirty="0"/>
          </a:p>
          <a:p>
            <a:endParaRPr lang="en-US" sz="600" dirty="0"/>
          </a:p>
          <a:p>
            <a:endParaRPr lang="en-US" sz="600" dirty="0"/>
          </a:p>
          <a:p>
            <a:r>
              <a:rPr lang="en-US" sz="600" dirty="0"/>
              <a:t>* Mask</a:t>
            </a:r>
          </a:p>
          <a:p>
            <a:r>
              <a:rPr lang="nb-NO" sz="600" dirty="0"/>
              <a:t>mask = (x == np.max(x))</a:t>
            </a:r>
          </a:p>
          <a:p>
            <a:r>
              <a:rPr lang="nb-NO" sz="600" dirty="0"/>
              <a:t>Replaces x with true if value is largest and false if not</a:t>
            </a:r>
          </a:p>
          <a:p>
            <a:r>
              <a:rPr lang="nb-NO" sz="600" dirty="0"/>
              <a:t>* Pool backwards</a:t>
            </a:r>
          </a:p>
          <a:p>
            <a:r>
              <a:rPr lang="nb-NO" sz="600" dirty="0"/>
              <a:t>Propagate the gradient back through the pooling layer in order to compute gradients for before layer</a:t>
            </a:r>
          </a:p>
          <a:p>
            <a:r>
              <a:rPr lang="en-US" sz="600" dirty="0"/>
              <a:t>Same as above but with </a:t>
            </a:r>
            <a:r>
              <a:rPr lang="en-US" sz="600" dirty="0" err="1"/>
              <a:t>a_prev_slice</a:t>
            </a:r>
            <a:r>
              <a:rPr lang="en-US" sz="600" dirty="0"/>
              <a:t> = </a:t>
            </a:r>
            <a:r>
              <a:rPr lang="en-US" sz="600" dirty="0" err="1"/>
              <a:t>a_prev</a:t>
            </a:r>
            <a:r>
              <a:rPr lang="en-US" sz="600" dirty="0"/>
              <a:t>[</a:t>
            </a:r>
            <a:r>
              <a:rPr lang="en-US" sz="600" dirty="0" err="1"/>
              <a:t>vert_start</a:t>
            </a:r>
            <a:r>
              <a:rPr lang="en-US" sz="600" dirty="0"/>
              <a:t>: </a:t>
            </a:r>
            <a:r>
              <a:rPr lang="en-US" sz="600" dirty="0" err="1"/>
              <a:t>vert_end</a:t>
            </a:r>
            <a:r>
              <a:rPr lang="en-US" sz="600" dirty="0"/>
              <a:t>, </a:t>
            </a:r>
            <a:r>
              <a:rPr lang="en-US" sz="600" dirty="0" err="1"/>
              <a:t>horiz_start</a:t>
            </a:r>
            <a:r>
              <a:rPr lang="en-US" sz="600" dirty="0"/>
              <a:t>: </a:t>
            </a:r>
            <a:r>
              <a:rPr lang="en-US" sz="600" dirty="0" err="1"/>
              <a:t>horiz_end</a:t>
            </a:r>
            <a:r>
              <a:rPr lang="en-US" sz="600" dirty="0"/>
              <a:t>, c]</a:t>
            </a:r>
          </a:p>
          <a:p>
            <a:r>
              <a:rPr lang="en-US" sz="600" dirty="0"/>
              <a:t>mask = </a:t>
            </a:r>
            <a:r>
              <a:rPr lang="en-US" sz="600" dirty="0" err="1"/>
              <a:t>create_mask_from_window</a:t>
            </a:r>
            <a:r>
              <a:rPr lang="en-US" sz="600" dirty="0"/>
              <a:t>(</a:t>
            </a:r>
            <a:r>
              <a:rPr lang="en-US" sz="600" dirty="0" err="1"/>
              <a:t>a_prev_slice</a:t>
            </a:r>
            <a:r>
              <a:rPr lang="en-US" sz="600" dirty="0"/>
              <a:t>)</a:t>
            </a:r>
          </a:p>
          <a:p>
            <a:r>
              <a:rPr lang="en-US" sz="600" dirty="0" err="1"/>
              <a:t>dA_prev</a:t>
            </a:r>
            <a:r>
              <a:rPr lang="en-US" sz="600" dirty="0"/>
              <a:t>[</a:t>
            </a:r>
            <a:r>
              <a:rPr lang="en-US" sz="600" dirty="0" err="1"/>
              <a:t>i</a:t>
            </a:r>
            <a:r>
              <a:rPr lang="en-US" sz="600" dirty="0"/>
              <a:t>, </a:t>
            </a:r>
            <a:r>
              <a:rPr lang="en-US" sz="600" dirty="0" err="1"/>
              <a:t>vert_start</a:t>
            </a:r>
            <a:r>
              <a:rPr lang="en-US" sz="600" dirty="0"/>
              <a:t>: </a:t>
            </a:r>
            <a:r>
              <a:rPr lang="en-US" sz="600" dirty="0" err="1"/>
              <a:t>vert_end</a:t>
            </a:r>
            <a:r>
              <a:rPr lang="en-US" sz="600" dirty="0"/>
              <a:t>, </a:t>
            </a:r>
            <a:r>
              <a:rPr lang="en-US" sz="600" dirty="0" err="1"/>
              <a:t>horiz_start</a:t>
            </a:r>
            <a:r>
              <a:rPr lang="en-US" sz="600" dirty="0"/>
              <a:t>: </a:t>
            </a:r>
            <a:r>
              <a:rPr lang="en-US" sz="600" dirty="0" err="1"/>
              <a:t>horiz_end</a:t>
            </a:r>
            <a:r>
              <a:rPr lang="en-US" sz="600" dirty="0"/>
              <a:t>, c] += mask * </a:t>
            </a:r>
            <a:r>
              <a:rPr lang="en-US" sz="600" dirty="0" err="1"/>
              <a:t>a_prev_slice</a:t>
            </a:r>
            <a:endParaRPr lang="en-US" sz="600" dirty="0"/>
          </a:p>
          <a:p>
            <a:endParaRPr lang="en-US" sz="600" dirty="0"/>
          </a:p>
        </p:txBody>
      </p:sp>
      <p:pic>
        <p:nvPicPr>
          <p:cNvPr id="19" name="Picture 18">
            <a:extLst>
              <a:ext uri="{FF2B5EF4-FFF2-40B4-BE49-F238E27FC236}">
                <a16:creationId xmlns:a16="http://schemas.microsoft.com/office/drawing/2014/main" id="{DB349159-4118-4A1E-82F1-5D7C922D5DB3}"/>
              </a:ext>
            </a:extLst>
          </p:cNvPr>
          <p:cNvPicPr>
            <a:picLocks noChangeAspect="1"/>
          </p:cNvPicPr>
          <p:nvPr/>
        </p:nvPicPr>
        <p:blipFill>
          <a:blip r:embed="rId9"/>
          <a:stretch>
            <a:fillRect/>
          </a:stretch>
        </p:blipFill>
        <p:spPr>
          <a:xfrm>
            <a:off x="7865041" y="1888273"/>
            <a:ext cx="1194475" cy="510778"/>
          </a:xfrm>
          <a:prstGeom prst="rect">
            <a:avLst/>
          </a:prstGeom>
        </p:spPr>
      </p:pic>
      <p:pic>
        <p:nvPicPr>
          <p:cNvPr id="22" name="Picture 21">
            <a:extLst>
              <a:ext uri="{FF2B5EF4-FFF2-40B4-BE49-F238E27FC236}">
                <a16:creationId xmlns:a16="http://schemas.microsoft.com/office/drawing/2014/main" id="{A7A96F25-3C50-4AF4-9BBC-EA5692C338A2}"/>
              </a:ext>
            </a:extLst>
          </p:cNvPr>
          <p:cNvPicPr>
            <a:picLocks noChangeAspect="1"/>
          </p:cNvPicPr>
          <p:nvPr/>
        </p:nvPicPr>
        <p:blipFill>
          <a:blip r:embed="rId10"/>
          <a:stretch>
            <a:fillRect/>
          </a:stretch>
        </p:blipFill>
        <p:spPr>
          <a:xfrm>
            <a:off x="6312555" y="4878620"/>
            <a:ext cx="785118" cy="216910"/>
          </a:xfrm>
          <a:prstGeom prst="rect">
            <a:avLst/>
          </a:prstGeom>
        </p:spPr>
      </p:pic>
      <p:pic>
        <p:nvPicPr>
          <p:cNvPr id="23" name="Picture 22">
            <a:extLst>
              <a:ext uri="{FF2B5EF4-FFF2-40B4-BE49-F238E27FC236}">
                <a16:creationId xmlns:a16="http://schemas.microsoft.com/office/drawing/2014/main" id="{62EC68E0-2067-4B01-95E6-B15018AC28BF}"/>
              </a:ext>
            </a:extLst>
          </p:cNvPr>
          <p:cNvPicPr>
            <a:picLocks noChangeAspect="1"/>
          </p:cNvPicPr>
          <p:nvPr/>
        </p:nvPicPr>
        <p:blipFill>
          <a:blip r:embed="rId11"/>
          <a:stretch>
            <a:fillRect/>
          </a:stretch>
        </p:blipFill>
        <p:spPr>
          <a:xfrm>
            <a:off x="7220189" y="4895953"/>
            <a:ext cx="900647" cy="216910"/>
          </a:xfrm>
          <a:prstGeom prst="rect">
            <a:avLst/>
          </a:prstGeom>
        </p:spPr>
      </p:pic>
      <p:pic>
        <p:nvPicPr>
          <p:cNvPr id="24" name="Picture 23">
            <a:extLst>
              <a:ext uri="{FF2B5EF4-FFF2-40B4-BE49-F238E27FC236}">
                <a16:creationId xmlns:a16="http://schemas.microsoft.com/office/drawing/2014/main" id="{83654CA4-A59C-49A6-B5E3-DC1ECAB4CA7D}"/>
              </a:ext>
            </a:extLst>
          </p:cNvPr>
          <p:cNvPicPr>
            <a:picLocks noChangeAspect="1"/>
          </p:cNvPicPr>
          <p:nvPr/>
        </p:nvPicPr>
        <p:blipFill>
          <a:blip r:embed="rId12"/>
          <a:stretch>
            <a:fillRect/>
          </a:stretch>
        </p:blipFill>
        <p:spPr>
          <a:xfrm>
            <a:off x="8300581" y="4895954"/>
            <a:ext cx="559064" cy="185561"/>
          </a:xfrm>
          <a:prstGeom prst="rect">
            <a:avLst/>
          </a:prstGeom>
        </p:spPr>
      </p:pic>
      <p:sp>
        <p:nvSpPr>
          <p:cNvPr id="2" name="TextBox 1">
            <a:extLst>
              <a:ext uri="{FF2B5EF4-FFF2-40B4-BE49-F238E27FC236}">
                <a16:creationId xmlns:a16="http://schemas.microsoft.com/office/drawing/2014/main" id="{9319B687-02D1-4014-88F7-6D2B641D23E5}"/>
              </a:ext>
            </a:extLst>
          </p:cNvPr>
          <p:cNvSpPr txBox="1"/>
          <p:nvPr/>
        </p:nvSpPr>
        <p:spPr>
          <a:xfrm>
            <a:off x="1322615" y="6109452"/>
            <a:ext cx="1064985" cy="707886"/>
          </a:xfrm>
          <a:prstGeom prst="rect">
            <a:avLst/>
          </a:prstGeom>
          <a:noFill/>
          <a:ln>
            <a:solidFill>
              <a:schemeClr val="tx1"/>
            </a:solidFill>
          </a:ln>
        </p:spPr>
        <p:txBody>
          <a:bodyPr wrap="square" rtlCol="0">
            <a:spAutoFit/>
          </a:bodyPr>
          <a:lstStyle/>
          <a:p>
            <a:r>
              <a:rPr lang="en-US" sz="800" dirty="0">
                <a:solidFill>
                  <a:srgbClr val="FF0000"/>
                </a:solidFill>
              </a:rPr>
              <a:t>Loss vs Cost:</a:t>
            </a:r>
          </a:p>
          <a:p>
            <a:r>
              <a:rPr lang="en-US" sz="800" dirty="0"/>
              <a:t>Loss is for individual error metric. Cost is the average of the loss</a:t>
            </a:r>
          </a:p>
        </p:txBody>
      </p:sp>
      <p:sp>
        <p:nvSpPr>
          <p:cNvPr id="3" name="TextBox 2">
            <a:extLst>
              <a:ext uri="{FF2B5EF4-FFF2-40B4-BE49-F238E27FC236}">
                <a16:creationId xmlns:a16="http://schemas.microsoft.com/office/drawing/2014/main" id="{9C6659EA-7E5F-47CA-AA52-01DDF68E5E3A}"/>
              </a:ext>
            </a:extLst>
          </p:cNvPr>
          <p:cNvSpPr txBox="1"/>
          <p:nvPr/>
        </p:nvSpPr>
        <p:spPr>
          <a:xfrm>
            <a:off x="6382301" y="6284085"/>
            <a:ext cx="2554089" cy="553998"/>
          </a:xfrm>
          <a:prstGeom prst="rect">
            <a:avLst/>
          </a:prstGeom>
          <a:noFill/>
          <a:ln>
            <a:solidFill>
              <a:schemeClr val="tx1"/>
            </a:solidFill>
          </a:ln>
        </p:spPr>
        <p:txBody>
          <a:bodyPr wrap="square" rtlCol="0">
            <a:spAutoFit/>
          </a:bodyPr>
          <a:lstStyle/>
          <a:p>
            <a:r>
              <a:rPr lang="en-US" sz="600" dirty="0">
                <a:solidFill>
                  <a:srgbClr val="FF0000"/>
                </a:solidFill>
              </a:rPr>
              <a:t>Classification vs Detection:</a:t>
            </a:r>
          </a:p>
          <a:p>
            <a:r>
              <a:rPr lang="en-US" sz="600" dirty="0"/>
              <a:t>Classification returns the dominant content of the image. Ex: Dog vs not dog</a:t>
            </a:r>
          </a:p>
          <a:p>
            <a:r>
              <a:rPr lang="en-US" sz="600" dirty="0"/>
              <a:t>Detection lets you know how many known objects are there and where they are</a:t>
            </a:r>
          </a:p>
          <a:p>
            <a:r>
              <a:rPr lang="en-US" sz="600" dirty="0">
                <a:solidFill>
                  <a:srgbClr val="FF0000"/>
                </a:solidFill>
              </a:rPr>
              <a:t>Localization</a:t>
            </a:r>
            <a:r>
              <a:rPr lang="en-US" sz="600" dirty="0"/>
              <a:t>: finding the location of objects in an image</a:t>
            </a:r>
          </a:p>
        </p:txBody>
      </p:sp>
      <p:sp>
        <p:nvSpPr>
          <p:cNvPr id="9" name="TextBox 8">
            <a:extLst>
              <a:ext uri="{FF2B5EF4-FFF2-40B4-BE49-F238E27FC236}">
                <a16:creationId xmlns:a16="http://schemas.microsoft.com/office/drawing/2014/main" id="{09353450-307B-483A-B84F-AB5E874649E6}"/>
              </a:ext>
            </a:extLst>
          </p:cNvPr>
          <p:cNvSpPr txBox="1"/>
          <p:nvPr/>
        </p:nvSpPr>
        <p:spPr>
          <a:xfrm>
            <a:off x="3666932" y="5174294"/>
            <a:ext cx="2631230" cy="1754326"/>
          </a:xfrm>
          <a:prstGeom prst="rect">
            <a:avLst/>
          </a:prstGeom>
          <a:noFill/>
          <a:ln>
            <a:solidFill>
              <a:schemeClr val="tx1"/>
            </a:solidFill>
          </a:ln>
        </p:spPr>
        <p:txBody>
          <a:bodyPr wrap="square" rtlCol="0">
            <a:spAutoFit/>
          </a:bodyPr>
          <a:lstStyle/>
          <a:p>
            <a:r>
              <a:rPr lang="en-US" sz="600" dirty="0">
                <a:solidFill>
                  <a:srgbClr val="FF0000"/>
                </a:solidFill>
              </a:rPr>
              <a:t>Stochastic vs Batch Gradient Descent:</a:t>
            </a:r>
          </a:p>
          <a:p>
            <a:r>
              <a:rPr lang="en-US" sz="600" dirty="0"/>
              <a:t>def </a:t>
            </a:r>
            <a:r>
              <a:rPr lang="en-US" sz="600" dirty="0" err="1"/>
              <a:t>gradientDescent</a:t>
            </a:r>
            <a:r>
              <a:rPr lang="en-US" sz="600" dirty="0"/>
              <a:t>(X, y, theta, alpha, </a:t>
            </a:r>
            <a:r>
              <a:rPr lang="en-US" sz="600" dirty="0" err="1"/>
              <a:t>num_iters</a:t>
            </a:r>
            <a:r>
              <a:rPr lang="en-US" sz="600" dirty="0"/>
              <a:t>):</a:t>
            </a:r>
          </a:p>
          <a:p>
            <a:r>
              <a:rPr lang="en-US" sz="600" dirty="0"/>
              <a:t>m = </a:t>
            </a:r>
            <a:r>
              <a:rPr lang="en-US" sz="600" dirty="0" err="1"/>
              <a:t>y.size</a:t>
            </a:r>
            <a:r>
              <a:rPr lang="en-US" sz="600" dirty="0"/>
              <a:t>  # number of training examples</a:t>
            </a:r>
          </a:p>
          <a:p>
            <a:r>
              <a:rPr lang="en-US" sz="600" dirty="0"/>
              <a:t>    for </a:t>
            </a:r>
            <a:r>
              <a:rPr lang="en-US" sz="600" dirty="0" err="1"/>
              <a:t>i</a:t>
            </a:r>
            <a:r>
              <a:rPr lang="en-US" sz="600" dirty="0"/>
              <a:t> in range(</a:t>
            </a:r>
            <a:r>
              <a:rPr lang="en-US" sz="600" dirty="0" err="1"/>
              <a:t>num_iters</a:t>
            </a:r>
            <a:r>
              <a:rPr lang="en-US" sz="600" dirty="0"/>
              <a:t>):</a:t>
            </a:r>
          </a:p>
          <a:p>
            <a:r>
              <a:rPr lang="en-US" sz="600" dirty="0"/>
              <a:t>        </a:t>
            </a:r>
            <a:r>
              <a:rPr lang="en-US" sz="600" dirty="0" err="1"/>
              <a:t>y_hat</a:t>
            </a:r>
            <a:r>
              <a:rPr lang="en-US" sz="600" dirty="0"/>
              <a:t> = np.dot(X, theta)</a:t>
            </a:r>
          </a:p>
          <a:p>
            <a:r>
              <a:rPr lang="en-US" sz="600" dirty="0"/>
              <a:t>        theta = theta - alpha * (1.0/m) * np.dot(X.T, </a:t>
            </a:r>
            <a:r>
              <a:rPr lang="en-US" sz="600" dirty="0" err="1"/>
              <a:t>y_hat</a:t>
            </a:r>
            <a:r>
              <a:rPr lang="en-US" sz="600" dirty="0"/>
              <a:t>-y)</a:t>
            </a:r>
          </a:p>
          <a:p>
            <a:r>
              <a:rPr lang="en-US" sz="600" dirty="0"/>
              <a:t>    return theta</a:t>
            </a:r>
          </a:p>
          <a:p>
            <a:r>
              <a:rPr lang="en-US" sz="600" dirty="0"/>
              <a:t>No dot product for SGD also has f (optimize function), theta0, alpha, </a:t>
            </a:r>
            <a:r>
              <a:rPr lang="en-US" sz="600" dirty="0" err="1"/>
              <a:t>num_iters</a:t>
            </a:r>
            <a:r>
              <a:rPr lang="en-US" sz="600" dirty="0"/>
              <a:t> as params</a:t>
            </a:r>
          </a:p>
          <a:p>
            <a:r>
              <a:rPr lang="en-US" sz="600" dirty="0"/>
              <a:t>a) In SGD, before for-looping, you need to randomly shuffle the training examples.</a:t>
            </a:r>
          </a:p>
          <a:p>
            <a:r>
              <a:rPr lang="en-US" sz="600" dirty="0"/>
              <a:t>b) In SGD, because it’s using only one example at a time, its path to the minima is noisier (more random) than that of the batch gradient. But it’s ok as we are indifferent to the path, as long as it gives us the minimum AND the shorter training time.</a:t>
            </a:r>
          </a:p>
          <a:p>
            <a:r>
              <a:rPr lang="en-US" sz="600" dirty="0"/>
              <a:t>c) Mini-batch gradient descent uses </a:t>
            </a:r>
            <a:r>
              <a:rPr lang="en-US" sz="600" b="1" dirty="0"/>
              <a:t>n</a:t>
            </a:r>
            <a:r>
              <a:rPr lang="en-US" sz="600" dirty="0"/>
              <a:t> data points (instead of </a:t>
            </a:r>
            <a:r>
              <a:rPr lang="en-US" sz="600" b="1" dirty="0"/>
              <a:t>1</a:t>
            </a:r>
            <a:r>
              <a:rPr lang="en-US" sz="600" dirty="0"/>
              <a:t> sample in SGD) at each iteration.</a:t>
            </a:r>
          </a:p>
          <a:p>
            <a:endParaRPr lang="en-US" sz="600" dirty="0"/>
          </a:p>
        </p:txBody>
      </p:sp>
      <p:pic>
        <p:nvPicPr>
          <p:cNvPr id="29" name="Picture 28">
            <a:extLst>
              <a:ext uri="{FF2B5EF4-FFF2-40B4-BE49-F238E27FC236}">
                <a16:creationId xmlns:a16="http://schemas.microsoft.com/office/drawing/2014/main" id="{EAEF65E1-B672-4CE8-A7C9-19359F2BDB0C}"/>
              </a:ext>
            </a:extLst>
          </p:cNvPr>
          <p:cNvPicPr>
            <a:picLocks noChangeAspect="1"/>
          </p:cNvPicPr>
          <p:nvPr/>
        </p:nvPicPr>
        <p:blipFill>
          <a:blip r:embed="rId13"/>
          <a:stretch>
            <a:fillRect/>
          </a:stretch>
        </p:blipFill>
        <p:spPr>
          <a:xfrm>
            <a:off x="3627088" y="8773"/>
            <a:ext cx="2748053" cy="1479550"/>
          </a:xfrm>
          <a:prstGeom prst="rect">
            <a:avLst/>
          </a:prstGeom>
        </p:spPr>
      </p:pic>
    </p:spTree>
    <p:extLst>
      <p:ext uri="{BB962C8B-B14F-4D97-AF65-F5344CB8AC3E}">
        <p14:creationId xmlns:p14="http://schemas.microsoft.com/office/powerpoint/2010/main" val="3932355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8B0D17-A3F0-4F1A-8430-21FF60E18AF8}"/>
              </a:ext>
            </a:extLst>
          </p:cNvPr>
          <p:cNvSpPr txBox="1"/>
          <p:nvPr/>
        </p:nvSpPr>
        <p:spPr>
          <a:xfrm>
            <a:off x="0" y="0"/>
            <a:ext cx="2264229" cy="2308324"/>
          </a:xfrm>
          <a:prstGeom prst="rect">
            <a:avLst/>
          </a:prstGeom>
          <a:noFill/>
          <a:ln>
            <a:solidFill>
              <a:schemeClr val="tx1"/>
            </a:solidFill>
          </a:ln>
        </p:spPr>
        <p:txBody>
          <a:bodyPr wrap="square" rtlCol="0">
            <a:spAutoFit/>
          </a:bodyPr>
          <a:lstStyle/>
          <a:p>
            <a:r>
              <a:rPr lang="en-US" sz="600" dirty="0">
                <a:solidFill>
                  <a:srgbClr val="FF0000"/>
                </a:solidFill>
              </a:rPr>
              <a:t>Parameter Sizes</a:t>
            </a:r>
          </a:p>
          <a:p>
            <a:r>
              <a:rPr lang="en-US" sz="600" dirty="0"/>
              <a:t>Consider a convolution layer. The input consists of 6 feature maps of size 20 × 20. The output consists of 8 feature maps, and the filters are of size 5 × 5. The convolution is done with a stride of 2 and zero padding, so the output feature maps are of size 10 × 10</a:t>
            </a:r>
          </a:p>
          <a:p>
            <a:r>
              <a:rPr lang="en-US" sz="600" dirty="0"/>
              <a:t>Determine the number of weights in this convolution layer.</a:t>
            </a:r>
          </a:p>
          <a:p>
            <a:r>
              <a:rPr lang="en-US" sz="600" dirty="0"/>
              <a:t>Solution:</a:t>
            </a:r>
          </a:p>
          <a:p>
            <a:r>
              <a:rPr lang="en-US" sz="600" dirty="0"/>
              <a:t>There’s one filter for each pair of an input and output feature map, and the filters are each 5 × 5. Therefore, the number of weights is 6 × 8 × 5 × 5 = 1200.</a:t>
            </a:r>
          </a:p>
          <a:p>
            <a:r>
              <a:rPr lang="en-US" sz="600" dirty="0"/>
              <a:t>Now suppose we made this a fully connected layer, but where the number</a:t>
            </a:r>
          </a:p>
          <a:p>
            <a:r>
              <a:rPr lang="en-US" sz="600" dirty="0"/>
              <a:t>of input and output units are kept the same as in the network described above.</a:t>
            </a:r>
          </a:p>
          <a:p>
            <a:r>
              <a:rPr lang="en-US" sz="600" dirty="0"/>
              <a:t>Determine the number of weights in this layer.</a:t>
            </a:r>
          </a:p>
          <a:p>
            <a:r>
              <a:rPr lang="en-US" sz="600" dirty="0"/>
              <a:t>Solution:</a:t>
            </a:r>
          </a:p>
          <a:p>
            <a:r>
              <a:rPr lang="en-US" sz="600" dirty="0"/>
              <a:t>There are 20x20x6 units in the input layer and 10x10x8 units in the output layer, so the number of weights is 20x20x6x10x10x8=1,920,000</a:t>
            </a:r>
          </a:p>
          <a:p>
            <a:r>
              <a:rPr lang="en-US" sz="600" dirty="0">
                <a:solidFill>
                  <a:srgbClr val="FF0000"/>
                </a:solidFill>
              </a:rPr>
              <a:t>Parameter Question 2:</a:t>
            </a:r>
          </a:p>
          <a:p>
            <a:r>
              <a:rPr lang="en-US" sz="600" dirty="0"/>
              <a:t>How many parameters do we have in a conv layer with 100 filters that are 3x3x3 dimensional each?</a:t>
            </a:r>
          </a:p>
          <a:p>
            <a:r>
              <a:rPr lang="en-US" sz="600" dirty="0"/>
              <a:t>For one filter: 3x3x3=27filter weights; and =1 bias = 28 parameters</a:t>
            </a:r>
          </a:p>
          <a:p>
            <a:r>
              <a:rPr lang="en-US" sz="600" dirty="0"/>
              <a:t>For all 100 filters: we have 28x100=2800 parameters</a:t>
            </a:r>
          </a:p>
        </p:txBody>
      </p:sp>
      <p:pic>
        <p:nvPicPr>
          <p:cNvPr id="7" name="Picture 6">
            <a:extLst>
              <a:ext uri="{FF2B5EF4-FFF2-40B4-BE49-F238E27FC236}">
                <a16:creationId xmlns:a16="http://schemas.microsoft.com/office/drawing/2014/main" id="{990D5F0A-015E-4908-80D6-6FB125A5B4D8}"/>
              </a:ext>
            </a:extLst>
          </p:cNvPr>
          <p:cNvPicPr>
            <a:picLocks noChangeAspect="1"/>
          </p:cNvPicPr>
          <p:nvPr/>
        </p:nvPicPr>
        <p:blipFill>
          <a:blip r:embed="rId2"/>
          <a:stretch>
            <a:fillRect/>
          </a:stretch>
        </p:blipFill>
        <p:spPr>
          <a:xfrm>
            <a:off x="33043" y="2307894"/>
            <a:ext cx="2403475" cy="1640597"/>
          </a:xfrm>
          <a:prstGeom prst="rect">
            <a:avLst/>
          </a:prstGeom>
        </p:spPr>
      </p:pic>
      <p:pic>
        <p:nvPicPr>
          <p:cNvPr id="8" name="Picture 7">
            <a:extLst>
              <a:ext uri="{FF2B5EF4-FFF2-40B4-BE49-F238E27FC236}">
                <a16:creationId xmlns:a16="http://schemas.microsoft.com/office/drawing/2014/main" id="{5F544C75-DBB8-44DA-8A9B-B96F7DB9BDBD}"/>
              </a:ext>
            </a:extLst>
          </p:cNvPr>
          <p:cNvPicPr>
            <a:picLocks noChangeAspect="1"/>
          </p:cNvPicPr>
          <p:nvPr/>
        </p:nvPicPr>
        <p:blipFill>
          <a:blip r:embed="rId3"/>
          <a:stretch>
            <a:fillRect/>
          </a:stretch>
        </p:blipFill>
        <p:spPr>
          <a:xfrm>
            <a:off x="0" y="4027213"/>
            <a:ext cx="3365500" cy="637785"/>
          </a:xfrm>
          <a:prstGeom prst="rect">
            <a:avLst/>
          </a:prstGeom>
        </p:spPr>
      </p:pic>
      <p:pic>
        <p:nvPicPr>
          <p:cNvPr id="9" name="Picture 8">
            <a:extLst>
              <a:ext uri="{FF2B5EF4-FFF2-40B4-BE49-F238E27FC236}">
                <a16:creationId xmlns:a16="http://schemas.microsoft.com/office/drawing/2014/main" id="{60ED8642-C6D2-4C59-97AA-7B0660703F2A}"/>
              </a:ext>
            </a:extLst>
          </p:cNvPr>
          <p:cNvPicPr>
            <a:picLocks noChangeAspect="1"/>
          </p:cNvPicPr>
          <p:nvPr/>
        </p:nvPicPr>
        <p:blipFill>
          <a:blip r:embed="rId4"/>
          <a:stretch>
            <a:fillRect/>
          </a:stretch>
        </p:blipFill>
        <p:spPr>
          <a:xfrm>
            <a:off x="407269" y="3933262"/>
            <a:ext cx="1449689" cy="144462"/>
          </a:xfrm>
          <a:prstGeom prst="rect">
            <a:avLst/>
          </a:prstGeom>
        </p:spPr>
      </p:pic>
      <p:sp>
        <p:nvSpPr>
          <p:cNvPr id="13" name="TextBox 12">
            <a:extLst>
              <a:ext uri="{FF2B5EF4-FFF2-40B4-BE49-F238E27FC236}">
                <a16:creationId xmlns:a16="http://schemas.microsoft.com/office/drawing/2014/main" id="{26CE2296-8438-4533-815C-31DA0E3BE27C}"/>
              </a:ext>
            </a:extLst>
          </p:cNvPr>
          <p:cNvSpPr txBox="1"/>
          <p:nvPr/>
        </p:nvSpPr>
        <p:spPr>
          <a:xfrm>
            <a:off x="5719195" y="2215013"/>
            <a:ext cx="3391762" cy="461665"/>
          </a:xfrm>
          <a:prstGeom prst="rect">
            <a:avLst/>
          </a:prstGeom>
          <a:noFill/>
          <a:ln>
            <a:solidFill>
              <a:schemeClr val="tx1"/>
            </a:solidFill>
          </a:ln>
        </p:spPr>
        <p:txBody>
          <a:bodyPr wrap="square" rtlCol="0">
            <a:spAutoFit/>
          </a:bodyPr>
          <a:lstStyle/>
          <a:p>
            <a:r>
              <a:rPr lang="en-US" sz="600" dirty="0" err="1">
                <a:solidFill>
                  <a:srgbClr val="FF0000"/>
                </a:solidFill>
              </a:rPr>
              <a:t>Relu</a:t>
            </a:r>
            <a:r>
              <a:rPr lang="en-US" sz="600" dirty="0">
                <a:solidFill>
                  <a:srgbClr val="FF0000"/>
                </a:solidFill>
              </a:rPr>
              <a:t> vs Sigmoid vs Tanh:</a:t>
            </a:r>
          </a:p>
          <a:p>
            <a:r>
              <a:rPr lang="en-US" sz="600" dirty="0"/>
              <a:t>The advantage of the </a:t>
            </a:r>
            <a:r>
              <a:rPr lang="en-US" sz="600" dirty="0" err="1"/>
              <a:t>ReLu</a:t>
            </a:r>
            <a:r>
              <a:rPr lang="en-US" sz="600" dirty="0"/>
              <a:t> over sigmoid is that it trains much faster than the latter because the derivative of sigmoid becomes very small in the saturating region and therefore the updates to the weights almost vanish(Figure 4). This is called vanishing gradient problem.</a:t>
            </a:r>
          </a:p>
        </p:txBody>
      </p:sp>
      <p:pic>
        <p:nvPicPr>
          <p:cNvPr id="16" name="Picture 15">
            <a:extLst>
              <a:ext uri="{FF2B5EF4-FFF2-40B4-BE49-F238E27FC236}">
                <a16:creationId xmlns:a16="http://schemas.microsoft.com/office/drawing/2014/main" id="{9A614603-9E9C-48DA-88F2-CFDFDEFBF8A3}"/>
              </a:ext>
            </a:extLst>
          </p:cNvPr>
          <p:cNvPicPr>
            <a:picLocks noChangeAspect="1"/>
          </p:cNvPicPr>
          <p:nvPr/>
        </p:nvPicPr>
        <p:blipFill>
          <a:blip r:embed="rId5"/>
          <a:stretch>
            <a:fillRect/>
          </a:stretch>
        </p:blipFill>
        <p:spPr>
          <a:xfrm>
            <a:off x="0" y="4743720"/>
            <a:ext cx="3013166" cy="1269458"/>
          </a:xfrm>
          <a:prstGeom prst="rect">
            <a:avLst/>
          </a:prstGeom>
        </p:spPr>
      </p:pic>
      <p:sp>
        <p:nvSpPr>
          <p:cNvPr id="17" name="TextBox 16">
            <a:extLst>
              <a:ext uri="{FF2B5EF4-FFF2-40B4-BE49-F238E27FC236}">
                <a16:creationId xmlns:a16="http://schemas.microsoft.com/office/drawing/2014/main" id="{95152678-9BBB-489E-9FCD-A2D43FE5B103}"/>
              </a:ext>
            </a:extLst>
          </p:cNvPr>
          <p:cNvSpPr txBox="1"/>
          <p:nvPr/>
        </p:nvSpPr>
        <p:spPr>
          <a:xfrm>
            <a:off x="541962" y="4635998"/>
            <a:ext cx="836022" cy="215444"/>
          </a:xfrm>
          <a:prstGeom prst="rect">
            <a:avLst/>
          </a:prstGeom>
          <a:noFill/>
        </p:spPr>
        <p:txBody>
          <a:bodyPr wrap="square" rtlCol="0">
            <a:spAutoFit/>
          </a:bodyPr>
          <a:lstStyle/>
          <a:p>
            <a:r>
              <a:rPr lang="en-US" sz="800" dirty="0">
                <a:solidFill>
                  <a:srgbClr val="FF0000"/>
                </a:solidFill>
              </a:rPr>
              <a:t>Alex-net</a:t>
            </a:r>
          </a:p>
        </p:txBody>
      </p:sp>
      <p:sp>
        <p:nvSpPr>
          <p:cNvPr id="18" name="TextBox 17">
            <a:extLst>
              <a:ext uri="{FF2B5EF4-FFF2-40B4-BE49-F238E27FC236}">
                <a16:creationId xmlns:a16="http://schemas.microsoft.com/office/drawing/2014/main" id="{83C8327F-7248-4D10-B339-7C3A1708663E}"/>
              </a:ext>
            </a:extLst>
          </p:cNvPr>
          <p:cNvSpPr txBox="1"/>
          <p:nvPr/>
        </p:nvSpPr>
        <p:spPr>
          <a:xfrm>
            <a:off x="1" y="4675096"/>
            <a:ext cx="3365499" cy="2215991"/>
          </a:xfrm>
          <a:prstGeom prst="rect">
            <a:avLst/>
          </a:prstGeom>
          <a:noFill/>
          <a:ln>
            <a:solidFill>
              <a:schemeClr val="tx1"/>
            </a:solidFill>
          </a:ln>
        </p:spPr>
        <p:txBody>
          <a:bodyPr wrap="square" rtlCol="0">
            <a:spAutoFit/>
          </a:bodyPr>
          <a:lstStyle/>
          <a:p>
            <a:endParaRPr lang="en-US" sz="600" dirty="0"/>
          </a:p>
          <a:p>
            <a:endParaRPr lang="en-US" sz="600" dirty="0"/>
          </a:p>
          <a:p>
            <a:endParaRPr lang="en-US" sz="600" dirty="0"/>
          </a:p>
          <a:p>
            <a:endParaRPr lang="en-US" sz="600" dirty="0"/>
          </a:p>
          <a:p>
            <a:endParaRPr lang="en-US" sz="600" dirty="0"/>
          </a:p>
          <a:p>
            <a:endParaRPr lang="en-US" sz="600" dirty="0"/>
          </a:p>
          <a:p>
            <a:endParaRPr lang="en-US" sz="600" dirty="0"/>
          </a:p>
          <a:p>
            <a:endParaRPr lang="en-US" sz="600" dirty="0"/>
          </a:p>
          <a:p>
            <a:endParaRPr lang="en-US" sz="600" dirty="0"/>
          </a:p>
          <a:p>
            <a:endParaRPr lang="en-US" sz="600" dirty="0"/>
          </a:p>
          <a:p>
            <a:endParaRPr lang="en-US" sz="600" dirty="0"/>
          </a:p>
          <a:p>
            <a:endParaRPr lang="en-US" sz="600" dirty="0"/>
          </a:p>
          <a:p>
            <a:endParaRPr lang="en-US" sz="600" dirty="0"/>
          </a:p>
          <a:p>
            <a:endParaRPr lang="en-US" sz="600" dirty="0"/>
          </a:p>
          <a:p>
            <a:r>
              <a:rPr lang="en-US" sz="600" dirty="0"/>
              <a:t>Uses </a:t>
            </a:r>
            <a:r>
              <a:rPr lang="en-US" sz="600" dirty="0" err="1"/>
              <a:t>ReLu</a:t>
            </a:r>
            <a:r>
              <a:rPr lang="en-US" sz="600" dirty="0"/>
              <a:t> has 5 convolutional layers and 3 fully connected layers. Uses dropout to reduce over-fitting. Dropout randomly switches off the activation. Due to the dropout layer, different sets of neurons which are switched off, represent a different architecture and all these different architectures are trained in parallel with weight given to each subset and the summation of weights being one. For n neurons attached to </a:t>
            </a:r>
            <a:r>
              <a:rPr lang="en-US" sz="600" dirty="0" err="1"/>
              <a:t>DropOut</a:t>
            </a:r>
            <a:r>
              <a:rPr lang="en-US" sz="600" dirty="0"/>
              <a:t>, the number of subset architectures formed is 2^n. So it amounts to prediction being averaged over these ensembles of models. This provides a structured model regularization which helps in avoiding the over-fitting. Another view of </a:t>
            </a:r>
            <a:r>
              <a:rPr lang="en-US" sz="600" dirty="0" err="1"/>
              <a:t>DropOut</a:t>
            </a:r>
            <a:r>
              <a:rPr lang="en-US" sz="600" dirty="0"/>
              <a:t> being helpful is that since neurons are randomly chosen, they tend to avoid developing co-adaptations among themselves thereby enabling them to develop meaningful features, independent of others.</a:t>
            </a:r>
          </a:p>
        </p:txBody>
      </p:sp>
      <p:pic>
        <p:nvPicPr>
          <p:cNvPr id="19" name="Picture 18">
            <a:extLst>
              <a:ext uri="{FF2B5EF4-FFF2-40B4-BE49-F238E27FC236}">
                <a16:creationId xmlns:a16="http://schemas.microsoft.com/office/drawing/2014/main" id="{77B6C43E-5110-4751-A331-9D02333949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97272" y="-9382"/>
            <a:ext cx="3421924" cy="2664823"/>
          </a:xfrm>
          <a:prstGeom prst="rect">
            <a:avLst/>
          </a:prstGeom>
        </p:spPr>
      </p:pic>
      <p:sp>
        <p:nvSpPr>
          <p:cNvPr id="20" name="TextBox 19">
            <a:extLst>
              <a:ext uri="{FF2B5EF4-FFF2-40B4-BE49-F238E27FC236}">
                <a16:creationId xmlns:a16="http://schemas.microsoft.com/office/drawing/2014/main" id="{2227D45A-8039-4B84-A60E-4BC567436404}"/>
              </a:ext>
            </a:extLst>
          </p:cNvPr>
          <p:cNvSpPr txBox="1"/>
          <p:nvPr/>
        </p:nvSpPr>
        <p:spPr>
          <a:xfrm>
            <a:off x="5719196" y="-18037"/>
            <a:ext cx="2748053" cy="923330"/>
          </a:xfrm>
          <a:prstGeom prst="rect">
            <a:avLst/>
          </a:prstGeom>
          <a:noFill/>
          <a:ln>
            <a:solidFill>
              <a:schemeClr val="tx1"/>
            </a:solidFill>
          </a:ln>
        </p:spPr>
        <p:txBody>
          <a:bodyPr wrap="square" rtlCol="0">
            <a:spAutoFit/>
          </a:bodyPr>
          <a:lstStyle/>
          <a:p>
            <a:r>
              <a:rPr lang="en-US" sz="600" dirty="0"/>
              <a:t>VGG16</a:t>
            </a:r>
          </a:p>
          <a:p>
            <a:r>
              <a:rPr lang="en-US" sz="600" dirty="0"/>
              <a:t>It makes the improvement over </a:t>
            </a:r>
            <a:r>
              <a:rPr lang="en-US" sz="600" dirty="0" err="1"/>
              <a:t>AlexNet</a:t>
            </a:r>
            <a:r>
              <a:rPr lang="en-US" sz="600" dirty="0"/>
              <a:t> by replacing large kernel-sized filters(11 and 5 in the first and second convolutional layer, respectively) with multiple 3X3 kernel-sized filters one after another. With a given receptive field(the effective area size of input image on which output depends), multiple stacked smaller size kernel is better than the one with a larger size kernel because multiple non-linear layers increases the depth of the network which enables it to learn more complex features, and that too at a lower cost.  Inefficient, but accurate due to large width of convolutional layers</a:t>
            </a:r>
          </a:p>
        </p:txBody>
      </p:sp>
      <p:pic>
        <p:nvPicPr>
          <p:cNvPr id="21" name="Picture 20">
            <a:extLst>
              <a:ext uri="{FF2B5EF4-FFF2-40B4-BE49-F238E27FC236}">
                <a16:creationId xmlns:a16="http://schemas.microsoft.com/office/drawing/2014/main" id="{F18E3274-96C2-4D78-88F0-6903CFE66347}"/>
              </a:ext>
            </a:extLst>
          </p:cNvPr>
          <p:cNvPicPr>
            <a:picLocks noChangeAspect="1"/>
          </p:cNvPicPr>
          <p:nvPr/>
        </p:nvPicPr>
        <p:blipFill>
          <a:blip r:embed="rId7"/>
          <a:stretch>
            <a:fillRect/>
          </a:stretch>
        </p:blipFill>
        <p:spPr>
          <a:xfrm>
            <a:off x="5719196" y="849590"/>
            <a:ext cx="3421925" cy="1347536"/>
          </a:xfrm>
          <a:prstGeom prst="rect">
            <a:avLst/>
          </a:prstGeom>
        </p:spPr>
      </p:pic>
      <p:pic>
        <p:nvPicPr>
          <p:cNvPr id="22" name="Picture 21">
            <a:extLst>
              <a:ext uri="{FF2B5EF4-FFF2-40B4-BE49-F238E27FC236}">
                <a16:creationId xmlns:a16="http://schemas.microsoft.com/office/drawing/2014/main" id="{970F414D-C535-4BA6-A805-749EA07FC270}"/>
              </a:ext>
            </a:extLst>
          </p:cNvPr>
          <p:cNvPicPr>
            <a:picLocks noChangeAspect="1"/>
          </p:cNvPicPr>
          <p:nvPr/>
        </p:nvPicPr>
        <p:blipFill>
          <a:blip r:embed="rId8"/>
          <a:stretch>
            <a:fillRect/>
          </a:stretch>
        </p:blipFill>
        <p:spPr>
          <a:xfrm>
            <a:off x="3365500" y="4969895"/>
            <a:ext cx="1824853" cy="1888105"/>
          </a:xfrm>
          <a:prstGeom prst="rect">
            <a:avLst/>
          </a:prstGeom>
        </p:spPr>
      </p:pic>
      <p:pic>
        <p:nvPicPr>
          <p:cNvPr id="23" name="Picture 22">
            <a:extLst>
              <a:ext uri="{FF2B5EF4-FFF2-40B4-BE49-F238E27FC236}">
                <a16:creationId xmlns:a16="http://schemas.microsoft.com/office/drawing/2014/main" id="{A4E76A96-C52F-4D5B-AF81-20E09FA3ED88}"/>
              </a:ext>
            </a:extLst>
          </p:cNvPr>
          <p:cNvPicPr>
            <a:picLocks noChangeAspect="1"/>
          </p:cNvPicPr>
          <p:nvPr/>
        </p:nvPicPr>
        <p:blipFill>
          <a:blip r:embed="rId9"/>
          <a:stretch>
            <a:fillRect/>
          </a:stretch>
        </p:blipFill>
        <p:spPr>
          <a:xfrm>
            <a:off x="4953295" y="5423774"/>
            <a:ext cx="994660" cy="809534"/>
          </a:xfrm>
          <a:prstGeom prst="rect">
            <a:avLst/>
          </a:prstGeom>
        </p:spPr>
      </p:pic>
      <p:pic>
        <p:nvPicPr>
          <p:cNvPr id="25" name="Picture 24">
            <a:extLst>
              <a:ext uri="{FF2B5EF4-FFF2-40B4-BE49-F238E27FC236}">
                <a16:creationId xmlns:a16="http://schemas.microsoft.com/office/drawing/2014/main" id="{281F722B-1107-4C5E-89FE-037B63F61B5A}"/>
              </a:ext>
            </a:extLst>
          </p:cNvPr>
          <p:cNvPicPr>
            <a:picLocks noChangeAspect="1"/>
          </p:cNvPicPr>
          <p:nvPr/>
        </p:nvPicPr>
        <p:blipFill>
          <a:blip r:embed="rId10"/>
          <a:stretch>
            <a:fillRect/>
          </a:stretch>
        </p:blipFill>
        <p:spPr>
          <a:xfrm>
            <a:off x="5967707" y="5200908"/>
            <a:ext cx="981228" cy="1255265"/>
          </a:xfrm>
          <a:prstGeom prst="rect">
            <a:avLst/>
          </a:prstGeom>
        </p:spPr>
      </p:pic>
      <p:pic>
        <p:nvPicPr>
          <p:cNvPr id="26" name="Picture 25">
            <a:extLst>
              <a:ext uri="{FF2B5EF4-FFF2-40B4-BE49-F238E27FC236}">
                <a16:creationId xmlns:a16="http://schemas.microsoft.com/office/drawing/2014/main" id="{92822F51-0A82-4231-9A0D-80D4C91B8463}"/>
              </a:ext>
            </a:extLst>
          </p:cNvPr>
          <p:cNvPicPr>
            <a:picLocks noChangeAspect="1"/>
          </p:cNvPicPr>
          <p:nvPr/>
        </p:nvPicPr>
        <p:blipFill>
          <a:blip r:embed="rId11"/>
          <a:stretch>
            <a:fillRect/>
          </a:stretch>
        </p:blipFill>
        <p:spPr>
          <a:xfrm>
            <a:off x="5071501" y="6590077"/>
            <a:ext cx="1824854" cy="194220"/>
          </a:xfrm>
          <a:prstGeom prst="rect">
            <a:avLst/>
          </a:prstGeom>
        </p:spPr>
      </p:pic>
      <p:sp>
        <p:nvSpPr>
          <p:cNvPr id="27" name="TextBox 26">
            <a:extLst>
              <a:ext uri="{FF2B5EF4-FFF2-40B4-BE49-F238E27FC236}">
                <a16:creationId xmlns:a16="http://schemas.microsoft.com/office/drawing/2014/main" id="{F992B1C6-F4F3-491C-8786-703BCAC1088B}"/>
              </a:ext>
            </a:extLst>
          </p:cNvPr>
          <p:cNvSpPr txBox="1"/>
          <p:nvPr/>
        </p:nvSpPr>
        <p:spPr>
          <a:xfrm>
            <a:off x="3368390" y="4503181"/>
            <a:ext cx="1819071" cy="461665"/>
          </a:xfrm>
          <a:prstGeom prst="rect">
            <a:avLst/>
          </a:prstGeom>
          <a:noFill/>
          <a:ln>
            <a:solidFill>
              <a:schemeClr val="tx1"/>
            </a:solidFill>
          </a:ln>
        </p:spPr>
        <p:txBody>
          <a:bodyPr wrap="square" rtlCol="0">
            <a:spAutoFit/>
          </a:bodyPr>
          <a:lstStyle/>
          <a:p>
            <a:r>
              <a:rPr lang="en-US" sz="800" dirty="0">
                <a:solidFill>
                  <a:srgbClr val="FF0000"/>
                </a:solidFill>
              </a:rPr>
              <a:t>Padding:</a:t>
            </a:r>
          </a:p>
          <a:p>
            <a:r>
              <a:rPr lang="en-US" sz="800" dirty="0"/>
              <a:t>Pad so output size matches input size:</a:t>
            </a:r>
          </a:p>
          <a:p>
            <a:r>
              <a:rPr lang="en-US" sz="800" dirty="0"/>
              <a:t>P=(f-1)/2</a:t>
            </a:r>
          </a:p>
        </p:txBody>
      </p:sp>
      <p:sp>
        <p:nvSpPr>
          <p:cNvPr id="28" name="TextBox 27">
            <a:extLst>
              <a:ext uri="{FF2B5EF4-FFF2-40B4-BE49-F238E27FC236}">
                <a16:creationId xmlns:a16="http://schemas.microsoft.com/office/drawing/2014/main" id="{878BAEF8-D7D6-4353-B22C-9341B689646E}"/>
              </a:ext>
            </a:extLst>
          </p:cNvPr>
          <p:cNvSpPr txBox="1"/>
          <p:nvPr/>
        </p:nvSpPr>
        <p:spPr>
          <a:xfrm>
            <a:off x="6909097" y="5828540"/>
            <a:ext cx="1210996" cy="707886"/>
          </a:xfrm>
          <a:prstGeom prst="rect">
            <a:avLst/>
          </a:prstGeom>
          <a:noFill/>
          <a:ln>
            <a:solidFill>
              <a:schemeClr val="tx1"/>
            </a:solidFill>
          </a:ln>
        </p:spPr>
        <p:txBody>
          <a:bodyPr wrap="square" rtlCol="0">
            <a:spAutoFit/>
          </a:bodyPr>
          <a:lstStyle/>
          <a:p>
            <a:r>
              <a:rPr lang="en-US" sz="800" dirty="0">
                <a:solidFill>
                  <a:srgbClr val="FF0000"/>
                </a:solidFill>
              </a:rPr>
              <a:t>Output Size with Stride</a:t>
            </a:r>
            <a:r>
              <a:rPr lang="en-US" sz="800" dirty="0"/>
              <a:t>:</a:t>
            </a:r>
          </a:p>
          <a:p>
            <a:r>
              <a:rPr lang="en-US" sz="800" dirty="0"/>
              <a:t>Image dims: </a:t>
            </a:r>
            <a:r>
              <a:rPr lang="en-US" sz="800" dirty="0" err="1"/>
              <a:t>nxn</a:t>
            </a:r>
            <a:endParaRPr lang="en-US" sz="800" dirty="0"/>
          </a:p>
          <a:p>
            <a:r>
              <a:rPr lang="en-US" sz="800" dirty="0"/>
              <a:t>Filter dims: </a:t>
            </a:r>
            <a:r>
              <a:rPr lang="en-US" sz="800" dirty="0" err="1"/>
              <a:t>fxf</a:t>
            </a:r>
            <a:endParaRPr lang="en-US" sz="800" dirty="0"/>
          </a:p>
          <a:p>
            <a:r>
              <a:rPr lang="en-US" sz="800" dirty="0"/>
              <a:t>Padding: p</a:t>
            </a:r>
          </a:p>
          <a:p>
            <a:r>
              <a:rPr lang="en-US" sz="800" dirty="0"/>
              <a:t>Stride: s</a:t>
            </a:r>
          </a:p>
        </p:txBody>
      </p:sp>
      <p:pic>
        <p:nvPicPr>
          <p:cNvPr id="29" name="Picture 28">
            <a:extLst>
              <a:ext uri="{FF2B5EF4-FFF2-40B4-BE49-F238E27FC236}">
                <a16:creationId xmlns:a16="http://schemas.microsoft.com/office/drawing/2014/main" id="{86451EAA-B023-45A4-842E-4A28F397E1FC}"/>
              </a:ext>
            </a:extLst>
          </p:cNvPr>
          <p:cNvPicPr>
            <a:picLocks noChangeAspect="1"/>
          </p:cNvPicPr>
          <p:nvPr/>
        </p:nvPicPr>
        <p:blipFill>
          <a:blip r:embed="rId12"/>
          <a:stretch>
            <a:fillRect/>
          </a:stretch>
        </p:blipFill>
        <p:spPr>
          <a:xfrm>
            <a:off x="6909097" y="6505988"/>
            <a:ext cx="2020257" cy="298200"/>
          </a:xfrm>
          <a:prstGeom prst="rect">
            <a:avLst/>
          </a:prstGeom>
        </p:spPr>
      </p:pic>
      <p:pic>
        <p:nvPicPr>
          <p:cNvPr id="30" name="Picture 29">
            <a:extLst>
              <a:ext uri="{FF2B5EF4-FFF2-40B4-BE49-F238E27FC236}">
                <a16:creationId xmlns:a16="http://schemas.microsoft.com/office/drawing/2014/main" id="{0F084466-986E-449C-AD17-82B3E70F56B0}"/>
              </a:ext>
            </a:extLst>
          </p:cNvPr>
          <p:cNvPicPr>
            <a:picLocks noChangeAspect="1"/>
          </p:cNvPicPr>
          <p:nvPr/>
        </p:nvPicPr>
        <p:blipFill>
          <a:blip r:embed="rId13"/>
          <a:stretch>
            <a:fillRect/>
          </a:stretch>
        </p:blipFill>
        <p:spPr>
          <a:xfrm>
            <a:off x="6295251" y="4350986"/>
            <a:ext cx="2862075" cy="1425040"/>
          </a:xfrm>
          <a:prstGeom prst="rect">
            <a:avLst/>
          </a:prstGeom>
        </p:spPr>
      </p:pic>
      <p:sp>
        <p:nvSpPr>
          <p:cNvPr id="31" name="TextBox 30">
            <a:extLst>
              <a:ext uri="{FF2B5EF4-FFF2-40B4-BE49-F238E27FC236}">
                <a16:creationId xmlns:a16="http://schemas.microsoft.com/office/drawing/2014/main" id="{39104693-BEEA-4493-9C9D-C2581AABF119}"/>
              </a:ext>
            </a:extLst>
          </p:cNvPr>
          <p:cNvSpPr txBox="1"/>
          <p:nvPr/>
        </p:nvSpPr>
        <p:spPr>
          <a:xfrm>
            <a:off x="2375557" y="2634160"/>
            <a:ext cx="3343637" cy="1292662"/>
          </a:xfrm>
          <a:prstGeom prst="rect">
            <a:avLst/>
          </a:prstGeom>
          <a:noFill/>
          <a:ln>
            <a:solidFill>
              <a:schemeClr val="tx1"/>
            </a:solidFill>
          </a:ln>
        </p:spPr>
        <p:txBody>
          <a:bodyPr wrap="square" rtlCol="0">
            <a:spAutoFit/>
          </a:bodyPr>
          <a:lstStyle/>
          <a:p>
            <a:r>
              <a:rPr lang="en-US" sz="600" dirty="0">
                <a:solidFill>
                  <a:srgbClr val="FF0000"/>
                </a:solidFill>
              </a:rPr>
              <a:t>Inception</a:t>
            </a:r>
            <a:r>
              <a:rPr lang="en-US" sz="600" dirty="0"/>
              <a:t>: </a:t>
            </a:r>
            <a:r>
              <a:rPr lang="en-US" sz="600" i="1" dirty="0"/>
              <a:t>Let us take the first inception module of </a:t>
            </a:r>
            <a:r>
              <a:rPr lang="en-US" sz="600" i="1" dirty="0" err="1"/>
              <a:t>GoogLeNet</a:t>
            </a:r>
            <a:r>
              <a:rPr lang="en-US" sz="600" i="1" dirty="0"/>
              <a:t> as an example which has 192 channels as input. It has just 128 filters of 3X3 kernel size and 32 filters of 5X5 size. The order of computation for 5X5 filters is 25X32X192 which can blow up as we go deeper into the network when the width of the network and the number of 5X5 filter further increases. In order to avoid this, the inception module uses 1X1 convolutions before applying larger sized kernels to reduce the dimension of the input channels, before feeding into those convolutions. So in the first inception module, the input to the module is first fed into 1X1 convolutions with just 16 filters before it is fed into 5X5 convolutions. This reduces the computations to 16X192 +  25X32X16. All these changes allow the network to have a large width and depth.</a:t>
            </a:r>
          </a:p>
          <a:p>
            <a:r>
              <a:rPr lang="en-US" sz="600" dirty="0"/>
              <a:t>inception module that approximates a sparse CNN with a normal dense construction(shown in the figure). Since only a small number of neurons are effective as mentioned earlier, the width/number of the convolutional filters of a particular kernel size is kept small. Also, it uses convolutions of different sizes to capture details at varied scales(5X5, 3X3, 1X1).</a:t>
            </a:r>
          </a:p>
        </p:txBody>
      </p:sp>
      <p:pic>
        <p:nvPicPr>
          <p:cNvPr id="33" name="Picture 32">
            <a:extLst>
              <a:ext uri="{FF2B5EF4-FFF2-40B4-BE49-F238E27FC236}">
                <a16:creationId xmlns:a16="http://schemas.microsoft.com/office/drawing/2014/main" id="{F7DC049B-AA6A-47EC-B239-DBDE0381C19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665225" y="3580161"/>
            <a:ext cx="1449689" cy="765944"/>
          </a:xfrm>
          <a:prstGeom prst="rect">
            <a:avLst/>
          </a:prstGeom>
        </p:spPr>
      </p:pic>
      <p:sp>
        <p:nvSpPr>
          <p:cNvPr id="36" name="TextBox 35">
            <a:extLst>
              <a:ext uri="{FF2B5EF4-FFF2-40B4-BE49-F238E27FC236}">
                <a16:creationId xmlns:a16="http://schemas.microsoft.com/office/drawing/2014/main" id="{FD20D4EA-2D7C-4C26-BF30-67C78A4B6362}"/>
              </a:ext>
            </a:extLst>
          </p:cNvPr>
          <p:cNvSpPr txBox="1"/>
          <p:nvPr/>
        </p:nvSpPr>
        <p:spPr>
          <a:xfrm>
            <a:off x="5745245" y="2676678"/>
            <a:ext cx="3339448" cy="1107996"/>
          </a:xfrm>
          <a:prstGeom prst="rect">
            <a:avLst/>
          </a:prstGeom>
          <a:noFill/>
          <a:ln>
            <a:solidFill>
              <a:schemeClr val="tx1"/>
            </a:solidFill>
          </a:ln>
        </p:spPr>
        <p:txBody>
          <a:bodyPr wrap="square" rtlCol="0">
            <a:spAutoFit/>
          </a:bodyPr>
          <a:lstStyle/>
          <a:p>
            <a:r>
              <a:rPr lang="en-US" sz="600" dirty="0">
                <a:solidFill>
                  <a:srgbClr val="FF0000"/>
                </a:solidFill>
              </a:rPr>
              <a:t>Residual Network</a:t>
            </a:r>
            <a:r>
              <a:rPr lang="en-US" sz="600" dirty="0"/>
              <a:t>:</a:t>
            </a:r>
            <a:br>
              <a:rPr lang="en-US" sz="600" dirty="0"/>
            </a:br>
            <a:r>
              <a:rPr lang="en-US" sz="600" dirty="0"/>
              <a:t>Imagine a network, A which produces x amount of training error. Construct a network B by adding few layers on top of A and put parameter values in those layers in such a way that they do nothing to the outputs from A. Let’s call the additional layer as C. This would mean the same x amount of training error for the new network. So while training network B, the training error should not be above the training error of A. And since it </a:t>
            </a:r>
            <a:r>
              <a:rPr lang="en-US" sz="600" b="1" dirty="0"/>
              <a:t>DOES</a:t>
            </a:r>
            <a:r>
              <a:rPr lang="en-US" sz="600" dirty="0"/>
              <a:t> happen, the only reason is that learning the identity mapping(doing nothing to inputs and just copying as it is) with the added layers-C is not a trivial problem, which the solver does not achieve. To solve this, the module shown above creates a direct path between the input and output to the module implying an identity mapping and the added layer-C just need to learn the features on top of already available input. Since C is learning only the residual, the whole module is called </a:t>
            </a:r>
            <a:r>
              <a:rPr lang="en-US" sz="600" b="1" dirty="0"/>
              <a:t>residual module</a:t>
            </a:r>
            <a:r>
              <a:rPr lang="en-US" sz="600" dirty="0"/>
              <a:t>. </a:t>
            </a:r>
          </a:p>
        </p:txBody>
      </p:sp>
    </p:spTree>
    <p:extLst>
      <p:ext uri="{BB962C8B-B14F-4D97-AF65-F5344CB8AC3E}">
        <p14:creationId xmlns:p14="http://schemas.microsoft.com/office/powerpoint/2010/main" val="29398868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475</TotalTime>
  <Words>2776</Words>
  <Application>Microsoft Office PowerPoint</Application>
  <PresentationFormat>Letter Paper (8.5x11 in)</PresentationFormat>
  <Paragraphs>236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Hildebrandt</dc:creator>
  <cp:lastModifiedBy>Jeff Hildebrandt</cp:lastModifiedBy>
  <cp:revision>35</cp:revision>
  <dcterms:created xsi:type="dcterms:W3CDTF">2018-10-02T21:54:13Z</dcterms:created>
  <dcterms:modified xsi:type="dcterms:W3CDTF">2018-10-04T01:13:29Z</dcterms:modified>
</cp:coreProperties>
</file>