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3"/>
  </p:notesMasterIdLst>
  <p:sldIdLst>
    <p:sldId id="256" r:id="rId2"/>
    <p:sldId id="258" r:id="rId3"/>
    <p:sldId id="257" r:id="rId4"/>
    <p:sldId id="259" r:id="rId5"/>
    <p:sldId id="260" r:id="rId6"/>
    <p:sldId id="268" r:id="rId7"/>
    <p:sldId id="261" r:id="rId8"/>
    <p:sldId id="262" r:id="rId9"/>
    <p:sldId id="263" r:id="rId10"/>
    <p:sldId id="265" r:id="rId11"/>
    <p:sldId id="266" r:id="rId12"/>
    <p:sldId id="267" r:id="rId13"/>
    <p:sldId id="264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F28A95-613A-45F4-869C-BB225E26A04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329B1-22F8-4AEF-8590-6CB50C218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21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Fitness was determined in the first 50 generations by time then in the last 50 by minimum number of flushes</a:t>
            </a:r>
          </a:p>
          <a:p>
            <a:r>
              <a:rPr lang="en-US" dirty="0"/>
              <a:t>The GA was run over four test 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329B1-22F8-4AEF-8590-6CB50C218F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85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Set 1: Better on flushes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329B1-22F8-4AEF-8590-6CB50C218F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91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Set 2: Shows specialization of booths</a:t>
            </a:r>
          </a:p>
          <a:p>
            <a:r>
              <a:rPr lang="en-US" dirty="0"/>
              <a:t>Booth number 21 indicates inoperable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329B1-22F8-4AEF-8590-6CB50C218F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12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Set 3: Better Flushes</a:t>
            </a:r>
          </a:p>
          <a:p>
            <a:r>
              <a:rPr lang="en-US" dirty="0"/>
              <a:t>Test Set 4: Similar on 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329B1-22F8-4AEF-8590-6CB50C218F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02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Repricatable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329B1-22F8-4AEF-8590-6CB50C218F4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51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optimizations could yield an algorithm that performs better than the ant-based algorithm in all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329B1-22F8-4AEF-8590-6CB50C218F4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82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 point of failure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329B1-22F8-4AEF-8590-6CB50C218F4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54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conclusion is that social insects provide a model that provides a strong dynamic task allocation algorithm, but does it?</a:t>
            </a:r>
          </a:p>
          <a:p>
            <a:r>
              <a:rPr lang="en-US" dirty="0"/>
              <a:t>Should we not conclude that maybe the social insects provide optimizations but not the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329B1-22F8-4AEF-8590-6CB50C218F4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7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CAFC85B-6AD8-43B7-B3BC-3D0E6725161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2D6DAA5-B9CA-459D-A079-A81CDBAD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53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C85B-6AD8-43B7-B3BC-3D0E6725161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DAA5-B9CA-459D-A079-A81CDBAD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5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AFC85B-6AD8-43B7-B3BC-3D0E6725161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D6DAA5-B9CA-459D-A079-A81CDBAD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57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AFC85B-6AD8-43B7-B3BC-3D0E6725161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D6DAA5-B9CA-459D-A079-A81CDBADD1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3405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AFC85B-6AD8-43B7-B3BC-3D0E6725161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D6DAA5-B9CA-459D-A079-A81CDBAD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61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C85B-6AD8-43B7-B3BC-3D0E6725161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DAA5-B9CA-459D-A079-A81CDBAD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14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C85B-6AD8-43B7-B3BC-3D0E6725161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DAA5-B9CA-459D-A079-A81CDBAD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06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C85B-6AD8-43B7-B3BC-3D0E6725161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DAA5-B9CA-459D-A079-A81CDBAD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09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AFC85B-6AD8-43B7-B3BC-3D0E6725161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D6DAA5-B9CA-459D-A079-A81CDBAD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C85B-6AD8-43B7-B3BC-3D0E6725161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DAA5-B9CA-459D-A079-A81CDBAD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9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AFC85B-6AD8-43B7-B3BC-3D0E6725161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D6DAA5-B9CA-459D-A079-A81CDBAD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1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C85B-6AD8-43B7-B3BC-3D0E6725161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DAA5-B9CA-459D-A079-A81CDBAD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C85B-6AD8-43B7-B3BC-3D0E6725161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DAA5-B9CA-459D-A079-A81CDBAD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15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C85B-6AD8-43B7-B3BC-3D0E6725161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DAA5-B9CA-459D-A079-A81CDBAD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99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C85B-6AD8-43B7-B3BC-3D0E6725161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DAA5-B9CA-459D-A079-A81CDBAD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5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C85B-6AD8-43B7-B3BC-3D0E6725161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DAA5-B9CA-459D-A079-A81CDBAD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71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C85B-6AD8-43B7-B3BC-3D0E6725161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DAA5-B9CA-459D-A079-A81CDBAD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1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FC85B-6AD8-43B7-B3BC-3D0E6725161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6DAA5-B9CA-459D-A079-A81CDBAD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330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95DB9-BA54-4382-8619-A3B3A9FD2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7983" y="1122363"/>
            <a:ext cx="9382539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Dynamic Scheduling and Division of Labor in Social Insects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7CA97-55AE-45E2-BAF2-4722E62EED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Paper By: Mike Campos, Eric </a:t>
            </a:r>
            <a:r>
              <a:rPr lang="en-US" dirty="0" err="1"/>
              <a:t>Bonabeau</a:t>
            </a:r>
            <a:r>
              <a:rPr lang="en-US" dirty="0"/>
              <a:t>, Guy </a:t>
            </a:r>
            <a:r>
              <a:rPr lang="en-US" dirty="0" err="1"/>
              <a:t>Théraulaz</a:t>
            </a:r>
            <a:r>
              <a:rPr lang="en-US" dirty="0"/>
              <a:t>, and Jean-Louis </a:t>
            </a:r>
            <a:r>
              <a:rPr lang="en-US" dirty="0" err="1"/>
              <a:t>Deneubourg</a:t>
            </a:r>
            <a:endParaRPr lang="en-US" dirty="0"/>
          </a:p>
          <a:p>
            <a:r>
              <a:rPr lang="en-US" dirty="0"/>
              <a:t>Summary and Review By: Brett Belcher</a:t>
            </a:r>
          </a:p>
        </p:txBody>
      </p:sp>
    </p:spTree>
    <p:extLst>
      <p:ext uri="{BB962C8B-B14F-4D97-AF65-F5344CB8AC3E}">
        <p14:creationId xmlns:p14="http://schemas.microsoft.com/office/powerpoint/2010/main" val="326006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57934-C4B0-482E-B639-1F76082CC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set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B626C1-8E74-4011-A4D4-DF3123696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227" y="1944859"/>
            <a:ext cx="7320721" cy="20589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D73AF9-D07C-44D8-B122-B851ABAECA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200" y="4174680"/>
            <a:ext cx="4056773" cy="2683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307A92-E4F6-49F8-8F03-69D4E8EC4C1D}"/>
              </a:ext>
            </a:extLst>
          </p:cNvPr>
          <p:cNvSpPr txBox="1"/>
          <p:nvPr/>
        </p:nvSpPr>
        <p:spPr>
          <a:xfrm>
            <a:off x="7906043" y="5285507"/>
            <a:ext cx="3207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Flush histogram for different numbers of booths (15, 8, 6) [2]</a:t>
            </a:r>
          </a:p>
        </p:txBody>
      </p:sp>
    </p:spTree>
    <p:extLst>
      <p:ext uri="{BB962C8B-B14F-4D97-AF65-F5344CB8AC3E}">
        <p14:creationId xmlns:p14="http://schemas.microsoft.com/office/powerpoint/2010/main" val="3303604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4A0A8-D3B6-460F-A62A-13698D8A7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set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EF71BC-FC1C-4A51-AC98-2D1C2A42CD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908" y="1833279"/>
            <a:ext cx="5245491" cy="41649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3B3539-E17B-459B-ACF4-44D192259257}"/>
              </a:ext>
            </a:extLst>
          </p:cNvPr>
          <p:cNvSpPr txBox="1"/>
          <p:nvPr/>
        </p:nvSpPr>
        <p:spPr>
          <a:xfrm>
            <a:off x="4050616" y="6177191"/>
            <a:ext cx="3756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Graph of 4 random booths during Test Set 2 [2]</a:t>
            </a:r>
          </a:p>
        </p:txBody>
      </p:sp>
    </p:spTree>
    <p:extLst>
      <p:ext uri="{BB962C8B-B14F-4D97-AF65-F5344CB8AC3E}">
        <p14:creationId xmlns:p14="http://schemas.microsoft.com/office/powerpoint/2010/main" val="3883487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CB8C3-684A-4EAA-B9D1-3E568862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sets 3 &amp;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7D5263-6F17-4537-BDDB-0C50D05B3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414" y="1874521"/>
            <a:ext cx="7659169" cy="2095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A57CE0-407D-432D-8A14-CF7C7AC865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414" y="4398325"/>
            <a:ext cx="7659169" cy="20957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FBA737-CEAF-4447-82E9-CDEDAA2C89BC}"/>
              </a:ext>
            </a:extLst>
          </p:cNvPr>
          <p:cNvSpPr txBox="1"/>
          <p:nvPr/>
        </p:nvSpPr>
        <p:spPr>
          <a:xfrm>
            <a:off x="5161668" y="4001672"/>
            <a:ext cx="1868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Results of Test Set 3 [2]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ABA120-A7DA-4BFB-B1B2-FD576E835D77}"/>
              </a:ext>
            </a:extLst>
          </p:cNvPr>
          <p:cNvSpPr txBox="1"/>
          <p:nvPr/>
        </p:nvSpPr>
        <p:spPr>
          <a:xfrm>
            <a:off x="5161667" y="6494117"/>
            <a:ext cx="1868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Results of Test Set 4 [2]</a:t>
            </a:r>
          </a:p>
        </p:txBody>
      </p:sp>
    </p:spTree>
    <p:extLst>
      <p:ext uri="{BB962C8B-B14F-4D97-AF65-F5344CB8AC3E}">
        <p14:creationId xmlns:p14="http://schemas.microsoft.com/office/powerpoint/2010/main" val="2714583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51857-3F37-434F-9C0C-75CC4D7AE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51391-8D83-431E-8911-1A30BBEA1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 allocation used by social insects could be utilized as a dynamic scheduling algorithm</a:t>
            </a:r>
          </a:p>
          <a:p>
            <a:r>
              <a:rPr lang="en-US" dirty="0"/>
              <a:t>Given the </a:t>
            </a:r>
            <a:r>
              <a:rPr lang="en-US" i="1" dirty="0"/>
              <a:t>Dynamic Job Scheduling Problem</a:t>
            </a:r>
            <a:r>
              <a:rPr lang="en-US" dirty="0"/>
              <a:t> task specialization helped mediate the number of flushes required in half of the test cases by a substantial amount</a:t>
            </a:r>
          </a:p>
          <a:p>
            <a:r>
              <a:rPr lang="en-US" dirty="0"/>
              <a:t>Social insect type agents provide a meaningful advantage for distributed heterogeneous problems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31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23DF3-6D05-436A-B16F-3998EDDD5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– strength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ECE63-0B77-47BF-B820-5E4E04A66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Mathematical rigor</a:t>
            </a:r>
          </a:p>
          <a:p>
            <a:r>
              <a:rPr lang="en-US" dirty="0"/>
              <a:t>The functions and definitions used provide a compulsory description of how each algorithm functions at every step of its process</a:t>
            </a:r>
          </a:p>
          <a:p>
            <a:r>
              <a:rPr lang="en-US" dirty="0"/>
              <a:t>The functions provided translate intrinsically to computer code</a:t>
            </a:r>
          </a:p>
        </p:txBody>
      </p:sp>
    </p:spTree>
    <p:extLst>
      <p:ext uri="{BB962C8B-B14F-4D97-AF65-F5344CB8AC3E}">
        <p14:creationId xmlns:p14="http://schemas.microsoft.com/office/powerpoint/2010/main" val="2221284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735A-9997-4FB4-A9BF-F796FFA70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– Strength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54AB3-937F-41F5-AF8C-C5EBD0074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and comparing algorithms over varying “outside” parameters</a:t>
            </a:r>
          </a:p>
          <a:p>
            <a:r>
              <a:rPr lang="en-US" dirty="0"/>
              <a:t>Provides a more “real world” analysis to comparing the two algorithms</a:t>
            </a:r>
          </a:p>
          <a:p>
            <a:r>
              <a:rPr lang="en-US" dirty="0"/>
              <a:t>This is because some parameters that will hinder the performance of one algorithm but not the other are sometimes outside the scope of the algorithms themselves</a:t>
            </a:r>
          </a:p>
          <a:p>
            <a:r>
              <a:rPr lang="en-US" dirty="0"/>
              <a:t>These multiple test sets show that these outside parameters did not show a negative effect to the ant-based algorithm</a:t>
            </a:r>
          </a:p>
        </p:txBody>
      </p:sp>
    </p:spTree>
    <p:extLst>
      <p:ext uri="{BB962C8B-B14F-4D97-AF65-F5344CB8AC3E}">
        <p14:creationId xmlns:p14="http://schemas.microsoft.com/office/powerpoint/2010/main" val="2206631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6EE5-B167-411F-8D76-0BA1038B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– strength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AF005-6315-43D8-8B8A-E23D6D911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plan to optimize parameters rather than chalking them up as more </a:t>
            </a:r>
            <a:r>
              <a:rPr lang="en-US" i="1" dirty="0"/>
              <a:t>ad hoc</a:t>
            </a:r>
            <a:r>
              <a:rPr lang="en-US" dirty="0"/>
              <a:t> decisions</a:t>
            </a:r>
          </a:p>
          <a:p>
            <a:r>
              <a:rPr lang="en-US" dirty="0"/>
              <a:t>Determining optimal parameters is a computationally heavy task</a:t>
            </a:r>
          </a:p>
          <a:p>
            <a:r>
              <a:rPr lang="en-US" dirty="0"/>
              <a:t>Using the same genetic algorithm to determine the optimum parameters for both over the four test sets created a “level playing field” where one algorithm wasn’t given an unfair advantage based on its 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733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590CD-9882-47C2-9595-9ABBA121B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– weakness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50593-0AA9-4F0D-8242-503C2C193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Ad hoc</a:t>
            </a:r>
            <a:r>
              <a:rPr lang="en-US" dirty="0"/>
              <a:t> choices in the market-based algorithm</a:t>
            </a:r>
          </a:p>
          <a:p>
            <a:r>
              <a:rPr lang="en-US" dirty="0"/>
              <a:t>There could have been optimizations in Morley’s algorithm that would minimize the number of flushes needed</a:t>
            </a:r>
          </a:p>
          <a:p>
            <a:r>
              <a:rPr lang="en-US" dirty="0"/>
              <a:t>While Morley’s algorithm is protected, there was no effort to explore the possibility of specialization that would help mitigate the needed amount of flushes</a:t>
            </a:r>
          </a:p>
        </p:txBody>
      </p:sp>
    </p:spTree>
    <p:extLst>
      <p:ext uri="{BB962C8B-B14F-4D97-AF65-F5344CB8AC3E}">
        <p14:creationId xmlns:p14="http://schemas.microsoft.com/office/powerpoint/2010/main" val="3852497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86D3A-A8E3-4C54-9FC3-50868D56A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– weakness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B1658-C75D-4AD7-9236-B194616C9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Fitness and tournament in the genetic algorithm</a:t>
            </a:r>
          </a:p>
          <a:p>
            <a:r>
              <a:rPr lang="en-US" dirty="0"/>
              <a:t>These features of the genetic algorithm that are pivotal to its success at determining optimality were calculated seemingly arbitrarily</a:t>
            </a:r>
          </a:p>
          <a:p>
            <a:r>
              <a:rPr lang="en-US" dirty="0"/>
              <a:t>No citation or explanation was given to why they were determined in this way</a:t>
            </a:r>
          </a:p>
        </p:txBody>
      </p:sp>
    </p:spTree>
    <p:extLst>
      <p:ext uri="{BB962C8B-B14F-4D97-AF65-F5344CB8AC3E}">
        <p14:creationId xmlns:p14="http://schemas.microsoft.com/office/powerpoint/2010/main" val="2120475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554E1-F661-4E34-B8CB-FB4D3F76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– weakness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3CE28-7D6B-4B79-8702-BED4C8C44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priority variable</a:t>
            </a:r>
          </a:p>
          <a:p>
            <a:r>
              <a:rPr lang="en-US" dirty="0"/>
              <a:t>While this variable was significant in calculating the booth’s propensity to respond to a truck, it was ignored from descriptions or parallels to the task allocation process performed by social insects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49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158A4-4234-46D3-A69F-72828B764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D0811-1026-4FD8-A81D-381AD6367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Summary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Description of Problem</a:t>
            </a:r>
          </a:p>
          <a:p>
            <a:pPr lvl="1"/>
            <a:r>
              <a:rPr lang="en-US" dirty="0"/>
              <a:t>Market-Based Algorithm</a:t>
            </a:r>
          </a:p>
          <a:p>
            <a:pPr lvl="1"/>
            <a:r>
              <a:rPr lang="en-US" dirty="0"/>
              <a:t>Ant-Based Algorithm</a:t>
            </a:r>
          </a:p>
          <a:p>
            <a:pPr lvl="1"/>
            <a:r>
              <a:rPr lang="en-US" dirty="0"/>
              <a:t>Determining Free Parameters (Genetic Algorithm)</a:t>
            </a:r>
          </a:p>
          <a:p>
            <a:pPr lvl="1"/>
            <a:r>
              <a:rPr lang="en-US" dirty="0"/>
              <a:t>Results</a:t>
            </a:r>
          </a:p>
          <a:p>
            <a:pPr lvl="1"/>
            <a:r>
              <a:rPr lang="en-US" dirty="0"/>
              <a:t>Conclusion</a:t>
            </a:r>
          </a:p>
          <a:p>
            <a:r>
              <a:rPr lang="en-US" dirty="0"/>
              <a:t>Review</a:t>
            </a:r>
          </a:p>
          <a:p>
            <a:pPr lvl="1"/>
            <a:r>
              <a:rPr lang="en-US" dirty="0"/>
              <a:t>Strengths</a:t>
            </a:r>
          </a:p>
          <a:p>
            <a:pPr lvl="1"/>
            <a:r>
              <a:rPr lang="en-US" dirty="0"/>
              <a:t>Weaknesses</a:t>
            </a:r>
          </a:p>
          <a:p>
            <a:pPr lvl="1"/>
            <a:r>
              <a:rPr lang="en-US" dirty="0"/>
              <a:t>Extensions</a:t>
            </a:r>
          </a:p>
        </p:txBody>
      </p:sp>
    </p:spTree>
    <p:extLst>
      <p:ext uri="{BB962C8B-B14F-4D97-AF65-F5344CB8AC3E}">
        <p14:creationId xmlns:p14="http://schemas.microsoft.com/office/powerpoint/2010/main" val="1579581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238C-71BF-4A91-922C-EE9F485A2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– extension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7F25E-D184-4170-95DF-51A8B6C5E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kinds of booths</a:t>
            </a:r>
          </a:p>
          <a:p>
            <a:r>
              <a:rPr lang="en-US" dirty="0"/>
              <a:t>What if we added more booths, but ones that ran on different rule sets than our original booths</a:t>
            </a:r>
          </a:p>
          <a:p>
            <a:r>
              <a:rPr lang="en-US" dirty="0"/>
              <a:t>What optimizations could be found from these different booths that may minimize our time or flushes</a:t>
            </a:r>
          </a:p>
        </p:txBody>
      </p:sp>
    </p:spTree>
    <p:extLst>
      <p:ext uri="{BB962C8B-B14F-4D97-AF65-F5344CB8AC3E}">
        <p14:creationId xmlns:p14="http://schemas.microsoft.com/office/powerpoint/2010/main" val="4287323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5F77B-718F-4ED8-BA2F-35E046E7F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– extension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D6A56-5375-484B-B52F-805EED630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 Process Scheduling</a:t>
            </a:r>
          </a:p>
          <a:p>
            <a:r>
              <a:rPr lang="en-US" dirty="0"/>
              <a:t>Consider</a:t>
            </a:r>
          </a:p>
          <a:p>
            <a:pPr lvl="1"/>
            <a:r>
              <a:rPr lang="en-US" dirty="0"/>
              <a:t>Each processor as a booth</a:t>
            </a:r>
          </a:p>
          <a:p>
            <a:pPr lvl="1"/>
            <a:r>
              <a:rPr lang="en-US" dirty="0"/>
              <a:t>The paint of a booth being the cache closest to that processor</a:t>
            </a:r>
          </a:p>
          <a:p>
            <a:pPr lvl="1"/>
            <a:r>
              <a:rPr lang="en-US" dirty="0"/>
              <a:t>Minimize the amount of paint flushes (cache misses and memory calls) by specializing each processor to utilize a given segment of memory already in cache</a:t>
            </a:r>
          </a:p>
        </p:txBody>
      </p:sp>
    </p:spTree>
    <p:extLst>
      <p:ext uri="{BB962C8B-B14F-4D97-AF65-F5344CB8AC3E}">
        <p14:creationId xmlns:p14="http://schemas.microsoft.com/office/powerpoint/2010/main" val="2550082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8AC70-8470-4521-BF8C-05122C862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C932D-8D4B-4DB0-ADA8-58BC2FBFC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do we efficiently assign tasks or resources dynamically?</a:t>
            </a:r>
          </a:p>
          <a:p>
            <a:r>
              <a:rPr lang="en-US" dirty="0"/>
              <a:t>Analyze the </a:t>
            </a:r>
            <a:r>
              <a:rPr lang="en-US" i="1" dirty="0"/>
              <a:t>Dynamic Flow Shop Scheduling Problem </a:t>
            </a:r>
            <a:r>
              <a:rPr lang="en-US" dirty="0"/>
              <a:t>with two algorithms</a:t>
            </a:r>
          </a:p>
          <a:p>
            <a:pPr lvl="1"/>
            <a:r>
              <a:rPr lang="en-US" dirty="0"/>
              <a:t>Market-Based Algorithm</a:t>
            </a:r>
          </a:p>
          <a:p>
            <a:pPr lvl="1"/>
            <a:r>
              <a:rPr lang="en-US" dirty="0"/>
              <a:t>Ant-Based Algorithm</a:t>
            </a:r>
          </a:p>
          <a:p>
            <a:r>
              <a:rPr lang="en-US" dirty="0"/>
              <a:t>Purposes of this paper</a:t>
            </a:r>
          </a:p>
          <a:p>
            <a:pPr lvl="1"/>
            <a:r>
              <a:rPr lang="en-US" dirty="0"/>
              <a:t>Show feasibility of a robust scheduling algorithm inspired by task allocation in social insects (ant-based algorithm)</a:t>
            </a:r>
          </a:p>
          <a:p>
            <a:pPr lvl="1"/>
            <a:r>
              <a:rPr lang="en-US" dirty="0"/>
              <a:t>Highlight the similarities between a market-based approach and ant-based approach</a:t>
            </a:r>
          </a:p>
          <a:p>
            <a:r>
              <a:rPr lang="en-US" dirty="0"/>
              <a:t>Motivation of this paper</a:t>
            </a:r>
          </a:p>
          <a:p>
            <a:pPr lvl="1"/>
            <a:r>
              <a:rPr lang="en-US" dirty="0"/>
              <a:t>Introduce the idea that ant-like agents are highly useful in distributed heterogeneous problems</a:t>
            </a:r>
          </a:p>
          <a:p>
            <a:pPr lvl="1"/>
            <a:r>
              <a:rPr lang="en-US" dirty="0"/>
              <a:t>Introduce a possible improvement on a proprietary optimization algorithm</a:t>
            </a:r>
          </a:p>
        </p:txBody>
      </p:sp>
    </p:spTree>
    <p:extLst>
      <p:ext uri="{BB962C8B-B14F-4D97-AF65-F5344CB8AC3E}">
        <p14:creationId xmlns:p14="http://schemas.microsoft.com/office/powerpoint/2010/main" val="102824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057AD-4EA5-46E6-87D8-875482A55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C9CE3-9F65-4BAB-A57F-B4A730525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Assign trucks to paint booths</a:t>
            </a:r>
          </a:p>
          <a:p>
            <a:r>
              <a:rPr lang="en-US" dirty="0"/>
              <a:t>Each booth can only paint a specific color at a given time </a:t>
            </a:r>
          </a:p>
          <a:p>
            <a:pPr lvl="1"/>
            <a:r>
              <a:rPr lang="en-US" dirty="0"/>
              <a:t>For a booth to change the color it can paint, the booth must flush all its paint</a:t>
            </a:r>
          </a:p>
          <a:p>
            <a:pPr lvl="1"/>
            <a:r>
              <a:rPr lang="en-US" dirty="0"/>
              <a:t>This takes 3 minutes</a:t>
            </a:r>
          </a:p>
          <a:p>
            <a:r>
              <a:rPr lang="en-US" dirty="0"/>
              <a:t>The color a truck is to be painted is predetermined when it is assembled</a:t>
            </a:r>
          </a:p>
          <a:p>
            <a:r>
              <a:rPr lang="en-US" dirty="0"/>
              <a:t>It takes 3 minutes to paint a truck</a:t>
            </a:r>
          </a:p>
          <a:p>
            <a:r>
              <a:rPr lang="en-US" dirty="0"/>
              <a:t>Trucks come off the assembly line once every minute </a:t>
            </a:r>
          </a:p>
          <a:p>
            <a:pPr lvl="1"/>
            <a:r>
              <a:rPr lang="en-US" dirty="0"/>
              <a:t>For seven straight hours in our simulation yielding 420 trucks</a:t>
            </a:r>
          </a:p>
          <a:p>
            <a:r>
              <a:rPr lang="en-US" dirty="0"/>
              <a:t>Number of booths is a variable </a:t>
            </a:r>
          </a:p>
          <a:p>
            <a:r>
              <a:rPr lang="en-US" dirty="0"/>
              <a:t>Maximum queue for a booth is 5 trucks</a:t>
            </a:r>
          </a:p>
          <a:p>
            <a:r>
              <a:rPr lang="en-US" dirty="0"/>
              <a:t>There is a random chance that a booth at any given time step can become inoperable for a random amount of time</a:t>
            </a:r>
          </a:p>
        </p:txBody>
      </p:sp>
    </p:spTree>
    <p:extLst>
      <p:ext uri="{BB962C8B-B14F-4D97-AF65-F5344CB8AC3E}">
        <p14:creationId xmlns:p14="http://schemas.microsoft.com/office/powerpoint/2010/main" val="4247847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D91E-A4CD-46B9-A420-894D7A23C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Market-based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F283B-736E-4774-8509-23B48C79B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2138901"/>
          </a:xfrm>
        </p:spPr>
        <p:txBody>
          <a:bodyPr/>
          <a:lstStyle/>
          <a:p>
            <a:r>
              <a:rPr lang="en-US" dirty="0"/>
              <a:t>A system developed by Morley [1] introduced a set of simple rules each booth was to follow when bidding:</a:t>
            </a:r>
          </a:p>
          <a:p>
            <a:pPr lvl="1"/>
            <a:r>
              <a:rPr lang="en-US" dirty="0"/>
              <a:t>Prioritize trucks to be painted with the booth’s current color</a:t>
            </a:r>
          </a:p>
          <a:p>
            <a:pPr lvl="1"/>
            <a:r>
              <a:rPr lang="en-US" dirty="0"/>
              <a:t>Prioritize jobs with higher priority</a:t>
            </a:r>
          </a:p>
          <a:p>
            <a:pPr lvl="1"/>
            <a:r>
              <a:rPr lang="en-US" dirty="0"/>
              <a:t>Take jobs to stay busy</a:t>
            </a:r>
          </a:p>
          <a:p>
            <a:pPr lvl="1"/>
            <a:r>
              <a:rPr lang="en-US" dirty="0"/>
              <a:t>Do not take a job if the booth is currently inoperable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7BD01C-E09A-435F-87AA-A26040091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15" y="4661190"/>
            <a:ext cx="4294904" cy="13035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5BC3F8-0248-417D-A71F-9BDEF539A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595" y="4661190"/>
            <a:ext cx="5440605" cy="11065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56B37F-6E41-485A-AC14-836E1A12CF9C}"/>
              </a:ext>
            </a:extLst>
          </p:cNvPr>
          <p:cNvSpPr txBox="1"/>
          <p:nvPr/>
        </p:nvSpPr>
        <p:spPr>
          <a:xfrm>
            <a:off x="1878008" y="6107765"/>
            <a:ext cx="2489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Bidding Function [2]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4B8E2A-2216-4D02-AC01-9A0FA0807EE4}"/>
              </a:ext>
            </a:extLst>
          </p:cNvPr>
          <p:cNvSpPr txBox="1"/>
          <p:nvPr/>
        </p:nvSpPr>
        <p:spPr>
          <a:xfrm>
            <a:off x="6745062" y="5964702"/>
            <a:ext cx="4081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Time to Paint Function [2]</a:t>
            </a:r>
          </a:p>
        </p:txBody>
      </p:sp>
    </p:spTree>
    <p:extLst>
      <p:ext uri="{BB962C8B-B14F-4D97-AF65-F5344CB8AC3E}">
        <p14:creationId xmlns:p14="http://schemas.microsoft.com/office/powerpoint/2010/main" val="2814431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4516A-0BF1-4D02-AC66-AB186E91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Ant-based algorithm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C1FF9-1851-465E-A0AD-EEDBB883F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Specialization in ant colonies are flexible</a:t>
            </a:r>
          </a:p>
          <a:p>
            <a:r>
              <a:rPr lang="en-US" dirty="0"/>
              <a:t>Two classes of ants: Minors and Majors</a:t>
            </a:r>
          </a:p>
          <a:p>
            <a:r>
              <a:rPr lang="en-US" dirty="0"/>
              <a:t>Minors tasks include</a:t>
            </a:r>
          </a:p>
          <a:p>
            <a:pPr lvl="1"/>
            <a:r>
              <a:rPr lang="en-US" dirty="0"/>
              <a:t>Day to day tasks like self-grooming</a:t>
            </a:r>
          </a:p>
          <a:p>
            <a:r>
              <a:rPr lang="en-US" dirty="0"/>
              <a:t>Majors tasks include</a:t>
            </a:r>
          </a:p>
          <a:p>
            <a:pPr lvl="1"/>
            <a:r>
              <a:rPr lang="en-US" dirty="0"/>
              <a:t>Seed milling, food storage, and defense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DDAC77-44B5-4C8F-85FD-53284C3FF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963" y="3479275"/>
            <a:ext cx="5234104" cy="28765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4A75A6-CAE5-4CEF-A4E1-4679D3F2B589}"/>
              </a:ext>
            </a:extLst>
          </p:cNvPr>
          <p:cNvSpPr txBox="1"/>
          <p:nvPr/>
        </p:nvSpPr>
        <p:spPr>
          <a:xfrm>
            <a:off x="7200900" y="6355844"/>
            <a:ext cx="4403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Minor tasks done by majors as a function of majors in the population [2]</a:t>
            </a:r>
          </a:p>
        </p:txBody>
      </p:sp>
    </p:spTree>
    <p:extLst>
      <p:ext uri="{BB962C8B-B14F-4D97-AF65-F5344CB8AC3E}">
        <p14:creationId xmlns:p14="http://schemas.microsoft.com/office/powerpoint/2010/main" val="405283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6EB2C-84C9-4300-9507-B99C08C8D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Ant-based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B55A4-22A6-4CED-8A98-D88CCCCD0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biological inspiration here is task specialization </a:t>
            </a:r>
          </a:p>
          <a:p>
            <a:r>
              <a:rPr lang="en-US" dirty="0"/>
              <a:t>A global demand for each color </a:t>
            </a:r>
            <a:r>
              <a:rPr lang="en-US" i="1" dirty="0"/>
              <a:t>j</a:t>
            </a:r>
            <a:r>
              <a:rPr lang="en-US" dirty="0"/>
              <a:t> is calculated as follows [2]: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strength of response of a booth, </a:t>
            </a:r>
            <a:r>
              <a:rPr lang="en-US" i="1" dirty="0"/>
              <a:t>k</a:t>
            </a:r>
            <a:r>
              <a:rPr lang="en-US" dirty="0"/>
              <a:t>, to respond to a truck of color, </a:t>
            </a:r>
            <a:r>
              <a:rPr lang="en-US" i="1" dirty="0"/>
              <a:t>i</a:t>
            </a:r>
            <a:r>
              <a:rPr lang="en-US" dirty="0"/>
              <a:t>, is [2]: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Thresholds are updated as follows [2]: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469996-9748-45A1-BA2D-69BFE20C3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137" y="3036418"/>
            <a:ext cx="2893726" cy="663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B1A858-22C9-4657-AC72-26ABB57A0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274" y="4336918"/>
            <a:ext cx="3067452" cy="1050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4E53D1-1E18-4B09-8965-E1432457F6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000" y="6043942"/>
            <a:ext cx="2138752" cy="6238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6B436-78E3-4632-8E0D-974720021F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952" y="6063395"/>
            <a:ext cx="2152917" cy="584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A1A085-DEB7-490E-B6F7-7289BE72EC7E}"/>
              </a:ext>
            </a:extLst>
          </p:cNvPr>
          <p:cNvSpPr txBox="1"/>
          <p:nvPr/>
        </p:nvSpPr>
        <p:spPr>
          <a:xfrm>
            <a:off x="7629726" y="3229882"/>
            <a:ext cx="2335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Global Demand Function [2]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841904-41D9-4D60-A7A2-6F0EF09BDE74}"/>
              </a:ext>
            </a:extLst>
          </p:cNvPr>
          <p:cNvSpPr txBox="1"/>
          <p:nvPr/>
        </p:nvSpPr>
        <p:spPr>
          <a:xfrm>
            <a:off x="7629726" y="4723917"/>
            <a:ext cx="258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Response Tendency Function [2]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694C90-D150-4301-BB07-FCCAC5C73E8D}"/>
              </a:ext>
            </a:extLst>
          </p:cNvPr>
          <p:cNvSpPr txBox="1"/>
          <p:nvPr/>
        </p:nvSpPr>
        <p:spPr>
          <a:xfrm>
            <a:off x="9079002" y="6218205"/>
            <a:ext cx="2334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Global Threshold Change [2]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E34A95-3F95-4E9D-91E7-504F504CEB37}"/>
              </a:ext>
            </a:extLst>
          </p:cNvPr>
          <p:cNvSpPr txBox="1"/>
          <p:nvPr/>
        </p:nvSpPr>
        <p:spPr>
          <a:xfrm>
            <a:off x="355935" y="6218205"/>
            <a:ext cx="2334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Local Threshold Change [2]</a:t>
            </a:r>
          </a:p>
        </p:txBody>
      </p:sp>
    </p:spTree>
    <p:extLst>
      <p:ext uri="{BB962C8B-B14F-4D97-AF65-F5344CB8AC3E}">
        <p14:creationId xmlns:p14="http://schemas.microsoft.com/office/powerpoint/2010/main" val="2456027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D589C-B044-489F-A602-6C29191BB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free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906C2-58C8-48E6-A4A2-782ECEE37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market-based algorithm has 3 free parameters that need to be defined</a:t>
            </a:r>
          </a:p>
          <a:p>
            <a:pPr lvl="1"/>
            <a:r>
              <a:rPr lang="en-US" dirty="0"/>
              <a:t>P, C, and L</a:t>
            </a:r>
          </a:p>
          <a:p>
            <a:r>
              <a:rPr lang="en-US" dirty="0"/>
              <a:t>The ant-based algorithm has 6 free parameters that need to be defined</a:t>
            </a:r>
          </a:p>
          <a:p>
            <a:pPr lvl="1"/>
            <a:r>
              <a:rPr lang="en-US" dirty="0"/>
              <a:t>α, </a:t>
            </a:r>
            <a:r>
              <a:rPr lang="el-GR" dirty="0"/>
              <a:t>β</a:t>
            </a:r>
            <a:r>
              <a:rPr lang="en-US" dirty="0"/>
              <a:t>, </a:t>
            </a:r>
            <a:r>
              <a:rPr lang="el-GR" dirty="0"/>
              <a:t>ξ</a:t>
            </a:r>
            <a:r>
              <a:rPr lang="en-US" dirty="0"/>
              <a:t>, </a:t>
            </a:r>
            <a:r>
              <a:rPr lang="el-GR" dirty="0"/>
              <a:t>φ</a:t>
            </a:r>
            <a:r>
              <a:rPr lang="en-US" dirty="0"/>
              <a:t>, </a:t>
            </a:r>
            <a:r>
              <a:rPr lang="el-GR" dirty="0"/>
              <a:t>θ</a:t>
            </a:r>
            <a:r>
              <a:rPr lang="en-US" baseline="-25000" dirty="0"/>
              <a:t>min</a:t>
            </a:r>
            <a:r>
              <a:rPr lang="en-US" dirty="0"/>
              <a:t>, and </a:t>
            </a:r>
            <a:r>
              <a:rPr lang="el-GR" dirty="0"/>
              <a:t>θ</a:t>
            </a:r>
            <a:r>
              <a:rPr lang="en-US" baseline="-25000" dirty="0"/>
              <a:t>max</a:t>
            </a:r>
            <a:endParaRPr lang="en-US" dirty="0"/>
          </a:p>
          <a:p>
            <a:r>
              <a:rPr lang="en-US" dirty="0"/>
              <a:t>A genetic algorithm procedure was used to determine the optimum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F54FED-62B0-4EA1-B631-49ACB0E25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412" y="4149159"/>
            <a:ext cx="1774030" cy="2596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1A023F-0CCE-441D-91BE-966741B2E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846" y="4149159"/>
            <a:ext cx="1529447" cy="25917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6D49E7-05C0-4E4C-9BA9-F6117819B9D2}"/>
              </a:ext>
            </a:extLst>
          </p:cNvPr>
          <p:cNvSpPr txBox="1"/>
          <p:nvPr/>
        </p:nvSpPr>
        <p:spPr>
          <a:xfrm>
            <a:off x="1295399" y="5306527"/>
            <a:ext cx="2773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Parameters and their bounds [2]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9D2869-3A60-4397-B0E0-EBE04445FAFE}"/>
              </a:ext>
            </a:extLst>
          </p:cNvPr>
          <p:cNvSpPr txBox="1"/>
          <p:nvPr/>
        </p:nvSpPr>
        <p:spPr>
          <a:xfrm>
            <a:off x="8400210" y="5214193"/>
            <a:ext cx="3105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Optimum values for parameters as determined by genetic algorithm [2]</a:t>
            </a:r>
          </a:p>
        </p:txBody>
      </p:sp>
    </p:spTree>
    <p:extLst>
      <p:ext uri="{BB962C8B-B14F-4D97-AF65-F5344CB8AC3E}">
        <p14:creationId xmlns:p14="http://schemas.microsoft.com/office/powerpoint/2010/main" val="125424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8526B-C070-46CA-83CD-35B464E2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11522-D7A8-4DE5-8E9A-BBF765F68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Four test sets were used to determine the results of both algorithms</a:t>
            </a:r>
          </a:p>
          <a:p>
            <a:r>
              <a:rPr lang="en-US" dirty="0"/>
              <a:t>Test Set 1</a:t>
            </a:r>
          </a:p>
          <a:p>
            <a:pPr lvl="1"/>
            <a:r>
              <a:rPr lang="en-US" dirty="0"/>
              <a:t>Equal probability distribution of each color truck occurring</a:t>
            </a:r>
          </a:p>
          <a:p>
            <a:pPr lvl="1"/>
            <a:r>
              <a:rPr lang="en-US" dirty="0"/>
              <a:t>One truck at a time</a:t>
            </a:r>
          </a:p>
          <a:p>
            <a:pPr lvl="1"/>
            <a:r>
              <a:rPr lang="en-US" dirty="0"/>
              <a:t>Booth down probability (0.05)</a:t>
            </a:r>
          </a:p>
          <a:p>
            <a:r>
              <a:rPr lang="en-US" dirty="0"/>
              <a:t>Test Set 2</a:t>
            </a:r>
          </a:p>
          <a:p>
            <a:pPr lvl="1"/>
            <a:r>
              <a:rPr lang="en-US" dirty="0"/>
              <a:t>Same as Test Set 1 except for color distribution</a:t>
            </a:r>
          </a:p>
          <a:p>
            <a:pPr lvl="1"/>
            <a:r>
              <a:rPr lang="en-US" dirty="0"/>
              <a:t>Black (70%), white (15%), red (7%), blue (4%), other 16 colors share (4%)</a:t>
            </a:r>
          </a:p>
          <a:p>
            <a:r>
              <a:rPr lang="en-US" dirty="0"/>
              <a:t>Test Set 3</a:t>
            </a:r>
          </a:p>
          <a:p>
            <a:pPr lvl="1"/>
            <a:r>
              <a:rPr lang="en-US" dirty="0"/>
              <a:t>Same as Test Set 2 except two trucks at a time</a:t>
            </a:r>
          </a:p>
          <a:p>
            <a:r>
              <a:rPr lang="en-US" dirty="0"/>
              <a:t>Test Set 4</a:t>
            </a:r>
          </a:p>
          <a:p>
            <a:pPr lvl="1"/>
            <a:r>
              <a:rPr lang="en-US" dirty="0"/>
              <a:t>Same as Test Set 3 except booth down probability (0.25)</a:t>
            </a:r>
          </a:p>
        </p:txBody>
      </p:sp>
    </p:spTree>
    <p:extLst>
      <p:ext uri="{BB962C8B-B14F-4D97-AF65-F5344CB8AC3E}">
        <p14:creationId xmlns:p14="http://schemas.microsoft.com/office/powerpoint/2010/main" val="217460443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365</TotalTime>
  <Words>1268</Words>
  <Application>Microsoft Office PowerPoint</Application>
  <PresentationFormat>Widescreen</PresentationFormat>
  <Paragraphs>155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Century Gothic</vt:lpstr>
      <vt:lpstr>Vapor Trail</vt:lpstr>
      <vt:lpstr>Dynamic Scheduling and Division of Labor in Social Insects</vt:lpstr>
      <vt:lpstr>Overview of presentation</vt:lpstr>
      <vt:lpstr>Introduction</vt:lpstr>
      <vt:lpstr>Description of problem</vt:lpstr>
      <vt:lpstr>Market-based algorithm</vt:lpstr>
      <vt:lpstr>Ant-based algorithm background</vt:lpstr>
      <vt:lpstr>Ant-based algorithm</vt:lpstr>
      <vt:lpstr>Determining free parameters</vt:lpstr>
      <vt:lpstr>results</vt:lpstr>
      <vt:lpstr>Test set 1</vt:lpstr>
      <vt:lpstr>Test set 2</vt:lpstr>
      <vt:lpstr>Test sets 3 &amp; 4</vt:lpstr>
      <vt:lpstr>conclusion</vt:lpstr>
      <vt:lpstr>Review – strength one</vt:lpstr>
      <vt:lpstr>Review – Strength two</vt:lpstr>
      <vt:lpstr>review – strength three</vt:lpstr>
      <vt:lpstr>Review – weakness one</vt:lpstr>
      <vt:lpstr>Review – weakness two</vt:lpstr>
      <vt:lpstr>Review – weakness three</vt:lpstr>
      <vt:lpstr>Review – extension One</vt:lpstr>
      <vt:lpstr>Review – extension two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Scheduling and Division of Labor in Social Insects</dc:title>
  <dc:creator>BrettBelcher</dc:creator>
  <cp:lastModifiedBy>BrettBelcher</cp:lastModifiedBy>
  <cp:revision>18</cp:revision>
  <dcterms:created xsi:type="dcterms:W3CDTF">2017-10-18T21:40:32Z</dcterms:created>
  <dcterms:modified xsi:type="dcterms:W3CDTF">2017-10-25T05:36:27Z</dcterms:modified>
</cp:coreProperties>
</file>