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20" r:id="rId5"/>
    <p:sldId id="326" r:id="rId6"/>
    <p:sldId id="322" r:id="rId7"/>
    <p:sldId id="321" r:id="rId8"/>
    <p:sldId id="323" r:id="rId9"/>
    <p:sldId id="324" r:id="rId10"/>
    <p:sldId id="360" r:id="rId11"/>
    <p:sldId id="328" r:id="rId12"/>
    <p:sldId id="329" r:id="rId13"/>
    <p:sldId id="363" r:id="rId14"/>
    <p:sldId id="361" r:id="rId15"/>
    <p:sldId id="330" r:id="rId16"/>
    <p:sldId id="334" r:id="rId17"/>
    <p:sldId id="350" r:id="rId18"/>
    <p:sldId id="351" r:id="rId19"/>
    <p:sldId id="335" r:id="rId20"/>
    <p:sldId id="348" r:id="rId21"/>
    <p:sldId id="349" r:id="rId22"/>
    <p:sldId id="352" r:id="rId23"/>
    <p:sldId id="354" r:id="rId24"/>
    <p:sldId id="353" r:id="rId25"/>
    <p:sldId id="355" r:id="rId26"/>
    <p:sldId id="356" r:id="rId27"/>
    <p:sldId id="358" r:id="rId28"/>
    <p:sldId id="357" r:id="rId29"/>
    <p:sldId id="359" r:id="rId30"/>
    <p:sldId id="364" r:id="rId31"/>
  </p:sldIdLst>
  <p:sldSz cx="12188825" cy="6858000"/>
  <p:notesSz cx="7102475" cy="9388475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276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75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72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cycle1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Similarity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Interaction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DFE81C9D-617C-41F5-A70C-06AE7D0393D4}" type="pres">
      <dgm:prSet presAssocID="{0E9DE493-19D7-4EC9-97C9-5F26233F1106}" presName="cycle" presStyleCnt="0">
        <dgm:presLayoutVars>
          <dgm:dir/>
          <dgm:resizeHandles val="exact"/>
        </dgm:presLayoutVars>
      </dgm:prSet>
      <dgm:spPr/>
    </dgm:pt>
    <dgm:pt modelId="{8DCB6259-D1A6-49F9-B2B9-CABEDC7BFAE2}" type="pres">
      <dgm:prSet presAssocID="{FB986F71-3126-4196-BD30-74AEDC39A1CA}" presName="dummy" presStyleCnt="0"/>
      <dgm:spPr/>
    </dgm:pt>
    <dgm:pt modelId="{CEC5A84C-E4D7-4D30-967B-14D2B919F79E}" type="pres">
      <dgm:prSet presAssocID="{FB986F71-3126-4196-BD30-74AEDC39A1CA}" presName="node" presStyleLbl="revTx" presStyleIdx="0" presStyleCnt="2">
        <dgm:presLayoutVars>
          <dgm:bulletEnabled val="1"/>
        </dgm:presLayoutVars>
      </dgm:prSet>
      <dgm:spPr/>
    </dgm:pt>
    <dgm:pt modelId="{2E5C7650-603F-4C13-98C1-5C3728F6623E}" type="pres">
      <dgm:prSet presAssocID="{D0B150DF-3AA4-454C-8652-25880449C422}" presName="sibTrans" presStyleLbl="node1" presStyleIdx="0" presStyleCnt="2"/>
      <dgm:spPr/>
    </dgm:pt>
    <dgm:pt modelId="{44FAD620-16D9-4CB2-A214-793869B75FDD}" type="pres">
      <dgm:prSet presAssocID="{F6D27D1B-CDCB-481F-B8FA-AB31B2A119DE}" presName="dummy" presStyleCnt="0"/>
      <dgm:spPr/>
    </dgm:pt>
    <dgm:pt modelId="{C7499B9E-2CAE-49C1-90F6-76CB5D9740C9}" type="pres">
      <dgm:prSet presAssocID="{F6D27D1B-CDCB-481F-B8FA-AB31B2A119DE}" presName="node" presStyleLbl="revTx" presStyleIdx="1" presStyleCnt="2">
        <dgm:presLayoutVars>
          <dgm:bulletEnabled val="1"/>
        </dgm:presLayoutVars>
      </dgm:prSet>
      <dgm:spPr/>
    </dgm:pt>
    <dgm:pt modelId="{C8249FB9-32F7-47FC-A3B1-EAC6A00C6CC4}" type="pres">
      <dgm:prSet presAssocID="{7AEB6639-3258-49E8-8B1F-B4A9C61922BE}" presName="sibTrans" presStyleLbl="node1" presStyleIdx="1" presStyleCnt="2"/>
      <dgm:spPr/>
    </dgm:pt>
  </dgm:ptLst>
  <dgm:cxnLst>
    <dgm:cxn modelId="{8F2CC66B-D3EB-4902-A0A3-1CF2F234FDF5}" type="presOf" srcId="{0E9DE493-19D7-4EC9-97C9-5F26233F1106}" destId="{DFE81C9D-617C-41F5-A70C-06AE7D0393D4}" srcOrd="0" destOrd="0" presId="urn:microsoft.com/office/officeart/2005/8/layout/cycle1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742699C-1106-40C0-A06F-968E88BFE396}" type="presOf" srcId="{D0B150DF-3AA4-454C-8652-25880449C422}" destId="{2E5C7650-603F-4C13-98C1-5C3728F6623E}" srcOrd="0" destOrd="0" presId="urn:microsoft.com/office/officeart/2005/8/layout/cycle1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2E069BB5-D620-4F0B-B59E-E674BC97BC6C}" type="presOf" srcId="{7AEB6639-3258-49E8-8B1F-B4A9C61922BE}" destId="{C8249FB9-32F7-47FC-A3B1-EAC6A00C6CC4}" srcOrd="0" destOrd="0" presId="urn:microsoft.com/office/officeart/2005/8/layout/cycle1"/>
    <dgm:cxn modelId="{010ACFC8-6489-4965-A7E1-A4AADE7672B6}" type="presOf" srcId="{FB986F71-3126-4196-BD30-74AEDC39A1CA}" destId="{CEC5A84C-E4D7-4D30-967B-14D2B919F79E}" srcOrd="0" destOrd="0" presId="urn:microsoft.com/office/officeart/2005/8/layout/cycle1"/>
    <dgm:cxn modelId="{45853BDA-3FD8-47C1-B4D6-AE318D92C7F8}" type="presOf" srcId="{F6D27D1B-CDCB-481F-B8FA-AB31B2A119DE}" destId="{C7499B9E-2CAE-49C1-90F6-76CB5D9740C9}" srcOrd="0" destOrd="0" presId="urn:microsoft.com/office/officeart/2005/8/layout/cycle1"/>
    <dgm:cxn modelId="{7C95F4A3-BBC9-4EF8-BB13-7E0DCAA149FC}" type="presParOf" srcId="{DFE81C9D-617C-41F5-A70C-06AE7D0393D4}" destId="{8DCB6259-D1A6-49F9-B2B9-CABEDC7BFAE2}" srcOrd="0" destOrd="0" presId="urn:microsoft.com/office/officeart/2005/8/layout/cycle1"/>
    <dgm:cxn modelId="{1E92F0E4-6D8A-4D8B-8469-BCF8F960D9C3}" type="presParOf" srcId="{DFE81C9D-617C-41F5-A70C-06AE7D0393D4}" destId="{CEC5A84C-E4D7-4D30-967B-14D2B919F79E}" srcOrd="1" destOrd="0" presId="urn:microsoft.com/office/officeart/2005/8/layout/cycle1"/>
    <dgm:cxn modelId="{770F9C2D-CA68-4846-ACA9-F02BB8BF14A7}" type="presParOf" srcId="{DFE81C9D-617C-41F5-A70C-06AE7D0393D4}" destId="{2E5C7650-603F-4C13-98C1-5C3728F6623E}" srcOrd="2" destOrd="0" presId="urn:microsoft.com/office/officeart/2005/8/layout/cycle1"/>
    <dgm:cxn modelId="{3859F66E-10D6-4D06-B1F0-F8AFB2980F72}" type="presParOf" srcId="{DFE81C9D-617C-41F5-A70C-06AE7D0393D4}" destId="{44FAD620-16D9-4CB2-A214-793869B75FDD}" srcOrd="3" destOrd="0" presId="urn:microsoft.com/office/officeart/2005/8/layout/cycle1"/>
    <dgm:cxn modelId="{AD6D069B-8EA8-45A7-AAD8-2824AFE0B7F9}" type="presParOf" srcId="{DFE81C9D-617C-41F5-A70C-06AE7D0393D4}" destId="{C7499B9E-2CAE-49C1-90F6-76CB5D9740C9}" srcOrd="4" destOrd="0" presId="urn:microsoft.com/office/officeart/2005/8/layout/cycle1"/>
    <dgm:cxn modelId="{C9A3CBA4-4E68-49A4-9777-2DCA7A461A93}" type="presParOf" srcId="{DFE81C9D-617C-41F5-A70C-06AE7D0393D4}" destId="{C8249FB9-32F7-47FC-A3B1-EAC6A00C6CC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5A84C-E4D7-4D30-967B-14D2B919F79E}">
      <dsp:nvSpPr>
        <dsp:cNvPr id="0" name=""/>
        <dsp:cNvSpPr/>
      </dsp:nvSpPr>
      <dsp:spPr>
        <a:xfrm>
          <a:off x="2741350" y="1219013"/>
          <a:ext cx="1676772" cy="167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Similarity</a:t>
          </a:r>
        </a:p>
      </dsp:txBody>
      <dsp:txXfrm>
        <a:off x="2741350" y="1219013"/>
        <a:ext cx="1676772" cy="1676772"/>
      </dsp:txXfrm>
    </dsp:sp>
    <dsp:sp modelId="{2E5C7650-603F-4C13-98C1-5C3728F6623E}">
      <dsp:nvSpPr>
        <dsp:cNvPr id="0" name=""/>
        <dsp:cNvSpPr/>
      </dsp:nvSpPr>
      <dsp:spPr>
        <a:xfrm>
          <a:off x="485644" y="333244"/>
          <a:ext cx="3448310" cy="3448310"/>
        </a:xfrm>
        <a:prstGeom prst="circularArrow">
          <a:avLst>
            <a:gd name="adj1" fmla="val 9482"/>
            <a:gd name="adj2" fmla="val 684887"/>
            <a:gd name="adj3" fmla="val 7851106"/>
            <a:gd name="adj4" fmla="val 2264007"/>
            <a:gd name="adj5" fmla="val 11062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C7499B9E-2CAE-49C1-90F6-76CB5D9740C9}">
      <dsp:nvSpPr>
        <dsp:cNvPr id="0" name=""/>
        <dsp:cNvSpPr/>
      </dsp:nvSpPr>
      <dsp:spPr>
        <a:xfrm>
          <a:off x="1477" y="1219013"/>
          <a:ext cx="1676772" cy="167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Interaction</a:t>
          </a:r>
        </a:p>
      </dsp:txBody>
      <dsp:txXfrm>
        <a:off x="1477" y="1219013"/>
        <a:ext cx="1676772" cy="1676772"/>
      </dsp:txXfrm>
    </dsp:sp>
    <dsp:sp modelId="{C8249FB9-32F7-47FC-A3B1-EAC6A00C6CC4}">
      <dsp:nvSpPr>
        <dsp:cNvPr id="0" name=""/>
        <dsp:cNvSpPr/>
      </dsp:nvSpPr>
      <dsp:spPr>
        <a:xfrm>
          <a:off x="485644" y="333244"/>
          <a:ext cx="3448310" cy="3448310"/>
        </a:xfrm>
        <a:prstGeom prst="circularArrow">
          <a:avLst>
            <a:gd name="adj1" fmla="val 9482"/>
            <a:gd name="adj2" fmla="val 684887"/>
            <a:gd name="adj3" fmla="val 18651106"/>
            <a:gd name="adj4" fmla="val 13064007"/>
            <a:gd name="adj5" fmla="val 11062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8322-00EF-4AB1-929D-FFE170EC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781A5A4-4FFB-45B6-AD47-6C5A3E6EB560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CEFD3-57D1-4774-985B-7EE6EDF8EF33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17C6-8117-48F0-BCC0-39EF2D03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30FFFA0-C72A-4C7E-B18D-EA48DD3FCADA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7C5C7-4D19-4063-93AC-3A8872A8BBD5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C00E-1C8C-4F53-8EF6-8A798E19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82584BC-0C6F-4ABB-8646-79B58F972016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812EB-BA06-45F8-8E00-43F6344F0A7F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C3F5-824B-41B6-BB3B-E2FE822E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9D0F54CF-3558-44F3-AF34-4168DE0847E4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CEE22-DBD6-4E3C-90F3-3ED23924AA01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62079"/>
            <a:ext cx="10922417" cy="3082964"/>
          </a:xfrm>
        </p:spPr>
        <p:txBody>
          <a:bodyPr anchor="ctr">
            <a:normAutofit/>
          </a:bodyPr>
          <a:lstStyle/>
          <a:p>
            <a:pPr algn="ctr"/>
            <a:r>
              <a:rPr lang="en-US" sz="5998" dirty="0"/>
              <a:t>The Dissemination of Culture</a:t>
            </a:r>
            <a:br>
              <a:rPr lang="en-US" sz="5998" dirty="0"/>
            </a:br>
            <a:br>
              <a:rPr lang="en-US" sz="4799" dirty="0"/>
            </a:br>
            <a:r>
              <a:rPr lang="en-US" sz="2799" dirty="0"/>
              <a:t>A Model with Local Convergence and Global Polarization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3386596"/>
            <a:ext cx="10922417" cy="209980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</a:rPr>
              <a:t>Author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Robert Axelrod</a:t>
            </a:r>
          </a:p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Presenter: David Waters</a:t>
            </a:r>
          </a:p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CAP 6675 – Complex Adaptive Systems</a:t>
            </a:r>
          </a:p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University of Central Florida</a:t>
            </a:r>
          </a:p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0E99-72FF-4E74-BF65-2EDF483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Results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Role of Neighborhood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C007-CC39-4EAD-AB9A-01DFE1433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4114800"/>
            <a:ext cx="9144000" cy="15646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Larger Neighborhood </a:t>
            </a:r>
            <a:r>
              <a:rPr lang="en-US" dirty="0">
                <a:sym typeface="Wingdings" panose="05000000000000000000" pitchFamily="2" charset="2"/>
              </a:rPr>
              <a:t> Higher chance of similarity</a:t>
            </a:r>
          </a:p>
          <a:p>
            <a:pPr marL="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Greater Similarity  Less Stable Cultural Regions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6B2CB3-18EF-4920-9A4B-C6E3F6D98F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8701803"/>
              </p:ext>
            </p:extLst>
          </p:nvPr>
        </p:nvGraphicFramePr>
        <p:xfrm>
          <a:off x="1522413" y="1905000"/>
          <a:ext cx="914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116">
                  <a:extLst>
                    <a:ext uri="{9D8B030D-6E8A-4147-A177-3AD203B41FA5}">
                      <a16:colId xmlns:a16="http://schemas.microsoft.com/office/drawing/2014/main" val="1877800931"/>
                    </a:ext>
                  </a:extLst>
                </a:gridCol>
                <a:gridCol w="3493442">
                  <a:extLst>
                    <a:ext uri="{9D8B030D-6E8A-4147-A177-3AD203B41FA5}">
                      <a16:colId xmlns:a16="http://schemas.microsoft.com/office/drawing/2014/main" val="3796920256"/>
                    </a:ext>
                  </a:extLst>
                </a:gridCol>
                <a:gridCol w="3493442">
                  <a:extLst>
                    <a:ext uri="{9D8B030D-6E8A-4147-A177-3AD203B41FA5}">
                      <a16:colId xmlns:a16="http://schemas.microsoft.com/office/drawing/2014/main" val="482651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Neighborhood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Stable Cultural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0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North, South, East,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N, S, E, W, + Diagonals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9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4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C985-FD8C-4A50-8BA8-F101F77C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Results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 of the Territory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348A24-0555-45E1-9D16-C8B94490C4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77017"/>
            <a:ext cx="4419600" cy="377076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37B7C-CA25-4FAA-86D2-65976532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How is social interaction affected by territory size?</a:t>
            </a:r>
          </a:p>
          <a:p>
            <a:r>
              <a:rPr lang="en-US" dirty="0"/>
              <a:t>Small Territory</a:t>
            </a:r>
          </a:p>
          <a:p>
            <a:pPr lvl="1"/>
            <a:r>
              <a:rPr lang="en-US" dirty="0"/>
              <a:t>Few Stable Regions</a:t>
            </a:r>
          </a:p>
          <a:p>
            <a:pPr lvl="2"/>
            <a:r>
              <a:rPr lang="en-US" dirty="0"/>
              <a:t>Not enough sites to preserve different cultures</a:t>
            </a:r>
          </a:p>
          <a:p>
            <a:r>
              <a:rPr lang="en-US" dirty="0"/>
              <a:t>Large Territory</a:t>
            </a:r>
          </a:p>
          <a:p>
            <a:pPr lvl="1"/>
            <a:r>
              <a:rPr lang="en-US" dirty="0"/>
              <a:t>Few Stable Regions</a:t>
            </a:r>
          </a:p>
          <a:p>
            <a:pPr lvl="2"/>
            <a:r>
              <a:rPr lang="en-US" dirty="0"/>
              <a:t>Process takes longer</a:t>
            </a:r>
          </a:p>
          <a:p>
            <a:pPr lvl="2"/>
            <a:r>
              <a:rPr lang="en-US" dirty="0"/>
              <a:t>More interactions </a:t>
            </a:r>
            <a:r>
              <a:rPr lang="en-US" dirty="0">
                <a:sym typeface="Wingdings" panose="05000000000000000000" pitchFamily="2" charset="2"/>
              </a:rPr>
              <a:t> more chances to increase similarity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A24F-823A-4371-8473-6DEE8F316931}"/>
              </a:ext>
            </a:extLst>
          </p:cNvPr>
          <p:cNvSpPr txBox="1"/>
          <p:nvPr/>
        </p:nvSpPr>
        <p:spPr>
          <a:xfrm>
            <a:off x="1071818" y="54784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8278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Results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Cultural Zones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A4BCB-15DD-401F-9F60-7981DEA26A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83126"/>
            <a:ext cx="4419600" cy="37585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2393-1B8A-478A-B7AA-E3E2F3E1AA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Cultural Zones</a:t>
            </a:r>
          </a:p>
          <a:p>
            <a:pPr lvl="1"/>
            <a:r>
              <a:rPr lang="en-US" dirty="0"/>
              <a:t>“A set of contiguous sites, each of which has a neighbor with a ‘compatible’ culture”[1]</a:t>
            </a:r>
          </a:p>
          <a:p>
            <a:pPr lvl="2"/>
            <a:r>
              <a:rPr lang="en-US" dirty="0"/>
              <a:t>“At least one feature in common” [1]</a:t>
            </a:r>
          </a:p>
          <a:p>
            <a:pPr lvl="1"/>
            <a:r>
              <a:rPr lang="en-US" dirty="0"/>
              <a:t>“The number of zones provides an early indication of just how many stable regions there will be.” [1]</a:t>
            </a:r>
          </a:p>
          <a:p>
            <a:pPr lvl="1"/>
            <a:r>
              <a:rPr lang="en-US" dirty="0"/>
              <a:t>“Most of the history of the run was spent with many compatible cultures ‘struggling for survival’…until only a single culture survived in each zone.” 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7DF4D-5AE0-4D4F-8F9F-8F89DB27A3F3}"/>
              </a:ext>
            </a:extLst>
          </p:cNvPr>
          <p:cNvSpPr txBox="1"/>
          <p:nvPr/>
        </p:nvSpPr>
        <p:spPr>
          <a:xfrm>
            <a:off x="1107517" y="54723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750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Strengths of the Article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aspects of the article are presented in simple language</a:t>
            </a:r>
          </a:p>
          <a:p>
            <a:pPr lvl="1"/>
            <a:r>
              <a:rPr lang="en-US" dirty="0"/>
              <a:t>Basic terms like trait and feature</a:t>
            </a:r>
          </a:p>
          <a:p>
            <a:r>
              <a:rPr lang="en-US" dirty="0"/>
              <a:t>Almost anyone could read and understand the paper</a:t>
            </a:r>
          </a:p>
          <a:p>
            <a:pPr lvl="1"/>
            <a:r>
              <a:rPr lang="en-US" dirty="0"/>
              <a:t>Not exclusive to individuals with a particular knowledge base</a:t>
            </a:r>
          </a:p>
          <a:p>
            <a:pPr lvl="2"/>
            <a:r>
              <a:rPr lang="en-US" dirty="0"/>
              <a:t>Statistics, Calculus, Physics, Ancient Egyptian Algebra…</a:t>
            </a:r>
          </a:p>
        </p:txBody>
      </p:sp>
    </p:spTree>
    <p:extLst>
      <p:ext uri="{BB962C8B-B14F-4D97-AF65-F5344CB8AC3E}">
        <p14:creationId xmlns:p14="http://schemas.microsoft.com/office/powerpoint/2010/main" val="29421298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Strengths of the Article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Valuable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interaction is fundamental</a:t>
            </a:r>
          </a:p>
          <a:p>
            <a:pPr lvl="1"/>
            <a:r>
              <a:rPr lang="en-US" dirty="0"/>
              <a:t>Applies in some way to everyone</a:t>
            </a:r>
          </a:p>
          <a:p>
            <a:r>
              <a:rPr lang="en-US" dirty="0"/>
              <a:t>Greater understanding has the potential to provide insight on everything from international relations to fashion trends</a:t>
            </a:r>
          </a:p>
          <a:p>
            <a:r>
              <a:rPr lang="en-US" dirty="0"/>
              <a:t>More informed decisions will likely yield more desirable outcomes</a:t>
            </a:r>
          </a:p>
        </p:txBody>
      </p:sp>
    </p:spTree>
    <p:extLst>
      <p:ext uri="{BB962C8B-B14F-4D97-AF65-F5344CB8AC3E}">
        <p14:creationId xmlns:p14="http://schemas.microsoft.com/office/powerpoint/2010/main" val="104390143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Strengths of the Article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Easily extendable due to the simplicity of the individual elements</a:t>
            </a:r>
          </a:p>
          <a:p>
            <a:pPr lvl="1"/>
            <a:r>
              <a:rPr lang="en-US" dirty="0"/>
              <a:t>Just three components</a:t>
            </a:r>
          </a:p>
          <a:p>
            <a:pPr lvl="2"/>
            <a:r>
              <a:rPr lang="en-US" dirty="0"/>
              <a:t>Traits</a:t>
            </a:r>
          </a:p>
          <a:p>
            <a:pPr lvl="2"/>
            <a:r>
              <a:rPr lang="en-US" dirty="0"/>
              <a:t>Features</a:t>
            </a:r>
          </a:p>
          <a:p>
            <a:pPr lvl="2"/>
            <a:r>
              <a:rPr lang="en-US" dirty="0"/>
              <a:t>Sites</a:t>
            </a:r>
          </a:p>
          <a:p>
            <a:r>
              <a:rPr lang="en-US" dirty="0"/>
              <a:t>Allows for further development &amp; exploration using the existing base</a:t>
            </a:r>
          </a:p>
          <a:p>
            <a:pPr lvl="1"/>
            <a:r>
              <a:rPr lang="en-US" dirty="0"/>
              <a:t>Just change the associated values based on what you want to simulate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2534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Potential Improvements</a:t>
            </a:r>
            <a:br>
              <a:rPr lang="en-US" dirty="0"/>
            </a:b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Support for Remote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only considers communication between physical neighbors</a:t>
            </a:r>
          </a:p>
          <a:p>
            <a:r>
              <a:rPr lang="en-US" dirty="0"/>
              <a:t>In the real world, we have the ability to communicate globally</a:t>
            </a:r>
          </a:p>
          <a:p>
            <a:pPr lvl="1"/>
            <a:r>
              <a:rPr lang="en-US" dirty="0"/>
              <a:t>Telephone, Email, List a third thing here</a:t>
            </a:r>
          </a:p>
          <a:p>
            <a:r>
              <a:rPr lang="en-US" dirty="0"/>
              <a:t>Select active and neighbor sites without consideration of physical relation</a:t>
            </a:r>
          </a:p>
          <a:p>
            <a:pPr lvl="1"/>
            <a:r>
              <a:rPr lang="en-US" dirty="0"/>
              <a:t>This would simulate individuals communication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1076631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Potential Improvements</a:t>
            </a:r>
            <a:br>
              <a:rPr lang="en-US" dirty="0"/>
            </a:b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Allow Simultaneous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current model, each interaction between two sites occurs within it’s own discreet time tick</a:t>
            </a:r>
          </a:p>
          <a:p>
            <a:r>
              <a:rPr lang="en-US" dirty="0"/>
              <a:t>This is not a very accurate representation of actual human interaction</a:t>
            </a:r>
          </a:p>
          <a:p>
            <a:r>
              <a:rPr lang="en-US" dirty="0"/>
              <a:t>Realistically, one individual may interact with multiple neighbors at the same time</a:t>
            </a:r>
          </a:p>
          <a:p>
            <a:r>
              <a:rPr lang="en-US" dirty="0"/>
              <a:t>Additionally, such “mass” interactions may occur between the previously discussed geographically separated populations</a:t>
            </a:r>
          </a:p>
        </p:txBody>
      </p:sp>
    </p:spTree>
    <p:extLst>
      <p:ext uri="{BB962C8B-B14F-4D97-AF65-F5344CB8AC3E}">
        <p14:creationId xmlns:p14="http://schemas.microsoft.com/office/powerpoint/2010/main" val="58105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Potential Improvements</a:t>
            </a:r>
            <a:br>
              <a:rPr lang="en-US" dirty="0"/>
            </a:b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Consideration of Fads &amp; Counterculture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current model only allows for traits to be transmitted one at a time</a:t>
            </a:r>
          </a:p>
          <a:p>
            <a:r>
              <a:rPr lang="en-US" dirty="0"/>
              <a:t>Alternative</a:t>
            </a:r>
            <a:r>
              <a:rPr lang="en-US"/>
              <a:t>: allow multiple </a:t>
            </a:r>
            <a:r>
              <a:rPr lang="en-US" dirty="0"/>
              <a:t>traits to be transferred within a single interaction</a:t>
            </a:r>
          </a:p>
          <a:p>
            <a:pPr lvl="1"/>
            <a:r>
              <a:rPr lang="en-US" dirty="0"/>
              <a:t>This would simulate a more realistic correlation between traits</a:t>
            </a:r>
          </a:p>
          <a:p>
            <a:pPr lvl="2"/>
            <a:r>
              <a:rPr lang="en-US" dirty="0"/>
              <a:t>For example, Religion and Manner of Dress may be related and as such adopted together  </a:t>
            </a:r>
          </a:p>
          <a:p>
            <a:r>
              <a:rPr lang="en-US" dirty="0"/>
              <a:t>Occasionally, members of a population will voluntarily adopt traits which conflict with the prevailing norm</a:t>
            </a:r>
          </a:p>
          <a:p>
            <a:pPr lvl="1"/>
            <a:r>
              <a:rPr lang="en-US" dirty="0"/>
              <a:t>This could be represented by the spontaneous emergence of sites which present a majority of traits that differ from their neighbors</a:t>
            </a:r>
          </a:p>
          <a:p>
            <a:pPr lvl="2"/>
            <a:r>
              <a:rPr lang="en-US" dirty="0"/>
              <a:t>Consideration of such spontaneous behavior would be more in line with real world behaviors</a:t>
            </a:r>
          </a:p>
        </p:txBody>
      </p:sp>
    </p:spTree>
    <p:extLst>
      <p:ext uri="{BB962C8B-B14F-4D97-AF65-F5344CB8AC3E}">
        <p14:creationId xmlns:p14="http://schemas.microsoft.com/office/powerpoint/2010/main" val="2246273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Extensions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Cultural Drift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Cultural Drift</a:t>
            </a:r>
          </a:p>
          <a:p>
            <a:pPr lvl="1"/>
            <a:r>
              <a:rPr lang="en-US" dirty="0"/>
              <a:t>The transmission of traits between neighbors who previously shared nothing in common with one another</a:t>
            </a:r>
          </a:p>
          <a:p>
            <a:r>
              <a:rPr lang="en-US" dirty="0"/>
              <a:t>Would not occur within the current model</a:t>
            </a:r>
          </a:p>
          <a:p>
            <a:pPr lvl="1"/>
            <a:r>
              <a:rPr lang="en-US" dirty="0"/>
              <a:t>Because Interaction only occurs between sites bearing some degree of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The Fundamental Principle of Human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“The transfer of ideas occurs most frequently between individuals…who are similar in certain attributes such as beliefs, education, social status, and the like.” [2]</a:t>
            </a:r>
          </a:p>
        </p:txBody>
      </p:sp>
      <p:graphicFrame>
        <p:nvGraphicFramePr>
          <p:cNvPr id="7" name="Content Placeholder 2" descr="Alternating Flow diagram showing 3 groups arranged from left to right with a title and bullet points in each group and a curved arrow showing the flow from one group to the next.">
            <a:extLst>
              <a:ext uri="{FF2B5EF4-FFF2-40B4-BE49-F238E27FC236}">
                <a16:creationId xmlns:a16="http://schemas.microsoft.com/office/drawing/2014/main" id="{8458A27E-DBE2-40D8-91F7-CB77972A80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035440"/>
              </p:ext>
            </p:extLst>
          </p:nvPr>
        </p:nvGraphicFramePr>
        <p:xfrm>
          <a:off x="6229350" y="1905000"/>
          <a:ext cx="441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0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Extensions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Cultural Drift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Incorporation to existing model</a:t>
            </a:r>
          </a:p>
          <a:p>
            <a:pPr lvl="1"/>
            <a:r>
              <a:rPr lang="en-US" dirty="0"/>
              <a:t>In instances of completely differing neighbors, calculate a random probability that a trait transmission would still occur</a:t>
            </a:r>
          </a:p>
          <a:p>
            <a:r>
              <a:rPr lang="en-US" dirty="0"/>
              <a:t> Consideration: When to stop? </a:t>
            </a:r>
          </a:p>
          <a:p>
            <a:pPr lvl="1"/>
            <a:r>
              <a:rPr lang="en-US" dirty="0"/>
              <a:t>Normally, the model would conclude when stable states have emerged and no further interaction/change is possible</a:t>
            </a:r>
          </a:p>
          <a:p>
            <a:pPr lvl="1"/>
            <a:r>
              <a:rPr lang="en-US" dirty="0"/>
              <a:t>If we allow for trait passing despite complete cultural difference, then the model would never stop, because there would always exist some potential for interaction and trait transmission</a:t>
            </a:r>
          </a:p>
          <a:p>
            <a:r>
              <a:rPr lang="en-US" dirty="0"/>
              <a:t>Solutions: Set a fixed ending point or watch for “general” stability</a:t>
            </a:r>
          </a:p>
        </p:txBody>
      </p:sp>
    </p:spTree>
    <p:extLst>
      <p:ext uri="{BB962C8B-B14F-4D97-AF65-F5344CB8AC3E}">
        <p14:creationId xmlns:p14="http://schemas.microsoft.com/office/powerpoint/2010/main" val="60780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Extensions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Cultural Drift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AFA7-750C-436B-9BE7-1365FF10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more accurate model of social interaction</a:t>
            </a:r>
          </a:p>
          <a:p>
            <a:r>
              <a:rPr lang="en-US" dirty="0"/>
              <a:t>Realistically, traits are not restricted to individual cultures</a:t>
            </a:r>
          </a:p>
          <a:p>
            <a:r>
              <a:rPr lang="en-US" dirty="0"/>
              <a:t>Giving the sites some amount of “free will” to defy expected behavior</a:t>
            </a:r>
          </a:p>
          <a:p>
            <a:pPr lvl="1"/>
            <a:r>
              <a:rPr lang="en-US" dirty="0"/>
              <a:t>As humans sometimes do =)</a:t>
            </a:r>
          </a:p>
        </p:txBody>
      </p:sp>
    </p:spTree>
    <p:extLst>
      <p:ext uri="{BB962C8B-B14F-4D97-AF65-F5344CB8AC3E}">
        <p14:creationId xmlns:p14="http://schemas.microsoft.com/office/powerpoint/2010/main" val="220353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4E56-BF23-42F5-BD49-D591FC56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Extensions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Probabilistic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47DB-C6F0-46E2-97D3-009B0A16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At the heart of each successful interaction, probability is a factor</a:t>
            </a:r>
          </a:p>
          <a:p>
            <a:r>
              <a:rPr lang="en-US" dirty="0"/>
              <a:t>The current model calculates the chances of successful transmission based on the ratio of common to differing traits</a:t>
            </a:r>
          </a:p>
          <a:p>
            <a:r>
              <a:rPr lang="en-US" dirty="0"/>
              <a:t>Rather than relying solely on the relative similarity of the sites, we could assign weighted values to some traits and/</a:t>
            </a:r>
            <a:r>
              <a:rPr lang="en-US"/>
              <a:t>or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4E56-BF23-42F5-BD49-D591FC56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Extensions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Probabilistic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47DB-C6F0-46E2-97D3-009B0A16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  <a:p>
            <a:r>
              <a:rPr lang="en-US" dirty="0"/>
              <a:t>Adjust the probabilistic value</a:t>
            </a:r>
          </a:p>
          <a:p>
            <a:pPr lvl="1"/>
            <a:r>
              <a:rPr lang="en-US" dirty="0"/>
              <a:t>Traits</a:t>
            </a:r>
          </a:p>
          <a:p>
            <a:pPr lvl="1"/>
            <a:r>
              <a:rPr lang="en-US" dirty="0"/>
              <a:t>Sites</a:t>
            </a:r>
          </a:p>
          <a:p>
            <a:pPr lvl="1"/>
            <a:r>
              <a:rPr lang="en-US" dirty="0"/>
              <a:t>Both</a:t>
            </a:r>
          </a:p>
          <a:p>
            <a:r>
              <a:rPr lang="en-US" dirty="0"/>
              <a:t>Weight Adjustment</a:t>
            </a:r>
          </a:p>
          <a:p>
            <a:pPr lvl="1"/>
            <a:r>
              <a:rPr lang="en-US" dirty="0"/>
              <a:t>Positive or Negative</a:t>
            </a:r>
          </a:p>
          <a:p>
            <a:pPr lvl="1"/>
            <a:r>
              <a:rPr lang="en-US" dirty="0"/>
              <a:t>Depending on the focus of the experiment being conducted</a:t>
            </a:r>
          </a:p>
        </p:txBody>
      </p:sp>
    </p:spTree>
    <p:extLst>
      <p:ext uri="{BB962C8B-B14F-4D97-AF65-F5344CB8AC3E}">
        <p14:creationId xmlns:p14="http://schemas.microsoft.com/office/powerpoint/2010/main" val="37364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EB50-6FAF-4152-958C-D0DA75CC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Extensions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Probabilistic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2E48-AAF5-4A8D-9129-7F3BDA53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Value Traits</a:t>
            </a:r>
          </a:p>
          <a:p>
            <a:pPr lvl="1"/>
            <a:r>
              <a:rPr lang="en-US" dirty="0"/>
              <a:t>More desirable or beneficial within the society</a:t>
            </a:r>
          </a:p>
          <a:p>
            <a:pPr lvl="2"/>
            <a:r>
              <a:rPr lang="en-US" dirty="0"/>
              <a:t>Example: Education could be considered more valuable than Manner of Dress</a:t>
            </a:r>
          </a:p>
          <a:p>
            <a:r>
              <a:rPr lang="en-US" dirty="0"/>
              <a:t>Higher Value Sites</a:t>
            </a:r>
          </a:p>
          <a:p>
            <a:pPr lvl="1"/>
            <a:r>
              <a:rPr lang="en-US" dirty="0"/>
              <a:t>Some individuals are more likely to contribute traits to others</a:t>
            </a:r>
          </a:p>
          <a:p>
            <a:pPr lvl="2"/>
            <a:r>
              <a:rPr lang="en-US" dirty="0"/>
              <a:t>Example: Celebrities, Members of a Higher Class, Societal Leaders (Political, Spiritual)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4E56-BF23-42F5-BD49-D591FC56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Potential Extensions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Probabilistic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47DB-C6F0-46E2-97D3-009B0A16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 more comprehensive analysis</a:t>
            </a:r>
          </a:p>
          <a:p>
            <a:pPr lvl="1"/>
            <a:r>
              <a:rPr lang="en-US" dirty="0"/>
              <a:t>More variables </a:t>
            </a:r>
            <a:r>
              <a:rPr lang="en-US" dirty="0">
                <a:sym typeface="Wingdings" panose="05000000000000000000" pitchFamily="2" charset="2"/>
              </a:rPr>
              <a:t> Higher specialization of the study</a:t>
            </a:r>
            <a:endParaRPr lang="en-US" dirty="0"/>
          </a:p>
          <a:p>
            <a:r>
              <a:rPr lang="en-US" dirty="0"/>
              <a:t>Reflect a more realistic view of cultural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6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9AC3-9CEF-42C3-BD5C-787D2881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B4AD-7D54-473E-B322-62499240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Axelrod, R. April 1997. The Dissemination of Culture. Journal of 	Conflict Resolution, Issue 41, No. 2, 203 – 226.</a:t>
            </a:r>
          </a:p>
          <a:p>
            <a:r>
              <a:rPr lang="en-US" dirty="0"/>
              <a:t>2.	Rogers, E. M. 1983. Diffusion of innovations. 3</a:t>
            </a:r>
            <a:r>
              <a:rPr lang="en-US" baseline="30000" dirty="0"/>
              <a:t>rd</a:t>
            </a:r>
            <a:r>
              <a:rPr lang="en-US" dirty="0"/>
              <a:t> ed. New York: 	Free Press.</a:t>
            </a:r>
          </a:p>
        </p:txBody>
      </p:sp>
    </p:spTree>
    <p:extLst>
      <p:ext uri="{BB962C8B-B14F-4D97-AF65-F5344CB8AC3E}">
        <p14:creationId xmlns:p14="http://schemas.microsoft.com/office/powerpoint/2010/main" val="386898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3165-6FAB-4B68-96E9-4D877EEF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68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a model for social interaction which explains:</a:t>
            </a:r>
          </a:p>
          <a:p>
            <a:pPr lvl="1"/>
            <a:r>
              <a:rPr lang="en-US" dirty="0"/>
              <a:t>“How people influence each other on a given set of features” [1]</a:t>
            </a:r>
          </a:p>
          <a:p>
            <a:pPr lvl="1"/>
            <a:r>
              <a:rPr lang="en-US" dirty="0"/>
              <a:t>“Why this influence does not load to homogeneity” [1]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The Emergence of Cultural Regions</a:t>
            </a:r>
          </a:p>
          <a:p>
            <a:pPr lvl="1"/>
            <a:r>
              <a:rPr lang="en-US" dirty="0"/>
              <a:t>The Number of Stable Regions</a:t>
            </a:r>
          </a:p>
          <a:p>
            <a:pPr lvl="2"/>
            <a:r>
              <a:rPr lang="en-US" dirty="0"/>
              <a:t>Scope of Cultural Possibilities</a:t>
            </a:r>
          </a:p>
          <a:p>
            <a:pPr lvl="2"/>
            <a:r>
              <a:rPr lang="en-US" dirty="0"/>
              <a:t>Range of Interaction</a:t>
            </a:r>
          </a:p>
          <a:p>
            <a:pPr lvl="2"/>
            <a:r>
              <a:rPr lang="en-US" dirty="0"/>
              <a:t>Territory Size</a:t>
            </a:r>
          </a:p>
        </p:txBody>
      </p:sp>
    </p:spTree>
    <p:extLst>
      <p:ext uri="{BB962C8B-B14F-4D97-AF65-F5344CB8AC3E}">
        <p14:creationId xmlns:p14="http://schemas.microsoft.com/office/powerpoint/2010/main" val="1995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of cultural interactions presents an opportunity to examine</a:t>
            </a:r>
          </a:p>
          <a:p>
            <a:pPr lvl="1"/>
            <a:r>
              <a:rPr lang="en-US" dirty="0"/>
              <a:t>State Formation </a:t>
            </a:r>
          </a:p>
          <a:p>
            <a:pPr lvl="2"/>
            <a:r>
              <a:rPr lang="en-US" dirty="0"/>
              <a:t>How do people come together to form a society?</a:t>
            </a:r>
          </a:p>
          <a:p>
            <a:pPr lvl="1"/>
            <a:r>
              <a:rPr lang="en-US" dirty="0"/>
              <a:t>Succession</a:t>
            </a:r>
          </a:p>
          <a:p>
            <a:pPr lvl="2"/>
            <a:r>
              <a:rPr lang="en-US" dirty="0"/>
              <a:t>How does an existing society become divided into distinct factions?</a:t>
            </a:r>
          </a:p>
          <a:p>
            <a:pPr lvl="1"/>
            <a:r>
              <a:rPr lang="en-US" dirty="0"/>
              <a:t>Transnational Integration</a:t>
            </a:r>
          </a:p>
          <a:p>
            <a:pPr lvl="2"/>
            <a:r>
              <a:rPr lang="en-US" dirty="0"/>
              <a:t>How do nations interact with one another on a global scale?</a:t>
            </a:r>
          </a:p>
          <a:p>
            <a:pPr lvl="1"/>
            <a:r>
              <a:rPr lang="en-US" dirty="0"/>
              <a:t>Domestic Cleavages</a:t>
            </a:r>
          </a:p>
          <a:p>
            <a:pPr lvl="2"/>
            <a:r>
              <a:rPr lang="en-US" dirty="0"/>
              <a:t>Are existing divisions strengthened or weakened through interactions?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ABB4-FD30-49E9-9DBC-AD154B8A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0213-250F-4A5F-B502-21F330C4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Culture </a:t>
            </a:r>
          </a:p>
          <a:p>
            <a:pPr lvl="1"/>
            <a:r>
              <a:rPr lang="en-US" dirty="0"/>
              <a:t>“The set of individual attributes that are subject to social influence.” [1]</a:t>
            </a:r>
          </a:p>
          <a:p>
            <a:pPr lvl="1"/>
            <a:r>
              <a:rPr lang="en-US" dirty="0"/>
              <a:t>Represented in the model as a list of features</a:t>
            </a:r>
          </a:p>
          <a:p>
            <a:pPr lvl="1"/>
            <a:r>
              <a:rPr lang="en-US" dirty="0"/>
              <a:t>Example: [Language, Religion, Education, Manner of Dress, Political Preference]</a:t>
            </a:r>
          </a:p>
          <a:p>
            <a:r>
              <a:rPr lang="en-US" dirty="0"/>
              <a:t>Trait</a:t>
            </a:r>
          </a:p>
          <a:p>
            <a:pPr lvl="1"/>
            <a:r>
              <a:rPr lang="en-US" dirty="0"/>
              <a:t>The specific values that a feature may have</a:t>
            </a:r>
          </a:p>
          <a:p>
            <a:pPr lvl="1"/>
            <a:r>
              <a:rPr lang="en-US" dirty="0"/>
              <a:t>Example Traits for Language: {English, Spanish, Chinese, Hindi, Arabic}</a:t>
            </a:r>
          </a:p>
          <a:p>
            <a:r>
              <a:rPr lang="en-US" dirty="0"/>
              <a:t>Site</a:t>
            </a:r>
          </a:p>
          <a:p>
            <a:pPr lvl="1"/>
            <a:r>
              <a:rPr lang="en-US" dirty="0"/>
              <a:t>The model’s representation of one individual within a society</a:t>
            </a:r>
          </a:p>
          <a:p>
            <a:r>
              <a:rPr lang="en-US" dirty="0"/>
              <a:t>Cultural Region</a:t>
            </a:r>
          </a:p>
          <a:p>
            <a:pPr lvl="1"/>
            <a:r>
              <a:rPr lang="en-US" dirty="0"/>
              <a:t>“A set of contiguous sites with an identical culture.” [1]</a:t>
            </a:r>
          </a:p>
        </p:txBody>
      </p:sp>
    </p:spTree>
    <p:extLst>
      <p:ext uri="{BB962C8B-B14F-4D97-AF65-F5344CB8AC3E}">
        <p14:creationId xmlns:p14="http://schemas.microsoft.com/office/powerpoint/2010/main" val="220286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Territory</a:t>
            </a:r>
          </a:p>
          <a:p>
            <a:r>
              <a:rPr lang="en-US" dirty="0"/>
              <a:t>An N x N matrix</a:t>
            </a:r>
          </a:p>
          <a:p>
            <a:r>
              <a:rPr lang="en-US" dirty="0"/>
              <a:t>Each cell is referred to as a Site</a:t>
            </a:r>
          </a:p>
          <a:p>
            <a:r>
              <a:rPr lang="en-US" dirty="0"/>
              <a:t>Each Site has Features/Traits</a:t>
            </a:r>
          </a:p>
          <a:p>
            <a:r>
              <a:rPr lang="en-US" dirty="0"/>
              <a:t>Neighbors: North, South, East, West</a:t>
            </a:r>
          </a:p>
          <a:p>
            <a:pPr lvl="1"/>
            <a:r>
              <a:rPr lang="en-US" dirty="0"/>
              <a:t>Eventually expanded neighborhoods are also tested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5B4B1-A8D5-4736-BA32-38218A20F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Algorithm</a:t>
            </a:r>
          </a:p>
          <a:p>
            <a:pPr algn="ctr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D436F3-A88E-48BC-AC41-9F7CDF41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18" y="2573390"/>
            <a:ext cx="4399404" cy="847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430674-4CCE-44C1-8686-F4761EC1CE71}"/>
              </a:ext>
            </a:extLst>
          </p:cNvPr>
          <p:cNvSpPr txBox="1"/>
          <p:nvPr/>
        </p:nvSpPr>
        <p:spPr>
          <a:xfrm>
            <a:off x="10676742" y="3051562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733101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D65BF-DE58-4DB6-86C1-D391A7DC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Interaction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9DED55-A55B-4A66-842D-6A8B306BDE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4068208"/>
            <a:ext cx="4419599" cy="2606886"/>
          </a:xfr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B5BED3F-3019-449D-A9D0-3B605772062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0904500"/>
              </p:ext>
            </p:extLst>
          </p:nvPr>
        </p:nvGraphicFramePr>
        <p:xfrm>
          <a:off x="6229350" y="1905000"/>
          <a:ext cx="4437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32">
                  <a:extLst>
                    <a:ext uri="{9D8B030D-6E8A-4147-A177-3AD203B41FA5}">
                      <a16:colId xmlns:a16="http://schemas.microsoft.com/office/drawing/2014/main" val="4145997830"/>
                    </a:ext>
                  </a:extLst>
                </a:gridCol>
                <a:gridCol w="2218532">
                  <a:extLst>
                    <a:ext uri="{9D8B030D-6E8A-4147-A177-3AD203B41FA5}">
                      <a16:colId xmlns:a16="http://schemas.microsoft.com/office/drawing/2014/main" val="98100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 Site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Neighbor (South)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0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Traits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3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 Traits = 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81874"/>
                  </a:ext>
                </a:extLst>
              </a:tr>
            </a:tbl>
          </a:graphicData>
        </a:graphic>
      </p:graphicFrame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AD7E51B-E89C-4C79-807A-BAF5FAF41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05001"/>
            <a:ext cx="4419600" cy="21342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488096-9552-4B24-8D3C-292B6BC6A76B}"/>
              </a:ext>
            </a:extLst>
          </p:cNvPr>
          <p:cNvSpPr txBox="1"/>
          <p:nvPr/>
        </p:nvSpPr>
        <p:spPr>
          <a:xfrm>
            <a:off x="6229350" y="3733800"/>
            <a:ext cx="443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During one interaction, there is a 40% chance that Active Site A will adopt a new trait from its Neighbor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168DC0-C407-441C-A6C6-54DA0B7B0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68531"/>
              </p:ext>
            </p:extLst>
          </p:nvPr>
        </p:nvGraphicFramePr>
        <p:xfrm>
          <a:off x="7337166" y="4820894"/>
          <a:ext cx="22214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431">
                  <a:extLst>
                    <a:ext uri="{9D8B030D-6E8A-4147-A177-3AD203B41FA5}">
                      <a16:colId xmlns:a16="http://schemas.microsoft.com/office/drawing/2014/main" val="86989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Possible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becomes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4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becomes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becomes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628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8C22FAA-C8E0-4F26-B429-CAEC2375099A}"/>
              </a:ext>
            </a:extLst>
          </p:cNvPr>
          <p:cNvSpPr txBox="1"/>
          <p:nvPr/>
        </p:nvSpPr>
        <p:spPr>
          <a:xfrm>
            <a:off x="1089281" y="36843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5C64F-39F0-4686-8458-F68397AD8DFD}"/>
              </a:ext>
            </a:extLst>
          </p:cNvPr>
          <p:cNvSpPr txBox="1"/>
          <p:nvPr/>
        </p:nvSpPr>
        <p:spPr>
          <a:xfrm>
            <a:off x="1089281" y="630576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6096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74A-C7F5-450C-BB1A-39EC2651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Results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Emergence of Stable Regions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289F5-6E6B-4535-BFB0-DF5596EE3B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58" y="1905000"/>
            <a:ext cx="3761184" cy="41148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0867-A51D-441E-BF1F-6615DE1A67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81,000 simulated interactions, the sites have resolved into Stable Regions</a:t>
            </a:r>
          </a:p>
          <a:p>
            <a:r>
              <a:rPr lang="en-US" dirty="0"/>
              <a:t>Stable Regions share no common traits with any of their neighbors</a:t>
            </a:r>
          </a:p>
          <a:p>
            <a:pPr lvl="1"/>
            <a:r>
              <a:rPr lang="en-US" dirty="0"/>
              <a:t>No further interaction is possible</a:t>
            </a:r>
          </a:p>
          <a:p>
            <a:pPr lvl="2"/>
            <a:r>
              <a:rPr lang="en-US" dirty="0"/>
              <a:t>Therefore no change will occur</a:t>
            </a:r>
          </a:p>
          <a:p>
            <a:pPr lvl="3"/>
            <a:r>
              <a:rPr lang="en-US" dirty="0"/>
              <a:t>The results can now be analyzed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583D2-B332-4707-9415-660FD3E97D2E}"/>
              </a:ext>
            </a:extLst>
          </p:cNvPr>
          <p:cNvSpPr txBox="1"/>
          <p:nvPr/>
        </p:nvSpPr>
        <p:spPr>
          <a:xfrm>
            <a:off x="1401026" y="56504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8976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04F47-0FBF-4001-A777-A5CB5463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Results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Stable Regions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AB6D04-0028-4529-A95C-255CC71F4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905001"/>
            <a:ext cx="4419600" cy="177160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9FFD-87ED-4316-87C5-90D46948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182" y="1905001"/>
            <a:ext cx="4818229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does the number of Features or Traits relate to the number of Stable Regions produced?</a:t>
            </a:r>
          </a:p>
          <a:p>
            <a:r>
              <a:rPr lang="en-US" sz="2300" dirty="0"/>
              <a:t>More Features </a:t>
            </a:r>
            <a:r>
              <a:rPr lang="en-US" sz="2300" dirty="0">
                <a:sym typeface="Wingdings" panose="05000000000000000000" pitchFamily="2" charset="2"/>
              </a:rPr>
              <a:t> Convergence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Greater chance that neighbors will be similar</a:t>
            </a:r>
          </a:p>
          <a:p>
            <a:r>
              <a:rPr lang="en-US" sz="2300" dirty="0">
                <a:sym typeface="Wingdings" panose="05000000000000000000" pitchFamily="2" charset="2"/>
              </a:rPr>
              <a:t>More Traits  More Stable Regions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Greater chance that neighbors will be completely different and unable to interact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EED70-38CD-4DB3-991D-A76AC622A4D0}"/>
              </a:ext>
            </a:extLst>
          </p:cNvPr>
          <p:cNvSpPr txBox="1"/>
          <p:nvPr/>
        </p:nvSpPr>
        <p:spPr>
          <a:xfrm>
            <a:off x="1071818" y="332282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155890-65C2-4B6F-BE18-68A3F891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62471"/>
              </p:ext>
            </p:extLst>
          </p:nvPr>
        </p:nvGraphicFramePr>
        <p:xfrm>
          <a:off x="1520825" y="3921104"/>
          <a:ext cx="44037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863">
                  <a:extLst>
                    <a:ext uri="{9D8B030D-6E8A-4147-A177-3AD203B41FA5}">
                      <a16:colId xmlns:a16="http://schemas.microsoft.com/office/drawing/2014/main" val="3644606907"/>
                    </a:ext>
                  </a:extLst>
                </a:gridCol>
                <a:gridCol w="2201863">
                  <a:extLst>
                    <a:ext uri="{9D8B030D-6E8A-4147-A177-3AD203B41FA5}">
                      <a16:colId xmlns:a16="http://schemas.microsoft.com/office/drawing/2014/main" val="23313491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Experiment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9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Territory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x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7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 per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6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Traits per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0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 Stable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8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2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4873beb7-5857-4685-be1f-d57550cc96c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880</TotalTime>
  <Words>1343</Words>
  <Application>Microsoft Office PowerPoint</Application>
  <PresentationFormat>Custom</PresentationFormat>
  <Paragraphs>210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Corbel</vt:lpstr>
      <vt:lpstr>Wingdings</vt:lpstr>
      <vt:lpstr>Digital Blue Tunnel 16x9</vt:lpstr>
      <vt:lpstr>The Dissemination of Culture  A Model with Local Convergence and Global Polarization</vt:lpstr>
      <vt:lpstr>The Fundamental Principle of Human Communication</vt:lpstr>
      <vt:lpstr>Goal</vt:lpstr>
      <vt:lpstr>Motivation</vt:lpstr>
      <vt:lpstr>Terminology</vt:lpstr>
      <vt:lpstr>Method</vt:lpstr>
      <vt:lpstr>Interaction Example</vt:lpstr>
      <vt:lpstr>Results Emergence of Stable Regions</vt:lpstr>
      <vt:lpstr>Results Number of Stable Regions</vt:lpstr>
      <vt:lpstr>Results Role of Neighborhood Size</vt:lpstr>
      <vt:lpstr>Results Size of the Territory</vt:lpstr>
      <vt:lpstr>Results Cultural Zones</vt:lpstr>
      <vt:lpstr>Strengths of the Article Accessibility</vt:lpstr>
      <vt:lpstr>Strengths of the Article Valuable Applications</vt:lpstr>
      <vt:lpstr>Strengths of the Article Abstraction</vt:lpstr>
      <vt:lpstr>Potential Improvements Support for Remote Communication</vt:lpstr>
      <vt:lpstr>Potential Improvements Allow Simultaneous Interactions</vt:lpstr>
      <vt:lpstr>Potential Improvements Consideration of Fads &amp; Counterculture</vt:lpstr>
      <vt:lpstr>Potential Extensions Cultural Drift</vt:lpstr>
      <vt:lpstr>Potential Extensions Cultural Drift</vt:lpstr>
      <vt:lpstr>Potential Extensions Cultural Drift</vt:lpstr>
      <vt:lpstr>Potential Extensions Variable Probabilistic Values</vt:lpstr>
      <vt:lpstr>Potential Extensions Variable Probabilistic Values</vt:lpstr>
      <vt:lpstr>Potential Extensions Variable Probabilistic Values</vt:lpstr>
      <vt:lpstr>Potential Extensions Variable Probabilistic Values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Dissemination of Culture  A Model with Local Convergence and Global Polarization</dc:title>
  <dc:creator>David Waters</dc:creator>
  <cp:lastModifiedBy>David Waters</cp:lastModifiedBy>
  <cp:revision>159</cp:revision>
  <cp:lastPrinted>2017-09-25T15:15:35Z</cp:lastPrinted>
  <dcterms:created xsi:type="dcterms:W3CDTF">2017-09-23T19:49:37Z</dcterms:created>
  <dcterms:modified xsi:type="dcterms:W3CDTF">2017-12-03T18:28:40Z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