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272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311" r:id="rId17"/>
    <p:sldId id="312" r:id="rId18"/>
    <p:sldId id="313" r:id="rId19"/>
    <p:sldId id="314" r:id="rId20"/>
    <p:sldId id="315" r:id="rId21"/>
    <p:sldId id="317" r:id="rId22"/>
    <p:sldId id="318" r:id="rId23"/>
    <p:sldId id="319" r:id="rId24"/>
    <p:sldId id="287" r:id="rId25"/>
    <p:sldId id="286" r:id="rId26"/>
    <p:sldId id="284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5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263" r:id="rId51"/>
    <p:sldId id="323" r:id="rId52"/>
    <p:sldId id="320" r:id="rId53"/>
    <p:sldId id="321" r:id="rId54"/>
    <p:sldId id="322" r:id="rId55"/>
    <p:sldId id="265" r:id="rId56"/>
    <p:sldId id="268" r:id="rId57"/>
    <p:sldId id="266" r:id="rId58"/>
    <p:sldId id="267" r:id="rId59"/>
    <p:sldId id="269" r:id="rId60"/>
    <p:sldId id="261" r:id="rId61"/>
    <p:sldId id="264" r:id="rId62"/>
    <p:sldId id="260" r:id="rId63"/>
    <p:sldId id="26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28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538C-576A-402E-BABA-240213D60B0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F48C8-3D53-4A02-A485-9A6E4A83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trail equations.  Rho is evaporation hyper parameter (how much of old trail remains).  Tau is trail intensity.</a:t>
            </a:r>
          </a:p>
          <a:p>
            <a:endParaRPr lang="en-US" dirty="0"/>
          </a:p>
          <a:p>
            <a:r>
              <a:rPr lang="en-US" dirty="0"/>
              <a:t>After a tour, trail intensity for one edge for one cycle is fraction of old trail plus new trail added by any ants that used this trail.</a:t>
            </a:r>
          </a:p>
          <a:p>
            <a:endParaRPr lang="en-US" dirty="0"/>
          </a:p>
          <a:p>
            <a:r>
              <a:rPr lang="en-US" dirty="0"/>
              <a:t>Trail contribution from one ant is inversely proportional to its tour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probability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6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probability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9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probability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7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8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6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algorithms: ex NNs, Gas, evolution, immune networks, simulated annealing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77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7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hyper parameters</a:t>
            </a:r>
          </a:p>
          <a:p>
            <a:endParaRPr lang="en-US" dirty="0"/>
          </a:p>
          <a:p>
            <a:r>
              <a:rPr lang="en-US" dirty="0"/>
              <a:t>Describe ant-cycle, ant-density, ant-quantity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0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0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do discuss synergy, initialization, elitism, and problem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7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temporarily adjusting alpha/beta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7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convergence faster: 1) do only half a tour, 2) combine solutions from two 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2x2 figure adapted from (Dorigo, M., et. al., 1996).  Black edges are length 1.  Red edges are length 2.  This is my running example</a:t>
            </a:r>
          </a:p>
          <a:p>
            <a:endParaRPr lang="en-US" dirty="0"/>
          </a:p>
          <a:p>
            <a:r>
              <a:rPr lang="en-US" dirty="0"/>
              <a:t>Define Traveling Salesman Problem: find a tour of n nodes with a minimum cumulative edge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6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artificial ant characteristics: (can see, remembers things, time is discrete).  Describe constraints 1-3.</a:t>
            </a:r>
          </a:p>
          <a:p>
            <a:endParaRPr lang="en-US" dirty="0"/>
          </a:p>
          <a:p>
            <a:r>
              <a:rPr lang="en-US" dirty="0"/>
              <a:t>Iteration is one ant move.  All iterations for all m ants is a cycle.  There are </a:t>
            </a:r>
            <a:r>
              <a:rPr lang="en-US" dirty="0" err="1"/>
              <a:t>NC_max</a:t>
            </a:r>
            <a:r>
              <a:rPr lang="en-US" dirty="0"/>
              <a:t> cycles total.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0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trail equations.  Rho is evaporation hyper parameter (how much of old trail remains).  Tau is trail intensity.</a:t>
            </a:r>
          </a:p>
          <a:p>
            <a:endParaRPr lang="en-US" dirty="0"/>
          </a:p>
          <a:p>
            <a:r>
              <a:rPr lang="en-US" dirty="0"/>
              <a:t>After a tour, trail intensity for one edge for one cycle is fraction of old trail plus new trail added by any ants that used this trail.</a:t>
            </a:r>
          </a:p>
          <a:p>
            <a:endParaRPr lang="en-US" dirty="0"/>
          </a:p>
          <a:p>
            <a:r>
              <a:rPr lang="en-US" dirty="0"/>
              <a:t>Trail contribution from one ant is inversely proportional to its tour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trail equations.  Rho is evaporation hyper parameter (how much of old trail remains).  Tau is trail intensity.</a:t>
            </a:r>
          </a:p>
          <a:p>
            <a:endParaRPr lang="en-US" dirty="0"/>
          </a:p>
          <a:p>
            <a:r>
              <a:rPr lang="en-US" dirty="0"/>
              <a:t>After a tour, trail intensity for one edge for one cycle is fraction of old trail plus new trail added by any ants that used this trail.</a:t>
            </a:r>
          </a:p>
          <a:p>
            <a:endParaRPr lang="en-US" dirty="0"/>
          </a:p>
          <a:p>
            <a:r>
              <a:rPr lang="en-US" dirty="0"/>
              <a:t>Trail contribution from one ant is inversely proportional to its tour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trail equations.  Rho is evaporation hyper parameter (how much of old trail remains).  Tau is trail intensity.</a:t>
            </a:r>
          </a:p>
          <a:p>
            <a:endParaRPr lang="en-US" dirty="0"/>
          </a:p>
          <a:p>
            <a:r>
              <a:rPr lang="en-US" dirty="0"/>
              <a:t>After a tour, trail intensity for one edge for one cycle is fraction of old trail plus new trail added by any ants that used this trail.</a:t>
            </a:r>
          </a:p>
          <a:p>
            <a:endParaRPr lang="en-US" dirty="0"/>
          </a:p>
          <a:p>
            <a:r>
              <a:rPr lang="en-US" dirty="0"/>
              <a:t>Trail contribution from one ant is inversely proportional to its tour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4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trail equations.  Rho is evaporation hyper parameter (how much of old trail remains).  Tau is trail intensity.</a:t>
            </a:r>
          </a:p>
          <a:p>
            <a:endParaRPr lang="en-US" dirty="0"/>
          </a:p>
          <a:p>
            <a:r>
              <a:rPr lang="en-US" dirty="0"/>
              <a:t>After a tour, trail intensity for one edge for one cycle is fraction of old trail plus new trail added by any ants that used this trail.</a:t>
            </a:r>
          </a:p>
          <a:p>
            <a:endParaRPr lang="en-US" dirty="0"/>
          </a:p>
          <a:p>
            <a:r>
              <a:rPr lang="en-US" dirty="0"/>
              <a:t>Trail contribution from one ant is inversely proportional to its tour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trail equations.  Rho is evaporation hyper parameter (how much of old trail remains).  Tau is trail intensity.</a:t>
            </a:r>
          </a:p>
          <a:p>
            <a:endParaRPr lang="en-US" dirty="0"/>
          </a:p>
          <a:p>
            <a:r>
              <a:rPr lang="en-US" dirty="0"/>
              <a:t>After a tour, trail intensity for one edge for one cycle is fraction of old trail plus new trail added by any ants that used this trail.</a:t>
            </a:r>
          </a:p>
          <a:p>
            <a:endParaRPr lang="en-US" dirty="0"/>
          </a:p>
          <a:p>
            <a:r>
              <a:rPr lang="en-US" dirty="0"/>
              <a:t>Trail contribution from one ant is inversely proportional to its tour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48C8-3D53-4A02-A485-9A6E4A834F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CD8DF26-C305-40B2-BC90-42BE7043167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7EC0317-0FD1-4E4C-A71B-CF76CFB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381E-EC58-4454-AACC-9DE811522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Ant System: Optimization by a Colony of Cooperating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0BE26-9F2E-4870-9E02-2CBAA03B9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 Dorigo, M., </a:t>
            </a:r>
            <a:r>
              <a:rPr lang="en-US" dirty="0" err="1"/>
              <a:t>Maniezzo</a:t>
            </a:r>
            <a:r>
              <a:rPr lang="en-US" dirty="0"/>
              <a:t>, V., </a:t>
            </a:r>
            <a:r>
              <a:rPr lang="en-US" dirty="0" err="1"/>
              <a:t>Colorni</a:t>
            </a:r>
            <a:r>
              <a:rPr lang="en-US" dirty="0"/>
              <a:t>, A.</a:t>
            </a:r>
          </a:p>
          <a:p>
            <a:r>
              <a:rPr lang="en-US" dirty="0"/>
              <a:t>Presenter: Wong, J.</a:t>
            </a:r>
          </a:p>
          <a:p>
            <a:r>
              <a:rPr lang="en-US" dirty="0"/>
              <a:t>CAP 6675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972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5A2CB-8806-4C30-B7B5-DD2600AC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191" r="24400" b="89332"/>
          <a:stretch/>
        </p:blipFill>
        <p:spPr>
          <a:xfrm>
            <a:off x="4877096" y="3102884"/>
            <a:ext cx="5746044" cy="736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DAB0F-E7DD-47BD-9F6D-1B9CA8E3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69440" r="11475" b="2250"/>
          <a:stretch/>
        </p:blipFill>
        <p:spPr>
          <a:xfrm>
            <a:off x="5215114" y="4019414"/>
            <a:ext cx="6214885" cy="1609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60161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35299-106E-4F79-9574-1A695A8D66EE}"/>
              </a:ext>
            </a:extLst>
          </p:cNvPr>
          <p:cNvSpPr/>
          <p:nvPr/>
        </p:nvSpPr>
        <p:spPr>
          <a:xfrm>
            <a:off x="5175604" y="4505535"/>
            <a:ext cx="773640" cy="687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5A2CB-8806-4C30-B7B5-DD2600AC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191" r="24400" b="89332"/>
          <a:stretch/>
        </p:blipFill>
        <p:spPr>
          <a:xfrm>
            <a:off x="4877096" y="3102884"/>
            <a:ext cx="5746044" cy="736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DAB0F-E7DD-47BD-9F6D-1B9CA8E3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69440" r="11475" b="2250"/>
          <a:stretch/>
        </p:blipFill>
        <p:spPr>
          <a:xfrm>
            <a:off x="5215114" y="4019414"/>
            <a:ext cx="6214885" cy="1609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60161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35299-106E-4F79-9574-1A695A8D66EE}"/>
              </a:ext>
            </a:extLst>
          </p:cNvPr>
          <p:cNvSpPr/>
          <p:nvPr/>
        </p:nvSpPr>
        <p:spPr>
          <a:xfrm>
            <a:off x="6542844" y="3982848"/>
            <a:ext cx="458738" cy="687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C84F6F-1788-4CA6-AC3B-0428734C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8"/>
          <a:stretch/>
        </p:blipFill>
        <p:spPr>
          <a:xfrm>
            <a:off x="5215114" y="2957197"/>
            <a:ext cx="6673837" cy="1604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415828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315622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C84F6F-1788-4CA6-AC3B-0428734C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8"/>
          <a:stretch/>
        </p:blipFill>
        <p:spPr>
          <a:xfrm>
            <a:off x="5215114" y="2957197"/>
            <a:ext cx="6673837" cy="16042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7D9C0E-E8FF-4E52-9663-6CD062A0E48F}"/>
              </a:ext>
            </a:extLst>
          </p:cNvPr>
          <p:cNvSpPr/>
          <p:nvPr/>
        </p:nvSpPr>
        <p:spPr>
          <a:xfrm>
            <a:off x="7358468" y="3100849"/>
            <a:ext cx="1616199" cy="409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919458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4F7843-38FB-4A09-9E3C-90B4AFE3E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5" t="12044" r="48956" b="64188"/>
          <a:stretch/>
        </p:blipFill>
        <p:spPr>
          <a:xfrm>
            <a:off x="5282848" y="4527621"/>
            <a:ext cx="5177158" cy="12857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DF1072-7443-4B58-82FE-BB1FCB3A1464}"/>
              </a:ext>
            </a:extLst>
          </p:cNvPr>
          <p:cNvSpPr txBox="1"/>
          <p:nvPr/>
        </p:nvSpPr>
        <p:spPr>
          <a:xfrm>
            <a:off x="5215114" y="415828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72569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C84F6F-1788-4CA6-AC3B-0428734C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8"/>
          <a:stretch/>
        </p:blipFill>
        <p:spPr>
          <a:xfrm>
            <a:off x="5215114" y="2957197"/>
            <a:ext cx="6673837" cy="16042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7D9C0E-E8FF-4E52-9663-6CD062A0E48F}"/>
              </a:ext>
            </a:extLst>
          </p:cNvPr>
          <p:cNvSpPr/>
          <p:nvPr/>
        </p:nvSpPr>
        <p:spPr>
          <a:xfrm>
            <a:off x="7358468" y="3100849"/>
            <a:ext cx="1616199" cy="409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919458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4F7843-38FB-4A09-9E3C-90B4AFE3E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5" t="12044" r="48956" b="64188"/>
          <a:stretch/>
        </p:blipFill>
        <p:spPr>
          <a:xfrm>
            <a:off x="5282848" y="4527621"/>
            <a:ext cx="5177158" cy="12857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DF1072-7443-4B58-82FE-BB1FCB3A1464}"/>
              </a:ext>
            </a:extLst>
          </p:cNvPr>
          <p:cNvSpPr txBox="1"/>
          <p:nvPr/>
        </p:nvSpPr>
        <p:spPr>
          <a:xfrm>
            <a:off x="5215114" y="415828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B477A-748D-49A7-87FE-2B242C766886}"/>
              </a:ext>
            </a:extLst>
          </p:cNvPr>
          <p:cNvSpPr/>
          <p:nvPr/>
        </p:nvSpPr>
        <p:spPr>
          <a:xfrm>
            <a:off x="7743932" y="4830477"/>
            <a:ext cx="451801" cy="409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D868B2-0A69-41C9-A9AC-708F7D8AAFCB}"/>
              </a:ext>
            </a:extLst>
          </p:cNvPr>
          <p:cNvSpPr/>
          <p:nvPr/>
        </p:nvSpPr>
        <p:spPr>
          <a:xfrm>
            <a:off x="9894465" y="4722641"/>
            <a:ext cx="451801" cy="51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78153-B44C-45DA-95F5-4DE22E5DB3E8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3EACD-70FE-495C-9406-67CC105C7DF5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9FFB50-EB22-4571-B4F6-DC3098D3ED13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574136" y="269921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0</a:t>
            </a:r>
          </a:p>
          <a:p>
            <a:r>
              <a:rPr lang="en-US" sz="2400" i="1" dirty="0"/>
              <a:t>NC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48F4C-DC72-4D8C-B150-5FC057E52748}"/>
              </a:ext>
            </a:extLst>
          </p:cNvPr>
          <p:cNvSpPr txBox="1"/>
          <p:nvPr/>
        </p:nvSpPr>
        <p:spPr>
          <a:xfrm>
            <a:off x="6606823" y="2460548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4412A-BB5D-4126-8978-62DCF56AD4EA}"/>
              </a:ext>
            </a:extLst>
          </p:cNvPr>
          <p:cNvSpPr txBox="1"/>
          <p:nvPr/>
        </p:nvSpPr>
        <p:spPr>
          <a:xfrm>
            <a:off x="6606822" y="3380530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1B6C4-B2D1-4965-BCD0-BB4923794108}"/>
              </a:ext>
            </a:extLst>
          </p:cNvPr>
          <p:cNvSpPr txBox="1"/>
          <p:nvPr/>
        </p:nvSpPr>
        <p:spPr>
          <a:xfrm>
            <a:off x="6606822" y="4361362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47C03-43F2-48CF-AFD9-FF2FEC31BA94}"/>
              </a:ext>
            </a:extLst>
          </p:cNvPr>
          <p:cNvSpPr txBox="1"/>
          <p:nvPr/>
        </p:nvSpPr>
        <p:spPr>
          <a:xfrm>
            <a:off x="6640686" y="5302095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{4}</a:t>
            </a:r>
          </a:p>
        </p:txBody>
      </p:sp>
    </p:spTree>
    <p:extLst>
      <p:ext uri="{BB962C8B-B14F-4D97-AF65-F5344CB8AC3E}">
        <p14:creationId xmlns:p14="http://schemas.microsoft.com/office/powerpoint/2010/main" val="107153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78153-B44C-45DA-95F5-4DE22E5DB3E8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3EACD-70FE-495C-9406-67CC105C7DF5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9FFB50-EB22-4571-B4F6-DC3098D3ED13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574136" y="269921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0</a:t>
            </a:r>
          </a:p>
          <a:p>
            <a:r>
              <a:rPr lang="en-US" sz="2400" i="1" dirty="0"/>
              <a:t>NC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48F4C-DC72-4D8C-B150-5FC057E52748}"/>
              </a:ext>
            </a:extLst>
          </p:cNvPr>
          <p:cNvSpPr txBox="1"/>
          <p:nvPr/>
        </p:nvSpPr>
        <p:spPr>
          <a:xfrm>
            <a:off x="6606823" y="2460548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4412A-BB5D-4126-8978-62DCF56AD4EA}"/>
              </a:ext>
            </a:extLst>
          </p:cNvPr>
          <p:cNvSpPr txBox="1"/>
          <p:nvPr/>
        </p:nvSpPr>
        <p:spPr>
          <a:xfrm>
            <a:off x="6606822" y="3380530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1B6C4-B2D1-4965-BCD0-BB4923794108}"/>
              </a:ext>
            </a:extLst>
          </p:cNvPr>
          <p:cNvSpPr txBox="1"/>
          <p:nvPr/>
        </p:nvSpPr>
        <p:spPr>
          <a:xfrm>
            <a:off x="6606822" y="4361362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47C03-43F2-48CF-AFD9-FF2FEC31BA94}"/>
              </a:ext>
            </a:extLst>
          </p:cNvPr>
          <p:cNvSpPr txBox="1"/>
          <p:nvPr/>
        </p:nvSpPr>
        <p:spPr>
          <a:xfrm>
            <a:off x="6640686" y="5302095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6CC7-B9A0-4EFB-80CC-92F7A6FE340D}"/>
              </a:ext>
            </a:extLst>
          </p:cNvPr>
          <p:cNvSpPr txBox="1"/>
          <p:nvPr/>
        </p:nvSpPr>
        <p:spPr>
          <a:xfrm>
            <a:off x="8861778" y="316088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77F86-C235-4624-8E1B-F8690CA1A182}"/>
              </a:ext>
            </a:extLst>
          </p:cNvPr>
          <p:cNvSpPr txBox="1"/>
          <p:nvPr/>
        </p:nvSpPr>
        <p:spPr>
          <a:xfrm>
            <a:off x="8395194" y="2699217"/>
            <a:ext cx="3034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P(A, 1, 2) </a:t>
            </a:r>
          </a:p>
          <a:p>
            <a:r>
              <a:rPr lang="en-US" sz="2400" dirty="0"/>
              <a:t>  = </a:t>
            </a:r>
            <a:r>
              <a:rPr lang="el-GR" sz="2400" dirty="0"/>
              <a:t>τ</a:t>
            </a:r>
            <a:r>
              <a:rPr lang="en-US" sz="2400" dirty="0"/>
              <a:t>(1, 2)^</a:t>
            </a:r>
            <a:r>
              <a:rPr lang="el-GR" sz="2400" dirty="0"/>
              <a:t>α</a:t>
            </a:r>
            <a:r>
              <a:rPr lang="en-US" sz="2400" dirty="0"/>
              <a:t> * </a:t>
            </a:r>
            <a:r>
              <a:rPr lang="el-GR" sz="2400" dirty="0"/>
              <a:t>η</a:t>
            </a:r>
            <a:r>
              <a:rPr lang="en-US" sz="2400" dirty="0"/>
              <a:t>(1, 2)^</a:t>
            </a:r>
            <a:r>
              <a:rPr lang="el-GR" sz="2400" dirty="0"/>
              <a:t>β</a:t>
            </a:r>
            <a:endParaRPr lang="en-US" sz="2400" dirty="0"/>
          </a:p>
          <a:p>
            <a:r>
              <a:rPr lang="en-US" sz="2400" dirty="0"/>
              <a:t>  = c^1 * (1/1)^1 </a:t>
            </a:r>
          </a:p>
          <a:p>
            <a:r>
              <a:rPr lang="en-US" sz="2400" dirty="0"/>
              <a:t>  = c</a:t>
            </a:r>
          </a:p>
        </p:txBody>
      </p:sp>
    </p:spTree>
    <p:extLst>
      <p:ext uri="{BB962C8B-B14F-4D97-AF65-F5344CB8AC3E}">
        <p14:creationId xmlns:p14="http://schemas.microsoft.com/office/powerpoint/2010/main" val="287055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78153-B44C-45DA-95F5-4DE22E5DB3E8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3EACD-70FE-495C-9406-67CC105C7DF5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9FFB50-EB22-4571-B4F6-DC3098D3ED13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574136" y="269921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0</a:t>
            </a:r>
          </a:p>
          <a:p>
            <a:r>
              <a:rPr lang="en-US" sz="2400" i="1" dirty="0"/>
              <a:t>NC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48F4C-DC72-4D8C-B150-5FC057E52748}"/>
              </a:ext>
            </a:extLst>
          </p:cNvPr>
          <p:cNvSpPr txBox="1"/>
          <p:nvPr/>
        </p:nvSpPr>
        <p:spPr>
          <a:xfrm>
            <a:off x="6606823" y="2460548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4412A-BB5D-4126-8978-62DCF56AD4EA}"/>
              </a:ext>
            </a:extLst>
          </p:cNvPr>
          <p:cNvSpPr txBox="1"/>
          <p:nvPr/>
        </p:nvSpPr>
        <p:spPr>
          <a:xfrm>
            <a:off x="6606822" y="3380530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1B6C4-B2D1-4965-BCD0-BB4923794108}"/>
              </a:ext>
            </a:extLst>
          </p:cNvPr>
          <p:cNvSpPr txBox="1"/>
          <p:nvPr/>
        </p:nvSpPr>
        <p:spPr>
          <a:xfrm>
            <a:off x="6606822" y="4361362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47C03-43F2-48CF-AFD9-FF2FEC31BA94}"/>
              </a:ext>
            </a:extLst>
          </p:cNvPr>
          <p:cNvSpPr txBox="1"/>
          <p:nvPr/>
        </p:nvSpPr>
        <p:spPr>
          <a:xfrm>
            <a:off x="6640686" y="5302095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6CC7-B9A0-4EFB-80CC-92F7A6FE340D}"/>
              </a:ext>
            </a:extLst>
          </p:cNvPr>
          <p:cNvSpPr txBox="1"/>
          <p:nvPr/>
        </p:nvSpPr>
        <p:spPr>
          <a:xfrm>
            <a:off x="8861778" y="316088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77F86-C235-4624-8E1B-F8690CA1A182}"/>
              </a:ext>
            </a:extLst>
          </p:cNvPr>
          <p:cNvSpPr txBox="1"/>
          <p:nvPr/>
        </p:nvSpPr>
        <p:spPr>
          <a:xfrm>
            <a:off x="8395194" y="2699217"/>
            <a:ext cx="21081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P(A, 1, 2) = c</a:t>
            </a:r>
          </a:p>
          <a:p>
            <a:endParaRPr lang="en-US" sz="2400" dirty="0"/>
          </a:p>
          <a:p>
            <a:r>
              <a:rPr lang="en-US" sz="2400" dirty="0"/>
              <a:t>P(A, 1, 3) = c</a:t>
            </a:r>
          </a:p>
          <a:p>
            <a:endParaRPr lang="en-US" sz="2400" dirty="0"/>
          </a:p>
          <a:p>
            <a:r>
              <a:rPr lang="en-US" sz="2400" dirty="0"/>
              <a:t>P(A, 1, 4) = 0.5c</a:t>
            </a:r>
          </a:p>
        </p:txBody>
      </p:sp>
    </p:spTree>
    <p:extLst>
      <p:ext uri="{BB962C8B-B14F-4D97-AF65-F5344CB8AC3E}">
        <p14:creationId xmlns:p14="http://schemas.microsoft.com/office/powerpoint/2010/main" val="300800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78153-B44C-45DA-95F5-4DE22E5DB3E8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3EACD-70FE-495C-9406-67CC105C7DF5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9FFB50-EB22-4571-B4F6-DC3098D3ED13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574136" y="269921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0</a:t>
            </a:r>
          </a:p>
          <a:p>
            <a:r>
              <a:rPr lang="en-US" sz="2400" i="1" dirty="0"/>
              <a:t>NC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48F4C-DC72-4D8C-B150-5FC057E52748}"/>
              </a:ext>
            </a:extLst>
          </p:cNvPr>
          <p:cNvSpPr txBox="1"/>
          <p:nvPr/>
        </p:nvSpPr>
        <p:spPr>
          <a:xfrm>
            <a:off x="6606823" y="2460548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4412A-BB5D-4126-8978-62DCF56AD4EA}"/>
              </a:ext>
            </a:extLst>
          </p:cNvPr>
          <p:cNvSpPr txBox="1"/>
          <p:nvPr/>
        </p:nvSpPr>
        <p:spPr>
          <a:xfrm>
            <a:off x="6606822" y="3380530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1B6C4-B2D1-4965-BCD0-BB4923794108}"/>
              </a:ext>
            </a:extLst>
          </p:cNvPr>
          <p:cNvSpPr txBox="1"/>
          <p:nvPr/>
        </p:nvSpPr>
        <p:spPr>
          <a:xfrm>
            <a:off x="6606822" y="4361362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47C03-43F2-48CF-AFD9-FF2FEC31BA94}"/>
              </a:ext>
            </a:extLst>
          </p:cNvPr>
          <p:cNvSpPr txBox="1"/>
          <p:nvPr/>
        </p:nvSpPr>
        <p:spPr>
          <a:xfrm>
            <a:off x="6640686" y="5302095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6CC7-B9A0-4EFB-80CC-92F7A6FE340D}"/>
              </a:ext>
            </a:extLst>
          </p:cNvPr>
          <p:cNvSpPr txBox="1"/>
          <p:nvPr/>
        </p:nvSpPr>
        <p:spPr>
          <a:xfrm>
            <a:off x="8861778" y="316088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77F86-C235-4624-8E1B-F8690CA1A182}"/>
              </a:ext>
            </a:extLst>
          </p:cNvPr>
          <p:cNvSpPr txBox="1"/>
          <p:nvPr/>
        </p:nvSpPr>
        <p:spPr>
          <a:xfrm>
            <a:off x="8395194" y="2699217"/>
            <a:ext cx="3554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P(A, 1, 2) = c / 2.5c = 0.4</a:t>
            </a:r>
          </a:p>
          <a:p>
            <a:endParaRPr lang="en-US" sz="2400" dirty="0"/>
          </a:p>
          <a:p>
            <a:r>
              <a:rPr lang="en-US" sz="2400" dirty="0"/>
              <a:t>P(A, 1, 3) = c / 2.5c = 0.4</a:t>
            </a:r>
          </a:p>
          <a:p>
            <a:endParaRPr lang="en-US" sz="2400" dirty="0"/>
          </a:p>
          <a:p>
            <a:r>
              <a:rPr lang="en-US" sz="2400" dirty="0"/>
              <a:t>P(A, 1, 4) = 0.5c / 2.5c = 0.2</a:t>
            </a:r>
          </a:p>
        </p:txBody>
      </p:sp>
    </p:spTree>
    <p:extLst>
      <p:ext uri="{BB962C8B-B14F-4D97-AF65-F5344CB8AC3E}">
        <p14:creationId xmlns:p14="http://schemas.microsoft.com/office/powerpoint/2010/main" val="30925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2995536" y="255058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78153-B44C-45DA-95F5-4DE22E5DB3E8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3EACD-70FE-495C-9406-67CC105C7DF5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9FFB50-EB22-4571-B4F6-DC3098D3ED13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574136" y="269921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0</a:t>
            </a:r>
          </a:p>
          <a:p>
            <a:r>
              <a:rPr lang="en-US" sz="2400" i="1" dirty="0"/>
              <a:t>NC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48F4C-DC72-4D8C-B150-5FC057E52748}"/>
              </a:ext>
            </a:extLst>
          </p:cNvPr>
          <p:cNvSpPr txBox="1"/>
          <p:nvPr/>
        </p:nvSpPr>
        <p:spPr>
          <a:xfrm>
            <a:off x="6606823" y="2460548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4412A-BB5D-4126-8978-62DCF56AD4EA}"/>
              </a:ext>
            </a:extLst>
          </p:cNvPr>
          <p:cNvSpPr txBox="1"/>
          <p:nvPr/>
        </p:nvSpPr>
        <p:spPr>
          <a:xfrm>
            <a:off x="6606822" y="3380530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1B6C4-B2D1-4965-BCD0-BB4923794108}"/>
              </a:ext>
            </a:extLst>
          </p:cNvPr>
          <p:cNvSpPr txBox="1"/>
          <p:nvPr/>
        </p:nvSpPr>
        <p:spPr>
          <a:xfrm>
            <a:off x="6606822" y="4361362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47C03-43F2-48CF-AFD9-FF2FEC31BA94}"/>
              </a:ext>
            </a:extLst>
          </p:cNvPr>
          <p:cNvSpPr txBox="1"/>
          <p:nvPr/>
        </p:nvSpPr>
        <p:spPr>
          <a:xfrm>
            <a:off x="6640686" y="5302095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6CC7-B9A0-4EFB-80CC-92F7A6FE340D}"/>
              </a:ext>
            </a:extLst>
          </p:cNvPr>
          <p:cNvSpPr txBox="1"/>
          <p:nvPr/>
        </p:nvSpPr>
        <p:spPr>
          <a:xfrm>
            <a:off x="8861778" y="316088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77F86-C235-4624-8E1B-F8690CA1A182}"/>
              </a:ext>
            </a:extLst>
          </p:cNvPr>
          <p:cNvSpPr txBox="1"/>
          <p:nvPr/>
        </p:nvSpPr>
        <p:spPr>
          <a:xfrm>
            <a:off x="8395194" y="2699217"/>
            <a:ext cx="3554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P(A, 1, 2) = c / 2.5c = 0.4</a:t>
            </a:r>
          </a:p>
          <a:p>
            <a:endParaRPr lang="en-US" sz="2400" dirty="0"/>
          </a:p>
          <a:p>
            <a:r>
              <a:rPr lang="en-US" sz="2400" dirty="0"/>
              <a:t>P(A, 1, 3) = c / 2.5c = 0.4</a:t>
            </a:r>
          </a:p>
          <a:p>
            <a:endParaRPr lang="en-US" sz="2400" dirty="0"/>
          </a:p>
          <a:p>
            <a:r>
              <a:rPr lang="en-US" sz="2400" dirty="0"/>
              <a:t>P(A, 1, 4) = 0.5c / 2.5c = 0.2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A483B4-D9C9-406D-91E8-B982753C253C}"/>
              </a:ext>
            </a:extLst>
          </p:cNvPr>
          <p:cNvSpPr/>
          <p:nvPr/>
        </p:nvSpPr>
        <p:spPr>
          <a:xfrm>
            <a:off x="8431531" y="2586085"/>
            <a:ext cx="3072464" cy="687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5700-15C5-40B5-9300-0F648D3E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3E9B-0E74-498E-B841-7D98BEF1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 from path-finding ants</a:t>
            </a:r>
          </a:p>
          <a:p>
            <a:r>
              <a:rPr lang="en-US" dirty="0"/>
              <a:t>Inspiration from “natural” optimization algorithms</a:t>
            </a:r>
          </a:p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Positive feedback (pheromone or “trail”)</a:t>
            </a:r>
          </a:p>
          <a:p>
            <a:pPr lvl="1"/>
            <a:r>
              <a:rPr lang="en-US" dirty="0"/>
              <a:t>Distributed computation (</a:t>
            </a:r>
            <a:r>
              <a:rPr lang="en-US" i="1" dirty="0"/>
              <a:t>m</a:t>
            </a:r>
            <a:r>
              <a:rPr lang="en-US" dirty="0"/>
              <a:t> ant agents)</a:t>
            </a:r>
          </a:p>
          <a:p>
            <a:pPr lvl="1"/>
            <a:r>
              <a:rPr lang="en-US" dirty="0"/>
              <a:t>Constructive greedy heuristic (visibility)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574136" y="269921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0</a:t>
            </a:r>
          </a:p>
          <a:p>
            <a:r>
              <a:rPr lang="en-US" sz="2400" i="1" dirty="0"/>
              <a:t>NC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48F4C-DC72-4D8C-B150-5FC057E52748}"/>
              </a:ext>
            </a:extLst>
          </p:cNvPr>
          <p:cNvSpPr txBox="1"/>
          <p:nvPr/>
        </p:nvSpPr>
        <p:spPr>
          <a:xfrm>
            <a:off x="6606823" y="2460548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{1, 2, 4, 3}</a:t>
            </a:r>
          </a:p>
          <a:p>
            <a:r>
              <a:rPr lang="en-US" sz="2400" i="1" dirty="0"/>
              <a:t>L =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4412A-BB5D-4126-8978-62DCF56AD4EA}"/>
              </a:ext>
            </a:extLst>
          </p:cNvPr>
          <p:cNvSpPr txBox="1"/>
          <p:nvPr/>
        </p:nvSpPr>
        <p:spPr>
          <a:xfrm>
            <a:off x="6606822" y="3380530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{3, 1, 4, 2}</a:t>
            </a:r>
          </a:p>
          <a:p>
            <a:r>
              <a:rPr lang="en-US" sz="2400" i="1" dirty="0"/>
              <a:t>L =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1B6C4-B2D1-4965-BCD0-BB4923794108}"/>
              </a:ext>
            </a:extLst>
          </p:cNvPr>
          <p:cNvSpPr txBox="1"/>
          <p:nvPr/>
        </p:nvSpPr>
        <p:spPr>
          <a:xfrm>
            <a:off x="6606822" y="4361362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{2, 3, 1, 4}</a:t>
            </a:r>
          </a:p>
          <a:p>
            <a:r>
              <a:rPr lang="en-US" sz="2400" i="1" dirty="0"/>
              <a:t>L =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47C03-43F2-48CF-AFD9-FF2FEC31BA94}"/>
              </a:ext>
            </a:extLst>
          </p:cNvPr>
          <p:cNvSpPr txBox="1"/>
          <p:nvPr/>
        </p:nvSpPr>
        <p:spPr>
          <a:xfrm>
            <a:off x="6640686" y="5302095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{4, 2, 3, 1}</a:t>
            </a:r>
          </a:p>
          <a:p>
            <a:r>
              <a:rPr lang="en-US" sz="2400" i="1" dirty="0"/>
              <a:t>L =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400BC2-9EAD-45E6-B724-AEB4E96121E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29994D-BE73-443B-ADAA-2997B98873F2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DF097D-6030-4ABA-9591-733971282BFC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2DDB2F-E767-4867-8004-DFCDE769C302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9653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400772" y="26725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33.8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0</a:t>
            </a:r>
          </a:p>
          <a:p>
            <a:r>
              <a:rPr lang="en-US" sz="2400" i="1" dirty="0"/>
              <a:t>NC =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400BC2-9EAD-45E6-B724-AEB4E96121E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29994D-BE73-443B-ADAA-2997B98873F2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DF097D-6030-4ABA-9591-733971282BFC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2DDB2F-E767-4867-8004-DFCDE769C302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09A98-3909-45F5-B369-7FEED51AFE87}"/>
              </a:ext>
            </a:extLst>
          </p:cNvPr>
          <p:cNvSpPr txBox="1"/>
          <p:nvPr/>
        </p:nvSpPr>
        <p:spPr>
          <a:xfrm>
            <a:off x="9157194" y="3556728"/>
            <a:ext cx="2707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(1, 2)</a:t>
            </a:r>
          </a:p>
          <a:p>
            <a:r>
              <a:rPr lang="en-US" sz="2400" dirty="0"/>
              <a:t>  = </a:t>
            </a:r>
            <a:r>
              <a:rPr lang="el-GR" sz="2400" dirty="0"/>
              <a:t>ρ</a:t>
            </a:r>
            <a:r>
              <a:rPr lang="en-US" sz="2400" dirty="0"/>
              <a:t> * </a:t>
            </a:r>
            <a:r>
              <a:rPr lang="el-GR" sz="2400" dirty="0"/>
              <a:t>τ</a:t>
            </a:r>
            <a:r>
              <a:rPr lang="en-US" sz="2400" dirty="0"/>
              <a:t>(1, 2, t=0)</a:t>
            </a:r>
          </a:p>
          <a:p>
            <a:r>
              <a:rPr lang="en-US" sz="2400" dirty="0"/>
              <a:t>	+ </a:t>
            </a:r>
            <a:r>
              <a:rPr lang="el-GR" sz="2400" dirty="0"/>
              <a:t>Δ τ</a:t>
            </a:r>
            <a:r>
              <a:rPr lang="en-US" sz="2400" dirty="0"/>
              <a:t>(1, 2)</a:t>
            </a:r>
          </a:p>
          <a:p>
            <a:r>
              <a:rPr lang="en-US" sz="2400" dirty="0"/>
              <a:t>  = 0.5 * c + Q/L</a:t>
            </a:r>
          </a:p>
          <a:p>
            <a:r>
              <a:rPr lang="en-US" sz="2400" dirty="0"/>
              <a:t>  = 0.5 * 1 + 100/3</a:t>
            </a:r>
          </a:p>
          <a:p>
            <a:r>
              <a:rPr lang="en-US" sz="2400" dirty="0"/>
              <a:t>  = 33.8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111C1-8B08-49AC-AF2B-E77171057E05}"/>
              </a:ext>
            </a:extLst>
          </p:cNvPr>
          <p:cNvSpPr txBox="1"/>
          <p:nvPr/>
        </p:nvSpPr>
        <p:spPr>
          <a:xfrm>
            <a:off x="6606823" y="2460548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{1, 2, 4, 3}</a:t>
            </a:r>
          </a:p>
          <a:p>
            <a:r>
              <a:rPr lang="en-US" sz="2400" i="1" dirty="0"/>
              <a:t>L =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A2D9F2-DD1D-4BAF-9D8F-895E666694E1}"/>
              </a:ext>
            </a:extLst>
          </p:cNvPr>
          <p:cNvSpPr txBox="1"/>
          <p:nvPr/>
        </p:nvSpPr>
        <p:spPr>
          <a:xfrm>
            <a:off x="6606822" y="3380530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{3, 1, 4, 2}</a:t>
            </a:r>
          </a:p>
          <a:p>
            <a:r>
              <a:rPr lang="en-US" sz="2400" i="1" dirty="0"/>
              <a:t>L =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431193-CA97-4863-BCD6-60503F17DE34}"/>
              </a:ext>
            </a:extLst>
          </p:cNvPr>
          <p:cNvSpPr txBox="1"/>
          <p:nvPr/>
        </p:nvSpPr>
        <p:spPr>
          <a:xfrm>
            <a:off x="6606822" y="4361362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{2, 3, 1, 4}</a:t>
            </a:r>
          </a:p>
          <a:p>
            <a:r>
              <a:rPr lang="en-US" sz="2400" i="1" dirty="0"/>
              <a:t>L = 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DAC73-A80B-4BA5-A907-ABE5112C9861}"/>
              </a:ext>
            </a:extLst>
          </p:cNvPr>
          <p:cNvSpPr txBox="1"/>
          <p:nvPr/>
        </p:nvSpPr>
        <p:spPr>
          <a:xfrm>
            <a:off x="6640686" y="5302095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{4, 2, 3, 1}</a:t>
            </a:r>
          </a:p>
          <a:p>
            <a:r>
              <a:rPr lang="en-US" sz="2400" i="1" dirty="0"/>
              <a:t>L = 4</a:t>
            </a:r>
          </a:p>
        </p:txBody>
      </p:sp>
    </p:spTree>
    <p:extLst>
      <p:ext uri="{BB962C8B-B14F-4D97-AF65-F5344CB8AC3E}">
        <p14:creationId xmlns:p14="http://schemas.microsoft.com/office/powerpoint/2010/main" val="7097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400772" y="2672500"/>
            <a:ext cx="726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</a:p>
          <a:p>
            <a:r>
              <a:rPr lang="en-US" sz="2400" i="1" dirty="0"/>
              <a:t>33.8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417683" y="3686697"/>
            <a:ext cx="726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C,D</a:t>
            </a:r>
          </a:p>
          <a:p>
            <a:r>
              <a:rPr lang="en-US" sz="2400" i="1" dirty="0"/>
              <a:t>46.0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1240654" y="3686697"/>
            <a:ext cx="843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B,C,D</a:t>
            </a:r>
          </a:p>
          <a:p>
            <a:r>
              <a:rPr lang="en-US" sz="2400" i="1" dirty="0"/>
              <a:t>76.5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858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A,B,D</a:t>
            </a:r>
          </a:p>
          <a:p>
            <a:r>
              <a:rPr lang="en-US" sz="2400" i="1" dirty="0"/>
              <a:t>89.8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726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</a:p>
          <a:p>
            <a:r>
              <a:rPr lang="en-US" sz="2400" i="1" dirty="0"/>
              <a:t>33.8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726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B,C</a:t>
            </a:r>
          </a:p>
          <a:p>
            <a:r>
              <a:rPr lang="en-US" sz="2400" i="1" dirty="0"/>
              <a:t>46.0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n</a:t>
            </a:r>
          </a:p>
          <a:p>
            <a:r>
              <a:rPr lang="en-US" sz="2400" i="1" dirty="0"/>
              <a:t>NC =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400BC2-9EAD-45E6-B724-AEB4E96121E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29994D-BE73-443B-ADAA-2997B98873F2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DF097D-6030-4ABA-9591-733971282BFC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2DDB2F-E767-4867-8004-DFCDE769C302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09A98-3909-45F5-B369-7FEED51AFE87}"/>
              </a:ext>
            </a:extLst>
          </p:cNvPr>
          <p:cNvSpPr txBox="1"/>
          <p:nvPr/>
        </p:nvSpPr>
        <p:spPr>
          <a:xfrm>
            <a:off x="9157194" y="3556728"/>
            <a:ext cx="2707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(1, 2)</a:t>
            </a:r>
          </a:p>
          <a:p>
            <a:r>
              <a:rPr lang="en-US" sz="2400" dirty="0"/>
              <a:t>  = </a:t>
            </a:r>
            <a:r>
              <a:rPr lang="el-GR" sz="2400" dirty="0"/>
              <a:t>ρ</a:t>
            </a:r>
            <a:r>
              <a:rPr lang="en-US" sz="2400" dirty="0"/>
              <a:t> * </a:t>
            </a:r>
            <a:r>
              <a:rPr lang="el-GR" sz="2400" dirty="0"/>
              <a:t>τ</a:t>
            </a:r>
            <a:r>
              <a:rPr lang="en-US" sz="2400" dirty="0"/>
              <a:t>(1, 2, t=0)</a:t>
            </a:r>
          </a:p>
          <a:p>
            <a:r>
              <a:rPr lang="en-US" sz="2400" dirty="0"/>
              <a:t>	+ </a:t>
            </a:r>
            <a:r>
              <a:rPr lang="el-GR" sz="2400" dirty="0"/>
              <a:t>Δ τ</a:t>
            </a:r>
            <a:r>
              <a:rPr lang="en-US" sz="2400" dirty="0"/>
              <a:t>(1, 2)</a:t>
            </a:r>
          </a:p>
          <a:p>
            <a:r>
              <a:rPr lang="en-US" sz="2400" dirty="0"/>
              <a:t>  = 0.5 * c + Q/L</a:t>
            </a:r>
          </a:p>
          <a:p>
            <a:r>
              <a:rPr lang="en-US" sz="2400" dirty="0"/>
              <a:t>  = 0.5 * 1 + 100/4</a:t>
            </a:r>
          </a:p>
          <a:p>
            <a:r>
              <a:rPr lang="en-US" sz="2400" dirty="0"/>
              <a:t>  = 33.8, 25.5, 20.5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957EF-68E3-4D41-AD8B-3094CB3F4305}"/>
              </a:ext>
            </a:extLst>
          </p:cNvPr>
          <p:cNvSpPr txBox="1"/>
          <p:nvPr/>
        </p:nvSpPr>
        <p:spPr>
          <a:xfrm>
            <a:off x="6606823" y="2460548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{1, 2, 4, 3}</a:t>
            </a:r>
          </a:p>
          <a:p>
            <a:r>
              <a:rPr lang="en-US" sz="2400" i="1" dirty="0"/>
              <a:t>L =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27F7A-7348-4E6C-8C2B-AD3E556D0525}"/>
              </a:ext>
            </a:extLst>
          </p:cNvPr>
          <p:cNvSpPr txBox="1"/>
          <p:nvPr/>
        </p:nvSpPr>
        <p:spPr>
          <a:xfrm>
            <a:off x="6606822" y="3380530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{3, 1, 4, 2}</a:t>
            </a:r>
          </a:p>
          <a:p>
            <a:r>
              <a:rPr lang="en-US" sz="2400" i="1" dirty="0"/>
              <a:t>L =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FF7C83-ED47-4986-AB11-5CCECBE88DED}"/>
              </a:ext>
            </a:extLst>
          </p:cNvPr>
          <p:cNvSpPr txBox="1"/>
          <p:nvPr/>
        </p:nvSpPr>
        <p:spPr>
          <a:xfrm>
            <a:off x="6606822" y="4361362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{2, 3, 1, 4}</a:t>
            </a:r>
          </a:p>
          <a:p>
            <a:r>
              <a:rPr lang="en-US" sz="2400" i="1" dirty="0"/>
              <a:t>L = 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45C3E8-3EEA-45F0-B03F-D53D2C7C2D26}"/>
              </a:ext>
            </a:extLst>
          </p:cNvPr>
          <p:cNvSpPr txBox="1"/>
          <p:nvPr/>
        </p:nvSpPr>
        <p:spPr>
          <a:xfrm>
            <a:off x="6640686" y="5302095"/>
            <a:ext cx="227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{4, 2, 3, 1}</a:t>
            </a:r>
          </a:p>
          <a:p>
            <a:r>
              <a:rPr lang="en-US" sz="2400" i="1" dirty="0"/>
              <a:t>L = 4</a:t>
            </a:r>
          </a:p>
        </p:txBody>
      </p:sp>
    </p:spTree>
    <p:extLst>
      <p:ext uri="{BB962C8B-B14F-4D97-AF65-F5344CB8AC3E}">
        <p14:creationId xmlns:p14="http://schemas.microsoft.com/office/powerpoint/2010/main" val="230511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628FE-1B49-4E42-8016-5EE8993D67AB}"/>
              </a:ext>
            </a:extLst>
          </p:cNvPr>
          <p:cNvSpPr/>
          <p:nvPr/>
        </p:nvSpPr>
        <p:spPr>
          <a:xfrm>
            <a:off x="5815011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0995-57A1-4C3E-8646-E848476C6A5E}"/>
              </a:ext>
            </a:extLst>
          </p:cNvPr>
          <p:cNvSpPr txBox="1"/>
          <p:nvPr/>
        </p:nvSpPr>
        <p:spPr>
          <a:xfrm>
            <a:off x="2400772" y="26725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33.8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15CB3-0134-415C-AFC1-E259F8B3DEB7}"/>
              </a:ext>
            </a:extLst>
          </p:cNvPr>
          <p:cNvSpPr txBox="1"/>
          <p:nvPr/>
        </p:nvSpPr>
        <p:spPr>
          <a:xfrm>
            <a:off x="2176879" y="366893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46.0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BED0D7-2238-4213-8FCD-2FF9BEB6DF52}"/>
              </a:ext>
            </a:extLst>
          </p:cNvPr>
          <p:cNvSpPr txBox="1"/>
          <p:nvPr/>
        </p:nvSpPr>
        <p:spPr>
          <a:xfrm>
            <a:off x="890817" y="368669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76.5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45AF-8BBF-4A73-A7FA-077ECFFE1587}"/>
              </a:ext>
            </a:extLst>
          </p:cNvPr>
          <p:cNvSpPr txBox="1"/>
          <p:nvPr/>
        </p:nvSpPr>
        <p:spPr>
          <a:xfrm>
            <a:off x="3749524" y="369599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89.8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F4AF8-76FE-44AB-9D84-D8C79A3E4394}"/>
              </a:ext>
            </a:extLst>
          </p:cNvPr>
          <p:cNvSpPr txBox="1"/>
          <p:nvPr/>
        </p:nvSpPr>
        <p:spPr>
          <a:xfrm>
            <a:off x="2496541" y="509995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33.8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8354-82A9-4930-B1D6-38F73512C4AD}"/>
              </a:ext>
            </a:extLst>
          </p:cNvPr>
          <p:cNvSpPr txBox="1"/>
          <p:nvPr/>
        </p:nvSpPr>
        <p:spPr>
          <a:xfrm>
            <a:off x="4562737" y="368669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46.0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8917A-D289-4883-8D42-BC26DA0C8AAF}"/>
              </a:ext>
            </a:extLst>
          </p:cNvPr>
          <p:cNvSpPr/>
          <p:nvPr/>
        </p:nvSpPr>
        <p:spPr>
          <a:xfrm>
            <a:off x="5817479" y="3422475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0FCB03-02B8-45C6-9DBC-92AB5DEC4A4F}"/>
              </a:ext>
            </a:extLst>
          </p:cNvPr>
          <p:cNvSpPr/>
          <p:nvPr/>
        </p:nvSpPr>
        <p:spPr>
          <a:xfrm>
            <a:off x="5815011" y="4365827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6F294-ECD6-4F99-BE11-2692D364D741}"/>
              </a:ext>
            </a:extLst>
          </p:cNvPr>
          <p:cNvSpPr/>
          <p:nvPr/>
        </p:nvSpPr>
        <p:spPr>
          <a:xfrm>
            <a:off x="5815011" y="530656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4768-702D-461A-8594-B69342E6E29C}"/>
              </a:ext>
            </a:extLst>
          </p:cNvPr>
          <p:cNvSpPr txBox="1"/>
          <p:nvPr/>
        </p:nvSpPr>
        <p:spPr>
          <a:xfrm>
            <a:off x="9211733" y="1709533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 = n</a:t>
            </a:r>
          </a:p>
          <a:p>
            <a:r>
              <a:rPr lang="en-US" sz="2400" i="1" dirty="0"/>
              <a:t>NC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48F4C-DC72-4D8C-B150-5FC057E52748}"/>
              </a:ext>
            </a:extLst>
          </p:cNvPr>
          <p:cNvSpPr txBox="1"/>
          <p:nvPr/>
        </p:nvSpPr>
        <p:spPr>
          <a:xfrm>
            <a:off x="6606823" y="2460548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4412A-BB5D-4126-8978-62DCF56AD4EA}"/>
              </a:ext>
            </a:extLst>
          </p:cNvPr>
          <p:cNvSpPr txBox="1"/>
          <p:nvPr/>
        </p:nvSpPr>
        <p:spPr>
          <a:xfrm>
            <a:off x="6606822" y="3380530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1B6C4-B2D1-4965-BCD0-BB4923794108}"/>
              </a:ext>
            </a:extLst>
          </p:cNvPr>
          <p:cNvSpPr txBox="1"/>
          <p:nvPr/>
        </p:nvSpPr>
        <p:spPr>
          <a:xfrm>
            <a:off x="6606822" y="4361362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47C03-43F2-48CF-AFD9-FF2FEC31BA94}"/>
              </a:ext>
            </a:extLst>
          </p:cNvPr>
          <p:cNvSpPr txBox="1"/>
          <p:nvPr/>
        </p:nvSpPr>
        <p:spPr>
          <a:xfrm>
            <a:off x="6640686" y="5302095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tabu</a:t>
            </a:r>
            <a:r>
              <a:rPr lang="en-US" sz="2400" i="1" dirty="0"/>
              <a:t> = {}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400BC2-9EAD-45E6-B724-AEB4E96121EE}"/>
              </a:ext>
            </a:extLst>
          </p:cNvPr>
          <p:cNvSpPr/>
          <p:nvPr/>
        </p:nvSpPr>
        <p:spPr>
          <a:xfrm>
            <a:off x="794734" y="29233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29994D-BE73-443B-ADAA-2997B98873F2}"/>
              </a:ext>
            </a:extLst>
          </p:cNvPr>
          <p:cNvSpPr/>
          <p:nvPr/>
        </p:nvSpPr>
        <p:spPr>
          <a:xfrm>
            <a:off x="794380" y="49158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DF097D-6030-4ABA-9591-733971282BFC}"/>
              </a:ext>
            </a:extLst>
          </p:cNvPr>
          <p:cNvSpPr/>
          <p:nvPr/>
        </p:nvSpPr>
        <p:spPr>
          <a:xfrm>
            <a:off x="3885847" y="4458618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2DDB2F-E767-4867-8004-DFCDE769C302}"/>
              </a:ext>
            </a:extLst>
          </p:cNvPr>
          <p:cNvSpPr/>
          <p:nvPr/>
        </p:nvSpPr>
        <p:spPr>
          <a:xfrm>
            <a:off x="3961694" y="2622374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2007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5569-4429-4A8E-B6D3-E9153AB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l-GR" dirty="0"/>
              <a:t>α</a:t>
            </a:r>
            <a:r>
              <a:rPr lang="en-US" dirty="0"/>
              <a:t>: priority for trail</a:t>
            </a:r>
          </a:p>
          <a:p>
            <a:pPr lvl="1"/>
            <a:r>
              <a:rPr lang="en-US" dirty="0"/>
              <a:t>{0, 0.5, 1, 2, 5}</a:t>
            </a:r>
          </a:p>
          <a:p>
            <a:r>
              <a:rPr lang="el-GR" dirty="0"/>
              <a:t>β</a:t>
            </a:r>
            <a:r>
              <a:rPr lang="en-US" dirty="0"/>
              <a:t>: priority for visibility</a:t>
            </a:r>
          </a:p>
          <a:p>
            <a:pPr lvl="1"/>
            <a:r>
              <a:rPr lang="en-US" dirty="0"/>
              <a:t>{0, 1, 2, 5}</a:t>
            </a:r>
          </a:p>
          <a:p>
            <a:r>
              <a:rPr lang="el-GR" dirty="0"/>
              <a:t>ρ</a:t>
            </a:r>
            <a:r>
              <a:rPr lang="en-US" dirty="0"/>
              <a:t>: trail evaporation, range [0, 1]</a:t>
            </a:r>
          </a:p>
          <a:p>
            <a:pPr lvl="1"/>
            <a:r>
              <a:rPr lang="en-US" dirty="0"/>
              <a:t>{0.3, 0.5, 0.7, 0.9, 0.999}</a:t>
            </a:r>
          </a:p>
          <a:p>
            <a:r>
              <a:rPr lang="en-US" dirty="0"/>
              <a:t>Q: trail amount, constant</a:t>
            </a:r>
          </a:p>
          <a:p>
            <a:pPr lvl="1"/>
            <a:r>
              <a:rPr lang="en-US" dirty="0"/>
              <a:t>{1, 100, 10000}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D035C-9D20-4D06-9825-A282043D784E}"/>
              </a:ext>
            </a:extLst>
          </p:cNvPr>
          <p:cNvSpPr txBox="1"/>
          <p:nvPr/>
        </p:nvSpPr>
        <p:spPr>
          <a:xfrm>
            <a:off x="4910667" y="2988066"/>
            <a:ext cx="342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Ant-Cycle (Dorigo, M., et. al., 1996)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D4630-6E94-437E-AF8E-BBF10FA16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69440" r="11475" b="2250"/>
          <a:stretch/>
        </p:blipFill>
        <p:spPr>
          <a:xfrm>
            <a:off x="4910667" y="1769847"/>
            <a:ext cx="4842933" cy="1254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86FC3C-2F64-49C9-81F4-8FEC5B206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12318" r="13388" b="50031"/>
          <a:stretch/>
        </p:blipFill>
        <p:spPr>
          <a:xfrm>
            <a:off x="4910667" y="3428045"/>
            <a:ext cx="5034845" cy="1147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1A21AA-37ED-4600-ACE4-61A918B42894}"/>
              </a:ext>
            </a:extLst>
          </p:cNvPr>
          <p:cNvSpPr txBox="1"/>
          <p:nvPr/>
        </p:nvSpPr>
        <p:spPr>
          <a:xfrm>
            <a:off x="4910667" y="4505461"/>
            <a:ext cx="363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Ant-Density (Dorigo, M., et. al., 1996)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9A519D-76A0-40A6-BD9E-1328CB0F6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9" t="59321" r="13773" b="3028"/>
          <a:stretch/>
        </p:blipFill>
        <p:spPr>
          <a:xfrm>
            <a:off x="4910666" y="4823074"/>
            <a:ext cx="5034845" cy="1147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38DEBB-92FC-4D81-899B-B7DA360BED49}"/>
              </a:ext>
            </a:extLst>
          </p:cNvPr>
          <p:cNvSpPr txBox="1"/>
          <p:nvPr/>
        </p:nvSpPr>
        <p:spPr>
          <a:xfrm>
            <a:off x="4910667" y="5898209"/>
            <a:ext cx="374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Ant-Quantity 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114608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5569-4429-4A8E-B6D3-E9153AB8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US" dirty="0"/>
              <a:t>: priority for trail</a:t>
            </a:r>
          </a:p>
          <a:p>
            <a:pPr lvl="1"/>
            <a:r>
              <a:rPr lang="en-US" dirty="0"/>
              <a:t>{0, 0.5, 1, 2, 5}</a:t>
            </a:r>
          </a:p>
          <a:p>
            <a:r>
              <a:rPr lang="el-GR" dirty="0"/>
              <a:t>β</a:t>
            </a:r>
            <a:r>
              <a:rPr lang="en-US" dirty="0"/>
              <a:t>: priority for visibility</a:t>
            </a:r>
          </a:p>
          <a:p>
            <a:pPr lvl="1"/>
            <a:r>
              <a:rPr lang="en-US" dirty="0"/>
              <a:t>{0, 1, 2, 5]</a:t>
            </a:r>
          </a:p>
          <a:p>
            <a:r>
              <a:rPr lang="el-GR" dirty="0"/>
              <a:t>ρ</a:t>
            </a:r>
            <a:r>
              <a:rPr lang="en-US" dirty="0"/>
              <a:t>: trail evaporation, range [0, 1]</a:t>
            </a:r>
          </a:p>
          <a:p>
            <a:pPr lvl="1"/>
            <a:r>
              <a:rPr lang="en-US" dirty="0"/>
              <a:t>{0.3, 0.5, 0.7, 0.9, 0.999}</a:t>
            </a:r>
          </a:p>
          <a:p>
            <a:r>
              <a:rPr lang="en-US" dirty="0"/>
              <a:t>Q: trail amount, constant</a:t>
            </a:r>
          </a:p>
          <a:p>
            <a:pPr lvl="1"/>
            <a:r>
              <a:rPr lang="en-US" dirty="0"/>
              <a:t>{1, 100, 10000}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25FAD-EF78-4F7A-AEE3-6D9DFA4C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74" y="1580444"/>
            <a:ext cx="6733325" cy="315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E4B7B-3E92-4A4B-8744-200CAE84ED8B}"/>
              </a:ext>
            </a:extLst>
          </p:cNvPr>
          <p:cNvSpPr txBox="1"/>
          <p:nvPr/>
        </p:nvSpPr>
        <p:spPr>
          <a:xfrm>
            <a:off x="4932892" y="4704578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3788034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5569-4429-4A8E-B6D3-E9153AB8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US" dirty="0"/>
              <a:t>: priority for trail</a:t>
            </a:r>
          </a:p>
          <a:p>
            <a:pPr lvl="1"/>
            <a:r>
              <a:rPr lang="en-US" dirty="0"/>
              <a:t>{0, 0.5, 1, 2, 5}</a:t>
            </a:r>
          </a:p>
          <a:p>
            <a:r>
              <a:rPr lang="el-GR" dirty="0"/>
              <a:t>β</a:t>
            </a:r>
            <a:r>
              <a:rPr lang="en-US" dirty="0"/>
              <a:t>: priority for visibility</a:t>
            </a:r>
          </a:p>
          <a:p>
            <a:pPr lvl="1"/>
            <a:r>
              <a:rPr lang="en-US" dirty="0"/>
              <a:t>{0, 1, 2, 5]</a:t>
            </a:r>
          </a:p>
          <a:p>
            <a:r>
              <a:rPr lang="el-GR" dirty="0"/>
              <a:t>ρ</a:t>
            </a:r>
            <a:r>
              <a:rPr lang="en-US" dirty="0"/>
              <a:t>: trail evaporation, range [0, 1]</a:t>
            </a:r>
          </a:p>
          <a:p>
            <a:pPr lvl="1"/>
            <a:r>
              <a:rPr lang="en-US" dirty="0"/>
              <a:t>{0.3, 0.5, 0.7, 0.9, 0.999}</a:t>
            </a:r>
          </a:p>
          <a:p>
            <a:r>
              <a:rPr lang="en-US" dirty="0"/>
              <a:t>Q: trail amount, constant</a:t>
            </a:r>
          </a:p>
          <a:p>
            <a:pPr lvl="1"/>
            <a:r>
              <a:rPr lang="en-US" dirty="0"/>
              <a:t>{1, 100, 10000}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25FAD-EF78-4F7A-AEE3-6D9DFA4C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74" y="1580444"/>
            <a:ext cx="6733325" cy="315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E4B7B-3E92-4A4B-8744-200CAE84ED8B}"/>
              </a:ext>
            </a:extLst>
          </p:cNvPr>
          <p:cNvSpPr txBox="1"/>
          <p:nvPr/>
        </p:nvSpPr>
        <p:spPr>
          <a:xfrm>
            <a:off x="4932892" y="4704578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B1B69-30DB-442B-9A6C-81678B67FB01}"/>
              </a:ext>
            </a:extLst>
          </p:cNvPr>
          <p:cNvSpPr/>
          <p:nvPr/>
        </p:nvSpPr>
        <p:spPr>
          <a:xfrm>
            <a:off x="10033934" y="3352805"/>
            <a:ext cx="848555" cy="778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9175F-CDC6-4E7F-9E58-91AC93C32E02}"/>
              </a:ext>
            </a:extLst>
          </p:cNvPr>
          <p:cNvSpPr/>
          <p:nvPr/>
        </p:nvSpPr>
        <p:spPr>
          <a:xfrm>
            <a:off x="8751386" y="4144182"/>
            <a:ext cx="848555" cy="39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D6B4E6-2B6B-48C4-A97D-8204FB617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73208"/>
          <a:stretch/>
        </p:blipFill>
        <p:spPr>
          <a:xfrm>
            <a:off x="657225" y="1906894"/>
            <a:ext cx="9071519" cy="38617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5ECAD3-6A0A-4628-AC32-E8913CEFD175}"/>
              </a:ext>
            </a:extLst>
          </p:cNvPr>
          <p:cNvSpPr txBox="1"/>
          <p:nvPr/>
        </p:nvSpPr>
        <p:spPr>
          <a:xfrm>
            <a:off x="801159" y="576862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124332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D6B4E6-2B6B-48C4-A97D-8204FB617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30624" r="-4076" b="35027"/>
          <a:stretch/>
        </p:blipFill>
        <p:spPr>
          <a:xfrm>
            <a:off x="657224" y="1679533"/>
            <a:ext cx="7764530" cy="4089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5ECAD3-6A0A-4628-AC32-E8913CEFD175}"/>
              </a:ext>
            </a:extLst>
          </p:cNvPr>
          <p:cNvSpPr txBox="1"/>
          <p:nvPr/>
        </p:nvSpPr>
        <p:spPr>
          <a:xfrm>
            <a:off x="801159" y="576862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2260002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D6B4E6-2B6B-48C4-A97D-8204FB617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69124" r="-4076" b="1268"/>
          <a:stretch/>
        </p:blipFill>
        <p:spPr>
          <a:xfrm>
            <a:off x="801159" y="2157731"/>
            <a:ext cx="7764530" cy="3524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5ECAD3-6A0A-4628-AC32-E8913CEFD175}"/>
              </a:ext>
            </a:extLst>
          </p:cNvPr>
          <p:cNvSpPr txBox="1"/>
          <p:nvPr/>
        </p:nvSpPr>
        <p:spPr>
          <a:xfrm>
            <a:off x="801159" y="576862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41198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40E6-17B6-447E-9557-45EA4941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CB18-B9AB-4D0B-8F31-D6277645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Ant System (AS), an optimization algorithm</a:t>
            </a:r>
          </a:p>
          <a:p>
            <a:r>
              <a:rPr lang="en-US" dirty="0"/>
              <a:t>Differentiate AS from other heuristics</a:t>
            </a:r>
          </a:p>
          <a:p>
            <a:r>
              <a:rPr lang="en-US" dirty="0"/>
              <a:t>Demonstrate AS versatility + robustness</a:t>
            </a:r>
          </a:p>
          <a:p>
            <a:r>
              <a:rPr lang="en-US" dirty="0"/>
              <a:t>Discuss AS intuition</a:t>
            </a:r>
          </a:p>
        </p:txBody>
      </p:sp>
    </p:spTree>
    <p:extLst>
      <p:ext uri="{BB962C8B-B14F-4D97-AF65-F5344CB8AC3E}">
        <p14:creationId xmlns:p14="http://schemas.microsoft.com/office/powerpoint/2010/main" val="4123077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ECAD3-6A0A-4628-AC32-E8913CEFD175}"/>
              </a:ext>
            </a:extLst>
          </p:cNvPr>
          <p:cNvSpPr txBox="1"/>
          <p:nvPr/>
        </p:nvSpPr>
        <p:spPr>
          <a:xfrm>
            <a:off x="801159" y="576862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0C421-536C-4C39-B2AE-779B4BA6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2158638"/>
            <a:ext cx="7967487" cy="36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88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FA13-5E28-41B7-9455-99C9688B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 and Basic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B597C-546C-400B-9B7C-ADCF43A9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8"/>
          <a:stretch/>
        </p:blipFill>
        <p:spPr>
          <a:xfrm>
            <a:off x="657224" y="1683468"/>
            <a:ext cx="5222845" cy="3780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C174F-03B6-4963-ADA3-98A02C0929FB}"/>
              </a:ext>
            </a:extLst>
          </p:cNvPr>
          <p:cNvSpPr txBox="1"/>
          <p:nvPr/>
        </p:nvSpPr>
        <p:spPr>
          <a:xfrm>
            <a:off x="657224" y="5463822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1506348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54F6-1A28-4270-9E0A-426CBCB4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and Advanced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E817-02BE-417A-81B1-AF12C426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Synergistic effects</a:t>
            </a:r>
          </a:p>
          <a:p>
            <a:pPr lvl="1"/>
            <a:r>
              <a:rPr lang="en-US" dirty="0"/>
              <a:t>Best results when # agents = # nodes</a:t>
            </a:r>
          </a:p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Uniform distribution better than all ants starting on same node</a:t>
            </a:r>
          </a:p>
          <a:p>
            <a:r>
              <a:rPr lang="en-US" dirty="0"/>
              <a:t>Elitist strategy</a:t>
            </a:r>
          </a:p>
          <a:p>
            <a:pPr lvl="1"/>
            <a:r>
              <a:rPr lang="en-US" dirty="0"/>
              <a:t>Trail for best tour = e * Q/L</a:t>
            </a:r>
          </a:p>
          <a:p>
            <a:pPr lvl="1"/>
            <a:r>
              <a:rPr lang="en-US" dirty="0"/>
              <a:t>Set e to happy medium</a:t>
            </a:r>
          </a:p>
          <a:p>
            <a:r>
              <a:rPr lang="en-US" dirty="0"/>
              <a:t>Increasing the problem dimensions</a:t>
            </a:r>
          </a:p>
          <a:p>
            <a:pPr lvl="1"/>
            <a:r>
              <a:rPr lang="en-US" dirty="0"/>
              <a:t>O(NC*n^3): 16 city TSP (8 seconds), 64 city TSP (97k seconds)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8841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9D7F-229A-46A7-8C6D-F9FF17D3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Heuristics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EB311-E3CD-4E15-93F1-8B72CC891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1" t="19322" r="14854" b="49910"/>
          <a:stretch/>
        </p:blipFill>
        <p:spPr>
          <a:xfrm>
            <a:off x="657224" y="2670154"/>
            <a:ext cx="5535029" cy="2511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7BA7-4871-4B4C-BCEA-6439CE2D66AE}"/>
              </a:ext>
            </a:extLst>
          </p:cNvPr>
          <p:cNvSpPr txBox="1"/>
          <p:nvPr/>
        </p:nvSpPr>
        <p:spPr>
          <a:xfrm>
            <a:off x="657224" y="5463822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FC630-E714-4297-9396-7E1E6C401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6" t="72188" r="20278" b="3630"/>
          <a:stretch/>
        </p:blipFill>
        <p:spPr>
          <a:xfrm>
            <a:off x="6524903" y="3064043"/>
            <a:ext cx="4409996" cy="1892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AEC5CB-4C2E-4D32-9117-589895BA7421}"/>
              </a:ext>
            </a:extLst>
          </p:cNvPr>
          <p:cNvSpPr txBox="1"/>
          <p:nvPr/>
        </p:nvSpPr>
        <p:spPr>
          <a:xfrm>
            <a:off x="6192253" y="5463822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211124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ACE3-DCE3-4060-B999-AFC7F131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t="12871" r="-302" b="6396"/>
          <a:stretch/>
        </p:blipFill>
        <p:spPr>
          <a:xfrm>
            <a:off x="6456116" y="499533"/>
            <a:ext cx="5735884" cy="592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A2F3E-1487-478B-BD78-A4585F79278A}"/>
              </a:ext>
            </a:extLst>
          </p:cNvPr>
          <p:cNvSpPr txBox="1"/>
          <p:nvPr/>
        </p:nvSpPr>
        <p:spPr>
          <a:xfrm>
            <a:off x="2354490" y="6056519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W., 2014)</a:t>
            </a:r>
          </a:p>
        </p:txBody>
      </p:sp>
    </p:spTree>
    <p:extLst>
      <p:ext uri="{BB962C8B-B14F-4D97-AF65-F5344CB8AC3E}">
        <p14:creationId xmlns:p14="http://schemas.microsoft.com/office/powerpoint/2010/main" val="2686957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ACE3-DCE3-4060-B999-AFC7F131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t="12871" r="-302" b="6396"/>
          <a:stretch/>
        </p:blipFill>
        <p:spPr>
          <a:xfrm>
            <a:off x="6456116" y="499533"/>
            <a:ext cx="5735884" cy="592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A2F3E-1487-478B-BD78-A4585F79278A}"/>
              </a:ext>
            </a:extLst>
          </p:cNvPr>
          <p:cNvSpPr txBox="1"/>
          <p:nvPr/>
        </p:nvSpPr>
        <p:spPr>
          <a:xfrm>
            <a:off x="2354490" y="6056519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W., 2014)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170BE-DA40-49FA-B63F-9CDE5426DA7A}"/>
              </a:ext>
            </a:extLst>
          </p:cNvPr>
          <p:cNvSpPr/>
          <p:nvPr/>
        </p:nvSpPr>
        <p:spPr>
          <a:xfrm>
            <a:off x="6456116" y="499533"/>
            <a:ext cx="3082995" cy="1013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ACE3-DCE3-4060-B999-AFC7F131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t="12871" r="-302" b="6396"/>
          <a:stretch/>
        </p:blipFill>
        <p:spPr>
          <a:xfrm>
            <a:off x="6456116" y="499533"/>
            <a:ext cx="5735884" cy="592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A2F3E-1487-478B-BD78-A4585F79278A}"/>
              </a:ext>
            </a:extLst>
          </p:cNvPr>
          <p:cNvSpPr txBox="1"/>
          <p:nvPr/>
        </p:nvSpPr>
        <p:spPr>
          <a:xfrm>
            <a:off x="2354490" y="6056519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W., 2014)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170BE-DA40-49FA-B63F-9CDE5426DA7A}"/>
              </a:ext>
            </a:extLst>
          </p:cNvPr>
          <p:cNvSpPr/>
          <p:nvPr/>
        </p:nvSpPr>
        <p:spPr>
          <a:xfrm>
            <a:off x="6805698" y="2011680"/>
            <a:ext cx="3082995" cy="43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1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ACE3-DCE3-4060-B999-AFC7F131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t="12871" r="-302" b="6396"/>
          <a:stretch/>
        </p:blipFill>
        <p:spPr>
          <a:xfrm>
            <a:off x="6456116" y="499533"/>
            <a:ext cx="5735884" cy="592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A2F3E-1487-478B-BD78-A4585F79278A}"/>
              </a:ext>
            </a:extLst>
          </p:cNvPr>
          <p:cNvSpPr txBox="1"/>
          <p:nvPr/>
        </p:nvSpPr>
        <p:spPr>
          <a:xfrm>
            <a:off x="2354490" y="6056519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W., 2014)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170BE-DA40-49FA-B63F-9CDE5426DA7A}"/>
              </a:ext>
            </a:extLst>
          </p:cNvPr>
          <p:cNvSpPr/>
          <p:nvPr/>
        </p:nvSpPr>
        <p:spPr>
          <a:xfrm>
            <a:off x="7291120" y="2880924"/>
            <a:ext cx="3082995" cy="43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6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ACE3-DCE3-4060-B999-AFC7F131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t="12871" r="-302" b="6396"/>
          <a:stretch/>
        </p:blipFill>
        <p:spPr>
          <a:xfrm>
            <a:off x="6456116" y="499533"/>
            <a:ext cx="5735884" cy="592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A2F3E-1487-478B-BD78-A4585F79278A}"/>
              </a:ext>
            </a:extLst>
          </p:cNvPr>
          <p:cNvSpPr txBox="1"/>
          <p:nvPr/>
        </p:nvSpPr>
        <p:spPr>
          <a:xfrm>
            <a:off x="2354490" y="6056519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W., 2014)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170BE-DA40-49FA-B63F-9CDE5426DA7A}"/>
              </a:ext>
            </a:extLst>
          </p:cNvPr>
          <p:cNvSpPr/>
          <p:nvPr/>
        </p:nvSpPr>
        <p:spPr>
          <a:xfrm>
            <a:off x="7336276" y="3310784"/>
            <a:ext cx="4720257" cy="1069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0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ACE3-DCE3-4060-B999-AFC7F131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1" t="12871" r="-302" b="6396"/>
          <a:stretch/>
        </p:blipFill>
        <p:spPr>
          <a:xfrm>
            <a:off x="6456116" y="499533"/>
            <a:ext cx="5735884" cy="592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A2F3E-1487-478B-BD78-A4585F79278A}"/>
              </a:ext>
            </a:extLst>
          </p:cNvPr>
          <p:cNvSpPr txBox="1"/>
          <p:nvPr/>
        </p:nvSpPr>
        <p:spPr>
          <a:xfrm>
            <a:off x="2354490" y="6056519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W., 2014)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170BE-DA40-49FA-B63F-9CDE5426DA7A}"/>
              </a:ext>
            </a:extLst>
          </p:cNvPr>
          <p:cNvSpPr/>
          <p:nvPr/>
        </p:nvSpPr>
        <p:spPr>
          <a:xfrm>
            <a:off x="6836366" y="4847887"/>
            <a:ext cx="4720257" cy="1069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08BF13-F8FB-429E-A5AF-A184D609785B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3758229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A2F3E-1487-478B-BD78-A4585F79278A}"/>
              </a:ext>
            </a:extLst>
          </p:cNvPr>
          <p:cNvSpPr txBox="1"/>
          <p:nvPr/>
        </p:nvSpPr>
        <p:spPr>
          <a:xfrm>
            <a:off x="5509981" y="5917192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W., 2014)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CD139-E9D9-4ECC-86AB-D4CE34EA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81" y="584961"/>
            <a:ext cx="5101573" cy="53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28699"/>
          </a:xfrm>
        </p:spPr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  <a:p>
            <a:r>
              <a:rPr lang="en-US" dirty="0" err="1"/>
              <a:t>Tabu</a:t>
            </a:r>
            <a:r>
              <a:rPr lang="en-US" dirty="0"/>
              <a:t> Search (TS)</a:t>
            </a:r>
          </a:p>
          <a:p>
            <a:pPr lvl="1"/>
            <a:r>
              <a:rPr lang="en-US" dirty="0"/>
              <a:t>Explores beyond local optimum</a:t>
            </a:r>
          </a:p>
          <a:p>
            <a:pPr lvl="1"/>
            <a:r>
              <a:rPr lang="en-US" dirty="0"/>
              <a:t>Memory structures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r>
              <a:rPr lang="en-US" dirty="0"/>
              <a:t>Example:</a:t>
            </a:r>
          </a:p>
          <a:p>
            <a:pPr marL="461772" lvl="1" indent="-457200">
              <a:buAutoNum type="arabicPeriod"/>
            </a:pPr>
            <a:r>
              <a:rPr lang="en-US" dirty="0"/>
              <a:t>Only include X1 if X3 is included</a:t>
            </a:r>
          </a:p>
          <a:p>
            <a:pPr marL="461772" lvl="1" indent="-457200">
              <a:buAutoNum type="arabicPeriod"/>
            </a:pPr>
            <a:r>
              <a:rPr lang="en-US" dirty="0"/>
              <a:t>Include at most one from {X1, X2, X6}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ABECD-C31E-4216-BB83-5EA17218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040" r="52986" b="56455"/>
          <a:stretch/>
        </p:blipFill>
        <p:spPr>
          <a:xfrm>
            <a:off x="7090611" y="625642"/>
            <a:ext cx="4339388" cy="5152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08D31-E2AD-4958-9996-F1138D0851EC}"/>
              </a:ext>
            </a:extLst>
          </p:cNvPr>
          <p:cNvSpPr txBox="1"/>
          <p:nvPr/>
        </p:nvSpPr>
        <p:spPr>
          <a:xfrm>
            <a:off x="6883870" y="5871047"/>
            <a:ext cx="17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(Glover, F., 1990)</a:t>
            </a:r>
          </a:p>
        </p:txBody>
      </p:sp>
    </p:spTree>
    <p:extLst>
      <p:ext uri="{BB962C8B-B14F-4D97-AF65-F5344CB8AC3E}">
        <p14:creationId xmlns:p14="http://schemas.microsoft.com/office/powerpoint/2010/main" val="2621980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28699"/>
          </a:xfrm>
        </p:spPr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  <a:p>
            <a:r>
              <a:rPr lang="en-US" dirty="0" err="1"/>
              <a:t>Tabu</a:t>
            </a:r>
            <a:r>
              <a:rPr lang="en-US" dirty="0"/>
              <a:t> Search (TS)</a:t>
            </a:r>
          </a:p>
          <a:p>
            <a:pPr lvl="1"/>
            <a:r>
              <a:rPr lang="en-US" dirty="0"/>
              <a:t>Explores beyond local optimum</a:t>
            </a:r>
          </a:p>
          <a:p>
            <a:pPr lvl="1"/>
            <a:r>
              <a:rPr lang="en-US" dirty="0"/>
              <a:t>Memory structures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r>
              <a:rPr lang="en-US" dirty="0"/>
              <a:t>Example:</a:t>
            </a:r>
          </a:p>
          <a:p>
            <a:pPr marL="461772" lvl="1" indent="-457200">
              <a:buAutoNum type="arabicPeriod"/>
            </a:pPr>
            <a:r>
              <a:rPr lang="en-US" dirty="0"/>
              <a:t>Only include X1 if X3 is included</a:t>
            </a:r>
          </a:p>
          <a:p>
            <a:pPr marL="461772" lvl="1" indent="-457200">
              <a:buAutoNum type="arabicPeriod"/>
            </a:pPr>
            <a:r>
              <a:rPr lang="en-US" dirty="0"/>
              <a:t>Include at most one from {X1, X2, X6}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ABECD-C31E-4216-BB83-5EA17218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7" t="1040" r="1659" b="56455"/>
          <a:stretch/>
        </p:blipFill>
        <p:spPr>
          <a:xfrm>
            <a:off x="6883870" y="625642"/>
            <a:ext cx="4546129" cy="5152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F2881-D9A7-42DD-836B-544159EDC1D9}"/>
              </a:ext>
            </a:extLst>
          </p:cNvPr>
          <p:cNvSpPr txBox="1"/>
          <p:nvPr/>
        </p:nvSpPr>
        <p:spPr>
          <a:xfrm>
            <a:off x="6883870" y="5871047"/>
            <a:ext cx="17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(Glover, F., 1990)</a:t>
            </a:r>
          </a:p>
        </p:txBody>
      </p:sp>
    </p:spTree>
    <p:extLst>
      <p:ext uri="{BB962C8B-B14F-4D97-AF65-F5344CB8AC3E}">
        <p14:creationId xmlns:p14="http://schemas.microsoft.com/office/powerpoint/2010/main" val="1326744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28699"/>
          </a:xfrm>
        </p:spPr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  <a:p>
            <a:r>
              <a:rPr lang="en-US" dirty="0" err="1"/>
              <a:t>Tabu</a:t>
            </a:r>
            <a:r>
              <a:rPr lang="en-US" dirty="0"/>
              <a:t> Search (TS)</a:t>
            </a:r>
          </a:p>
          <a:p>
            <a:pPr lvl="1"/>
            <a:r>
              <a:rPr lang="en-US" dirty="0"/>
              <a:t>Explores beyond local optimum</a:t>
            </a:r>
          </a:p>
          <a:p>
            <a:pPr lvl="1"/>
            <a:r>
              <a:rPr lang="en-US" dirty="0"/>
              <a:t>Memory structures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r>
              <a:rPr lang="en-US" dirty="0"/>
              <a:t>Example:</a:t>
            </a:r>
          </a:p>
          <a:p>
            <a:pPr marL="461772" lvl="1" indent="-457200">
              <a:buAutoNum type="arabicPeriod"/>
            </a:pPr>
            <a:r>
              <a:rPr lang="en-US" dirty="0"/>
              <a:t>Only include X1 if X3 is included</a:t>
            </a:r>
          </a:p>
          <a:p>
            <a:pPr marL="461772" lvl="1" indent="-457200">
              <a:buAutoNum type="arabicPeriod"/>
            </a:pPr>
            <a:r>
              <a:rPr lang="en-US" dirty="0"/>
              <a:t>Include at most one from {X1, X2, X6}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ABECD-C31E-4216-BB83-5EA17218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44203" r="51576" b="13201"/>
          <a:stretch/>
        </p:blipFill>
        <p:spPr>
          <a:xfrm>
            <a:off x="6883871" y="499534"/>
            <a:ext cx="4393730" cy="5163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F2881-D9A7-42DD-836B-544159EDC1D9}"/>
              </a:ext>
            </a:extLst>
          </p:cNvPr>
          <p:cNvSpPr txBox="1"/>
          <p:nvPr/>
        </p:nvSpPr>
        <p:spPr>
          <a:xfrm>
            <a:off x="6883870" y="5871047"/>
            <a:ext cx="17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(Glover, F., 1990)</a:t>
            </a:r>
          </a:p>
        </p:txBody>
      </p:sp>
    </p:spTree>
    <p:extLst>
      <p:ext uri="{BB962C8B-B14F-4D97-AF65-F5344CB8AC3E}">
        <p14:creationId xmlns:p14="http://schemas.microsoft.com/office/powerpoint/2010/main" val="1897879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BC2-4F1C-442F-AFAC-402973B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Other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8E4-41A0-4ECD-9814-2F983CB8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28699"/>
          </a:xfrm>
        </p:spPr>
        <p:txBody>
          <a:bodyPr/>
          <a:lstStyle/>
          <a:p>
            <a:r>
              <a:rPr lang="en-US" dirty="0"/>
              <a:t>Simulated Annealing (SA)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– allowance for worse solutions</a:t>
            </a:r>
            <a:endParaRPr lang="en-US" i="1" dirty="0"/>
          </a:p>
          <a:p>
            <a:pPr lvl="1"/>
            <a:r>
              <a:rPr lang="en-US" i="1" dirty="0"/>
              <a:t>L</a:t>
            </a:r>
            <a:r>
              <a:rPr lang="en-US" dirty="0"/>
              <a:t> – how long to use current </a:t>
            </a:r>
            <a:r>
              <a:rPr lang="en-US" i="1" dirty="0"/>
              <a:t>c</a:t>
            </a:r>
          </a:p>
          <a:p>
            <a:r>
              <a:rPr lang="en-US" dirty="0" err="1"/>
              <a:t>Tabu</a:t>
            </a:r>
            <a:r>
              <a:rPr lang="en-US" dirty="0"/>
              <a:t> Search (TS)</a:t>
            </a:r>
          </a:p>
          <a:p>
            <a:pPr lvl="1"/>
            <a:r>
              <a:rPr lang="en-US" dirty="0"/>
              <a:t>Explores beyond local optimum</a:t>
            </a:r>
          </a:p>
          <a:p>
            <a:pPr lvl="1"/>
            <a:r>
              <a:rPr lang="en-US" dirty="0"/>
              <a:t>Memory structures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r>
              <a:rPr lang="en-US" dirty="0"/>
              <a:t>Example:</a:t>
            </a:r>
          </a:p>
          <a:p>
            <a:pPr marL="461772" lvl="1" indent="-457200">
              <a:buAutoNum type="arabicPeriod"/>
            </a:pPr>
            <a:r>
              <a:rPr lang="en-US" dirty="0"/>
              <a:t>Only include X1 if X3 is included</a:t>
            </a:r>
          </a:p>
          <a:p>
            <a:pPr marL="461772" lvl="1" indent="-457200">
              <a:buAutoNum type="arabicPeriod"/>
            </a:pPr>
            <a:r>
              <a:rPr lang="en-US" dirty="0"/>
              <a:t>Include at most one from {X1, X2, X6}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ABECD-C31E-4216-BB83-5EA17218A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9" t="44200" r="2986" b="13295"/>
          <a:stretch/>
        </p:blipFill>
        <p:spPr>
          <a:xfrm>
            <a:off x="7010400" y="625642"/>
            <a:ext cx="4419599" cy="5152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F2881-D9A7-42DD-836B-544159EDC1D9}"/>
              </a:ext>
            </a:extLst>
          </p:cNvPr>
          <p:cNvSpPr txBox="1"/>
          <p:nvPr/>
        </p:nvSpPr>
        <p:spPr>
          <a:xfrm>
            <a:off x="6883870" y="5871047"/>
            <a:ext cx="17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(Glover, F., 1990)</a:t>
            </a:r>
          </a:p>
        </p:txBody>
      </p:sp>
    </p:spTree>
    <p:extLst>
      <p:ext uri="{BB962C8B-B14F-4D97-AF65-F5344CB8AC3E}">
        <p14:creationId xmlns:p14="http://schemas.microsoft.com/office/powerpoint/2010/main" val="118678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442E-E46F-4FAB-9B3A-C7E8E672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 of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B9B0-186B-4EE9-AC69-FB83F477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Assymetric</a:t>
            </a:r>
            <a:r>
              <a:rPr lang="en-US" dirty="0"/>
              <a:t> Traveling Salesman Problem (ATSP)</a:t>
            </a:r>
          </a:p>
          <a:p>
            <a:pPr marL="0" indent="0">
              <a:buNone/>
            </a:pPr>
            <a:r>
              <a:rPr lang="en-US" dirty="0"/>
              <a:t>      AS got within 3.3% of optimum on RY48P</a:t>
            </a:r>
          </a:p>
          <a:p>
            <a:pPr marL="0" indent="0">
              <a:buNone/>
            </a:pPr>
            <a:r>
              <a:rPr lang="en-US" dirty="0"/>
              <a:t>Quadratic Assignment Problem (QAP)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8C61CB-A5DB-4B1A-ABAA-840CF2D15845}"/>
              </a:ext>
            </a:extLst>
          </p:cNvPr>
          <p:cNvSpPr/>
          <p:nvPr/>
        </p:nvSpPr>
        <p:spPr>
          <a:xfrm>
            <a:off x="-1207911" y="441395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0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DAE-2872-490D-B4A0-A6B866D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 of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3D34F-BF7B-4B49-9091-CD204D829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9"/>
          <a:stretch/>
        </p:blipFill>
        <p:spPr>
          <a:xfrm>
            <a:off x="657224" y="2157731"/>
            <a:ext cx="10725823" cy="4142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9DA0E-EFA4-45A6-8636-E08E211D2FC8}"/>
              </a:ext>
            </a:extLst>
          </p:cNvPr>
          <p:cNvSpPr txBox="1"/>
          <p:nvPr/>
        </p:nvSpPr>
        <p:spPr>
          <a:xfrm>
            <a:off x="801159" y="576862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2B06D-7DD6-436E-97AF-83BD5307AD44}"/>
              </a:ext>
            </a:extLst>
          </p:cNvPr>
          <p:cNvSpPr/>
          <p:nvPr/>
        </p:nvSpPr>
        <p:spPr>
          <a:xfrm>
            <a:off x="1155032" y="3272590"/>
            <a:ext cx="9625263" cy="85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47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DAE-2872-490D-B4A0-A6B866D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 of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3D34F-BF7B-4B49-9091-CD204D829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9"/>
          <a:stretch/>
        </p:blipFill>
        <p:spPr>
          <a:xfrm>
            <a:off x="657224" y="2157731"/>
            <a:ext cx="10725823" cy="4142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9DA0E-EFA4-45A6-8636-E08E211D2FC8}"/>
              </a:ext>
            </a:extLst>
          </p:cNvPr>
          <p:cNvSpPr txBox="1"/>
          <p:nvPr/>
        </p:nvSpPr>
        <p:spPr>
          <a:xfrm>
            <a:off x="801159" y="576862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2B06D-7DD6-436E-97AF-83BD5307AD44}"/>
              </a:ext>
            </a:extLst>
          </p:cNvPr>
          <p:cNvSpPr/>
          <p:nvPr/>
        </p:nvSpPr>
        <p:spPr>
          <a:xfrm flipV="1">
            <a:off x="1155032" y="4122821"/>
            <a:ext cx="9625263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3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442E-E46F-4FAB-9B3A-C7E8E672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 of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B9B0-186B-4EE9-AC69-FB83F477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Assymetric</a:t>
            </a:r>
            <a:r>
              <a:rPr lang="en-US" dirty="0"/>
              <a:t> Traveling Salesman Problem (ATSP)</a:t>
            </a:r>
          </a:p>
          <a:p>
            <a:pPr marL="0" indent="0">
              <a:buNone/>
            </a:pPr>
            <a:r>
              <a:rPr lang="en-US" dirty="0"/>
              <a:t>      AS got within 3.3% of optimum on RY48P</a:t>
            </a:r>
          </a:p>
          <a:p>
            <a:pPr marL="0" indent="0">
              <a:buNone/>
            </a:pPr>
            <a:r>
              <a:rPr lang="en-US" dirty="0"/>
              <a:t>Quadratic Assignment Problem (QAP)</a:t>
            </a:r>
          </a:p>
          <a:p>
            <a:pPr marL="0" indent="0">
              <a:buNone/>
            </a:pPr>
            <a:r>
              <a:rPr lang="en-US" dirty="0"/>
              <a:t>Job Scheduling Problem (JSP)</a:t>
            </a:r>
          </a:p>
          <a:p>
            <a:pPr marL="0" indent="0">
              <a:buNone/>
            </a:pPr>
            <a:r>
              <a:rPr lang="en-US" dirty="0"/>
              <a:t>    Job-machine combos : 10x10, 10x15</a:t>
            </a:r>
          </a:p>
          <a:p>
            <a:pPr marL="0" indent="0">
              <a:buNone/>
            </a:pPr>
            <a:r>
              <a:rPr lang="en-US" dirty="0"/>
              <a:t>    AS got within 10% of optimum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B249D-87B3-4F15-904C-CD8550930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46" b="17973"/>
          <a:stretch/>
        </p:blipFill>
        <p:spPr>
          <a:xfrm>
            <a:off x="6053518" y="2286014"/>
            <a:ext cx="5240124" cy="3041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8A3F8-AC0E-4E4E-BC6A-D3584B99095C}"/>
              </a:ext>
            </a:extLst>
          </p:cNvPr>
          <p:cNvSpPr txBox="1"/>
          <p:nvPr/>
        </p:nvSpPr>
        <p:spPr>
          <a:xfrm>
            <a:off x="6176165" y="5408533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3559347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108E-F7EE-40AF-A55D-163272A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AS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608B-3662-4FB8-94E9-1F4AD79F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search heuristic, build-up experience</a:t>
            </a:r>
          </a:p>
          <a:p>
            <a:r>
              <a:rPr lang="en-US" dirty="0"/>
              <a:t>Adding trail is like shortening path distance</a:t>
            </a:r>
          </a:p>
          <a:p>
            <a:pPr marL="0" indent="0">
              <a:buNone/>
            </a:pPr>
            <a:r>
              <a:rPr lang="en-US" dirty="0"/>
              <a:t> Trail combines good parts of all ants’ searches</a:t>
            </a:r>
          </a:p>
          <a:p>
            <a:pPr marL="0" indent="0">
              <a:buNone/>
            </a:pPr>
            <a:r>
              <a:rPr lang="en-US" dirty="0"/>
              <a:t> Contributions:</a:t>
            </a:r>
          </a:p>
          <a:p>
            <a:pPr marL="0" indent="0">
              <a:buNone/>
            </a:pPr>
            <a:r>
              <a:rPr lang="en-US" dirty="0"/>
              <a:t>	1. Positive feedback tool</a:t>
            </a:r>
          </a:p>
          <a:p>
            <a:pPr marL="0" indent="0">
              <a:buNone/>
            </a:pPr>
            <a:r>
              <a:rPr lang="en-US" dirty="0"/>
              <a:t>	2. Demonstration of synergy</a:t>
            </a:r>
          </a:p>
          <a:p>
            <a:pPr marL="0" indent="0">
              <a:buNone/>
            </a:pPr>
            <a:r>
              <a:rPr lang="en-US" dirty="0"/>
              <a:t>	3. Demonstration AS generality</a:t>
            </a:r>
          </a:p>
          <a:p>
            <a:pPr marL="0" indent="0">
              <a:buNone/>
            </a:pPr>
            <a:r>
              <a:rPr lang="en-US" dirty="0"/>
              <a:t>	4. New “natural” algorithm</a:t>
            </a:r>
          </a:p>
        </p:txBody>
      </p:sp>
    </p:spTree>
    <p:extLst>
      <p:ext uri="{BB962C8B-B14F-4D97-AF65-F5344CB8AC3E}">
        <p14:creationId xmlns:p14="http://schemas.microsoft.com/office/powerpoint/2010/main" val="170056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A2B15E-9127-4E3F-BF3D-44D72F85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514" y="4148174"/>
            <a:ext cx="6853033" cy="1992488"/>
          </a:xfrm>
        </p:spPr>
        <p:txBody>
          <a:bodyPr/>
          <a:lstStyle/>
          <a:p>
            <a:r>
              <a:rPr lang="en-US" dirty="0"/>
              <a:t>Sight, Memory, Discrete Time</a:t>
            </a:r>
          </a:p>
          <a:p>
            <a:r>
              <a:rPr lang="en-US" dirty="0"/>
              <a:t>1) Chooses next town according to trail + distance</a:t>
            </a:r>
          </a:p>
          <a:p>
            <a:r>
              <a:rPr lang="en-US" dirty="0"/>
              <a:t>2) Cannot revisit towns</a:t>
            </a:r>
          </a:p>
          <a:p>
            <a:r>
              <a:rPr lang="en-US" dirty="0"/>
              <a:t>3) Lays trail after completing tour</a:t>
            </a:r>
          </a:p>
        </p:txBody>
      </p:sp>
    </p:spTree>
    <p:extLst>
      <p:ext uri="{BB962C8B-B14F-4D97-AF65-F5344CB8AC3E}">
        <p14:creationId xmlns:p14="http://schemas.microsoft.com/office/powerpoint/2010/main" val="616149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2A0B-C005-4B2B-81E6-D34DB87F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 – Analysis of Stagnation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8EC9-4782-4BE5-BC1B-C38EDCDF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Diversity through standard deviations / node branching</a:t>
            </a:r>
          </a:p>
          <a:p>
            <a:r>
              <a:rPr lang="en-US" dirty="0"/>
              <a:t>Convergence with alpha/beta effects</a:t>
            </a:r>
          </a:p>
          <a:p>
            <a:r>
              <a:rPr lang="en-US" dirty="0"/>
              <a:t>1) Diversity lessens likelihood of local optimum</a:t>
            </a:r>
          </a:p>
          <a:p>
            <a:r>
              <a:rPr lang="en-US" dirty="0"/>
              <a:t>2) Local + Global = Optimal</a:t>
            </a:r>
          </a:p>
        </p:txBody>
      </p:sp>
    </p:spTree>
    <p:extLst>
      <p:ext uri="{BB962C8B-B14F-4D97-AF65-F5344CB8AC3E}">
        <p14:creationId xmlns:p14="http://schemas.microsoft.com/office/powerpoint/2010/main" val="466362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198-A4AA-470D-8A4C-800EA073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 – Analysis of Stagnation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ECAD3-6A0A-4628-AC32-E8913CEFD175}"/>
              </a:ext>
            </a:extLst>
          </p:cNvPr>
          <p:cNvSpPr txBox="1"/>
          <p:nvPr/>
        </p:nvSpPr>
        <p:spPr>
          <a:xfrm>
            <a:off x="801159" y="5768621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0C421-536C-4C39-B2AE-779B4BA6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2158638"/>
            <a:ext cx="7967487" cy="36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22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FA13-5E28-41B7-9455-99C9688B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 – Analysis of Stagnation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B597C-546C-400B-9B7C-ADCF43A9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8"/>
          <a:stretch/>
        </p:blipFill>
        <p:spPr>
          <a:xfrm>
            <a:off x="657224" y="1683468"/>
            <a:ext cx="5222845" cy="3780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C174F-03B6-4963-ADA3-98A02C0929FB}"/>
              </a:ext>
            </a:extLst>
          </p:cNvPr>
          <p:cNvSpPr txBox="1"/>
          <p:nvPr/>
        </p:nvSpPr>
        <p:spPr>
          <a:xfrm>
            <a:off x="657224" y="5463822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B442E-4749-4554-8982-75D7320A1B46}"/>
              </a:ext>
            </a:extLst>
          </p:cNvPr>
          <p:cNvSpPr/>
          <p:nvPr/>
        </p:nvSpPr>
        <p:spPr>
          <a:xfrm>
            <a:off x="1534020" y="4448752"/>
            <a:ext cx="441536" cy="563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9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FA13-5E28-41B7-9455-99C9688B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 – Analysis of Stagnation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B597C-546C-400B-9B7C-ADCF43A9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8"/>
          <a:stretch/>
        </p:blipFill>
        <p:spPr>
          <a:xfrm>
            <a:off x="657224" y="1683468"/>
            <a:ext cx="5222845" cy="3780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C174F-03B6-4963-ADA3-98A02C0929FB}"/>
              </a:ext>
            </a:extLst>
          </p:cNvPr>
          <p:cNvSpPr txBox="1"/>
          <p:nvPr/>
        </p:nvSpPr>
        <p:spPr>
          <a:xfrm>
            <a:off x="657224" y="5463822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B442E-4749-4554-8982-75D7320A1B46}"/>
              </a:ext>
            </a:extLst>
          </p:cNvPr>
          <p:cNvSpPr/>
          <p:nvPr/>
        </p:nvSpPr>
        <p:spPr>
          <a:xfrm>
            <a:off x="2143620" y="4460041"/>
            <a:ext cx="2812202" cy="563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6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FA13-5E28-41B7-9455-99C9688B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 – Analysis of Stagnation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B597C-546C-400B-9B7C-ADCF43A9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8"/>
          <a:stretch/>
        </p:blipFill>
        <p:spPr>
          <a:xfrm>
            <a:off x="657224" y="1683468"/>
            <a:ext cx="5222845" cy="3780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C174F-03B6-4963-ADA3-98A02C0929FB}"/>
              </a:ext>
            </a:extLst>
          </p:cNvPr>
          <p:cNvSpPr txBox="1"/>
          <p:nvPr/>
        </p:nvSpPr>
        <p:spPr>
          <a:xfrm>
            <a:off x="657224" y="5463822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B442E-4749-4554-8982-75D7320A1B46}"/>
              </a:ext>
            </a:extLst>
          </p:cNvPr>
          <p:cNvSpPr/>
          <p:nvPr/>
        </p:nvSpPr>
        <p:spPr>
          <a:xfrm>
            <a:off x="1522731" y="2393245"/>
            <a:ext cx="430247" cy="2020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8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2196-1966-4584-B694-6951B4C9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 – Trail Update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9501-155C-4478-8378-3535A096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Analyzed performance of ant-cycle, ant-quantity, ant-density.</a:t>
            </a:r>
          </a:p>
          <a:p>
            <a:pPr marL="0" indent="0">
              <a:buNone/>
            </a:pPr>
            <a:r>
              <a:rPr lang="en-US" dirty="0"/>
              <a:t>Chose option with evaluation of entire tour</a:t>
            </a:r>
          </a:p>
          <a:p>
            <a:pPr marL="457200" indent="-457200">
              <a:buAutoNum type="arabicParenR"/>
            </a:pPr>
            <a:r>
              <a:rPr lang="en-US" dirty="0"/>
              <a:t>Similar to genetic algorithms “generations”</a:t>
            </a:r>
          </a:p>
          <a:p>
            <a:pPr marL="457200" indent="-457200">
              <a:buAutoNum type="arabicParenR"/>
            </a:pPr>
            <a:r>
              <a:rPr lang="en-US" dirty="0"/>
              <a:t>Reinforces global information</a:t>
            </a:r>
          </a:p>
          <a:p>
            <a:pPr marL="457200" indent="-457200">
              <a:buAutoNum type="arabicParenR"/>
            </a:pPr>
            <a:r>
              <a:rPr lang="en-US" dirty="0"/>
              <a:t>Investigates effect of different feedbacks</a:t>
            </a:r>
          </a:p>
        </p:txBody>
      </p:sp>
    </p:spTree>
    <p:extLst>
      <p:ext uri="{BB962C8B-B14F-4D97-AF65-F5344CB8AC3E}">
        <p14:creationId xmlns:p14="http://schemas.microsoft.com/office/powerpoint/2010/main" val="629655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C6CA-7FBB-48FA-8D44-FED447D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 – Discussion of 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73F3-4B68-47A9-92CF-7D0FA0E6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Discussed AS versatility– ATSP</a:t>
            </a:r>
          </a:p>
          <a:p>
            <a:r>
              <a:rPr lang="en-US" dirty="0"/>
              <a:t>Discussed AS robustness – QAP, JSP</a:t>
            </a:r>
          </a:p>
          <a:p>
            <a:r>
              <a:rPr lang="en-US" dirty="0"/>
              <a:t>1) Justifies consideration for AS in other applications</a:t>
            </a:r>
          </a:p>
          <a:p>
            <a:r>
              <a:rPr lang="en-US" dirty="0"/>
              <a:t>2) Showcases core AS mechanisms</a:t>
            </a:r>
          </a:p>
          <a:p>
            <a:pPr lvl="1"/>
            <a:r>
              <a:rPr lang="en-US" dirty="0"/>
              <a:t>Graph representation</a:t>
            </a:r>
          </a:p>
          <a:p>
            <a:pPr lvl="1"/>
            <a:r>
              <a:rPr lang="en-US" dirty="0"/>
              <a:t>Positive Feedback</a:t>
            </a:r>
          </a:p>
          <a:p>
            <a:pPr lvl="1"/>
            <a:r>
              <a:rPr lang="en-US" dirty="0"/>
              <a:t>Early search heuristic</a:t>
            </a:r>
          </a:p>
          <a:p>
            <a:pPr lvl="1"/>
            <a:r>
              <a:rPr lang="en-US" dirty="0"/>
              <a:t>Constraints (</a:t>
            </a:r>
            <a:r>
              <a:rPr lang="en-US" dirty="0" err="1"/>
              <a:t>tabu</a:t>
            </a:r>
            <a:r>
              <a:rPr lang="en-US" dirty="0"/>
              <a:t> lists)</a:t>
            </a:r>
          </a:p>
        </p:txBody>
      </p:sp>
    </p:spTree>
    <p:extLst>
      <p:ext uri="{BB962C8B-B14F-4D97-AF65-F5344CB8AC3E}">
        <p14:creationId xmlns:p14="http://schemas.microsoft.com/office/powerpoint/2010/main" val="3998032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7CC3-8986-406E-BD9C-2D68F81B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 – What is “good enough?”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13CC-F6DC-4891-A78B-8A28DEA0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“quick convergence to satisfactory solutions” (page 35, Dorigo et. al., 1996)</a:t>
            </a:r>
          </a:p>
          <a:p>
            <a:r>
              <a:rPr lang="en-US" dirty="0"/>
              <a:t>“converged quickly to satisfactory solutions” (page 37, Dorigo et. al., 1996)</a:t>
            </a:r>
          </a:p>
          <a:p>
            <a:r>
              <a:rPr lang="en-US" dirty="0"/>
              <a:t>1) “satisfactory solutions” is arbitrary, domain-dependent</a:t>
            </a:r>
          </a:p>
          <a:p>
            <a:r>
              <a:rPr lang="en-US" dirty="0"/>
              <a:t>2) Lacks discussion of tradeoff between efficiency/accuracy for high precision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7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EE4E-0534-41F2-AEB4-FDF376E9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 – Chance versus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6C0B-80B8-4B58-8979-746B0551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 don’t discuss reasons behind AS limitations</a:t>
            </a:r>
          </a:p>
          <a:p>
            <a:r>
              <a:rPr lang="en-US" dirty="0"/>
              <a:t>Differences b/w stochastic effects, parameter effects, and algorithm effects</a:t>
            </a:r>
          </a:p>
          <a:p>
            <a:r>
              <a:rPr lang="en-US" dirty="0"/>
              <a:t>Lacks discussion of corner cases</a:t>
            </a:r>
          </a:p>
          <a:p>
            <a:r>
              <a:rPr lang="en-US" dirty="0"/>
              <a:t>1) Tricky problem aspects for AS remain unknown</a:t>
            </a:r>
          </a:p>
          <a:p>
            <a:r>
              <a:rPr lang="en-US" dirty="0"/>
              <a:t>2) Areas for algorithm improvement remain unknown</a:t>
            </a:r>
          </a:p>
        </p:txBody>
      </p:sp>
    </p:spTree>
    <p:extLst>
      <p:ext uri="{BB962C8B-B14F-4D97-AF65-F5344CB8AC3E}">
        <p14:creationId xmlns:p14="http://schemas.microsoft.com/office/powerpoint/2010/main" val="1289116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F858-0F9F-4AEB-8556-6294A8D2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 – Population Size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7542-C50B-417E-B570-D90D50AE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linear relationship between problem size and ant population size.</a:t>
            </a:r>
          </a:p>
          <a:p>
            <a:r>
              <a:rPr lang="en-US" dirty="0"/>
              <a:t>Lacks support for this claim.</a:t>
            </a:r>
          </a:p>
          <a:p>
            <a:pPr lvl="1"/>
            <a:r>
              <a:rPr lang="en-US" dirty="0"/>
              <a:t>a) Only analyzed relationship to node count</a:t>
            </a:r>
          </a:p>
          <a:p>
            <a:pPr lvl="1"/>
            <a:r>
              <a:rPr lang="en-US" dirty="0"/>
              <a:t>b) Should have explored branching factor, edge variance</a:t>
            </a:r>
          </a:p>
          <a:p>
            <a:pPr lvl="1"/>
            <a:r>
              <a:rPr lang="en-US" dirty="0"/>
              <a:t>c) 16-cities problem found optimum with 8-16 ants</a:t>
            </a:r>
          </a:p>
          <a:p>
            <a:r>
              <a:rPr lang="en-US" dirty="0"/>
              <a:t>1) If true m* is lower, results might be better.</a:t>
            </a:r>
          </a:p>
          <a:p>
            <a:r>
              <a:rPr lang="en-US" dirty="0"/>
              <a:t>2) If true m* is higher, then AS might not scale up.</a:t>
            </a:r>
          </a:p>
        </p:txBody>
      </p:sp>
    </p:spTree>
    <p:extLst>
      <p:ext uri="{BB962C8B-B14F-4D97-AF65-F5344CB8AC3E}">
        <p14:creationId xmlns:p14="http://schemas.microsoft.com/office/powerpoint/2010/main" val="232512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5A2CB-8806-4C30-B7B5-DD2600AC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191" r="24400" b="89332"/>
          <a:stretch/>
        </p:blipFill>
        <p:spPr>
          <a:xfrm>
            <a:off x="4877096" y="3102884"/>
            <a:ext cx="5746044" cy="736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DAB0F-E7DD-47BD-9F6D-1B9CA8E3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69440" r="11475" b="2250"/>
          <a:stretch/>
        </p:blipFill>
        <p:spPr>
          <a:xfrm>
            <a:off x="5215114" y="4019414"/>
            <a:ext cx="6214885" cy="1609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60161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2302892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4570-7EB7-4A98-B502-ABBA8F11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 – Dynamic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43AA-F535-4BD6-84E7-46638A72D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/>
          <a:lstStyle/>
          <a:p>
            <a:r>
              <a:rPr lang="en-US" dirty="0"/>
              <a:t>Adapt AS to adapt to dynamic environments</a:t>
            </a:r>
          </a:p>
          <a:p>
            <a:r>
              <a:rPr lang="en-US" dirty="0"/>
              <a:t>1) How can AS react to contradictions to path trail assumptions?</a:t>
            </a:r>
          </a:p>
          <a:p>
            <a:pPr marL="0" indent="0">
              <a:buNone/>
            </a:pPr>
            <a:r>
              <a:rPr lang="en-US" dirty="0"/>
              <a:t> 2) How can local and global experience synergize to new environments?</a:t>
            </a:r>
          </a:p>
          <a:p>
            <a:r>
              <a:rPr lang="en-US" dirty="0"/>
              <a:t>3) How does a population process stimuli for new searches?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FB71B3-A439-4673-B613-0C7AB4A746F3}"/>
              </a:ext>
            </a:extLst>
          </p:cNvPr>
          <p:cNvGrpSpPr/>
          <p:nvPr/>
        </p:nvGrpSpPr>
        <p:grpSpPr>
          <a:xfrm>
            <a:off x="880533" y="4233332"/>
            <a:ext cx="1896533" cy="1931953"/>
            <a:chOff x="1693334" y="2801198"/>
            <a:chExt cx="2472267" cy="24496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5284EF-B0C1-42CC-ABDD-0F9230828559}"/>
                </a:ext>
              </a:extLst>
            </p:cNvPr>
            <p:cNvSpPr/>
            <p:nvPr/>
          </p:nvSpPr>
          <p:spPr>
            <a:xfrm>
              <a:off x="1693334" y="2801198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92C38D-DFEA-4D5E-B255-C5C9FDF16F74}"/>
                </a:ext>
              </a:extLst>
            </p:cNvPr>
            <p:cNvSpPr/>
            <p:nvPr/>
          </p:nvSpPr>
          <p:spPr>
            <a:xfrm>
              <a:off x="1693334" y="479368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F278A7-DA84-4647-9AF3-A99A48ADB7F7}"/>
                </a:ext>
              </a:extLst>
            </p:cNvPr>
            <p:cNvSpPr/>
            <p:nvPr/>
          </p:nvSpPr>
          <p:spPr>
            <a:xfrm>
              <a:off x="3708401" y="4793686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57619B-F968-429C-BC75-E653B3C13600}"/>
                </a:ext>
              </a:extLst>
            </p:cNvPr>
            <p:cNvSpPr/>
            <p:nvPr/>
          </p:nvSpPr>
          <p:spPr>
            <a:xfrm>
              <a:off x="3708401" y="2801198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FEB36B-A00F-4B82-941B-597D56C89F31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150534" y="3029798"/>
              <a:ext cx="15578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F44A47-852C-4F09-8446-90AAD693E345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V="1">
              <a:off x="3937001" y="3258398"/>
              <a:ext cx="0" cy="1535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E1D763-7488-410F-86B0-60F92DD89B2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2150534" y="5022286"/>
              <a:ext cx="15578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0E3940-111F-4B6D-AE53-41D54A876D03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1921934" y="3258398"/>
              <a:ext cx="0" cy="1535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BDAC49-58C3-484C-B6C6-CF1CD78628F5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2083579" y="3191443"/>
              <a:ext cx="1691777" cy="1669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F54C9D4-1662-4F3B-955F-B4F50C9B6683}"/>
                </a:ext>
              </a:extLst>
            </p:cNvPr>
            <p:cNvCxnSpPr>
              <a:cxnSpLocks/>
              <a:stCxn id="5" idx="0"/>
              <a:endCxn id="7" idx="6"/>
            </p:cNvCxnSpPr>
            <p:nvPr/>
          </p:nvCxnSpPr>
          <p:spPr>
            <a:xfrm rot="16200000" flipH="1">
              <a:off x="1933223" y="2789909"/>
              <a:ext cx="2221088" cy="2243667"/>
            </a:xfrm>
            <a:prstGeom prst="bentConnector4">
              <a:avLst>
                <a:gd name="adj1" fmla="val -19441"/>
                <a:gd name="adj2" fmla="val 12830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7FAEF94-1D7F-46F8-A84D-39D5BFF50256}"/>
              </a:ext>
            </a:extLst>
          </p:cNvPr>
          <p:cNvSpPr/>
          <p:nvPr/>
        </p:nvSpPr>
        <p:spPr>
          <a:xfrm>
            <a:off x="4258733" y="4258134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4CF9E1-A189-49E7-8F9D-DB616D4DE299}"/>
              </a:ext>
            </a:extLst>
          </p:cNvPr>
          <p:cNvSpPr/>
          <p:nvPr/>
        </p:nvSpPr>
        <p:spPr>
          <a:xfrm>
            <a:off x="4258733" y="5829515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66E80-ED51-425E-8BCD-2AC42DF71F35}"/>
              </a:ext>
            </a:extLst>
          </p:cNvPr>
          <p:cNvSpPr/>
          <p:nvPr/>
        </p:nvSpPr>
        <p:spPr>
          <a:xfrm>
            <a:off x="5804537" y="5829515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DAA920-6BAD-4A25-B1F6-24E3F6F7F153}"/>
              </a:ext>
            </a:extLst>
          </p:cNvPr>
          <p:cNvSpPr/>
          <p:nvPr/>
        </p:nvSpPr>
        <p:spPr>
          <a:xfrm>
            <a:off x="5804537" y="4258134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B778CE-60FB-48DF-9DC1-F5DD4089FD54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4609462" y="4438420"/>
            <a:ext cx="11950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768CB1-91D6-4500-8A6E-984637D0FA2B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V="1">
            <a:off x="5979902" y="4618706"/>
            <a:ext cx="0" cy="1210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26B0B7-83E6-46AA-84F2-FBA997871A7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609462" y="6009801"/>
            <a:ext cx="11950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1685D2-8BE3-4780-9601-FC5A332449B3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4434097" y="4618706"/>
            <a:ext cx="0" cy="1210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524C41-FD8B-4445-B501-92394CBF5D0F}"/>
              </a:ext>
            </a:extLst>
          </p:cNvPr>
          <p:cNvCxnSpPr>
            <a:cxnSpLocks/>
            <a:stCxn id="17" idx="7"/>
            <a:endCxn id="19" idx="3"/>
          </p:cNvCxnSpPr>
          <p:nvPr/>
        </p:nvCxnSpPr>
        <p:spPr>
          <a:xfrm flipV="1">
            <a:off x="4558099" y="4565902"/>
            <a:ext cx="1297801" cy="131641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CBBE9A-02D8-4397-9B56-3C94B9B42579}"/>
              </a:ext>
            </a:extLst>
          </p:cNvPr>
          <p:cNvCxnSpPr>
            <a:cxnSpLocks/>
            <a:stCxn id="16" idx="0"/>
            <a:endCxn id="18" idx="6"/>
          </p:cNvCxnSpPr>
          <p:nvPr/>
        </p:nvCxnSpPr>
        <p:spPr>
          <a:xfrm rot="16200000" flipH="1">
            <a:off x="4418848" y="4273384"/>
            <a:ext cx="1751667" cy="1721169"/>
          </a:xfrm>
          <a:prstGeom prst="bentConnector4">
            <a:avLst>
              <a:gd name="adj1" fmla="val -19441"/>
              <a:gd name="adj2" fmla="val 12830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1ED3DBB-00C8-4717-B7AC-65A0B430E2CC}"/>
              </a:ext>
            </a:extLst>
          </p:cNvPr>
          <p:cNvSpPr/>
          <p:nvPr/>
        </p:nvSpPr>
        <p:spPr>
          <a:xfrm>
            <a:off x="7730066" y="4205330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CB46B5-AD9B-4813-9F7B-C1982504AC33}"/>
              </a:ext>
            </a:extLst>
          </p:cNvPr>
          <p:cNvSpPr/>
          <p:nvPr/>
        </p:nvSpPr>
        <p:spPr>
          <a:xfrm>
            <a:off x="7730066" y="5776711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BB6A54-918B-478A-B983-64F1757C2094}"/>
              </a:ext>
            </a:extLst>
          </p:cNvPr>
          <p:cNvSpPr/>
          <p:nvPr/>
        </p:nvSpPr>
        <p:spPr>
          <a:xfrm>
            <a:off x="9275870" y="5776711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A8032C-CBF5-42E2-B5CC-0C6097AC7F69}"/>
              </a:ext>
            </a:extLst>
          </p:cNvPr>
          <p:cNvSpPr/>
          <p:nvPr/>
        </p:nvSpPr>
        <p:spPr>
          <a:xfrm>
            <a:off x="9275870" y="4205330"/>
            <a:ext cx="350729" cy="3605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844ED1-B63E-431A-8304-FF988903C117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8080795" y="4385616"/>
            <a:ext cx="119507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81433E-DE22-4528-B249-8EACAA7F5514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V="1">
            <a:off x="9451235" y="4565902"/>
            <a:ext cx="0" cy="1210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87E8D5-959E-4583-9283-13744C9DDE0D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8080795" y="5956997"/>
            <a:ext cx="11950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32BB3-9915-4D56-92A3-027E46773F67}"/>
              </a:ext>
            </a:extLst>
          </p:cNvPr>
          <p:cNvCxnSpPr>
            <a:cxnSpLocks/>
            <a:stCxn id="38" idx="0"/>
            <a:endCxn id="37" idx="4"/>
          </p:cNvCxnSpPr>
          <p:nvPr/>
        </p:nvCxnSpPr>
        <p:spPr>
          <a:xfrm flipV="1">
            <a:off x="7905430" y="4565902"/>
            <a:ext cx="0" cy="1210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FF2718-0A9B-4D11-9124-9E9D5396525B}"/>
              </a:ext>
            </a:extLst>
          </p:cNvPr>
          <p:cNvCxnSpPr>
            <a:cxnSpLocks/>
            <a:stCxn id="38" idx="7"/>
            <a:endCxn id="40" idx="3"/>
          </p:cNvCxnSpPr>
          <p:nvPr/>
        </p:nvCxnSpPr>
        <p:spPr>
          <a:xfrm flipV="1">
            <a:off x="8029432" y="4513098"/>
            <a:ext cx="1297801" cy="13164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2DBA900-0CDC-4821-ACEC-A0407A629596}"/>
              </a:ext>
            </a:extLst>
          </p:cNvPr>
          <p:cNvCxnSpPr>
            <a:cxnSpLocks/>
            <a:stCxn id="37" idx="0"/>
            <a:endCxn id="39" idx="6"/>
          </p:cNvCxnSpPr>
          <p:nvPr/>
        </p:nvCxnSpPr>
        <p:spPr>
          <a:xfrm rot="16200000" flipH="1">
            <a:off x="7890181" y="4220580"/>
            <a:ext cx="1751667" cy="1721169"/>
          </a:xfrm>
          <a:prstGeom prst="bentConnector4">
            <a:avLst>
              <a:gd name="adj1" fmla="val -19441"/>
              <a:gd name="adj2" fmla="val 12830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834D88-1309-40E2-80CC-80101896EDE3}"/>
              </a:ext>
            </a:extLst>
          </p:cNvPr>
          <p:cNvSpPr txBox="1"/>
          <p:nvPr/>
        </p:nvSpPr>
        <p:spPr>
          <a:xfrm>
            <a:off x="3376656" y="6229598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</p:spTree>
    <p:extLst>
      <p:ext uri="{BB962C8B-B14F-4D97-AF65-F5344CB8AC3E}">
        <p14:creationId xmlns:p14="http://schemas.microsoft.com/office/powerpoint/2010/main" val="1010966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D9B3-2CE0-4AEB-B98E-78C9726F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 – Encourage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8B35-88D6-490B-B0F3-7255A65B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00392"/>
            <a:ext cx="10753725" cy="3766185"/>
          </a:xfrm>
        </p:spPr>
        <p:txBody>
          <a:bodyPr/>
          <a:lstStyle/>
          <a:p>
            <a:r>
              <a:rPr lang="en-US" dirty="0"/>
              <a:t>Exploration versus Exploitation</a:t>
            </a:r>
          </a:p>
          <a:p>
            <a:r>
              <a:rPr lang="en-US" dirty="0"/>
              <a:t>Late search exploration</a:t>
            </a:r>
          </a:p>
          <a:p>
            <a:pPr lvl="1"/>
            <a:r>
              <a:rPr lang="en-US" dirty="0"/>
              <a:t>Gradually decrease α or increase </a:t>
            </a:r>
            <a:r>
              <a:rPr lang="el-GR" dirty="0"/>
              <a:t>β</a:t>
            </a:r>
            <a:endParaRPr lang="en-US" dirty="0"/>
          </a:p>
          <a:p>
            <a:pPr lvl="1"/>
            <a:r>
              <a:rPr lang="en-US" dirty="0"/>
              <a:t>Vary ρ with node branching factor</a:t>
            </a:r>
          </a:p>
          <a:p>
            <a:r>
              <a:rPr lang="en-US" dirty="0"/>
              <a:t>Ant subspecies (i.e. Ant-cycle + Ant-density)</a:t>
            </a:r>
          </a:p>
          <a:p>
            <a:r>
              <a:rPr lang="en-US" dirty="0"/>
              <a:t>1) What is the relative importance of trail/visibility over time?</a:t>
            </a:r>
          </a:p>
          <a:p>
            <a:r>
              <a:rPr lang="en-US" dirty="0"/>
              <a:t>2) How does varied search diversity affect optimization?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07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191C-37CB-4D79-9940-07EC273E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4B34-ABD5-4024-9974-C6083693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Aarts</a:t>
            </a:r>
            <a:r>
              <a:rPr lang="en-US" dirty="0"/>
              <a:t>, E., </a:t>
            </a:r>
            <a:r>
              <a:rPr lang="en-US" dirty="0" err="1"/>
              <a:t>Korst</a:t>
            </a:r>
            <a:r>
              <a:rPr lang="en-US" dirty="0"/>
              <a:t>, J., &amp; </a:t>
            </a:r>
            <a:r>
              <a:rPr lang="en-US" dirty="0" err="1"/>
              <a:t>Michiels</a:t>
            </a:r>
            <a:r>
              <a:rPr lang="en-US" dirty="0"/>
              <a:t>, W. (2014). Search Methodologies. In E. K. Burke &amp; G. Kendall (Eds.), </a:t>
            </a:r>
            <a:r>
              <a:rPr lang="en-US" i="1" dirty="0"/>
              <a:t>Search Methodologies</a:t>
            </a:r>
            <a:r>
              <a:rPr lang="en-US" dirty="0"/>
              <a:t> (Second, pp. 265–285). Springer. </a:t>
            </a:r>
          </a:p>
          <a:p>
            <a:r>
              <a:rPr lang="en-US" dirty="0"/>
              <a:t>Dorigo, M., </a:t>
            </a:r>
            <a:r>
              <a:rPr lang="en-US" dirty="0" err="1"/>
              <a:t>Maniezzo</a:t>
            </a:r>
            <a:r>
              <a:rPr lang="en-US" dirty="0"/>
              <a:t>, V., &amp; </a:t>
            </a:r>
            <a:r>
              <a:rPr lang="en-US" dirty="0" err="1"/>
              <a:t>Colorni</a:t>
            </a:r>
            <a:r>
              <a:rPr lang="en-US" dirty="0"/>
              <a:t>, A. (1996). Ant System: Optimization by a Colony of Cooperating Agents. </a:t>
            </a:r>
            <a:r>
              <a:rPr lang="en-US" i="1" dirty="0"/>
              <a:t>IEEE Transactions on Systems, Man, and Cybernetics - Part B</a:t>
            </a:r>
            <a:r>
              <a:rPr lang="en-US" dirty="0"/>
              <a:t>, </a:t>
            </a:r>
            <a:r>
              <a:rPr lang="en-US" i="1" dirty="0"/>
              <a:t>26</a:t>
            </a:r>
            <a:r>
              <a:rPr lang="en-US" dirty="0"/>
              <a:t>(1), 29–41. </a:t>
            </a:r>
          </a:p>
          <a:p>
            <a:r>
              <a:rPr lang="en-US" dirty="0"/>
              <a:t>Glover, F. (1990). </a:t>
            </a:r>
            <a:r>
              <a:rPr lang="en-US" dirty="0" err="1"/>
              <a:t>Tabu</a:t>
            </a:r>
            <a:r>
              <a:rPr lang="en-US" dirty="0"/>
              <a:t> Search: A Tutorial. </a:t>
            </a:r>
            <a:r>
              <a:rPr lang="en-US" i="1" dirty="0"/>
              <a:t>Interfaces</a:t>
            </a:r>
            <a:r>
              <a:rPr lang="en-US" dirty="0"/>
              <a:t>, </a:t>
            </a:r>
            <a:r>
              <a:rPr lang="en-US" i="1" dirty="0"/>
              <a:t>20</a:t>
            </a:r>
            <a:r>
              <a:rPr lang="en-US" dirty="0"/>
              <a:t>(4), 74–94.</a:t>
            </a:r>
          </a:p>
        </p:txBody>
      </p:sp>
    </p:spTree>
    <p:extLst>
      <p:ext uri="{BB962C8B-B14F-4D97-AF65-F5344CB8AC3E}">
        <p14:creationId xmlns:p14="http://schemas.microsoft.com/office/powerpoint/2010/main" val="36156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43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5A2CB-8806-4C30-B7B5-DD2600AC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191" r="24400" b="89332"/>
          <a:stretch/>
        </p:blipFill>
        <p:spPr>
          <a:xfrm>
            <a:off x="4877096" y="3102884"/>
            <a:ext cx="5746044" cy="736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DAB0F-E7DD-47BD-9F6D-1B9CA8E3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69440" r="11475" b="2250"/>
          <a:stretch/>
        </p:blipFill>
        <p:spPr>
          <a:xfrm>
            <a:off x="5215114" y="4019414"/>
            <a:ext cx="6214885" cy="1609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60161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35299-106E-4F79-9574-1A695A8D66EE}"/>
              </a:ext>
            </a:extLst>
          </p:cNvPr>
          <p:cNvSpPr/>
          <p:nvPr/>
        </p:nvSpPr>
        <p:spPr>
          <a:xfrm>
            <a:off x="7416800" y="3151930"/>
            <a:ext cx="340885" cy="687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5A2CB-8806-4C30-B7B5-DD2600AC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191" r="24400" b="89332"/>
          <a:stretch/>
        </p:blipFill>
        <p:spPr>
          <a:xfrm>
            <a:off x="4877096" y="3102884"/>
            <a:ext cx="5746044" cy="736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DAB0F-E7DD-47BD-9F6D-1B9CA8E3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69440" r="11475" b="2250"/>
          <a:stretch/>
        </p:blipFill>
        <p:spPr>
          <a:xfrm>
            <a:off x="5215114" y="4019414"/>
            <a:ext cx="6214885" cy="1609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60161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35299-106E-4F79-9574-1A695A8D66EE}"/>
              </a:ext>
            </a:extLst>
          </p:cNvPr>
          <p:cNvSpPr/>
          <p:nvPr/>
        </p:nvSpPr>
        <p:spPr>
          <a:xfrm>
            <a:off x="7958669" y="3151930"/>
            <a:ext cx="993420" cy="687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EE1-DD07-4A71-9140-338422D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Ant 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190A5-D86C-45BF-9AC9-78A32E32B64C}"/>
              </a:ext>
            </a:extLst>
          </p:cNvPr>
          <p:cNvSpPr/>
          <p:nvPr/>
        </p:nvSpPr>
        <p:spPr>
          <a:xfrm>
            <a:off x="1413580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10A95-0AC2-4C31-B5B4-D7A6432C85FB}"/>
              </a:ext>
            </a:extLst>
          </p:cNvPr>
          <p:cNvSpPr/>
          <p:nvPr/>
        </p:nvSpPr>
        <p:spPr>
          <a:xfrm>
            <a:off x="1413580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36C1E-299B-4211-A436-CFFC6CEAD8BE}"/>
              </a:ext>
            </a:extLst>
          </p:cNvPr>
          <p:cNvSpPr/>
          <p:nvPr/>
        </p:nvSpPr>
        <p:spPr>
          <a:xfrm>
            <a:off x="3428647" y="491581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A73B5-ACE6-4639-B506-65DFE148DBD5}"/>
              </a:ext>
            </a:extLst>
          </p:cNvPr>
          <p:cNvSpPr/>
          <p:nvPr/>
        </p:nvSpPr>
        <p:spPr>
          <a:xfrm>
            <a:off x="3428647" y="292333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976DD-0375-462F-B6B4-7D0BE4ED331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870780" y="3151930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B4264-BCE9-4DEE-8E5C-CC419679F6D5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657247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3125A-3144-4775-AF56-274F032C2E1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70780" y="5144418"/>
            <a:ext cx="1557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1AAE5-205F-474A-A784-1EBE7ACAE2D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1642180" y="3380530"/>
            <a:ext cx="0" cy="153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862E5-BAAB-49E9-8EE0-E57303D592F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03825" y="3313575"/>
            <a:ext cx="1691777" cy="1669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A3BA82-8E33-413E-9692-D283D6E19D66}"/>
              </a:ext>
            </a:extLst>
          </p:cNvPr>
          <p:cNvCxnSpPr>
            <a:cxnSpLocks/>
            <a:stCxn id="5" idx="0"/>
            <a:endCxn id="7" idx="6"/>
          </p:cNvCxnSpPr>
          <p:nvPr/>
        </p:nvCxnSpPr>
        <p:spPr>
          <a:xfrm rot="16200000" flipH="1">
            <a:off x="1653469" y="2912041"/>
            <a:ext cx="2221088" cy="2243667"/>
          </a:xfrm>
          <a:prstGeom prst="bentConnector4">
            <a:avLst>
              <a:gd name="adj1" fmla="val -19441"/>
              <a:gd name="adj2" fmla="val 1283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8D725-304B-4E03-9E1A-B9B449DC5676}"/>
              </a:ext>
            </a:extLst>
          </p:cNvPr>
          <p:cNvSpPr txBox="1"/>
          <p:nvPr/>
        </p:nvSpPr>
        <p:spPr>
          <a:xfrm>
            <a:off x="1041046" y="5601619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(Dorigo, M., et. al., 1996)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83056-BECC-45E8-BB6B-CA6A421AEDDE}"/>
              </a:ext>
            </a:extLst>
          </p:cNvPr>
          <p:cNvSpPr/>
          <p:nvPr/>
        </p:nvSpPr>
        <p:spPr>
          <a:xfrm>
            <a:off x="5215114" y="2466130"/>
            <a:ext cx="457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5A2CB-8806-4C30-B7B5-DD2600AC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191" r="24400" b="89332"/>
          <a:stretch/>
        </p:blipFill>
        <p:spPr>
          <a:xfrm>
            <a:off x="4877096" y="3102884"/>
            <a:ext cx="5746044" cy="736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DAB0F-E7DD-47BD-9F6D-1B9CA8E3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69440" r="11475" b="2250"/>
          <a:stretch/>
        </p:blipFill>
        <p:spPr>
          <a:xfrm>
            <a:off x="5215114" y="4019414"/>
            <a:ext cx="6214885" cy="1609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D2BE3-417C-4DF5-9704-7D6B7B5B66CE}"/>
              </a:ext>
            </a:extLst>
          </p:cNvPr>
          <p:cNvSpPr txBox="1"/>
          <p:nvPr/>
        </p:nvSpPr>
        <p:spPr>
          <a:xfrm>
            <a:off x="5215114" y="5601619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(Dorigo, M., et. al., 1996)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35299-106E-4F79-9574-1A695A8D66EE}"/>
              </a:ext>
            </a:extLst>
          </p:cNvPr>
          <p:cNvSpPr/>
          <p:nvPr/>
        </p:nvSpPr>
        <p:spPr>
          <a:xfrm>
            <a:off x="9358494" y="3151930"/>
            <a:ext cx="993420" cy="687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0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1934</TotalTime>
  <Words>3630</Words>
  <Application>Microsoft Office PowerPoint</Application>
  <PresentationFormat>Widescreen</PresentationFormat>
  <Paragraphs>692</Paragraphs>
  <Slides>63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Metropolitan</vt:lpstr>
      <vt:lpstr>Ant System: Optimization by a Colony of Cooperating Agents</vt:lpstr>
      <vt:lpstr>Motivation</vt:lpstr>
      <vt:lpstr>Goal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Method – Ant System</vt:lpstr>
      <vt:lpstr>Parameter Setting and Basic Properties</vt:lpstr>
      <vt:lpstr>Parameter Setting and Basic Properties</vt:lpstr>
      <vt:lpstr>Parameter Setting and Basic Properties</vt:lpstr>
      <vt:lpstr>Parameter Setting and Basic Properties</vt:lpstr>
      <vt:lpstr>Parameter Setting and Basic Properties</vt:lpstr>
      <vt:lpstr>Parameter Setting and Basic Properties</vt:lpstr>
      <vt:lpstr>Parameter Setting and Basic Properties</vt:lpstr>
      <vt:lpstr>Parameter Setting and Basic Properties</vt:lpstr>
      <vt:lpstr>Extensions and Advanced Properties</vt:lpstr>
      <vt:lpstr>Comparison with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Comparison with  Other Heuristics</vt:lpstr>
      <vt:lpstr>Generality of the Approach</vt:lpstr>
      <vt:lpstr>Generality of Approach</vt:lpstr>
      <vt:lpstr>Generality of Approach</vt:lpstr>
      <vt:lpstr>Generality of the Approach</vt:lpstr>
      <vt:lpstr>Discussion of AS Characteristics</vt:lpstr>
      <vt:lpstr>Strength 1 – Analysis of Stagnation</vt:lpstr>
      <vt:lpstr>Strength 1 – Analysis of Stagnation</vt:lpstr>
      <vt:lpstr>Strength 1 – Analysis of Stagnation</vt:lpstr>
      <vt:lpstr>Strength 1 – Analysis of Stagnation</vt:lpstr>
      <vt:lpstr>Strength 1 – Analysis of Stagnation</vt:lpstr>
      <vt:lpstr>Strength 2 – Trail Update Experiments</vt:lpstr>
      <vt:lpstr>Strength 3 – Discussion of Generality</vt:lpstr>
      <vt:lpstr>Weakness 1 – What is “good enough?”</vt:lpstr>
      <vt:lpstr>Weakness 2 – Chance versus Flaw</vt:lpstr>
      <vt:lpstr>Weakness 3 – Population Size Discussion</vt:lpstr>
      <vt:lpstr>Extension 1 – Dynamic Environments</vt:lpstr>
      <vt:lpstr>Extension 2 – Encourage Exploration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System: Optimization by a Colony of Cooperating Agents</dc:title>
  <dc:creator>Protowatt</dc:creator>
  <cp:lastModifiedBy>Protowatt</cp:lastModifiedBy>
  <cp:revision>47</cp:revision>
  <dcterms:created xsi:type="dcterms:W3CDTF">2017-10-02T15:30:13Z</dcterms:created>
  <dcterms:modified xsi:type="dcterms:W3CDTF">2017-11-22T17:38:08Z</dcterms:modified>
</cp:coreProperties>
</file>