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26"/>
  </p:notesMasterIdLst>
  <p:sldIdLst>
    <p:sldId id="256" r:id="rId2"/>
    <p:sldId id="269" r:id="rId3"/>
    <p:sldId id="268" r:id="rId4"/>
    <p:sldId id="257" r:id="rId5"/>
    <p:sldId id="258" r:id="rId6"/>
    <p:sldId id="259" r:id="rId7"/>
    <p:sldId id="270" r:id="rId8"/>
    <p:sldId id="271" r:id="rId9"/>
    <p:sldId id="272" r:id="rId10"/>
    <p:sldId id="278" r:id="rId11"/>
    <p:sldId id="275" r:id="rId12"/>
    <p:sldId id="276" r:id="rId13"/>
    <p:sldId id="277" r:id="rId14"/>
    <p:sldId id="279" r:id="rId15"/>
    <p:sldId id="281" r:id="rId16"/>
    <p:sldId id="280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E1B43-F294-4197-ACC2-D495C7642D8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86687-787D-4E33-8883-0B042C92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Scale free networks are networks that have a power-law degree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diversity of the type of systems this paper covers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11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technologies mostly being the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2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examples are explained in the following 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6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how all of the graphs generally look the same, with a negative exponential slope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Generally the exponent variable falls between 2.1 and 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6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years ago, I heard a statistic about how I would be connected with a celebrity on </a:t>
            </a:r>
            <a:r>
              <a:rPr lang="en-US" dirty="0" err="1"/>
              <a:t>facebook</a:t>
            </a:r>
            <a:r>
              <a:rPr lang="en-US" dirty="0"/>
              <a:t> by going through 6 of my friends of friends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5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is P(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7006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6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0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5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351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4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8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1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2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256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1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4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x_degrees_of_separ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8C00-9829-4E8A-95B5-5DDE338B1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Emergence of Scaling in Random Networks Summary and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31EDA-6CA4-4BD8-AB53-BC2EB88B9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Jeff Hildebrandt</a:t>
            </a:r>
          </a:p>
        </p:txBody>
      </p:sp>
    </p:spTree>
    <p:extLst>
      <p:ext uri="{BB962C8B-B14F-4D97-AF65-F5344CB8AC3E}">
        <p14:creationId xmlns:p14="http://schemas.microsoft.com/office/powerpoint/2010/main" val="337142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12C5-D84C-4B9D-B4C0-DA4667F3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representing node connectivity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877D8C-3404-46EB-B659-6B6F95FBF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0169" y="1828800"/>
            <a:ext cx="84585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4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F2E1-6A7D-4ECF-8D29-65FAC9D0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Models for complex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A452-352C-4487-9E7A-2A7757B5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Erdős</a:t>
            </a:r>
            <a:r>
              <a:rPr lang="en-US" dirty="0"/>
              <a:t>–</a:t>
            </a:r>
            <a:r>
              <a:rPr lang="en-US" dirty="0" err="1"/>
              <a:t>Rényi</a:t>
            </a:r>
            <a:endParaRPr lang="en-US" dirty="0"/>
          </a:p>
          <a:p>
            <a:pPr lvl="1"/>
            <a:r>
              <a:rPr lang="en-US" dirty="0"/>
              <a:t>Starts with N vertices and each vertex has an equal chance to attach to any other vertex with </a:t>
            </a:r>
            <a:r>
              <a:rPr lang="en-US" dirty="0" err="1"/>
              <a:t>probablility</a:t>
            </a:r>
            <a:r>
              <a:rPr lang="en-US" dirty="0"/>
              <a:t> p</a:t>
            </a:r>
          </a:p>
          <a:p>
            <a:pPr lvl="1"/>
            <a:r>
              <a:rPr lang="en-US" dirty="0"/>
              <a:t>Follows a Poisson distribution</a:t>
            </a:r>
          </a:p>
          <a:p>
            <a:pPr lvl="2"/>
            <a:r>
              <a:rPr lang="en-US" dirty="0"/>
              <a:t>Vertices have no affect on where other vertices connect</a:t>
            </a:r>
          </a:p>
          <a:p>
            <a:pPr lvl="2"/>
            <a:r>
              <a:rPr lang="en-US" dirty="0"/>
              <a:t>Does not follow the power-law in scale-free networks</a:t>
            </a:r>
          </a:p>
          <a:p>
            <a:r>
              <a:rPr lang="en-US" dirty="0"/>
              <a:t>Watts-</a:t>
            </a:r>
            <a:r>
              <a:rPr lang="en-US" dirty="0" err="1"/>
              <a:t>Strogatz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Creates graphs with small-world properties</a:t>
            </a:r>
          </a:p>
          <a:p>
            <a:pPr lvl="2"/>
            <a:r>
              <a:rPr lang="en-US" dirty="0"/>
              <a:t>Vertices are connected with their neighbors</a:t>
            </a:r>
          </a:p>
          <a:p>
            <a:pPr lvl="2"/>
            <a:r>
              <a:rPr lang="en-US" dirty="0"/>
              <a:t>Each edge connects to the next vertices with </a:t>
            </a:r>
            <a:r>
              <a:rPr lang="en-US" dirty="0" err="1"/>
              <a:t>probablility</a:t>
            </a:r>
            <a:r>
              <a:rPr lang="en-US" dirty="0"/>
              <a:t> p</a:t>
            </a:r>
          </a:p>
          <a:p>
            <a:pPr lvl="1"/>
            <a:r>
              <a:rPr lang="en-US" dirty="0"/>
              <a:t>Leading to six degrees of separation</a:t>
            </a:r>
          </a:p>
          <a:p>
            <a:pPr lvl="2"/>
            <a:r>
              <a:rPr lang="en-US" b="1" dirty="0"/>
              <a:t>“Six degrees of separation</a:t>
            </a:r>
            <a:r>
              <a:rPr lang="en-US" dirty="0"/>
              <a:t> is the idea that all living things and everything else in the world are six or fewer steps away” (</a:t>
            </a:r>
            <a:r>
              <a:rPr lang="en-US" dirty="0">
                <a:hlinkClick r:id="rId3"/>
              </a:rPr>
              <a:t>https://en.wikipedia.org/wiki/Six_degrees_of_separation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Also follows a Poisson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4316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E0FA-D5E4-4BBC-98A8-D6A054DC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Fallacy of existing models for modeling networks with complex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0041-66BC-4E5E-9BCB-ADD73917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vertices increase, the probability of being connected to any one particular vertex decreases exponentially</a:t>
            </a:r>
          </a:p>
          <a:p>
            <a:r>
              <a:rPr lang="en-US" dirty="0"/>
              <a:t>In real world networks a high k occurs often.  Think of celebrities followed on Instagram or papers cited in academia</a:t>
            </a:r>
          </a:p>
          <a:p>
            <a:r>
              <a:rPr lang="en-US" dirty="0"/>
              <a:t>Both assume new vertices aren’t being added</a:t>
            </a:r>
          </a:p>
          <a:p>
            <a:pPr lvl="1"/>
            <a:r>
              <a:rPr lang="en-US" dirty="0"/>
              <a:t>Real systems the number of vertices N is constantly increasing</a:t>
            </a:r>
          </a:p>
          <a:p>
            <a:r>
              <a:rPr lang="en-US" dirty="0"/>
              <a:t>Don’t take into account how new vertices prefer to connect to well established vertices</a:t>
            </a:r>
          </a:p>
          <a:p>
            <a:pPr lvl="1"/>
            <a:r>
              <a:rPr lang="en-US" dirty="0"/>
              <a:t>Ex: a new actor is more likely to be case in a supporting role with an already established actor</a:t>
            </a:r>
          </a:p>
        </p:txBody>
      </p:sp>
    </p:spTree>
    <p:extLst>
      <p:ext uri="{BB962C8B-B14F-4D97-AF65-F5344CB8AC3E}">
        <p14:creationId xmlns:p14="http://schemas.microsoft.com/office/powerpoint/2010/main" val="314771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3FD4-C14D-4E93-87EF-6A1F46EB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model based preferential treatment of vertices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C2F9A-6C20-4062-A6B4-485619D42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Know the network connectivity of a node is based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Have to devise an equation that fits that distribution, where some are above and some are below that general probability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C2F9A-6C20-4062-A6B4-485619D42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120" r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34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CED2-5A94-48A2-A2CB-11C52078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1910A-2972-41F5-8CFB-CE24A9037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Starts with a small amount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vertices</a:t>
                </a:r>
              </a:p>
              <a:p>
                <a:r>
                  <a:rPr lang="en-US" dirty="0"/>
                  <a:t>Each step add a vertex with an amount of edges smaller than previous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Gives a higher chance for a new vertex to attach to a well established vertex</a:t>
                </a:r>
              </a:p>
              <a:p>
                <a:pPr lvl="1"/>
                <a:r>
                  <a:rPr lang="en-US" dirty="0"/>
                  <a:t>The % chance to attach to a vertex is determined by taking the edges for the given vertex and dividing it by the total number of edges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∏</m:t>
                    </m:r>
                    <m:r>
                      <m:rPr>
                        <m:nor/>
                      </m:rPr>
                      <a:rPr lang="en-US" b="0" i="0" smtClean="0"/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Over time the model had a power law with exponent variable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1910A-2972-41F5-8CFB-CE24A9037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62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5577-35B3-43A8-B67A-CAA698C8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Developing models to prove add new nodes and adding based on preferential treatment is necessary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C78AD-57AF-4E55-8832-81631C0199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without preferential treatment</a:t>
                </a:r>
              </a:p>
              <a:p>
                <a:pPr lvl="1"/>
                <a:r>
                  <a:rPr lang="en-US" dirty="0"/>
                  <a:t>Changed the model to show how preferential attachment matters when a network is developing</a:t>
                </a:r>
              </a:p>
              <a:p>
                <a:pPr lvl="1"/>
                <a:r>
                  <a:rPr lang="en-US" dirty="0"/>
                  <a:t>Made the chance for a new vertex to any existing vertex a constant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∏</m:t>
                    </m:r>
                    <m:r>
                      <m:rPr>
                        <m:nor/>
                      </m:rPr>
                      <a:rPr lang="en-US" b="0" i="0" smtClean="0"/>
                      <m:t>(</m:t>
                    </m:r>
                    <m:r>
                      <m:rPr>
                        <m:nor/>
                      </m:rPr>
                      <a:rPr lang="en-US" b="0" i="0" smtClean="0"/>
                      <m:t>k</m:t>
                    </m:r>
                    <m:r>
                      <m:rPr>
                        <m:nor/>
                      </m:rPr>
                      <a:rPr lang="en-US" b="0" i="0" smtClean="0"/>
                      <m:t>)=</m:t>
                    </m:r>
                    <m:r>
                      <m:rPr>
                        <m:nor/>
                      </m:rPr>
                      <a:rPr lang="en-US" b="0" i="0" smtClean="0"/>
                      <m:t>const</m:t>
                    </m:r>
                    <m:r>
                      <m:rPr>
                        <m:nor/>
                      </m:rPr>
                      <a:rPr lang="en-US" b="0" i="0" smtClean="0"/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Found that eventually the connectivity of nodes does not follow power-law</a:t>
                </a:r>
              </a:p>
              <a:p>
                <a:r>
                  <a:rPr lang="en-US" dirty="0"/>
                  <a:t>Model without new nodes added</a:t>
                </a:r>
              </a:p>
              <a:p>
                <a:pPr lvl="1"/>
                <a:r>
                  <a:rPr lang="en-US" dirty="0"/>
                  <a:t>Start with N vertices and no edges</a:t>
                </a:r>
              </a:p>
              <a:p>
                <a:pPr lvl="2"/>
                <a:r>
                  <a:rPr lang="en-US" dirty="0"/>
                  <a:t>New vertices are not added</a:t>
                </a:r>
              </a:p>
              <a:p>
                <a:pPr lvl="1"/>
                <a:r>
                  <a:rPr lang="en-US" dirty="0"/>
                  <a:t>Connect vertices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∏(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dirty="0"/>
                  <a:t> (preferential treatment)</a:t>
                </a:r>
              </a:p>
              <a:p>
                <a:pPr lvl="1"/>
                <a:r>
                  <a:rPr lang="en-US" dirty="0"/>
                  <a:t>Find that the model follows power law at the beginning, but without new nodes eventually does not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C78AD-57AF-4E55-8832-81631C019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734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D808-2808-436A-9992-CB9A18DC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942A67-E748-4C81-9785-2A857F66D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4958" y="3835152"/>
            <a:ext cx="4329554" cy="234498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9A58A67-9CD9-4444-8321-59EE583E7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123" y="1490166"/>
            <a:ext cx="4558389" cy="23449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C218E12-ABD5-40F6-AC2A-8B03E6B1CD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1872" y="1828800"/>
                <a:ext cx="5278887" cy="4351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Top model is the correct power-law scaling of actual </a:t>
                </a:r>
              </a:p>
              <a:p>
                <a:r>
                  <a:rPr lang="en-US" dirty="0"/>
                  <a:t>Bottom results are the results when:</a:t>
                </a:r>
              </a:p>
              <a:p>
                <a:pPr lvl="1"/>
                <a:r>
                  <a:rPr lang="en-US" dirty="0"/>
                  <a:t>A – no new vertices are added </a:t>
                </a:r>
              </a:p>
              <a:p>
                <a:pPr lvl="1"/>
                <a:r>
                  <a:rPr lang="en-US" dirty="0"/>
                  <a:t>B – constant probability to attach to a vertex</a:t>
                </a:r>
              </a:p>
              <a:p>
                <a:pPr lvl="1"/>
                <a:r>
                  <a:rPr lang="en-US" dirty="0"/>
                  <a:t>C – the connectivity of a vertex over time with power law scaling</a:t>
                </a:r>
              </a:p>
              <a:p>
                <a:pPr lvl="2"/>
                <a:r>
                  <a:rPr lang="en-US" dirty="0"/>
                  <a:t>Shows a “rich-get-richer” phenomenon </a:t>
                </a:r>
              </a:p>
              <a:p>
                <a:r>
                  <a:rPr lang="en-US" dirty="0"/>
                  <a:t>Over time the connectivity of a network can be calculated 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the model gives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Fits the scale-free distribution</a:t>
                </a:r>
              </a:p>
              <a:p>
                <a:pPr lvl="2"/>
                <a:r>
                  <a:rPr lang="en-US" dirty="0"/>
                  <a:t>Can’t account for intricacies of real-networks</a:t>
                </a:r>
              </a:p>
              <a:p>
                <a:pPr lvl="2"/>
                <a:r>
                  <a:rPr lang="en-US" dirty="0"/>
                  <a:t>Doesn’t account for networks that also remove connections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C218E12-ABD5-40F6-AC2A-8B03E6B1C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1828800"/>
                <a:ext cx="5278887" cy="4351337"/>
              </a:xfrm>
              <a:prstGeom prst="rect">
                <a:avLst/>
              </a:prstGeom>
              <a:blipFill>
                <a:blip r:embed="rId5"/>
                <a:stretch>
                  <a:fillRect l="-115" t="-126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7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12BA-E9D0-41B1-AB84-4F42F691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210F-988E-4F6F-A7F8-2A9B6A220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examples of networks with lots of vertices and relatively small amount of vertices and did analysis of both</a:t>
            </a:r>
          </a:p>
          <a:p>
            <a:r>
              <a:rPr lang="en-US" dirty="0"/>
              <a:t>Helped the reader see a good example of the range of the exponent variable as well give the reader a reference for estimating the exponent variable for a system they might be studying</a:t>
            </a:r>
          </a:p>
        </p:txBody>
      </p:sp>
    </p:spTree>
    <p:extLst>
      <p:ext uri="{BB962C8B-B14F-4D97-AF65-F5344CB8AC3E}">
        <p14:creationId xmlns:p14="http://schemas.microsoft.com/office/powerpoint/2010/main" val="646189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9B8-B6CD-4F01-81CD-3EA781B7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3E68-490C-4592-9D27-E1580E259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the existing models and explains what is wrong with them and gives improvements to real systems</a:t>
            </a:r>
          </a:p>
          <a:p>
            <a:r>
              <a:rPr lang="en-US" dirty="0"/>
              <a:t>This shows that there is definitely more work to do in this field</a:t>
            </a:r>
          </a:p>
          <a:p>
            <a:r>
              <a:rPr lang="en-US" dirty="0"/>
              <a:t>Shows how their new findings relate to the real-world by using real, measurable examples</a:t>
            </a:r>
          </a:p>
        </p:txBody>
      </p:sp>
    </p:spTree>
    <p:extLst>
      <p:ext uri="{BB962C8B-B14F-4D97-AF65-F5344CB8AC3E}">
        <p14:creationId xmlns:p14="http://schemas.microsoft.com/office/powerpoint/2010/main" val="2012162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F725-EBBE-4B16-9D08-5EA43A06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6F13-7DA4-4EC6-AEAB-951F5EF8C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AD99-C008-458A-97E0-4554C38B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C0FD-DFCB-4C06-9D01-346AA424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advantage of new technologies to predict model systems with complex topology</a:t>
            </a:r>
          </a:p>
          <a:p>
            <a:r>
              <a:rPr lang="en-US" dirty="0"/>
              <a:t>The systems are composed of vertices and edges that link the vertices</a:t>
            </a:r>
          </a:p>
          <a:p>
            <a:r>
              <a:rPr lang="en-US" dirty="0"/>
              <a:t>The systems are constantly adding new vertices and new edges are added</a:t>
            </a:r>
          </a:p>
          <a:p>
            <a:r>
              <a:rPr lang="en-US" dirty="0"/>
              <a:t>Creates a model which simulates these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9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501E-4A5E-4950-90D5-6FE04DED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5886-C4AC-4DE3-B6DD-7B7FF459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explain the method of how they found the topology of the complex networks they analyzed</a:t>
            </a:r>
          </a:p>
          <a:p>
            <a:r>
              <a:rPr lang="en-US" dirty="0"/>
              <a:t>Unable to determine how good their results were</a:t>
            </a:r>
          </a:p>
          <a:p>
            <a:r>
              <a:rPr lang="en-US" dirty="0"/>
              <a:t>Makes it difficult to replicate their findings</a:t>
            </a:r>
          </a:p>
        </p:txBody>
      </p:sp>
    </p:spTree>
    <p:extLst>
      <p:ext uri="{BB962C8B-B14F-4D97-AF65-F5344CB8AC3E}">
        <p14:creationId xmlns:p14="http://schemas.microsoft.com/office/powerpoint/2010/main" val="1490933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E765-5BB2-4B78-83F5-265410D6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7E7D1-F561-42F3-B326-6BCF6D5E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9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AE0A-133F-43B9-911E-03B080FB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CA70C-0D18-415B-A6DB-AFD6DB43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4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588D-78F3-46B1-BDB7-415CAC36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1 – Analysis of Twitter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83C8-EFCB-41F0-BEC3-F91E542F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followers </a:t>
            </a:r>
          </a:p>
          <a:p>
            <a:r>
              <a:rPr lang="en-US" dirty="0"/>
              <a:t>See trends of popular trends over time based off of new followers and links</a:t>
            </a:r>
          </a:p>
          <a:p>
            <a:r>
              <a:rPr lang="en-US" dirty="0"/>
              <a:t>Predict future trends based off of this data</a:t>
            </a:r>
          </a:p>
        </p:txBody>
      </p:sp>
    </p:spTree>
    <p:extLst>
      <p:ext uri="{BB962C8B-B14F-4D97-AF65-F5344CB8AC3E}">
        <p14:creationId xmlns:p14="http://schemas.microsoft.com/office/powerpoint/2010/main" val="3154303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F3F2-EE9D-45A9-B525-FACA47FC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9C8B-FB9E-46D2-AF70-3BAC010F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1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FE8-CEF0-4E88-B228-67C40D58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the systems described in this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75C7-5394-48A3-9918-8503E113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Genetic network</a:t>
            </a:r>
          </a:p>
          <a:p>
            <a:pPr lvl="1"/>
            <a:r>
              <a:rPr lang="en-US" dirty="0"/>
              <a:t>Vertices are proteins and genes</a:t>
            </a:r>
          </a:p>
          <a:p>
            <a:pPr lvl="1"/>
            <a:r>
              <a:rPr lang="en-US" dirty="0"/>
              <a:t>Edges are the chemical interactions between them</a:t>
            </a:r>
          </a:p>
          <a:p>
            <a:r>
              <a:rPr lang="en-US" dirty="0"/>
              <a:t>Nervous system</a:t>
            </a:r>
          </a:p>
          <a:p>
            <a:pPr lvl="1"/>
            <a:r>
              <a:rPr lang="en-US" dirty="0"/>
              <a:t>Vertices are the nerve cells</a:t>
            </a:r>
          </a:p>
          <a:p>
            <a:pPr lvl="1"/>
            <a:r>
              <a:rPr lang="en-US" dirty="0"/>
              <a:t>Edges are axons</a:t>
            </a:r>
          </a:p>
          <a:p>
            <a:r>
              <a:rPr lang="en-US" dirty="0"/>
              <a:t>Social science</a:t>
            </a:r>
          </a:p>
          <a:p>
            <a:pPr lvl="1"/>
            <a:r>
              <a:rPr lang="en-US" dirty="0"/>
              <a:t>Vertices are individuals or organizations</a:t>
            </a:r>
          </a:p>
          <a:p>
            <a:pPr lvl="1"/>
            <a:r>
              <a:rPr lang="en-US" dirty="0"/>
              <a:t>Edges are the social interactions between them</a:t>
            </a:r>
          </a:p>
          <a:p>
            <a:r>
              <a:rPr lang="en-US" dirty="0"/>
              <a:t>Internet</a:t>
            </a:r>
          </a:p>
          <a:p>
            <a:pPr lvl="1"/>
            <a:r>
              <a:rPr lang="en-US" dirty="0"/>
              <a:t>Vertices are web pages</a:t>
            </a:r>
          </a:p>
          <a:p>
            <a:pPr lvl="1"/>
            <a:r>
              <a:rPr lang="en-US" dirty="0"/>
              <a:t>Edges are links</a:t>
            </a:r>
          </a:p>
        </p:txBody>
      </p:sp>
    </p:spTree>
    <p:extLst>
      <p:ext uri="{BB962C8B-B14F-4D97-AF65-F5344CB8AC3E}">
        <p14:creationId xmlns:p14="http://schemas.microsoft.com/office/powerpoint/2010/main" val="272345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FC92-554B-477E-A4CC-5B3A522C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457C3-4120-406E-B282-E39A8719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good way to describe these systems</a:t>
            </a:r>
          </a:p>
          <a:p>
            <a:r>
              <a:rPr lang="en-US" dirty="0"/>
              <a:t>Doing so would advance many disciplines</a:t>
            </a:r>
          </a:p>
          <a:p>
            <a:r>
              <a:rPr lang="en-US" dirty="0"/>
              <a:t>Current models don’t consider the growth and in real systems new vertices tend to link more often to established vertices</a:t>
            </a:r>
          </a:p>
          <a:p>
            <a:r>
              <a:rPr lang="en-US" dirty="0"/>
              <a:t>Emergence of detailed topological data for some systems thanks to databases and the internet</a:t>
            </a:r>
          </a:p>
        </p:txBody>
      </p:sp>
    </p:spTree>
    <p:extLst>
      <p:ext uri="{BB962C8B-B14F-4D97-AF65-F5344CB8AC3E}">
        <p14:creationId xmlns:p14="http://schemas.microsoft.com/office/powerpoint/2010/main" val="191591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2493-7D10-4ABD-B762-1371B427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90CE-C3D8-45DD-B20B-9AF9BF68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model that simulates real networks that follow the scale free distribution</a:t>
            </a:r>
          </a:p>
          <a:p>
            <a:r>
              <a:rPr lang="en-US" dirty="0"/>
              <a:t>Show how current models fail when trying to model these networks</a:t>
            </a:r>
          </a:p>
        </p:txBody>
      </p:sp>
    </p:spTree>
    <p:extLst>
      <p:ext uri="{BB962C8B-B14F-4D97-AF65-F5344CB8AC3E}">
        <p14:creationId xmlns:p14="http://schemas.microsoft.com/office/powerpoint/2010/main" val="43590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762D-4EAA-49EA-9A62-324613FA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2206C-DB6F-4A19-ACE6-0EFF28A90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scale-free power-law distribution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P(k) is the probability that a vertex in the network interacts with k other vertices</a:t>
                </a:r>
              </a:p>
              <a:p>
                <a:r>
                  <a:rPr lang="en-US" dirty="0"/>
                  <a:t>Using the internet and bots combing data from sites to obtain the variables for the power law</a:t>
                </a:r>
              </a:p>
              <a:p>
                <a:r>
                  <a:rPr lang="en-US" dirty="0"/>
                  <a:t>Used two easily accessible examples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2206C-DB6F-4A19-ACE6-0EFF28A90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43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C341-2EA0-4C82-9EC1-CBE52CCA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graph of movie actors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767BB-8D5C-4664-B413-6E89B661A3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Vertices are actors</a:t>
                </a:r>
              </a:p>
              <a:p>
                <a:r>
                  <a:rPr lang="en-US" dirty="0"/>
                  <a:t>Edges are if two actors were cast in the same movie</a:t>
                </a:r>
              </a:p>
              <a:p>
                <a:r>
                  <a:rPr lang="en-US" dirty="0"/>
                  <a:t>Based off of using real data</a:t>
                </a:r>
              </a:p>
              <a:p>
                <a:r>
                  <a:rPr lang="en-US" dirty="0"/>
                  <a:t>K represents the number of edges adjacent to a given vertex</a:t>
                </a:r>
              </a:p>
              <a:p>
                <a:r>
                  <a:rPr lang="en-US" dirty="0"/>
                  <a:t>Power-law equation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𝑎𝑐𝑡𝑜𝑟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𝑎𝑐𝑡𝑜𝑟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 = 212,250 vertices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767BB-8D5C-4664-B413-6E89B661A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8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39FC-3660-43BC-919B-F5D9983E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BE264-009F-492D-A99F-03D728AA3C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Vertices are web pages</a:t>
                </a:r>
              </a:p>
              <a:p>
                <a:r>
                  <a:rPr lang="en-US" dirty="0"/>
                  <a:t>Edges are links</a:t>
                </a:r>
              </a:p>
              <a:p>
                <a:r>
                  <a:rPr lang="en-US" dirty="0"/>
                  <a:t>Used bots to comb the web to collect hyperlinks to other web pages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𝑤𝑤𝑤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 = 325,729 vertices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BE264-009F-492D-A99F-03D728AA3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54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B2B3-4128-4387-9C33-C31950B1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power grid in the 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FE2F93-74A6-4533-8525-4B96E8F3C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Vertices are generators, transformers and substations</a:t>
                </a:r>
              </a:p>
              <a:p>
                <a:r>
                  <a:rPr lang="en-US" dirty="0"/>
                  <a:t>Edges are power lines</a:t>
                </a:r>
              </a:p>
              <a:p>
                <a:r>
                  <a:rPr lang="en-US" dirty="0"/>
                  <a:t>Due to small number of vertices there is a relatively high exponent variable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𝑝𝑜𝑤𝑒𝑟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 = 4941 vertices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FE2F93-74A6-4533-8525-4B96E8F3C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45200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351</TotalTime>
  <Words>1146</Words>
  <Application>Microsoft Office PowerPoint</Application>
  <PresentationFormat>Widescreen</PresentationFormat>
  <Paragraphs>143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Century Schoolbook</vt:lpstr>
      <vt:lpstr>Wingdings 2</vt:lpstr>
      <vt:lpstr>View</vt:lpstr>
      <vt:lpstr>Emergence of Scaling in Random Networks Summary and Review</vt:lpstr>
      <vt:lpstr>Overview of the paper</vt:lpstr>
      <vt:lpstr>Examples of the systems described in this paper</vt:lpstr>
      <vt:lpstr>Motivation</vt:lpstr>
      <vt:lpstr>Goal</vt:lpstr>
      <vt:lpstr>Method</vt:lpstr>
      <vt:lpstr>Collaboration graph of movie actors</vt:lpstr>
      <vt:lpstr>Internet</vt:lpstr>
      <vt:lpstr>Electric power grid in the US</vt:lpstr>
      <vt:lpstr>Graphs representing node connectivity</vt:lpstr>
      <vt:lpstr>Existing Models for complex topology</vt:lpstr>
      <vt:lpstr>Fallacy of existing models for modeling networks with complex topology</vt:lpstr>
      <vt:lpstr>Create model based preferential treatment of vertices</vt:lpstr>
      <vt:lpstr>Model creation steps</vt:lpstr>
      <vt:lpstr>Developing models to prove add new nodes and adding based on preferential treatment is necessary</vt:lpstr>
      <vt:lpstr>Model results</vt:lpstr>
      <vt:lpstr>Strength 1</vt:lpstr>
      <vt:lpstr>Strength 2</vt:lpstr>
      <vt:lpstr>Strength 3</vt:lpstr>
      <vt:lpstr>Weakness 1</vt:lpstr>
      <vt:lpstr>Weakness 2</vt:lpstr>
      <vt:lpstr>Weakness 3</vt:lpstr>
      <vt:lpstr>Extension 1 – Analysis of Twitter users</vt:lpstr>
      <vt:lpstr>Extension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Emergence of Scaling in Random Networks Summary and Review</dc:title>
  <dc:creator>Jeff Hildebrandt</dc:creator>
  <cp:lastModifiedBy>Jeff Hildebrandt</cp:lastModifiedBy>
  <cp:revision>34</cp:revision>
  <dcterms:created xsi:type="dcterms:W3CDTF">2017-11-16T22:08:08Z</dcterms:created>
  <dcterms:modified xsi:type="dcterms:W3CDTF">2017-11-19T16:05:01Z</dcterms:modified>
</cp:coreProperties>
</file>