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71CE-E50F-4153-81AE-E32EAFAD7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5A6ABA-1827-42AC-914C-B8D62FCF9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CA950-A9C0-456B-99C1-AA6EECB42747}"/>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5" name="Footer Placeholder 4">
            <a:extLst>
              <a:ext uri="{FF2B5EF4-FFF2-40B4-BE49-F238E27FC236}">
                <a16:creationId xmlns:a16="http://schemas.microsoft.com/office/drawing/2014/main" id="{FC17D325-FDE8-4F03-B983-D3EF7CDB7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D355E-8D95-4E04-91B1-D53BCAC58637}"/>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246960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D22D-CE3A-4A15-9764-D84643DCCD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42E299-025E-4B4D-B6A4-AE5F20ADB4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47991-5A91-4718-8C46-9AA4DC80DD74}"/>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5" name="Footer Placeholder 4">
            <a:extLst>
              <a:ext uri="{FF2B5EF4-FFF2-40B4-BE49-F238E27FC236}">
                <a16:creationId xmlns:a16="http://schemas.microsoft.com/office/drawing/2014/main" id="{32DA1ABC-8705-4E01-83A5-1E513887E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73D03-0FF4-4599-A2D9-AD67306B0793}"/>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1181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F6413-0E74-4D0D-A73E-6D5596AD06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051E3-DD5A-46B1-8C88-18D05B6FAA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6AF97-FF52-4A0E-9A84-7F64539B7FC0}"/>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5" name="Footer Placeholder 4">
            <a:extLst>
              <a:ext uri="{FF2B5EF4-FFF2-40B4-BE49-F238E27FC236}">
                <a16:creationId xmlns:a16="http://schemas.microsoft.com/office/drawing/2014/main" id="{270444BD-2A00-4F67-A47F-7DD36C50A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A0A72-5B10-4313-8FFF-030BCFA41EDB}"/>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134494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74E2-257B-46DD-BE9F-8387F0E27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C9AC55-901B-41B5-B483-8A9197FCD2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4A4D6-7898-440C-987A-84A006E836BD}"/>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5" name="Footer Placeholder 4">
            <a:extLst>
              <a:ext uri="{FF2B5EF4-FFF2-40B4-BE49-F238E27FC236}">
                <a16:creationId xmlns:a16="http://schemas.microsoft.com/office/drawing/2014/main" id="{BE464BAA-8DB5-4BEE-8CB5-AED117BF0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5A445-FB1B-4FD1-A038-82F45F8898E9}"/>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367724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3C91-9799-4889-B8FC-8C59C5245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E0084-0BCF-4DF4-9270-2F1E3C0A1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0DDF57-135B-4985-9575-3FBC7C43861C}"/>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5" name="Footer Placeholder 4">
            <a:extLst>
              <a:ext uri="{FF2B5EF4-FFF2-40B4-BE49-F238E27FC236}">
                <a16:creationId xmlns:a16="http://schemas.microsoft.com/office/drawing/2014/main" id="{FDE19942-32BA-4106-A63F-8840BABA9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3F51C-87B0-4000-BA8E-BA1C1D66C278}"/>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303732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C55F-A14B-4892-A07D-95D9AACFA0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99A3F-2E78-4175-BD5D-FF7D03A9BD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B7B53-3FD9-4DD0-8AD9-2DD1B6671C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B33F87-A540-4F5D-A53C-D20C56795ED7}"/>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6" name="Footer Placeholder 5">
            <a:extLst>
              <a:ext uri="{FF2B5EF4-FFF2-40B4-BE49-F238E27FC236}">
                <a16:creationId xmlns:a16="http://schemas.microsoft.com/office/drawing/2014/main" id="{C891583F-30F3-4F29-BD18-7389E2CBF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A8F5F-ACB2-4C0E-93A2-58328574345A}"/>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31214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3890-2885-42C8-B282-187B3BC6AB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809E8-B00D-483E-9C1C-9959CF42E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9C74B8-073B-4E99-9A0A-EFD6F811A0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6DE7E6-3652-4396-B374-31CDDADA0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E68FF7-DC22-42B0-9DAF-FB17654412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91DEC9-4A0A-4F07-B8CB-F85AF6C6A1FD}"/>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8" name="Footer Placeholder 7">
            <a:extLst>
              <a:ext uri="{FF2B5EF4-FFF2-40B4-BE49-F238E27FC236}">
                <a16:creationId xmlns:a16="http://schemas.microsoft.com/office/drawing/2014/main" id="{50FF932C-7FF2-4E68-8BEE-FBBAE1E204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E2C36-6FF8-464D-A8DC-30BE3A475478}"/>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350374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04A0-AD0B-49AD-8911-1785869090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CF3EE-8590-4F77-98F4-0C69612F61C7}"/>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4" name="Footer Placeholder 3">
            <a:extLst>
              <a:ext uri="{FF2B5EF4-FFF2-40B4-BE49-F238E27FC236}">
                <a16:creationId xmlns:a16="http://schemas.microsoft.com/office/drawing/2014/main" id="{B57BD7B4-6B07-4DB5-84F2-3A5EF7BD5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DF002-3A8D-44C7-9E18-3EE7E4774D5B}"/>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60006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2660C-AD33-4666-8B30-942AF928E264}"/>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3" name="Footer Placeholder 2">
            <a:extLst>
              <a:ext uri="{FF2B5EF4-FFF2-40B4-BE49-F238E27FC236}">
                <a16:creationId xmlns:a16="http://schemas.microsoft.com/office/drawing/2014/main" id="{0C0CE771-5A03-4449-ABC9-B77E6A5B9C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691EE-D591-4DB5-A93A-869931547D3F}"/>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142452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79A8-F971-4BFB-9585-3C01B60E3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3A6A7B-121D-4F9A-B580-B2D81A2E8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2AF5D-A6E6-48CD-A64D-EFECF20F8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5A80D4-D383-46BD-A4F7-E057B907C91A}"/>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6" name="Footer Placeholder 5">
            <a:extLst>
              <a:ext uri="{FF2B5EF4-FFF2-40B4-BE49-F238E27FC236}">
                <a16:creationId xmlns:a16="http://schemas.microsoft.com/office/drawing/2014/main" id="{0135281C-642C-4279-9C2C-AB07BA488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16708-E23E-412B-8D2E-97805C007C71}"/>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108081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0D05-578D-44E6-B9FF-ADAFE26A5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EC484E-4A27-4AB7-97DC-A16329365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633099-8E62-45F2-81F7-FF788D155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C24B5D-06BC-45CF-99D1-8FBE20733F9C}"/>
              </a:ext>
            </a:extLst>
          </p:cNvPr>
          <p:cNvSpPr>
            <a:spLocks noGrp="1"/>
          </p:cNvSpPr>
          <p:nvPr>
            <p:ph type="dt" sz="half" idx="10"/>
          </p:nvPr>
        </p:nvSpPr>
        <p:spPr/>
        <p:txBody>
          <a:bodyPr/>
          <a:lstStyle/>
          <a:p>
            <a:fld id="{F7F5C63A-7558-4345-8B51-59C8F2B952FA}" type="datetimeFigureOut">
              <a:rPr lang="en-US" smtClean="0"/>
              <a:t>11/15/2017</a:t>
            </a:fld>
            <a:endParaRPr lang="en-US"/>
          </a:p>
        </p:txBody>
      </p:sp>
      <p:sp>
        <p:nvSpPr>
          <p:cNvPr id="6" name="Footer Placeholder 5">
            <a:extLst>
              <a:ext uri="{FF2B5EF4-FFF2-40B4-BE49-F238E27FC236}">
                <a16:creationId xmlns:a16="http://schemas.microsoft.com/office/drawing/2014/main" id="{B51B4FA7-AFFF-4BEB-B569-7A7733DE4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ED170-E1BC-4AE6-AF21-6F5440813B53}"/>
              </a:ext>
            </a:extLst>
          </p:cNvPr>
          <p:cNvSpPr>
            <a:spLocks noGrp="1"/>
          </p:cNvSpPr>
          <p:nvPr>
            <p:ph type="sldNum" sz="quarter" idx="12"/>
          </p:nvPr>
        </p:nvSpPr>
        <p:spPr/>
        <p:txBody>
          <a:bodyPr/>
          <a:lstStyle/>
          <a:p>
            <a:fld id="{3FCCCBCF-7BC1-4216-A5D0-55804C558C77}" type="slidenum">
              <a:rPr lang="en-US" smtClean="0"/>
              <a:t>‹#›</a:t>
            </a:fld>
            <a:endParaRPr lang="en-US"/>
          </a:p>
        </p:txBody>
      </p:sp>
    </p:spTree>
    <p:extLst>
      <p:ext uri="{BB962C8B-B14F-4D97-AF65-F5344CB8AC3E}">
        <p14:creationId xmlns:p14="http://schemas.microsoft.com/office/powerpoint/2010/main" val="146509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D8C029-1C9A-496D-8DA7-9D92CA10B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F8F973-D46A-4A75-93FC-82DFDE0E9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5F12E-B3E4-413B-A5BC-9E3655C03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5C63A-7558-4345-8B51-59C8F2B952FA}" type="datetimeFigureOut">
              <a:rPr lang="en-US" smtClean="0"/>
              <a:t>11/15/2017</a:t>
            </a:fld>
            <a:endParaRPr lang="en-US"/>
          </a:p>
        </p:txBody>
      </p:sp>
      <p:sp>
        <p:nvSpPr>
          <p:cNvPr id="5" name="Footer Placeholder 4">
            <a:extLst>
              <a:ext uri="{FF2B5EF4-FFF2-40B4-BE49-F238E27FC236}">
                <a16:creationId xmlns:a16="http://schemas.microsoft.com/office/drawing/2014/main" id="{699193DB-4B2C-41A6-9132-1E36CD47A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16EB9-DD4A-45BC-A2DC-56B5F2E85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CCBCF-7BC1-4216-A5D0-55804C558C77}" type="slidenum">
              <a:rPr lang="en-US" smtClean="0"/>
              <a:t>‹#›</a:t>
            </a:fld>
            <a:endParaRPr lang="en-US"/>
          </a:p>
        </p:txBody>
      </p:sp>
    </p:spTree>
    <p:extLst>
      <p:ext uri="{BB962C8B-B14F-4D97-AF65-F5344CB8AC3E}">
        <p14:creationId xmlns:p14="http://schemas.microsoft.com/office/powerpoint/2010/main" val="254332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0DBA-8227-4BCD-B294-083475E4853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9218671-1344-46D4-86F8-B9BC2BD3A4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49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2E9F-9CB4-415C-A8DD-3EFE2C6A63CB}"/>
              </a:ext>
            </a:extLst>
          </p:cNvPr>
          <p:cNvSpPr>
            <a:spLocks noGrp="1"/>
          </p:cNvSpPr>
          <p:nvPr>
            <p:ph type="title"/>
          </p:nvPr>
        </p:nvSpPr>
        <p:spPr/>
        <p:txBody>
          <a:bodyPr/>
          <a:lstStyle/>
          <a:p>
            <a:r>
              <a:rPr lang="en-US" dirty="0"/>
              <a:t>Large networks</a:t>
            </a:r>
          </a:p>
        </p:txBody>
      </p:sp>
      <p:sp>
        <p:nvSpPr>
          <p:cNvPr id="3" name="Content Placeholder 2">
            <a:extLst>
              <a:ext uri="{FF2B5EF4-FFF2-40B4-BE49-F238E27FC236}">
                <a16:creationId xmlns:a16="http://schemas.microsoft.com/office/drawing/2014/main" id="{DF15DE7A-B349-44FD-950C-3EE9C749833A}"/>
              </a:ext>
            </a:extLst>
          </p:cNvPr>
          <p:cNvSpPr>
            <a:spLocks noGrp="1"/>
          </p:cNvSpPr>
          <p:nvPr>
            <p:ph idx="1"/>
          </p:nvPr>
        </p:nvSpPr>
        <p:spPr/>
        <p:txBody>
          <a:bodyPr/>
          <a:lstStyle/>
          <a:p>
            <a:r>
              <a:rPr lang="en-US" dirty="0"/>
              <a:t>Like continuously expanding</a:t>
            </a:r>
          </a:p>
          <a:p>
            <a:r>
              <a:rPr lang="en-US" dirty="0"/>
              <a:t>New nodes link to old nodes</a:t>
            </a:r>
          </a:p>
          <a:p>
            <a:r>
              <a:rPr lang="en-US" dirty="0"/>
              <a:t>New nodes want to link to well established old nodes</a:t>
            </a:r>
          </a:p>
          <a:p>
            <a:r>
              <a:rPr lang="en-US" dirty="0"/>
              <a:t>Vertices and edges</a:t>
            </a:r>
          </a:p>
        </p:txBody>
      </p:sp>
    </p:spTree>
    <p:extLst>
      <p:ext uri="{BB962C8B-B14F-4D97-AF65-F5344CB8AC3E}">
        <p14:creationId xmlns:p14="http://schemas.microsoft.com/office/powerpoint/2010/main" val="323374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8DBE-ABAB-4482-807E-744F9B12922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6EBE48C-52A7-4133-998C-F09AEE26E5DC}"/>
              </a:ext>
            </a:extLst>
          </p:cNvPr>
          <p:cNvSpPr>
            <a:spLocks noGrp="1"/>
          </p:cNvSpPr>
          <p:nvPr>
            <p:ph idx="1"/>
          </p:nvPr>
        </p:nvSpPr>
        <p:spPr/>
        <p:txBody>
          <a:bodyPr>
            <a:normAutofit fontScale="92500" lnSpcReduction="20000"/>
          </a:bodyPr>
          <a:lstStyle/>
          <a:p>
            <a:r>
              <a:rPr lang="en-US" dirty="0"/>
              <a:t>Living systems</a:t>
            </a:r>
          </a:p>
          <a:p>
            <a:pPr lvl="1"/>
            <a:r>
              <a:rPr lang="en-US" dirty="0"/>
              <a:t>Vertices are proteins and genes</a:t>
            </a:r>
          </a:p>
          <a:p>
            <a:pPr lvl="1"/>
            <a:r>
              <a:rPr lang="en-US" dirty="0"/>
              <a:t>Edges are chemical </a:t>
            </a:r>
            <a:r>
              <a:rPr lang="en-US" dirty="0" err="1"/>
              <a:t>intereactions</a:t>
            </a:r>
            <a:r>
              <a:rPr lang="en-US" dirty="0"/>
              <a:t> between them</a:t>
            </a:r>
          </a:p>
          <a:p>
            <a:r>
              <a:rPr lang="en-US" dirty="0"/>
              <a:t>Nervous system</a:t>
            </a:r>
          </a:p>
          <a:p>
            <a:pPr lvl="1"/>
            <a:r>
              <a:rPr lang="en-US" dirty="0"/>
              <a:t>Vertices are nerve cells</a:t>
            </a:r>
          </a:p>
          <a:p>
            <a:pPr lvl="1"/>
            <a:r>
              <a:rPr lang="en-US" dirty="0"/>
              <a:t>Edges are axons</a:t>
            </a:r>
          </a:p>
          <a:p>
            <a:r>
              <a:rPr lang="en-US" dirty="0"/>
              <a:t>Social science</a:t>
            </a:r>
          </a:p>
          <a:p>
            <a:pPr lvl="1"/>
            <a:r>
              <a:rPr lang="en-US" dirty="0"/>
              <a:t>Vertices are individuals or organizations</a:t>
            </a:r>
          </a:p>
          <a:p>
            <a:pPr lvl="1"/>
            <a:r>
              <a:rPr lang="en-US" dirty="0"/>
              <a:t>Edges are social interactions</a:t>
            </a:r>
          </a:p>
          <a:p>
            <a:r>
              <a:rPr lang="en-US" dirty="0"/>
              <a:t>Internet</a:t>
            </a:r>
          </a:p>
          <a:p>
            <a:pPr lvl="1"/>
            <a:r>
              <a:rPr lang="en-US" dirty="0"/>
              <a:t>Vertices are websites</a:t>
            </a:r>
          </a:p>
          <a:p>
            <a:pPr lvl="1"/>
            <a:r>
              <a:rPr lang="en-US" dirty="0"/>
              <a:t>Edges are links</a:t>
            </a:r>
          </a:p>
          <a:p>
            <a:pPr lvl="1"/>
            <a:endParaRPr lang="en-US" dirty="0"/>
          </a:p>
        </p:txBody>
      </p:sp>
    </p:spTree>
    <p:extLst>
      <p:ext uri="{BB962C8B-B14F-4D97-AF65-F5344CB8AC3E}">
        <p14:creationId xmlns:p14="http://schemas.microsoft.com/office/powerpoint/2010/main" val="415434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8A17-5668-45AC-A602-F5DEE1882951}"/>
              </a:ext>
            </a:extLst>
          </p:cNvPr>
          <p:cNvSpPr>
            <a:spLocks noGrp="1"/>
          </p:cNvSpPr>
          <p:nvPr>
            <p:ph type="title"/>
          </p:nvPr>
        </p:nvSpPr>
        <p:spPr/>
        <p:txBody>
          <a:bodyPr/>
          <a:lstStyle/>
          <a:p>
            <a:r>
              <a:rPr lang="en-US" dirty="0" err="1"/>
              <a:t>Erdos</a:t>
            </a:r>
            <a:r>
              <a:rPr lang="en-US" dirty="0"/>
              <a:t> and </a:t>
            </a:r>
            <a:r>
              <a:rPr lang="en-US" dirty="0" err="1"/>
              <a:t>Renyi</a:t>
            </a:r>
            <a:endParaRPr lang="en-US" dirty="0"/>
          </a:p>
        </p:txBody>
      </p:sp>
      <p:sp>
        <p:nvSpPr>
          <p:cNvPr id="3" name="Content Placeholder 2">
            <a:extLst>
              <a:ext uri="{FF2B5EF4-FFF2-40B4-BE49-F238E27FC236}">
                <a16:creationId xmlns:a16="http://schemas.microsoft.com/office/drawing/2014/main" id="{BC311630-F03D-424F-853A-DEA72AAF9385}"/>
              </a:ext>
            </a:extLst>
          </p:cNvPr>
          <p:cNvSpPr>
            <a:spLocks noGrp="1"/>
          </p:cNvSpPr>
          <p:nvPr>
            <p:ph idx="1"/>
          </p:nvPr>
        </p:nvSpPr>
        <p:spPr/>
        <p:txBody>
          <a:bodyPr/>
          <a:lstStyle/>
          <a:p>
            <a:r>
              <a:rPr lang="en-US" dirty="0"/>
              <a:t>These networks are very hard to display</a:t>
            </a:r>
          </a:p>
          <a:p>
            <a:pPr lvl="1"/>
            <a:r>
              <a:rPr lang="en-US" dirty="0"/>
              <a:t>Difficult topology</a:t>
            </a:r>
          </a:p>
          <a:p>
            <a:r>
              <a:rPr lang="en-US" dirty="0"/>
              <a:t>Predicts random graph theory</a:t>
            </a:r>
          </a:p>
          <a:p>
            <a:pPr lvl="1"/>
            <a:r>
              <a:rPr lang="en-US" dirty="0"/>
              <a:t>Not very well tested because of the absence of data on large networks</a:t>
            </a:r>
          </a:p>
          <a:p>
            <a:r>
              <a:rPr lang="en-US" dirty="0"/>
              <a:t>Describes networks with random graph theory</a:t>
            </a:r>
          </a:p>
        </p:txBody>
      </p:sp>
    </p:spTree>
    <p:extLst>
      <p:ext uri="{BB962C8B-B14F-4D97-AF65-F5344CB8AC3E}">
        <p14:creationId xmlns:p14="http://schemas.microsoft.com/office/powerpoint/2010/main" val="242612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EF8-69A5-413E-B779-1599BB4D0C0D}"/>
              </a:ext>
            </a:extLst>
          </p:cNvPr>
          <p:cNvSpPr>
            <a:spLocks noGrp="1"/>
          </p:cNvSpPr>
          <p:nvPr>
            <p:ph type="title"/>
          </p:nvPr>
        </p:nvSpPr>
        <p:spPr/>
        <p:txBody>
          <a:bodyPr/>
          <a:lstStyle/>
          <a:p>
            <a:r>
              <a:rPr lang="en-US" dirty="0"/>
              <a:t>Nodes interacting</a:t>
            </a:r>
          </a:p>
        </p:txBody>
      </p:sp>
      <p:sp>
        <p:nvSpPr>
          <p:cNvPr id="3" name="Content Placeholder 2">
            <a:extLst>
              <a:ext uri="{FF2B5EF4-FFF2-40B4-BE49-F238E27FC236}">
                <a16:creationId xmlns:a16="http://schemas.microsoft.com/office/drawing/2014/main" id="{B795BE02-BDB3-47DE-B046-25DC7D09A4AE}"/>
              </a:ext>
            </a:extLst>
          </p:cNvPr>
          <p:cNvSpPr>
            <a:spLocks noGrp="1"/>
          </p:cNvSpPr>
          <p:nvPr>
            <p:ph idx="1"/>
          </p:nvPr>
        </p:nvSpPr>
        <p:spPr/>
        <p:txBody>
          <a:bodyPr/>
          <a:lstStyle/>
          <a:p>
            <a:r>
              <a:rPr lang="en-US" dirty="0"/>
              <a:t>As networks grow, the chance any one node will interact with another one decreases exponentially</a:t>
            </a:r>
          </a:p>
          <a:p>
            <a:r>
              <a:rPr lang="en-US" dirty="0"/>
              <a:t>Lots of complex networks that exist in the world, but detailed topological data is available for only a few</a:t>
            </a:r>
          </a:p>
          <a:p>
            <a:r>
              <a:rPr lang="en-US" dirty="0"/>
              <a:t>Collaboration graph of movie actors is a well documented example</a:t>
            </a:r>
          </a:p>
          <a:p>
            <a:pPr lvl="1"/>
            <a:r>
              <a:rPr lang="en-US" dirty="0"/>
              <a:t>Vertex are actors</a:t>
            </a:r>
          </a:p>
          <a:p>
            <a:pPr lvl="1"/>
            <a:r>
              <a:rPr lang="en-US" dirty="0"/>
              <a:t>Edges are if they were case in the same movie</a:t>
            </a:r>
          </a:p>
          <a:p>
            <a:r>
              <a:rPr lang="en-US" dirty="0"/>
              <a:t>The probability that an actor has k links (characterizing his or her popularity) has a power-law tail for large k, following P(k) ; k2gactor, where </a:t>
            </a:r>
            <a:r>
              <a:rPr lang="en-US" dirty="0" err="1"/>
              <a:t>gactor</a:t>
            </a:r>
            <a:r>
              <a:rPr lang="en-US" dirty="0"/>
              <a:t> 5 2.3 6 0.1</a:t>
            </a:r>
          </a:p>
        </p:txBody>
      </p:sp>
    </p:spTree>
    <p:extLst>
      <p:ext uri="{BB962C8B-B14F-4D97-AF65-F5344CB8AC3E}">
        <p14:creationId xmlns:p14="http://schemas.microsoft.com/office/powerpoint/2010/main" val="386670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82F2-6866-469C-9747-12A2D8DB3F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D83DED-4F8C-4902-9C0E-2A648FC0960D}"/>
              </a:ext>
            </a:extLst>
          </p:cNvPr>
          <p:cNvSpPr>
            <a:spLocks noGrp="1"/>
          </p:cNvSpPr>
          <p:nvPr>
            <p:ph idx="1"/>
          </p:nvPr>
        </p:nvSpPr>
        <p:spPr/>
        <p:txBody>
          <a:bodyPr/>
          <a:lstStyle/>
          <a:p>
            <a:r>
              <a:rPr lang="en-US" dirty="0"/>
              <a:t>A network whose topology reflects the historical patterns of urban and industrial development is the electrical power grid of the western United States, the vertices being generators, transformers, and substations and the edges being to the high-voltage transmission lines between them</a:t>
            </a:r>
          </a:p>
        </p:txBody>
      </p:sp>
    </p:spTree>
    <p:extLst>
      <p:ext uri="{BB962C8B-B14F-4D97-AF65-F5344CB8AC3E}">
        <p14:creationId xmlns:p14="http://schemas.microsoft.com/office/powerpoint/2010/main" val="45032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E718-A15D-4AA7-A613-FA60EE766B86}"/>
              </a:ext>
            </a:extLst>
          </p:cNvPr>
          <p:cNvSpPr>
            <a:spLocks noGrp="1"/>
          </p:cNvSpPr>
          <p:nvPr>
            <p:ph type="title"/>
          </p:nvPr>
        </p:nvSpPr>
        <p:spPr/>
        <p:txBody>
          <a:bodyPr/>
          <a:lstStyle/>
          <a:p>
            <a:r>
              <a:rPr lang="en-US" dirty="0"/>
              <a:t>Strength</a:t>
            </a:r>
          </a:p>
        </p:txBody>
      </p:sp>
      <p:sp>
        <p:nvSpPr>
          <p:cNvPr id="3" name="Content Placeholder 2">
            <a:extLst>
              <a:ext uri="{FF2B5EF4-FFF2-40B4-BE49-F238E27FC236}">
                <a16:creationId xmlns:a16="http://schemas.microsoft.com/office/drawing/2014/main" id="{EE5D3A17-CAF3-4DF7-9120-D2F673594FC3}"/>
              </a:ext>
            </a:extLst>
          </p:cNvPr>
          <p:cNvSpPr>
            <a:spLocks noGrp="1"/>
          </p:cNvSpPr>
          <p:nvPr>
            <p:ph idx="1"/>
          </p:nvPr>
        </p:nvSpPr>
        <p:spPr/>
        <p:txBody>
          <a:bodyPr/>
          <a:lstStyle/>
          <a:p>
            <a:r>
              <a:rPr lang="en-US" dirty="0"/>
              <a:t>Accounted for the real issue of preferential treatment</a:t>
            </a:r>
          </a:p>
          <a:p>
            <a:r>
              <a:rPr lang="en-US" dirty="0"/>
              <a:t>Where once a node is preferred it continues to be preferred even more at </a:t>
            </a:r>
            <a:r>
              <a:rPr lang="en-US"/>
              <a:t>a later date</a:t>
            </a:r>
          </a:p>
        </p:txBody>
      </p:sp>
    </p:spTree>
    <p:extLst>
      <p:ext uri="{BB962C8B-B14F-4D97-AF65-F5344CB8AC3E}">
        <p14:creationId xmlns:p14="http://schemas.microsoft.com/office/powerpoint/2010/main" val="297171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6484-37F3-4838-BC04-D4246BE1EFC0}"/>
              </a:ext>
            </a:extLst>
          </p:cNvPr>
          <p:cNvSpPr>
            <a:spLocks noGrp="1"/>
          </p:cNvSpPr>
          <p:nvPr>
            <p:ph type="title"/>
          </p:nvPr>
        </p:nvSpPr>
        <p:spPr/>
        <p:txBody>
          <a:bodyPr/>
          <a:lstStyle/>
          <a:p>
            <a:r>
              <a:rPr lang="en-US" dirty="0"/>
              <a:t>Weakness</a:t>
            </a:r>
          </a:p>
        </p:txBody>
      </p:sp>
      <p:sp>
        <p:nvSpPr>
          <p:cNvPr id="3" name="Content Placeholder 2">
            <a:extLst>
              <a:ext uri="{FF2B5EF4-FFF2-40B4-BE49-F238E27FC236}">
                <a16:creationId xmlns:a16="http://schemas.microsoft.com/office/drawing/2014/main" id="{E7D6F63A-C41D-4080-B0DC-0A7224F5DCE6}"/>
              </a:ext>
            </a:extLst>
          </p:cNvPr>
          <p:cNvSpPr>
            <a:spLocks noGrp="1"/>
          </p:cNvSpPr>
          <p:nvPr>
            <p:ph idx="1"/>
          </p:nvPr>
        </p:nvSpPr>
        <p:spPr/>
        <p:txBody>
          <a:bodyPr/>
          <a:lstStyle/>
          <a:p>
            <a:r>
              <a:rPr lang="en-US" dirty="0"/>
              <a:t>Doesn’t take into account 1-way connectivity</a:t>
            </a:r>
          </a:p>
          <a:p>
            <a:r>
              <a:rPr lang="en-US" dirty="0"/>
              <a:t>Have different vertices that interact with different edges</a:t>
            </a:r>
          </a:p>
        </p:txBody>
      </p:sp>
    </p:spTree>
    <p:extLst>
      <p:ext uri="{BB962C8B-B14F-4D97-AF65-F5344CB8AC3E}">
        <p14:creationId xmlns:p14="http://schemas.microsoft.com/office/powerpoint/2010/main" val="3970177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283</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Large networks</vt:lpstr>
      <vt:lpstr>Examples</vt:lpstr>
      <vt:lpstr>Erdos and Renyi</vt:lpstr>
      <vt:lpstr>Nodes interacting</vt:lpstr>
      <vt:lpstr>PowerPoint Presentation</vt:lpstr>
      <vt:lpstr>Strength</vt:lpstr>
      <vt:lpstr>Weakness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Hildebrandt</dc:creator>
  <cp:lastModifiedBy>Jeff Hildebrandt</cp:lastModifiedBy>
  <cp:revision>8</cp:revision>
  <dcterms:created xsi:type="dcterms:W3CDTF">2017-11-15T23:09:45Z</dcterms:created>
  <dcterms:modified xsi:type="dcterms:W3CDTF">2017-11-16T01:15:56Z</dcterms:modified>
</cp:coreProperties>
</file>