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CC935"/>
    <a:srgbClr val="A50021"/>
    <a:srgbClr val="5F74CF"/>
    <a:srgbClr val="163D0F"/>
    <a:srgbClr val="054707"/>
    <a:srgbClr val="065A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71" d="100"/>
          <a:sy n="71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99029679-7CC5-4E81-BABC-14584B48C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9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060651C0-CE17-4461-91A6-F4851B2C05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2088-D45E-48F5-873C-5768B476E1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80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0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F643-9CAB-4690-9416-F601EC6203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B156-EBEB-41E3-8ED3-A576F515A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4269-3B9D-4F76-B7A1-37C5DE6BB9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1124-AFBC-430E-995C-6661D02534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772C-F474-4B65-9DD9-75B7484B0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2A77-F148-428F-BC3D-FA4F854D4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5C86-CAB8-4BB9-8807-2318AFD5F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5988-9373-4808-B1EE-5BF88B28C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7D9-95D7-4202-8C04-11D906C6E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B10-0AB8-4D0E-AB24-4F8698EA4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2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609600"/>
            <a:ext cx="6629400" cy="1473200"/>
          </a:xfrm>
        </p:spPr>
        <p:txBody>
          <a:bodyPr/>
          <a:lstStyle/>
          <a:p>
            <a:pPr algn="ctr"/>
            <a:r>
              <a:rPr lang="en-US" sz="3600" dirty="0" err="1" smtClean="0"/>
              <a:t>tugas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FF00"/>
                </a:solidFill>
              </a:rPr>
              <a:t>Rekayasa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Perangkat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Lunak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90800"/>
            <a:ext cx="6019800" cy="2971800"/>
          </a:xfrm>
        </p:spPr>
        <p:txBody>
          <a:bodyPr/>
          <a:lstStyle/>
          <a:p>
            <a:r>
              <a:rPr lang="en-US" sz="2800" i="0" dirty="0" smtClean="0">
                <a:solidFill>
                  <a:srgbClr val="FFFFFF"/>
                </a:solidFill>
              </a:rPr>
              <a:t>Nama		: </a:t>
            </a:r>
            <a:r>
              <a:rPr lang="en-US" sz="2800" i="0" dirty="0" err="1" smtClean="0">
                <a:solidFill>
                  <a:srgbClr val="FFFFFF"/>
                </a:solidFill>
              </a:rPr>
              <a:t>Jepri</a:t>
            </a:r>
            <a:r>
              <a:rPr lang="en-US" sz="2800" i="0" dirty="0" smtClean="0">
                <a:solidFill>
                  <a:srgbClr val="FFFFFF"/>
                </a:solidFill>
              </a:rPr>
              <a:t> </a:t>
            </a:r>
            <a:r>
              <a:rPr lang="en-US" sz="2800" i="0" dirty="0" err="1" smtClean="0">
                <a:solidFill>
                  <a:srgbClr val="FFFFFF"/>
                </a:solidFill>
              </a:rPr>
              <a:t>dwi</a:t>
            </a:r>
            <a:r>
              <a:rPr lang="en-US" sz="2800" i="0" dirty="0" smtClean="0">
                <a:solidFill>
                  <a:srgbClr val="FFFFFF"/>
                </a:solidFill>
              </a:rPr>
              <a:t> p.</a:t>
            </a:r>
          </a:p>
          <a:p>
            <a:r>
              <a:rPr lang="en-US" sz="2800" i="0" dirty="0" smtClean="0">
                <a:solidFill>
                  <a:srgbClr val="FFFFFF"/>
                </a:solidFill>
              </a:rPr>
              <a:t>NIM			: 1421024189</a:t>
            </a:r>
          </a:p>
          <a:p>
            <a:r>
              <a:rPr lang="en-US" sz="2800" i="0" dirty="0" err="1" smtClean="0">
                <a:solidFill>
                  <a:srgbClr val="FFFFFF"/>
                </a:solidFill>
              </a:rPr>
              <a:t>Kelas</a:t>
            </a:r>
            <a:r>
              <a:rPr lang="en-US" sz="2800" i="0" dirty="0">
                <a:solidFill>
                  <a:srgbClr val="FFFFFF"/>
                </a:solidFill>
              </a:rPr>
              <a:t>	</a:t>
            </a:r>
            <a:r>
              <a:rPr lang="en-US" sz="2800" i="0" dirty="0" smtClean="0">
                <a:solidFill>
                  <a:srgbClr val="FFFFFF"/>
                </a:solidFill>
              </a:rPr>
              <a:t>	: MI-7</a:t>
            </a:r>
          </a:p>
          <a:p>
            <a:r>
              <a:rPr lang="en-US" sz="2800" i="0" dirty="0" err="1" smtClean="0">
                <a:solidFill>
                  <a:srgbClr val="FFFFFF"/>
                </a:solidFill>
              </a:rPr>
              <a:t>Dosen</a:t>
            </a:r>
            <a:r>
              <a:rPr lang="en-US" sz="2800" i="0" dirty="0" smtClean="0">
                <a:solidFill>
                  <a:srgbClr val="FFFFFF"/>
                </a:solidFill>
              </a:rPr>
              <a:t> 		: </a:t>
            </a:r>
            <a:r>
              <a:rPr lang="en-US" sz="2800" i="0" dirty="0" err="1" smtClean="0">
                <a:solidFill>
                  <a:srgbClr val="FFFFFF"/>
                </a:solidFill>
              </a:rPr>
              <a:t>Teguh</a:t>
            </a:r>
            <a:r>
              <a:rPr lang="en-US" sz="2800" i="0" dirty="0" smtClean="0">
                <a:solidFill>
                  <a:srgbClr val="FFFFFF"/>
                </a:solidFill>
              </a:rPr>
              <a:t> </a:t>
            </a:r>
            <a:r>
              <a:rPr lang="en-US" sz="2800" i="0" dirty="0" err="1" smtClean="0">
                <a:solidFill>
                  <a:srgbClr val="FFFFFF"/>
                </a:solidFill>
              </a:rPr>
              <a:t>Pribadi</a:t>
            </a:r>
            <a:r>
              <a:rPr lang="en-US" sz="2800" i="0" dirty="0" smtClean="0">
                <a:solidFill>
                  <a:srgbClr val="FFFFFF"/>
                </a:solidFill>
              </a:rPr>
              <a:t> </a:t>
            </a:r>
            <a:r>
              <a:rPr lang="en-US" sz="2800" i="0" dirty="0" err="1" smtClean="0">
                <a:solidFill>
                  <a:srgbClr val="FFFFFF"/>
                </a:solidFill>
              </a:rPr>
              <a:t>S.Pd</a:t>
            </a:r>
            <a:endParaRPr lang="en-US" sz="2800" i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Sistem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Operasi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dibuat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menggunakan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apa</a:t>
            </a:r>
            <a:r>
              <a:rPr lang="en-US" dirty="0" smtClean="0">
                <a:solidFill>
                  <a:srgbClr val="FFFF00"/>
                </a:solidFill>
              </a:rPr>
              <a:t>……?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id-ID" b="1" dirty="0">
                <a:latin typeface="Agency FB" pitchFamily="34" charset="0"/>
              </a:rPr>
              <a:t>Sebuah Sistem Operasi dibuat dengan menggunakan </a:t>
            </a:r>
            <a:r>
              <a:rPr lang="id-ID" b="1" dirty="0" smtClean="0">
                <a:latin typeface="Agency FB" pitchFamily="34" charset="0"/>
              </a:rPr>
              <a:t>bahasa</a:t>
            </a:r>
            <a:r>
              <a:rPr lang="en-US" b="1" dirty="0" smtClean="0">
                <a:latin typeface="Agency FB" pitchFamily="34" charset="0"/>
              </a:rPr>
              <a:t> assembly</a:t>
            </a:r>
            <a:r>
              <a:rPr lang="id-ID" b="1" dirty="0" smtClean="0">
                <a:latin typeface="Agency FB" pitchFamily="34" charset="0"/>
              </a:rPr>
              <a:t> </a:t>
            </a:r>
            <a:r>
              <a:rPr lang="id-ID" b="1" dirty="0">
                <a:latin typeface="Agency FB" pitchFamily="34" charset="0"/>
              </a:rPr>
              <a:t>dengan mengkombinasikan berbagai algoritma </a:t>
            </a:r>
            <a:r>
              <a:rPr lang="id-ID" b="1" dirty="0" smtClean="0">
                <a:latin typeface="Agency FB" pitchFamily="34" charset="0"/>
              </a:rPr>
              <a:t>pemrograman</a:t>
            </a:r>
            <a:r>
              <a:rPr lang="en-US" b="1" dirty="0" smtClean="0">
                <a:latin typeface="Agency FB" pitchFamily="34" charset="0"/>
              </a:rPr>
              <a:t>, yang </a:t>
            </a:r>
            <a:r>
              <a:rPr lang="en-US" b="1" dirty="0" err="1" smtClean="0">
                <a:latin typeface="Agency FB" pitchFamily="34" charset="0"/>
              </a:rPr>
              <a:t>langsung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dijalankan</a:t>
            </a:r>
            <a:r>
              <a:rPr lang="en-US" b="1" dirty="0" smtClean="0">
                <a:latin typeface="Agency FB" pitchFamily="34" charset="0"/>
              </a:rPr>
              <a:t> di </a:t>
            </a:r>
            <a:r>
              <a:rPr lang="en-US" b="1" dirty="0" err="1" smtClean="0">
                <a:latin typeface="Agency FB" pitchFamily="34" charset="0"/>
              </a:rPr>
              <a:t>sebuah</a:t>
            </a:r>
            <a:r>
              <a:rPr lang="en-US" b="1" dirty="0" smtClean="0">
                <a:latin typeface="Agency FB" pitchFamily="34" charset="0"/>
              </a:rPr>
              <a:t> kernel </a:t>
            </a:r>
            <a:r>
              <a:rPr lang="en-US" b="1" dirty="0" err="1" smtClean="0">
                <a:latin typeface="Agency FB" pitchFamily="34" charset="0"/>
              </a:rPr>
              <a:t>disebuah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komputer</a:t>
            </a:r>
            <a:r>
              <a:rPr lang="en-US" b="1" dirty="0" smtClean="0">
                <a:latin typeface="Agency FB" pitchFamily="34" charset="0"/>
              </a:rPr>
              <a:t>.</a:t>
            </a:r>
            <a:endParaRPr lang="id-ID" b="1" dirty="0">
              <a:latin typeface="Agency FB" pitchFamily="34" charset="0"/>
            </a:endParaRPr>
          </a:p>
          <a:p>
            <a:pPr marL="0" indent="0">
              <a:buNone/>
            </a:pP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1 – </a:t>
            </a:r>
            <a:r>
              <a:rPr lang="en-US" dirty="0" err="1" smtClean="0">
                <a:solidFill>
                  <a:srgbClr val="FFFF00"/>
                </a:solidFill>
              </a:rPr>
              <a:t>Managemen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19201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/>
              <a:t>“Project </a:t>
            </a:r>
            <a:r>
              <a:rPr lang="en-US" b="1" i="0" dirty="0" smtClean="0"/>
              <a:t>manager </a:t>
            </a:r>
            <a:r>
              <a:rPr lang="en-US" b="1" i="0" dirty="0" err="1"/>
              <a:t>sebagai</a:t>
            </a:r>
            <a:r>
              <a:rPr lang="en-US" b="1" i="0" dirty="0"/>
              <a:t> </a:t>
            </a:r>
            <a:r>
              <a:rPr lang="en-US" b="1" i="0" dirty="0" err="1"/>
              <a:t>penanggung</a:t>
            </a:r>
            <a:r>
              <a:rPr lang="en-US" b="1" i="0" dirty="0"/>
              <a:t> </a:t>
            </a:r>
            <a:r>
              <a:rPr lang="en-US" b="1" i="0" dirty="0" err="1"/>
              <a:t>jawab</a:t>
            </a:r>
            <a:r>
              <a:rPr lang="en-US" b="1" i="0" dirty="0"/>
              <a:t> </a:t>
            </a:r>
            <a:r>
              <a:rPr lang="en-US" b="1" i="0" dirty="0" err="1" smtClean="0"/>
              <a:t>Perangkat</a:t>
            </a:r>
            <a:r>
              <a:rPr lang="en-US" b="1" i="0" dirty="0" smtClean="0"/>
              <a:t> </a:t>
            </a:r>
            <a:r>
              <a:rPr lang="en-US" b="1" i="0" dirty="0" err="1" smtClean="0"/>
              <a:t>Lunak</a:t>
            </a:r>
            <a:r>
              <a:rPr lang="en-US" i="0" dirty="0"/>
              <a:t> </a:t>
            </a:r>
            <a:r>
              <a:rPr lang="en-US" b="1" i="0" dirty="0" err="1" smtClean="0"/>
              <a:t>dituntut</a:t>
            </a:r>
            <a:r>
              <a:rPr lang="en-US" b="1" i="0" dirty="0" smtClean="0"/>
              <a:t> </a:t>
            </a:r>
            <a:r>
              <a:rPr lang="en-US" b="1" i="0" dirty="0" err="1"/>
              <a:t>menjaga</a:t>
            </a:r>
            <a:r>
              <a:rPr lang="en-US" b="1" i="0" dirty="0"/>
              <a:t> budget, </a:t>
            </a:r>
            <a:r>
              <a:rPr lang="en-US" b="1" i="0" dirty="0" err="1"/>
              <a:t>jadwal</a:t>
            </a:r>
            <a:r>
              <a:rPr lang="en-US" b="1" i="0" dirty="0"/>
              <a:t>, </a:t>
            </a:r>
            <a:r>
              <a:rPr lang="en-US" b="1" i="0" dirty="0" err="1"/>
              <a:t>kualitas</a:t>
            </a:r>
            <a:r>
              <a:rPr lang="en-US" b="1" i="0" dirty="0" smtClean="0"/>
              <a:t>”</a:t>
            </a:r>
            <a:endParaRPr lang="en-US" dirty="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/>
              <a:t>PM </a:t>
            </a:r>
            <a:r>
              <a:rPr lang="en-US" sz="2400" i="0" dirty="0" err="1"/>
              <a:t>membelikan</a:t>
            </a:r>
            <a:r>
              <a:rPr lang="en-US" sz="2400" i="0" dirty="0"/>
              <a:t> </a:t>
            </a:r>
            <a:r>
              <a:rPr lang="en-US" sz="2400" i="0" dirty="0" err="1"/>
              <a:t>alat</a:t>
            </a:r>
            <a:r>
              <a:rPr lang="en-US" sz="2400" i="0" dirty="0"/>
              <a:t> bantu </a:t>
            </a:r>
            <a:r>
              <a:rPr lang="en-US" sz="2400" i="0" dirty="0" err="1"/>
              <a:t>pengembangan</a:t>
            </a:r>
            <a:r>
              <a:rPr lang="en-US" sz="2400" i="0" dirty="0"/>
              <a:t> yang</a:t>
            </a:r>
            <a:br>
              <a:rPr lang="en-US" sz="2400" i="0" dirty="0"/>
            </a:br>
            <a:r>
              <a:rPr lang="en-US" sz="2400" i="0" dirty="0"/>
              <a:t>super </a:t>
            </a:r>
            <a:r>
              <a:rPr lang="en-US" sz="2400" i="0" dirty="0" err="1"/>
              <a:t>canggih</a:t>
            </a:r>
            <a:r>
              <a:rPr lang="en-US" sz="2400" i="0" dirty="0"/>
              <a:t>, </a:t>
            </a:r>
            <a:r>
              <a:rPr lang="en-US" sz="2400" i="0" dirty="0" err="1"/>
              <a:t>bahkan</a:t>
            </a:r>
            <a:r>
              <a:rPr lang="en-US" sz="2400" i="0" dirty="0"/>
              <a:t> </a:t>
            </a:r>
            <a:r>
              <a:rPr lang="en-US" sz="2400" i="0" dirty="0" err="1"/>
              <a:t>komputer</a:t>
            </a:r>
            <a:r>
              <a:rPr lang="en-US" sz="2400" i="0" dirty="0"/>
              <a:t> </a:t>
            </a:r>
            <a:r>
              <a:rPr lang="en-US" sz="2400" i="0" dirty="0" err="1"/>
              <a:t>generasi</a:t>
            </a:r>
            <a:r>
              <a:rPr lang="en-US" sz="2400" i="0" dirty="0"/>
              <a:t> </a:t>
            </a:r>
            <a:r>
              <a:rPr lang="en-US" sz="2400" i="0" dirty="0" err="1" smtClean="0"/>
              <a:t>terbaru</a:t>
            </a:r>
            <a:r>
              <a:rPr lang="en-US" sz="2400" i="0" dirty="0" smtClean="0"/>
              <a:t>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Masalah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pengembangan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lunak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berkualitas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lebih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penting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dari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sekedar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komputer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terbaru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. CASE (Computer Aided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Sofware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Engineering) tools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lebih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penting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daripada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keras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untuk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mendapatkan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kualitas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produktifitas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baik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,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tapi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banyak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pengembangperangkat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lunak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tidak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menyadarinya</a:t>
            </a:r>
            <a:endParaRPr lang="en-US" sz="3000" i="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3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1 – </a:t>
            </a:r>
            <a:r>
              <a:rPr lang="en-US" dirty="0" err="1" smtClean="0">
                <a:solidFill>
                  <a:srgbClr val="FFFF00"/>
                </a:solidFill>
              </a:rPr>
              <a:t>Managemen</a:t>
            </a:r>
            <a:r>
              <a:rPr lang="en-US" dirty="0" smtClean="0">
                <a:solidFill>
                  <a:srgbClr val="FFFF00"/>
                </a:solidFill>
              </a:rPr>
              <a:t> (2)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Jika</a:t>
            </a:r>
            <a:r>
              <a:rPr lang="en-US" sz="2400" i="0" dirty="0"/>
              <a:t> </a:t>
            </a:r>
            <a:r>
              <a:rPr lang="en-US" sz="2400" i="0" dirty="0" err="1"/>
              <a:t>dikejar</a:t>
            </a:r>
            <a:r>
              <a:rPr lang="en-US" sz="2400" i="0" dirty="0"/>
              <a:t> </a:t>
            </a:r>
            <a:r>
              <a:rPr lang="en-US" sz="2400" i="0" dirty="0" err="1"/>
              <a:t>jadwal</a:t>
            </a:r>
            <a:r>
              <a:rPr lang="en-US" sz="2400" i="0" dirty="0"/>
              <a:t>, </a:t>
            </a:r>
            <a:r>
              <a:rPr lang="en-US" sz="2400" i="0" dirty="0" err="1"/>
              <a:t>apakah</a:t>
            </a:r>
            <a:r>
              <a:rPr lang="en-US" sz="2400" i="0" dirty="0"/>
              <a:t> </a:t>
            </a:r>
            <a:r>
              <a:rPr lang="en-US" sz="2400" i="0" dirty="0" err="1"/>
              <a:t>solusinya</a:t>
            </a:r>
            <a:r>
              <a:rPr lang="en-US" sz="2400" i="0" dirty="0"/>
              <a:t> </a:t>
            </a:r>
            <a:r>
              <a:rPr lang="en-US" sz="2400" i="0" dirty="0" err="1"/>
              <a:t>menambah</a:t>
            </a:r>
            <a:r>
              <a:rPr lang="en-US" sz="2400" i="0" dirty="0"/>
              <a:t/>
            </a:r>
            <a:br>
              <a:rPr lang="en-US" sz="2400" i="0" dirty="0"/>
            </a:br>
            <a:r>
              <a:rPr lang="en-US" sz="2400" dirty="0"/>
              <a:t>programmer </a:t>
            </a:r>
            <a:r>
              <a:rPr lang="en-US" sz="2400" i="0" dirty="0"/>
              <a:t>yang </a:t>
            </a:r>
            <a:r>
              <a:rPr lang="en-US" sz="2400" i="0" dirty="0" err="1"/>
              <a:t>mengerjakan</a:t>
            </a:r>
            <a:r>
              <a:rPr lang="en-US" sz="2400" i="0" dirty="0" smtClean="0"/>
              <a:t>?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effectLst/>
                <a:latin typeface="Agency FB" pitchFamily="34" charset="0"/>
              </a:rPr>
              <a:t>Membuat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bukan</a:t>
            </a:r>
            <a:r>
              <a:rPr lang="en-US" sz="4000" dirty="0" smtClean="0">
                <a:effectLst/>
                <a:latin typeface="Agency FB" pitchFamily="34" charset="0"/>
              </a:rPr>
              <a:t> proses </a:t>
            </a:r>
            <a:r>
              <a:rPr lang="en-US" sz="4000" dirty="0" err="1" smtClean="0">
                <a:effectLst/>
                <a:latin typeface="Agency FB" pitchFamily="34" charset="0"/>
              </a:rPr>
              <a:t>mekanis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seperti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industrimanufaktur</a:t>
            </a:r>
            <a:r>
              <a:rPr lang="en-US" sz="4000" dirty="0" smtClean="0">
                <a:effectLst/>
                <a:latin typeface="Agency FB" pitchFamily="34" charset="0"/>
              </a:rPr>
              <a:t>. </a:t>
            </a:r>
            <a:r>
              <a:rPr lang="en-US" sz="4000" dirty="0" err="1" smtClean="0">
                <a:effectLst/>
                <a:latin typeface="Agency FB" pitchFamily="34" charset="0"/>
              </a:rPr>
              <a:t>Jika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kita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menambah</a:t>
            </a:r>
            <a:r>
              <a:rPr lang="en-US" sz="4000" dirty="0" smtClean="0">
                <a:effectLst/>
                <a:latin typeface="Agency FB" pitchFamily="34" charset="0"/>
              </a:rPr>
              <a:t> orang </a:t>
            </a:r>
            <a:r>
              <a:rPr lang="en-US" sz="4000" dirty="0" err="1" smtClean="0">
                <a:effectLst/>
                <a:latin typeface="Agency FB" pitchFamily="34" charset="0"/>
              </a:rPr>
              <a:t>pada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proyek</a:t>
            </a:r>
            <a:r>
              <a:rPr lang="en-US" sz="4000" dirty="0" smtClean="0">
                <a:effectLst/>
                <a:latin typeface="Agency FB" pitchFamily="34" charset="0"/>
              </a:rPr>
              <a:t> yang </a:t>
            </a:r>
            <a:r>
              <a:rPr lang="en-US" sz="4000" dirty="0" err="1" smtClean="0">
                <a:effectLst/>
                <a:latin typeface="Agency FB" pitchFamily="34" charset="0"/>
              </a:rPr>
              <a:t>terlambat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itu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justru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akan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lebihterlambat</a:t>
            </a:r>
            <a:endParaRPr lang="en-US" sz="4000" dirty="0">
              <a:effectLst/>
              <a:latin typeface="Agency FB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2 – </a:t>
            </a:r>
            <a:r>
              <a:rPr lang="en-US" dirty="0" err="1" smtClean="0">
                <a:solidFill>
                  <a:srgbClr val="FFFF00"/>
                </a:solidFill>
              </a:rPr>
              <a:t>Clien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996950" y="2173287"/>
            <a:ext cx="7961312" cy="923925"/>
            <a:chOff x="1267" y="2532"/>
            <a:chExt cx="3185" cy="582"/>
          </a:xfrm>
        </p:grpSpPr>
        <p:sp>
          <p:nvSpPr>
            <p:cNvPr id="5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73038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9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1285875" y="2286000"/>
            <a:ext cx="758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Kalimat</a:t>
            </a:r>
            <a:r>
              <a:rPr lang="en-US" sz="2400" i="0" dirty="0"/>
              <a:t> </a:t>
            </a:r>
            <a:r>
              <a:rPr lang="en-US" sz="2400" i="0" dirty="0" err="1"/>
              <a:t>umum</a:t>
            </a:r>
            <a:r>
              <a:rPr lang="en-US" sz="2400" i="0" dirty="0"/>
              <a:t> yang </a:t>
            </a:r>
            <a:r>
              <a:rPr lang="en-US" sz="2400" i="0" dirty="0" err="1"/>
              <a:t>menyatakan</a:t>
            </a:r>
            <a:r>
              <a:rPr lang="en-US" sz="2400" i="0" dirty="0"/>
              <a:t> </a:t>
            </a:r>
            <a:r>
              <a:rPr lang="en-US" sz="2400" i="0" dirty="0" err="1"/>
              <a:t>objektif</a:t>
            </a:r>
            <a:r>
              <a:rPr lang="en-US" sz="2400" i="0" dirty="0"/>
              <a:t> </a:t>
            </a:r>
            <a:r>
              <a:rPr lang="en-US" sz="2400" i="0" dirty="0" err="1"/>
              <a:t>sudah</a:t>
            </a:r>
            <a:r>
              <a:rPr lang="en-US" sz="2400" i="0" dirty="0"/>
              <a:t> </a:t>
            </a:r>
            <a:r>
              <a:rPr lang="en-US" sz="2400" i="0" dirty="0" err="1"/>
              <a:t>cukup</a:t>
            </a:r>
            <a:r>
              <a:rPr lang="en-US" sz="2400" i="0" dirty="0"/>
              <a:t/>
            </a:r>
            <a:br>
              <a:rPr lang="en-US" sz="2400" i="0" dirty="0"/>
            </a:br>
            <a:r>
              <a:rPr lang="en-US" sz="2400" i="0" dirty="0" err="1"/>
              <a:t>untuk</a:t>
            </a:r>
            <a:r>
              <a:rPr lang="en-US" sz="2400" i="0" dirty="0"/>
              <a:t> </a:t>
            </a:r>
            <a:r>
              <a:rPr lang="en-US" sz="2400" dirty="0"/>
              <a:t>coding</a:t>
            </a:r>
            <a:r>
              <a:rPr lang="en-US" sz="2400" i="0" dirty="0"/>
              <a:t>. “</a:t>
            </a:r>
            <a:r>
              <a:rPr lang="en-US" sz="2400" dirty="0"/>
              <a:t>Lain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perinci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i="0" dirty="0" smtClean="0"/>
              <a:t>”.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gray">
          <a:xfrm>
            <a:off x="223839" y="3506212"/>
            <a:ext cx="75676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err="1" smtClean="0">
                <a:effectLst/>
                <a:latin typeface="Agency FB" pitchFamily="34" charset="0"/>
              </a:rPr>
              <a:t>Definisi</a:t>
            </a:r>
            <a:r>
              <a:rPr lang="en-US" sz="3200" dirty="0" smtClean="0">
                <a:effectLst/>
                <a:latin typeface="Agency FB" pitchFamily="34" charset="0"/>
              </a:rPr>
              <a:t> yang </a:t>
            </a:r>
            <a:r>
              <a:rPr lang="en-US" sz="3200" dirty="0" err="1" smtClean="0">
                <a:effectLst/>
                <a:latin typeface="Agency FB" pitchFamily="34" charset="0"/>
              </a:rPr>
              <a:t>tidak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jelas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justru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akan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menggagalkan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usaha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3200" dirty="0" smtClean="0">
                <a:effectLst/>
                <a:latin typeface="Agency FB" pitchFamily="34" charset="0"/>
              </a:rPr>
              <a:t> </a:t>
            </a:r>
            <a:r>
              <a:rPr lang="en-US" sz="3200" dirty="0" err="1" smtClean="0">
                <a:effectLst/>
                <a:latin typeface="Agency FB" pitchFamily="34" charset="0"/>
              </a:rPr>
              <a:t>perangkat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lunak</a:t>
            </a:r>
            <a:r>
              <a:rPr lang="en-US" sz="3200" dirty="0" smtClean="0">
                <a:effectLst/>
                <a:latin typeface="Agency FB" pitchFamily="34" charset="0"/>
              </a:rPr>
              <a:t>. </a:t>
            </a:r>
            <a:r>
              <a:rPr lang="en-US" sz="3200" dirty="0" err="1" smtClean="0">
                <a:effectLst/>
                <a:latin typeface="Agency FB" pitchFamily="34" charset="0"/>
              </a:rPr>
              <a:t>Justru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diperlukan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deskripsi</a:t>
            </a:r>
            <a:r>
              <a:rPr lang="en-US" sz="3200" dirty="0" smtClean="0">
                <a:effectLst/>
                <a:latin typeface="Agency FB" pitchFamily="34" charset="0"/>
              </a:rPr>
              <a:t> formal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detil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dari</a:t>
            </a:r>
            <a:r>
              <a:rPr lang="en-US" sz="3200" dirty="0" smtClean="0">
                <a:effectLst/>
                <a:latin typeface="Agency FB" pitchFamily="34" charset="0"/>
              </a:rPr>
              <a:t> domain </a:t>
            </a:r>
            <a:r>
              <a:rPr lang="en-US" sz="3200" dirty="0" err="1" smtClean="0">
                <a:effectLst/>
                <a:latin typeface="Agency FB" pitchFamily="34" charset="0"/>
              </a:rPr>
              <a:t>informasi,fungsi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performansi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antarmuka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batasan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desain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kriteria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validasi</a:t>
            </a:r>
            <a:r>
              <a:rPr lang="en-US" sz="3200" dirty="0" smtClean="0">
                <a:effectLst/>
                <a:latin typeface="Agency FB" pitchFamily="34" charset="0"/>
              </a:rPr>
              <a:t>. </a:t>
            </a:r>
            <a:r>
              <a:rPr lang="en-US" sz="3200" dirty="0" err="1" smtClean="0">
                <a:effectLst/>
                <a:latin typeface="Agency FB" pitchFamily="34" charset="0"/>
              </a:rPr>
              <a:t>Karakteristik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inihanya</a:t>
            </a:r>
            <a:r>
              <a:rPr lang="en-US" sz="3200" dirty="0" smtClean="0">
                <a:effectLst/>
                <a:latin typeface="Agency FB" pitchFamily="34" charset="0"/>
              </a:rPr>
              <a:t> bias </a:t>
            </a:r>
            <a:r>
              <a:rPr lang="en-US" sz="3200" dirty="0" err="1" smtClean="0">
                <a:effectLst/>
                <a:latin typeface="Agency FB" pitchFamily="34" charset="0"/>
              </a:rPr>
              <a:t>didapat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melalui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komunikasi</a:t>
            </a:r>
            <a:r>
              <a:rPr lang="en-US" sz="3200" dirty="0" smtClean="0">
                <a:effectLst/>
                <a:latin typeface="Agency FB" pitchFamily="34" charset="0"/>
              </a:rPr>
              <a:t> total </a:t>
            </a:r>
            <a:r>
              <a:rPr lang="en-US" sz="3200" dirty="0" err="1" smtClean="0">
                <a:effectLst/>
                <a:latin typeface="Agency FB" pitchFamily="34" charset="0"/>
              </a:rPr>
              <a:t>antara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pelanggan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pengembang</a:t>
            </a:r>
            <a:r>
              <a:rPr lang="en-US" sz="3200" dirty="0" smtClean="0">
                <a:effectLst/>
                <a:latin typeface="Agency FB" pitchFamily="34" charset="0"/>
              </a:rPr>
              <a:t>.</a:t>
            </a:r>
            <a:endParaRPr lang="en-US" sz="3200" dirty="0">
              <a:effectLst/>
              <a:latin typeface="Agency FB" pitchFamily="34" charset="0"/>
            </a:endParaRP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152400" y="2022475"/>
            <a:ext cx="1238250" cy="1236662"/>
            <a:chOff x="802" y="845"/>
            <a:chExt cx="827" cy="826"/>
          </a:xfrm>
        </p:grpSpPr>
        <p:sp>
          <p:nvSpPr>
            <p:cNvPr id="15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gray">
          <a:xfrm>
            <a:off x="223838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" y="1219201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i="0" dirty="0"/>
              <a:t>“Ada anggapan bahwa developer kurang</a:t>
            </a:r>
            <a:r>
              <a:rPr lang="sv-SE" i="0" dirty="0"/>
              <a:t/>
            </a:r>
            <a:br>
              <a:rPr lang="sv-SE" i="0" dirty="0"/>
            </a:br>
            <a:r>
              <a:rPr lang="sv-SE" b="1" i="0" dirty="0"/>
              <a:t>menguasai/berusaha</a:t>
            </a:r>
            <a:r>
              <a:rPr lang="sv-SE" b="1" i="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2 – </a:t>
            </a:r>
            <a:r>
              <a:rPr lang="en-US" dirty="0" err="1" smtClean="0">
                <a:solidFill>
                  <a:srgbClr val="FFFF00"/>
                </a:solidFill>
              </a:rPr>
              <a:t>Clien</a:t>
            </a:r>
            <a:r>
              <a:rPr lang="en-US" dirty="0" smtClean="0">
                <a:solidFill>
                  <a:srgbClr val="FFFF00"/>
                </a:solidFill>
              </a:rPr>
              <a:t> (2)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996950" y="2173287"/>
            <a:ext cx="7961312" cy="923925"/>
            <a:chOff x="1267" y="2532"/>
            <a:chExt cx="3185" cy="582"/>
          </a:xfrm>
        </p:grpSpPr>
        <p:sp>
          <p:nvSpPr>
            <p:cNvPr id="6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52400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10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1285875" y="2138571"/>
            <a:ext cx="75866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100" i="0" dirty="0" err="1"/>
              <a:t>Kebutuhan</a:t>
            </a:r>
            <a:r>
              <a:rPr lang="en-US" sz="2100" i="0" dirty="0"/>
              <a:t> </a:t>
            </a:r>
            <a:r>
              <a:rPr lang="en-US" sz="2100" i="0" dirty="0" err="1"/>
              <a:t>proyek</a:t>
            </a:r>
            <a:r>
              <a:rPr lang="en-US" sz="2100" i="0" dirty="0"/>
              <a:t> </a:t>
            </a:r>
            <a:r>
              <a:rPr lang="en-US" sz="2100" i="0" dirty="0" err="1"/>
              <a:t>akan</a:t>
            </a:r>
            <a:r>
              <a:rPr lang="en-US" sz="2100" i="0" dirty="0"/>
              <a:t> </a:t>
            </a:r>
            <a:r>
              <a:rPr lang="en-US" sz="2100" i="0" dirty="0" err="1"/>
              <a:t>terus</a:t>
            </a:r>
            <a:r>
              <a:rPr lang="en-US" sz="2100" i="0" dirty="0"/>
              <a:t> </a:t>
            </a:r>
            <a:r>
              <a:rPr lang="en-US" sz="2100" i="0" dirty="0" err="1"/>
              <a:t>berubah</a:t>
            </a:r>
            <a:r>
              <a:rPr lang="en-US" sz="2100" i="0" dirty="0"/>
              <a:t>, </a:t>
            </a:r>
            <a:r>
              <a:rPr lang="en-US" sz="2100" i="0" dirty="0" err="1"/>
              <a:t>tapi</a:t>
            </a:r>
            <a:r>
              <a:rPr lang="en-US" sz="2100" i="0" dirty="0"/>
              <a:t/>
            </a:r>
            <a:br>
              <a:rPr lang="en-US" sz="2100" i="0" dirty="0"/>
            </a:br>
            <a:r>
              <a:rPr lang="en-US" sz="2100" i="0" dirty="0" err="1"/>
              <a:t>perubahan</a:t>
            </a:r>
            <a:r>
              <a:rPr lang="en-US" sz="2100" i="0" dirty="0"/>
              <a:t> </a:t>
            </a:r>
            <a:r>
              <a:rPr lang="en-US" sz="2100" i="0" dirty="0" err="1"/>
              <a:t>ini</a:t>
            </a:r>
            <a:r>
              <a:rPr lang="en-US" sz="2100" i="0" dirty="0"/>
              <a:t> </a:t>
            </a:r>
            <a:r>
              <a:rPr lang="en-US" sz="2100" i="0" dirty="0" err="1"/>
              <a:t>akan</a:t>
            </a:r>
            <a:r>
              <a:rPr lang="en-US" sz="2100" i="0" dirty="0"/>
              <a:t> </a:t>
            </a:r>
            <a:r>
              <a:rPr lang="en-US" sz="2100" i="0" dirty="0" err="1"/>
              <a:t>dapat</a:t>
            </a:r>
            <a:r>
              <a:rPr lang="en-US" sz="2100" i="0" dirty="0"/>
              <a:t> </a:t>
            </a:r>
            <a:r>
              <a:rPr lang="en-US" sz="2100" i="0" dirty="0" err="1"/>
              <a:t>ditanggapi</a:t>
            </a:r>
            <a:r>
              <a:rPr lang="en-US" sz="2100" i="0" dirty="0"/>
              <a:t> </a:t>
            </a:r>
            <a:r>
              <a:rPr lang="en-US" sz="2100" i="0" dirty="0" err="1"/>
              <a:t>dengan</a:t>
            </a:r>
            <a:r>
              <a:rPr lang="en-US" sz="2100" i="0" dirty="0"/>
              <a:t> </a:t>
            </a:r>
            <a:r>
              <a:rPr lang="en-US" sz="2100" i="0" dirty="0" err="1"/>
              <a:t>mudah</a:t>
            </a:r>
            <a:r>
              <a:rPr lang="en-US" sz="2100" i="0" dirty="0"/>
              <a:t/>
            </a:r>
            <a:br>
              <a:rPr lang="en-US" sz="2100" i="0" dirty="0"/>
            </a:br>
            <a:r>
              <a:rPr lang="en-US" sz="2100" i="0" dirty="0" err="1"/>
              <a:t>karena</a:t>
            </a:r>
            <a:r>
              <a:rPr lang="en-US" sz="2100" i="0" dirty="0"/>
              <a:t> PL </a:t>
            </a:r>
            <a:r>
              <a:rPr lang="en-US" sz="2100" i="0" dirty="0" err="1"/>
              <a:t>itu</a:t>
            </a:r>
            <a:r>
              <a:rPr lang="en-US" sz="2100" i="0" dirty="0"/>
              <a:t> </a:t>
            </a:r>
            <a:r>
              <a:rPr lang="en-US" sz="2100" i="0" dirty="0" err="1"/>
              <a:t>bersifat</a:t>
            </a:r>
            <a:r>
              <a:rPr lang="en-US" sz="2100" i="0" dirty="0"/>
              <a:t> </a:t>
            </a:r>
            <a:r>
              <a:rPr lang="en-US" sz="2100" i="0" dirty="0" err="1"/>
              <a:t>fleksibel</a:t>
            </a:r>
            <a:r>
              <a:rPr lang="en-US" sz="2100" i="0" dirty="0" smtClean="0"/>
              <a:t>.</a:t>
            </a:r>
            <a:endParaRPr lang="en-US" sz="21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gray">
          <a:xfrm>
            <a:off x="223839" y="3506212"/>
            <a:ext cx="75676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err="1" smtClean="0">
                <a:effectLst/>
                <a:latin typeface="Agency FB" pitchFamily="34" charset="0"/>
              </a:rPr>
              <a:t>memang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betul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kebutuhan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perangkat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lunak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akan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berubah</a:t>
            </a:r>
            <a:r>
              <a:rPr lang="en-US" sz="3600" dirty="0" smtClean="0">
                <a:effectLst/>
                <a:latin typeface="Agency FB" pitchFamily="34" charset="0"/>
              </a:rPr>
              <a:t>, </a:t>
            </a:r>
            <a:r>
              <a:rPr lang="en-US" sz="3600" dirty="0" err="1" smtClean="0">
                <a:effectLst/>
                <a:latin typeface="Agency FB" pitchFamily="34" charset="0"/>
              </a:rPr>
              <a:t>namundampaknya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tergantung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pada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waktu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pemunculannya</a:t>
            </a:r>
            <a:r>
              <a:rPr lang="en-US" sz="3600" dirty="0" smtClean="0">
                <a:effectLst/>
                <a:latin typeface="Agency FB" pitchFamily="34" charset="0"/>
              </a:rPr>
              <a:t>. </a:t>
            </a:r>
            <a:r>
              <a:rPr lang="en-US" sz="3600" dirty="0" err="1" smtClean="0">
                <a:effectLst/>
                <a:latin typeface="Agency FB" pitchFamily="34" charset="0"/>
              </a:rPr>
              <a:t>Jika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muncul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pada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tahap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definisi</a:t>
            </a:r>
            <a:r>
              <a:rPr lang="en-US" sz="3600" dirty="0" smtClean="0">
                <a:effectLst/>
                <a:latin typeface="Agency FB" pitchFamily="34" charset="0"/>
              </a:rPr>
              <a:t>, </a:t>
            </a:r>
            <a:r>
              <a:rPr lang="en-US" sz="3600" dirty="0" err="1" smtClean="0">
                <a:effectLst/>
                <a:latin typeface="Agency FB" pitchFamily="34" charset="0"/>
              </a:rPr>
              <a:t>pengaruhnya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tidak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banyak</a:t>
            </a:r>
            <a:r>
              <a:rPr lang="en-US" sz="3600" dirty="0" smtClean="0">
                <a:effectLst/>
                <a:latin typeface="Agency FB" pitchFamily="34" charset="0"/>
              </a:rPr>
              <a:t>, </a:t>
            </a:r>
            <a:r>
              <a:rPr lang="en-US" sz="3600" dirty="0" err="1" smtClean="0">
                <a:effectLst/>
                <a:latin typeface="Agency FB" pitchFamily="34" charset="0"/>
              </a:rPr>
              <a:t>lebih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kebelakang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dampaknya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akan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lebih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besar</a:t>
            </a:r>
            <a:r>
              <a:rPr lang="en-US" sz="3600" dirty="0" smtClean="0">
                <a:effectLst/>
                <a:latin typeface="Agency FB" pitchFamily="34" charset="0"/>
              </a:rPr>
              <a:t>.</a:t>
            </a:r>
            <a:endParaRPr lang="en-US" sz="3600" dirty="0">
              <a:effectLst/>
              <a:latin typeface="Agency FB" pitchFamily="34" charset="0"/>
            </a:endParaRP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52400" y="2022475"/>
            <a:ext cx="1238250" cy="1236662"/>
            <a:chOff x="802" y="845"/>
            <a:chExt cx="827" cy="826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223838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3 – </a:t>
            </a:r>
            <a:r>
              <a:rPr lang="en-US" dirty="0" err="1" smtClean="0">
                <a:solidFill>
                  <a:srgbClr val="FFFF00"/>
                </a:solidFill>
              </a:rPr>
              <a:t>Pengembang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19201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/>
              <a:t>“</a:t>
            </a:r>
            <a:r>
              <a:rPr lang="en-US" sz="2000" b="1" i="0" dirty="0" err="1" smtClean="0"/>
              <a:t>Perangkat</a:t>
            </a:r>
            <a:r>
              <a:rPr lang="en-US" sz="2000" b="1" i="0" dirty="0" smtClean="0"/>
              <a:t> </a:t>
            </a:r>
            <a:r>
              <a:rPr lang="en-US" sz="2000" b="1" i="0" dirty="0" err="1" smtClean="0"/>
              <a:t>Lunak</a:t>
            </a:r>
            <a:r>
              <a:rPr lang="en-US" sz="2000" b="1" i="0" dirty="0" smtClean="0"/>
              <a:t> </a:t>
            </a:r>
            <a:r>
              <a:rPr lang="en-US" sz="2000" b="1" i="0" dirty="0" err="1"/>
              <a:t>itu</a:t>
            </a:r>
            <a:r>
              <a:rPr lang="en-US" sz="2000" b="1" i="0" dirty="0"/>
              <a:t> program</a:t>
            </a:r>
            <a:r>
              <a:rPr lang="en-US" sz="2000" b="1" i="0" dirty="0" smtClean="0"/>
              <a:t>”</a:t>
            </a:r>
            <a:endParaRPr lang="en-US" sz="2000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1276350" y="2209800"/>
            <a:ext cx="765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i="0" dirty="0" err="1"/>
              <a:t>Selama</a:t>
            </a:r>
            <a:r>
              <a:rPr lang="en-US" sz="2800" i="0" dirty="0"/>
              <a:t> program </a:t>
            </a:r>
            <a:r>
              <a:rPr lang="en-US" sz="2800" i="0" dirty="0" err="1"/>
              <a:t>belum</a:t>
            </a:r>
            <a:r>
              <a:rPr lang="en-US" sz="2800" i="0" dirty="0"/>
              <a:t> </a:t>
            </a:r>
            <a:r>
              <a:rPr lang="en-US" sz="2800" i="0" dirty="0" err="1"/>
              <a:t>berjalan</a:t>
            </a:r>
            <a:r>
              <a:rPr lang="en-US" sz="2800" i="0" dirty="0"/>
              <a:t>, </a:t>
            </a:r>
            <a:r>
              <a:rPr lang="en-US" sz="2800" i="0" dirty="0" err="1"/>
              <a:t>sulit</a:t>
            </a:r>
            <a:r>
              <a:rPr lang="en-US" sz="2800" i="0" dirty="0"/>
              <a:t> </a:t>
            </a:r>
            <a:r>
              <a:rPr lang="en-US" sz="2800" i="0" dirty="0" err="1"/>
              <a:t>untuk</a:t>
            </a:r>
            <a:r>
              <a:rPr lang="en-US" sz="2800" i="0" dirty="0"/>
              <a:t/>
            </a:r>
            <a:br>
              <a:rPr lang="en-US" sz="2800" i="0" dirty="0"/>
            </a:br>
            <a:r>
              <a:rPr lang="en-US" sz="2800" i="0" dirty="0" err="1"/>
              <a:t>mengetahui</a:t>
            </a:r>
            <a:r>
              <a:rPr lang="en-US" sz="2800" i="0" dirty="0"/>
              <a:t> </a:t>
            </a:r>
            <a:r>
              <a:rPr lang="en-US" sz="2800" i="0" dirty="0" err="1"/>
              <a:t>kualitasnya</a:t>
            </a:r>
            <a:r>
              <a:rPr lang="en-US" sz="2800" i="0" dirty="0" smtClean="0"/>
              <a:t>.</a:t>
            </a:r>
            <a:endParaRPr lang="en-US" sz="28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447931" y="3465255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dirty="0">
                <a:latin typeface="Agency FB" pitchFamily="34" charset="0"/>
              </a:rPr>
              <a:t>Salah </a:t>
            </a:r>
            <a:r>
              <a:rPr lang="en-US" sz="3200" dirty="0" err="1">
                <a:latin typeface="Agency FB" pitchFamily="34" charset="0"/>
              </a:rPr>
              <a:t>satu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mekanisme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jaminan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peranglat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yang paling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diperkirakan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darib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awal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proyek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Tinjauan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merupakan</a:t>
            </a:r>
            <a:r>
              <a:rPr lang="en-US" sz="3200" dirty="0">
                <a:latin typeface="Agency FB" pitchFamily="34" charset="0"/>
              </a:rPr>
              <a:t> “filter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” yang </a:t>
            </a:r>
            <a:r>
              <a:rPr lang="en-US" sz="3200" dirty="0" err="1">
                <a:latin typeface="Agency FB" pitchFamily="34" charset="0"/>
              </a:rPr>
              <a:t>lebih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pada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pengujian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untuk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menemukan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kesalahan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khusus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000" i="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08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3 – </a:t>
            </a:r>
            <a:r>
              <a:rPr lang="en-US" dirty="0" err="1" smtClean="0">
                <a:solidFill>
                  <a:srgbClr val="FFFF00"/>
                </a:solidFill>
              </a:rPr>
              <a:t>Pengembang</a:t>
            </a:r>
            <a:r>
              <a:rPr lang="en-US" dirty="0" smtClean="0">
                <a:solidFill>
                  <a:srgbClr val="FFFF00"/>
                </a:solidFill>
              </a:rPr>
              <a:t> (2)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Faktor</a:t>
            </a:r>
            <a:r>
              <a:rPr lang="en-US" sz="2400" i="0" dirty="0"/>
              <a:t> </a:t>
            </a:r>
            <a:r>
              <a:rPr lang="en-US" sz="2400" i="0" dirty="0" err="1"/>
              <a:t>penentu</a:t>
            </a:r>
            <a:r>
              <a:rPr lang="en-US" sz="2400" i="0" dirty="0"/>
              <a:t> </a:t>
            </a:r>
            <a:r>
              <a:rPr lang="en-US" sz="2400" i="0" dirty="0" err="1"/>
              <a:t>suksesnya</a:t>
            </a:r>
            <a:r>
              <a:rPr lang="en-US" sz="2400" i="0" dirty="0"/>
              <a:t> </a:t>
            </a:r>
            <a:r>
              <a:rPr lang="en-US" sz="2400" i="0" dirty="0" err="1"/>
              <a:t>proyek</a:t>
            </a:r>
            <a:r>
              <a:rPr lang="en-US" sz="2400" i="0" dirty="0"/>
              <a:t> </a:t>
            </a:r>
            <a:r>
              <a:rPr lang="en-US" sz="2400" i="0" dirty="0" err="1"/>
              <a:t>adalah</a:t>
            </a:r>
            <a:r>
              <a:rPr lang="en-US" sz="2400" i="0" dirty="0"/>
              <a:t> program</a:t>
            </a:r>
            <a:br>
              <a:rPr lang="en-US" sz="2400" i="0" dirty="0"/>
            </a:br>
            <a:r>
              <a:rPr lang="en-US" sz="2400" i="0" dirty="0" err="1"/>
              <a:t>berjalan</a:t>
            </a:r>
            <a:r>
              <a:rPr lang="en-US" sz="2400" i="0" dirty="0"/>
              <a:t> </a:t>
            </a:r>
            <a:r>
              <a:rPr lang="en-US" sz="2400" i="0" dirty="0" err="1"/>
              <a:t>tanpa</a:t>
            </a:r>
            <a:r>
              <a:rPr lang="en-US" sz="2400" i="0" dirty="0"/>
              <a:t> </a:t>
            </a:r>
            <a:r>
              <a:rPr lang="en-US" sz="2400" dirty="0"/>
              <a:t>error</a:t>
            </a:r>
            <a:r>
              <a:rPr lang="en-US" sz="2400" i="0" dirty="0" smtClean="0"/>
              <a:t>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smtClean="0">
                <a:effectLst/>
                <a:latin typeface="Agency FB" pitchFamily="34" charset="0"/>
              </a:rPr>
              <a:t>Program </a:t>
            </a:r>
            <a:r>
              <a:rPr lang="en-US" sz="4000" dirty="0" err="1" smtClean="0">
                <a:effectLst/>
                <a:latin typeface="Agency FB" pitchFamily="34" charset="0"/>
              </a:rPr>
              <a:t>hanyalah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satu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komponen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dari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lunak.Dokumentasi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penting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dasar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4000" dirty="0" smtClean="0">
                <a:effectLst/>
                <a:latin typeface="Agency FB" pitchFamily="34" charset="0"/>
              </a:rPr>
              <a:t> yang </a:t>
            </a:r>
            <a:r>
              <a:rPr lang="en-US" sz="4000" dirty="0" err="1" smtClean="0">
                <a:effectLst/>
                <a:latin typeface="Agency FB" pitchFamily="34" charset="0"/>
              </a:rPr>
              <a:t>sukses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serta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penunjuk</a:t>
            </a:r>
            <a:r>
              <a:rPr lang="en-US" sz="4000" dirty="0" smtClean="0">
                <a:effectLst/>
                <a:latin typeface="Agency FB" pitchFamily="34" charset="0"/>
              </a:rPr>
              <a:t> </a:t>
            </a:r>
            <a:r>
              <a:rPr lang="en-US" sz="4000" dirty="0" err="1" smtClean="0">
                <a:effectLst/>
                <a:latin typeface="Agency FB" pitchFamily="34" charset="0"/>
              </a:rPr>
              <a:t>untuk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pemeliharaan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</a:t>
            </a:r>
            <a:endParaRPr lang="en-US" sz="4000" dirty="0">
              <a:effectLst/>
              <a:latin typeface="Agency FB" pitchFamily="34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6629400" cy="558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295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Century Gothic</vt:lpstr>
      <vt:lpstr>Wingdings 3</vt:lpstr>
      <vt:lpstr>Ion</vt:lpstr>
      <vt:lpstr>tugas Rekayasa Perangkat Lunak</vt:lpstr>
      <vt:lpstr>Sistem Operasi dibuat menggunakan apa……?</vt:lpstr>
      <vt:lpstr>MITOS 1 – Managemen (1)</vt:lpstr>
      <vt:lpstr>MITOS 1 – Managemen (2)</vt:lpstr>
      <vt:lpstr>MITOS 2 – Clien (1)</vt:lpstr>
      <vt:lpstr>MITOS 2 – Clien (2)</vt:lpstr>
      <vt:lpstr>MITOS 3 – Pengembang (1)</vt:lpstr>
      <vt:lpstr>MITOS 3 – Pengembang 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Rekayasa Perangkat Lunak</dc:title>
  <dc:creator>admin95</dc:creator>
  <cp:lastModifiedBy>Mafni Sila</cp:lastModifiedBy>
  <cp:revision>17</cp:revision>
  <dcterms:created xsi:type="dcterms:W3CDTF">2015-09-27T09:18:07Z</dcterms:created>
  <dcterms:modified xsi:type="dcterms:W3CDTF">2015-11-25T14:22:45Z</dcterms:modified>
</cp:coreProperties>
</file>