
<file path=[Content_Types].xml><?xml version="1.0" encoding="utf-8"?>
<Types xmlns="http://schemas.openxmlformats.org/package/2006/content-types">
  <Default ContentType="application/vnd.openxmlformats-officedocument.extended-properties+xml" Extension="xml"/>
  <Default ContentType="image/png" Extension="png"/>
  <Default ContentType="application/x-fontdata" Extension="fntdata"/>
  <Default ContentType="application/vnd.openxmlformats-package.relationships+xml" Extension="rels"/>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theme+xml" PartName="/ppt/theme/theme1.xml"/>
  <Override ContentType="application/vnd.openxmlformats-officedocument.presentationml.slide+xml" PartName="/ppt/slides/slide1.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openxmlformats-officedocument.presentationml.slide+xml" PartName="/ppt/slides/slide2.xml"/>
  <Override ContentType="application/vnd.openxmlformats-officedocument.presentationml.notesSlide+xml" PartName="/ppt/notesSlides/notesSlide2.xml"/>
  <Override ContentType="application/vnd.openxmlformats-officedocument.presentationml.slide+xml" PartName="/ppt/slides/slide3.xml"/>
  <Override ContentType="application/vnd.openxmlformats-officedocument.presentationml.notesSlide+xml" PartName="/ppt/notesSlides/notesSlide3.xml"/>
  <Override ContentType="application/vnd.openxmlformats-officedocument.presentationml.slide+xml" PartName="/ppt/slides/slide4.xml"/>
  <Override ContentType="application/vnd.openxmlformats-officedocument.presentationml.notesSlide+xml" PartName="/ppt/notesSlides/notesSlide4.xml"/>
  <Override ContentType="application/vnd.openxmlformats-officedocument.presentationml.slide+xml" PartName="/ppt/slides/slide5.xml"/>
  <Override ContentType="application/vnd.openxmlformats-officedocument.presentationml.notesSlide+xml" PartName="/ppt/notesSlides/notesSlide5.xml"/>
  <Override ContentType="application/vnd.openxmlformats-officedocument.presentationml.slide+xml" PartName="/ppt/slides/slide6.xml"/>
  <Override ContentType="application/vnd.openxmlformats-officedocument.presentationml.notesSlide+xml" PartName="/ppt/notesSlides/notesSlide6.xml"/>
  <Override ContentType="application/vnd.openxmlformats-officedocument.presentationml.slide+xml" PartName="/ppt/slides/slide7.xml"/>
  <Override ContentType="application/vnd.openxmlformats-officedocument.presentationml.notesSlide+xml" PartName="/ppt/notesSlides/notesSlide7.xml"/>
  <Override ContentType="application/vnd.openxmlformats-officedocument.presentationml.slide+xml" PartName="/ppt/slides/slide8.xml"/>
  <Override ContentType="application/vnd.openxmlformats-officedocument.presentationml.notesSlide+xml" PartName="/ppt/notesSlides/notesSlide8.xml"/>
  <Override ContentType="application/vnd.openxmlformats-officedocument.presentationml.slide+xml" PartName="/ppt/slides/slide9.xml"/>
  <Override ContentType="application/vnd.openxmlformats-officedocument.presentationml.notesSlide+xml" PartName="/ppt/notesSlides/notesSlide9.xml"/>
  <Override ContentType="application/vnd.openxmlformats-officedocument.presentationml.slide+xml" PartName="/ppt/slides/slide10.xml"/>
  <Override ContentType="application/vnd.openxmlformats-officedocument.presentationml.notesSlide+xml" PartName="/ppt/notesSlides/notesSlide10.xml"/>
  <Override ContentType="application/vnd.openxmlformats-officedocument.presentationml.slide+xml" PartName="/ppt/slides/slide11.xml"/>
  <Override ContentType="application/vnd.openxmlformats-officedocument.presentationml.notesSlide+xml" PartName="/ppt/notesSlides/notesSlide11.xml"/>
  <Override ContentType="application/vnd.openxmlformats-officedocument.presentationml.slide+xml" PartName="/ppt/slides/slide12.xml"/>
  <Override ContentType="application/vnd.openxmlformats-officedocument.presentationml.notesSlide+xml" PartName="/ppt/notesSlides/notesSlide12.xml"/>
  <Override ContentType="application/vnd.openxmlformats-officedocument.presentationml.slide+xml" PartName="/ppt/slides/slide13.xml"/>
  <Override ContentType="application/vnd.openxmlformats-officedocument.presentationml.notesSlide+xml" PartName="/ppt/notesSlides/notesSlide13.xml"/>
  <Override ContentType="application/vnd.openxmlformats-officedocument.presentationml.slide+xml" PartName="/ppt/slides/slide14.xml"/>
  <Override ContentType="application/vnd.openxmlformats-officedocument.presentationml.notesSlide+xml" PartName="/ppt/notesSlides/notesSlide14.xml"/>
  <Override ContentType="application/vnd.openxmlformats-officedocument.presentationml.slide+xml" PartName="/ppt/slides/slide15.xml"/>
  <Override ContentType="application/vnd.openxmlformats-officedocument.presentationml.notesSlide+xml" PartName="/ppt/notesSlides/notesSlide15.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Default ContentType="image/jpeg" Extension="jpeg"/>
  <Override ContentType="application/vnd.openxmlformats-officedocument.custom-properties+xml" PartName="/docProps/custom.xml"/>
</Types>
</file>

<file path=_rels/.rels><?xml version="1.0" encoding="utf-8" standalone="no" ?><Relationships xmlns="http://schemas.openxmlformats.org/package/2006/relationships"><Relationship Id="rId1" Target="/docProps/app.xml" Type="http://schemas.openxmlformats.org/officeDocument/2006/relationships/extended-properties"/><Relationship Id="rId2" Target="/docProps/core.xml" Type="http://schemas.openxmlformats.org/package/2006/relationships/metadata/core-properties"/><Relationship Id="rId3"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14630400" cy="8229600"/>
  <p:notesSz cx="8229600" cy="14630400"/>
  <p:embeddedFontLst>
    <p:embeddedFont>
      <p:font typeface="Brygada 1918"/>
      <p:regular r:id="rId22"/>
    </p:embeddedFont>
    <p:embeddedFont>
      <p:font typeface="Brygada 1918"/>
      <p:regular r:id="rId23"/>
    </p:embeddedFont>
    <p:embeddedFont>
      <p:font typeface="Brygada 1918"/>
      <p:regular r:id="rId24"/>
    </p:embeddedFont>
    <p:embeddedFont>
      <p:font typeface="Brygada 1918"/>
      <p:regular r:id="rId25"/>
    </p:embeddedFont>
    <p:embeddedFont>
      <p:font typeface="Montserrat Medium"/>
      <p:regular r:id="rId26"/>
    </p:embeddedFont>
    <p:embeddedFont>
      <p:font typeface="Montserrat Medium"/>
      <p:regular r:id="rId27"/>
    </p:embeddedFont>
    <p:embeddedFont>
      <p:font typeface="Montserrat Medium"/>
      <p:regular r:id="rId28"/>
    </p:embeddedFont>
    <p:embeddedFont>
      <p:font typeface="Montserrat Medium"/>
      <p:regular r:id="rId29"/>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slide" Target="/ppt/slides/slide1.xml" Id="rId2" /><Relationship Type="http://schemas.openxmlformats.org/officeDocument/2006/relationships/slide" Target="/ppt/slides/slide2.xml" Id="rId3" /><Relationship Type="http://schemas.openxmlformats.org/officeDocument/2006/relationships/slide" Target="/ppt/slides/slide3.xml" Id="rId4" /><Relationship Type="http://schemas.openxmlformats.org/officeDocument/2006/relationships/slide" Target="/ppt/slides/slide4.xml" Id="rId5" /><Relationship Type="http://schemas.openxmlformats.org/officeDocument/2006/relationships/slide" Target="/ppt/slides/slide5.xml" Id="rId6" /><Relationship Type="http://schemas.openxmlformats.org/officeDocument/2006/relationships/slide" Target="/ppt/slides/slide6.xml" Id="rId7" /><Relationship Type="http://schemas.openxmlformats.org/officeDocument/2006/relationships/slide" Target="/ppt/slides/slide7.xml" Id="rId8" /><Relationship Type="http://schemas.openxmlformats.org/officeDocument/2006/relationships/slide" Target="/ppt/slides/slide8.xml" Id="rId9" /><Relationship Type="http://schemas.openxmlformats.org/officeDocument/2006/relationships/slide" Target="/ppt/slides/slide9.xml" Id="rId10" /><Relationship Type="http://schemas.openxmlformats.org/officeDocument/2006/relationships/slide" Target="/ppt/slides/slide10.xml" Id="rId11" /><Relationship Type="http://schemas.openxmlformats.org/officeDocument/2006/relationships/slide" Target="/ppt/slides/slide11.xml" Id="rId12" /><Relationship Type="http://schemas.openxmlformats.org/officeDocument/2006/relationships/slide" Target="/ppt/slides/slide12.xml" Id="rId13" /><Relationship Type="http://schemas.openxmlformats.org/officeDocument/2006/relationships/slide" Target="/ppt/slides/slide13.xml" Id="rId14" /><Relationship Type="http://schemas.openxmlformats.org/officeDocument/2006/relationships/slide" Target="/ppt/slides/slide14.xml" Id="rId15" /><Relationship Type="http://schemas.openxmlformats.org/officeDocument/2006/relationships/slide" Target="/ppt/slides/slide15.xml" Id="rId16" /><Relationship Type="http://schemas.openxmlformats.org/officeDocument/2006/relationships/notesMaster" Target="/ppt/notesMasters/notesMaster1.xml" Id="rId17" /><Relationship Type="http://schemas.openxmlformats.org/officeDocument/2006/relationships/presProps" Target="/ppt/presProps.xml" Id="rId18" /><Relationship Type="http://schemas.openxmlformats.org/officeDocument/2006/relationships/viewProps" Target="/ppt/viewProps.xml" Id="rId19" /><Relationship Type="http://schemas.openxmlformats.org/officeDocument/2006/relationships/theme" Target="/ppt/theme/theme1.xml" Id="rId20" /><Relationship Type="http://schemas.openxmlformats.org/officeDocument/2006/relationships/tableStyles" Target="/ppt/tableStyles.xml" Id="rId21" /><Relationship Type="http://schemas.openxmlformats.org/officeDocument/2006/relationships/font" Target="/ppt/fonts/font1.fntdata" Id="rId22" /><Relationship Type="http://schemas.openxmlformats.org/officeDocument/2006/relationships/font" Target="/ppt/fonts/font2.fntdata" Id="rId23" /><Relationship Type="http://schemas.openxmlformats.org/officeDocument/2006/relationships/font" Target="/ppt/fonts/font3.fntdata" Id="rId24" /><Relationship Type="http://schemas.openxmlformats.org/officeDocument/2006/relationships/font" Target="/ppt/fonts/font4.fntdata" Id="rId25" /><Relationship Type="http://schemas.openxmlformats.org/officeDocument/2006/relationships/font" Target="/ppt/fonts/font5.fntdata" Id="rId26" /><Relationship Type="http://schemas.openxmlformats.org/officeDocument/2006/relationships/font" Target="/ppt/fonts/font6.fntdata" Id="rId27" /><Relationship Type="http://schemas.openxmlformats.org/officeDocument/2006/relationships/font" Target="/ppt/fonts/font7.fntdata" Id="rId28" /><Relationship Type="http://schemas.openxmlformats.org/officeDocument/2006/relationships/font" Target="/ppt/fonts/font8.fntdata" Id="rId29" /></Relationships>
</file>

<file path=ppt/notesMasters/_rels/notesMaster1.xml.rels>&#65279;<?xml version="1.0" encoding="utf-8"?><Relationships xmlns="http://schemas.openxmlformats.org/package/2006/relationships"><Relationship Type="http://schemas.openxmlformats.org/officeDocument/2006/relationships/theme" Target="/ppt/theme/theme1.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1.xml" Id="rId2" /></Relationships>
</file>

<file path=ppt/notesSlides/_rels/notesSlide10.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10.xml" Id="rId2" /></Relationships>
</file>

<file path=ppt/notesSlides/_rels/notesSlide11.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11.xml" Id="rId2" /></Relationships>
</file>

<file path=ppt/notesSlides/_rels/notesSlide12.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12.xml" Id="rId2" /></Relationships>
</file>

<file path=ppt/notesSlides/_rels/notesSlide13.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13.xml" Id="rId2" /></Relationships>
</file>

<file path=ppt/notesSlides/_rels/notesSlide14.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14.xml" Id="rId2" /></Relationships>
</file>

<file path=ppt/notesSlides/_rels/notesSlide15.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15.xml" Id="rId2" /></Relationships>
</file>

<file path=ppt/notesSlides/_rels/notesSlide2.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2.xml" Id="rId2" /></Relationships>
</file>

<file path=ppt/notesSlides/_rels/notesSlide3.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3.xml" Id="rId2" /></Relationships>
</file>

<file path=ppt/notesSlides/_rels/notesSlide4.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4.xml" Id="rId2" /></Relationships>
</file>

<file path=ppt/notesSlides/_rels/notesSlide5.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5.xml" Id="rId2" /></Relationships>
</file>

<file path=ppt/notesSlides/_rels/notesSlide6.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6.xml" Id="rId2" /></Relationships>
</file>

<file path=ppt/notesSlides/_rels/notesSlide7.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7.xml" Id="rId2" /></Relationships>
</file>

<file path=ppt/notesSlides/_rels/notesSlide8.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8.xml" Id="rId2" /></Relationships>
</file>

<file path=ppt/notesSlides/_rels/notesSlide9.xml.rels>&#65279;<?xml version="1.0" encoding="utf-8"?><Relationships xmlns="http://schemas.openxmlformats.org/package/2006/relationships"><Relationship Type="http://schemas.openxmlformats.org/officeDocument/2006/relationships/notesMaster" Target="/ppt/notesMasters/notesMaster1.xml" Id="rId1" /><Relationship Type="http://schemas.openxmlformats.org/officeDocument/2006/relationships/slide" Target="/ppt/slides/slide9.xml" Id="rId2"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0.xml.rels>&#65279;<?xml version="1.0" encoding="utf-8"?><Relationships xmlns="http://schemas.openxmlformats.org/package/2006/relationships"><Relationship Type="http://schemas.openxmlformats.org/officeDocument/2006/relationships/image" Target="/ppt/media/image-1010-1.png" Id="rId1" /><Relationship Type="http://schemas.openxmlformats.org/officeDocument/2006/relationships/slideMaster" Target="/ppt/slideMasters/slideMaster1.xml" Id="rId3" /><Relationship Type="http://schemas.openxmlformats.org/officeDocument/2006/relationships/hyperlink" Target="https://gamma.app/?utm_source=made-with-gamma" TargetMode="External" Id="rId2" /></Relationships>
</file>

<file path=ppt/slideLayouts/_rels/slideLayout11.xml.rels>&#65279;<?xml version="1.0" encoding="utf-8"?><Relationships xmlns="http://schemas.openxmlformats.org/package/2006/relationships"><Relationship Type="http://schemas.openxmlformats.org/officeDocument/2006/relationships/image" Target="/ppt/media/image-1011-1.png" Id="rId1" /><Relationship Type="http://schemas.openxmlformats.org/officeDocument/2006/relationships/slideMaster" Target="/ppt/slideMasters/slideMaster1.xml" Id="rId3" /><Relationship Type="http://schemas.openxmlformats.org/officeDocument/2006/relationships/hyperlink" Target="https://gamma.app/?utm_source=made-with-gamma" TargetMode="External" Id="rId2" /></Relationships>
</file>

<file path=ppt/slideLayouts/_rels/slideLayout12.xml.rels>&#65279;<?xml version="1.0" encoding="utf-8"?><Relationships xmlns="http://schemas.openxmlformats.org/package/2006/relationships"><Relationship Type="http://schemas.openxmlformats.org/officeDocument/2006/relationships/image" Target="/ppt/media/image-1012-1.png" Id="rId1" /><Relationship Type="http://schemas.openxmlformats.org/officeDocument/2006/relationships/slideMaster" Target="/ppt/slideMasters/slideMaster1.xml" Id="rId3" /><Relationship Type="http://schemas.openxmlformats.org/officeDocument/2006/relationships/hyperlink" Target="https://gamma.app/?utm_source=made-with-gamma" TargetMode="External" Id="rId2" /></Relationships>
</file>

<file path=ppt/slideLayouts/_rels/slideLayout13.xml.rels>&#65279;<?xml version="1.0" encoding="utf-8"?><Relationships xmlns="http://schemas.openxmlformats.org/package/2006/relationships"><Relationship Type="http://schemas.openxmlformats.org/officeDocument/2006/relationships/image" Target="/ppt/media/image-1013-1.png" Id="rId1" /><Relationship Type="http://schemas.openxmlformats.org/officeDocument/2006/relationships/slideMaster" Target="/ppt/slideMasters/slideMaster1.xml" Id="rId3" /><Relationship Type="http://schemas.openxmlformats.org/officeDocument/2006/relationships/hyperlink" Target="https://gamma.app/?utm_source=made-with-gamma" TargetMode="External" Id="rId2" /></Relationships>
</file>

<file path=ppt/slideLayouts/_rels/slideLayout14.xml.rels>&#65279;<?xml version="1.0" encoding="utf-8"?><Relationships xmlns="http://schemas.openxmlformats.org/package/2006/relationships"><Relationship Type="http://schemas.openxmlformats.org/officeDocument/2006/relationships/image" Target="/ppt/media/image-1014-1.png" Id="rId1" /><Relationship Type="http://schemas.openxmlformats.org/officeDocument/2006/relationships/slideMaster" Target="/ppt/slideMasters/slideMaster1.xml" Id="rId3" /><Relationship Type="http://schemas.openxmlformats.org/officeDocument/2006/relationships/hyperlink" Target="https://gamma.app/?utm_source=made-with-gamma" TargetMode="External" Id="rId2" /></Relationships>
</file>

<file path=ppt/slideLayouts/_rels/slideLayout15.xml.rels>&#65279;<?xml version="1.0" encoding="utf-8"?><Relationships xmlns="http://schemas.openxmlformats.org/package/2006/relationships"><Relationship Type="http://schemas.openxmlformats.org/officeDocument/2006/relationships/image" Target="/ppt/media/image-1015-1.png" Id="rId1" /><Relationship Type="http://schemas.openxmlformats.org/officeDocument/2006/relationships/slideMaster" Target="/ppt/slideMasters/slideMaster1.xml" Id="rId3" /><Relationship Type="http://schemas.openxmlformats.org/officeDocument/2006/relationships/hyperlink" Target="https://gamma.app/?utm_source=made-with-gamma" TargetMode="External" Id="rId2" /></Relationships>
</file>

<file path=ppt/slideLayouts/_rels/slideLayout16.xml.rels>&#65279;<?xml version="1.0" encoding="utf-8"?><Relationships xmlns="http://schemas.openxmlformats.org/package/2006/relationships"><Relationship Type="http://schemas.openxmlformats.org/officeDocument/2006/relationships/image" Target="/ppt/media/image-1016-1.png" Id="rId1" /><Relationship Type="http://schemas.openxmlformats.org/officeDocument/2006/relationships/slideMaster" Target="/ppt/slideMasters/slideMaster1.xml" Id="rId3" /><Relationship Type="http://schemas.openxmlformats.org/officeDocument/2006/relationships/hyperlink" Target="https://gamma.app/?utm_source=made-with-gamma" TargetMode="External" Id="rId2" /></Relationships>
</file>

<file path=ppt/slideLayouts/_rels/slideLayout2.xml.rels>&#65279;<?xml version="1.0" encoding="utf-8"?><Relationships xmlns="http://schemas.openxmlformats.org/package/2006/relationships"><Relationship Type="http://schemas.openxmlformats.org/officeDocument/2006/relationships/image" Target="/ppt/media/image-1002-1.png" Id="rId1" /><Relationship Type="http://schemas.openxmlformats.org/officeDocument/2006/relationships/slideMaster" Target="/ppt/slideMasters/slideMaster1.xml" Id="rId3" /><Relationship Type="http://schemas.openxmlformats.org/officeDocument/2006/relationships/hyperlink" Target="https://gamma.app/?utm_source=made-with-gamma" TargetMode="External" Id="rId2" /></Relationships>
</file>

<file path=ppt/slideLayouts/_rels/slideLayout3.xml.rels>&#65279;<?xml version="1.0" encoding="utf-8"?><Relationships xmlns="http://schemas.openxmlformats.org/package/2006/relationships"><Relationship Type="http://schemas.openxmlformats.org/officeDocument/2006/relationships/image" Target="/ppt/media/image-1003-1.png" Id="rId1" /><Relationship Type="http://schemas.openxmlformats.org/officeDocument/2006/relationships/slideMaster" Target="/ppt/slideMasters/slideMaster1.xml" Id="rId3" /><Relationship Type="http://schemas.openxmlformats.org/officeDocument/2006/relationships/hyperlink" Target="https://gamma.app/?utm_source=made-with-gamma" TargetMode="External" Id="rId2" /></Relationships>
</file>

<file path=ppt/slideLayouts/_rels/slideLayout4.xml.rels>&#65279;<?xml version="1.0" encoding="utf-8"?><Relationships xmlns="http://schemas.openxmlformats.org/package/2006/relationships"><Relationship Type="http://schemas.openxmlformats.org/officeDocument/2006/relationships/image" Target="/ppt/media/image-1004-1.png" Id="rId1" /><Relationship Type="http://schemas.openxmlformats.org/officeDocument/2006/relationships/slideMaster" Target="/ppt/slideMasters/slideMaster1.xml" Id="rId3" /><Relationship Type="http://schemas.openxmlformats.org/officeDocument/2006/relationships/hyperlink" Target="https://gamma.app/?utm_source=made-with-gamma" TargetMode="External" Id="rId2" /></Relationships>
</file>

<file path=ppt/slideLayouts/_rels/slideLayout5.xml.rels>&#65279;<?xml version="1.0" encoding="utf-8"?><Relationships xmlns="http://schemas.openxmlformats.org/package/2006/relationships"><Relationship Type="http://schemas.openxmlformats.org/officeDocument/2006/relationships/image" Target="/ppt/media/image-1005-1.png" Id="rId1" /><Relationship Type="http://schemas.openxmlformats.org/officeDocument/2006/relationships/slideMaster" Target="/ppt/slideMasters/slideMaster1.xml" Id="rId3" /><Relationship Type="http://schemas.openxmlformats.org/officeDocument/2006/relationships/hyperlink" Target="https://gamma.app/?utm_source=made-with-gamma" TargetMode="External" Id="rId2" /></Relationships>
</file>

<file path=ppt/slideLayouts/_rels/slideLayout6.xml.rels>&#65279;<?xml version="1.0" encoding="utf-8"?><Relationships xmlns="http://schemas.openxmlformats.org/package/2006/relationships"><Relationship Type="http://schemas.openxmlformats.org/officeDocument/2006/relationships/image" Target="/ppt/media/image-1006-1.png" Id="rId1" /><Relationship Type="http://schemas.openxmlformats.org/officeDocument/2006/relationships/slideMaster" Target="/ppt/slideMasters/slideMaster1.xml" Id="rId3" /><Relationship Type="http://schemas.openxmlformats.org/officeDocument/2006/relationships/hyperlink" Target="https://gamma.app/?utm_source=made-with-gamma" TargetMode="External" Id="rId2" /></Relationships>
</file>

<file path=ppt/slideLayouts/_rels/slideLayout7.xml.rels>&#65279;<?xml version="1.0" encoding="utf-8"?><Relationships xmlns="http://schemas.openxmlformats.org/package/2006/relationships"><Relationship Type="http://schemas.openxmlformats.org/officeDocument/2006/relationships/image" Target="/ppt/media/image-1007-1.png" Id="rId1" /><Relationship Type="http://schemas.openxmlformats.org/officeDocument/2006/relationships/slideMaster" Target="/ppt/slideMasters/slideMaster1.xml" Id="rId3" /><Relationship Type="http://schemas.openxmlformats.org/officeDocument/2006/relationships/hyperlink" Target="https://gamma.app/?utm_source=made-with-gamma" TargetMode="External" Id="rId2" /></Relationships>
</file>

<file path=ppt/slideLayouts/_rels/slideLayout8.xml.rels>&#65279;<?xml version="1.0" encoding="utf-8"?><Relationships xmlns="http://schemas.openxmlformats.org/package/2006/relationships"><Relationship Type="http://schemas.openxmlformats.org/officeDocument/2006/relationships/image" Target="/ppt/media/image-1008-1.png" Id="rId1" /><Relationship Type="http://schemas.openxmlformats.org/officeDocument/2006/relationships/slideMaster" Target="/ppt/slideMasters/slideMaster1.xml" Id="rId3" /><Relationship Type="http://schemas.openxmlformats.org/officeDocument/2006/relationships/hyperlink" Target="https://gamma.app/?utm_source=made-with-gamma" TargetMode="External" Id="rId2" /></Relationships>
</file>

<file path=ppt/slideLayouts/_rels/slideLayout9.xml.rels>&#65279;<?xml version="1.0" encoding="utf-8"?><Relationships xmlns="http://schemas.openxmlformats.org/package/2006/relationships"><Relationship Type="http://schemas.openxmlformats.org/officeDocument/2006/relationships/image" Target="/ppt/media/image-1009-1.png" Id="rId1" /><Relationship Type="http://schemas.openxmlformats.org/officeDocument/2006/relationships/slideMaster" Target="/ppt/slideMasters/slideMaster1.xml" Id="rId3" /><Relationship Type="http://schemas.openxmlformats.org/officeDocument/2006/relationships/hyperlink" Target="https://gamma.app/?utm_source=made-with-gamma" TargetMode="External" Id="rId2" /></Relationships>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slideLayout" Target="/ppt/slideLayouts/slideLayout12.xml" Id="rId12" /><Relationship Type="http://schemas.openxmlformats.org/officeDocument/2006/relationships/slideLayout" Target="/ppt/slideLayouts/slideLayout13.xml" Id="rId13" /><Relationship Type="http://schemas.openxmlformats.org/officeDocument/2006/relationships/slideLayout" Target="/ppt/slideLayouts/slideLayout14.xml" Id="rId14" /><Relationship Type="http://schemas.openxmlformats.org/officeDocument/2006/relationships/slideLayout" Target="/ppt/slideLayouts/slideLayout15.xml" Id="rId15" /><Relationship Type="http://schemas.openxmlformats.org/officeDocument/2006/relationships/slideLayout" Target="/ppt/slideLayouts/slideLayout16.xml" Id="rId16" /><Relationship Type="http://schemas.openxmlformats.org/officeDocument/2006/relationships/theme" Target="/ppt/theme/theme1.xml" Id="rId17" /></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 ?><Relationships xmlns="http://schemas.openxmlformats.org/package/2006/relationships"><Relationship Id="rId1" Target="/ppt/media/image-1-1.jpeg" Type="http://schemas.openxmlformats.org/officeDocument/2006/relationships/image"/><Relationship Id="rId2" Target="/ppt/slideLayouts/slideLayout2.xml" Type="http://schemas.openxmlformats.org/officeDocument/2006/relationships/slideLayout"/><Relationship Id="rId3" Target="/ppt/notesSlides/notesSlide1.xml" Type="http://schemas.openxmlformats.org/officeDocument/2006/relationships/notesSlide"/></Relationships>
</file>

<file path=ppt/slides/_rels/slide10.xml.rels><?xml version="1.0" encoding="utf-8" standalone="no" ?><Relationships xmlns="http://schemas.openxmlformats.org/package/2006/relationships"><Relationship Id="rId1" Target="/ppt/media/image-10-1.jpeg" Type="http://schemas.openxmlformats.org/officeDocument/2006/relationships/image"/><Relationship Id="rId2" Target="/ppt/slideLayouts/slideLayout11.xml" Type="http://schemas.openxmlformats.org/officeDocument/2006/relationships/slideLayout"/><Relationship Id="rId3" Target="/ppt/notesSlides/notesSlide10.xml" Type="http://schemas.openxmlformats.org/officeDocument/2006/relationships/notesSlide"/></Relationships>
</file>

<file path=ppt/slides/_rels/slide11.xml.rels>&#65279;<?xml version="1.0" encoding="utf-8"?><Relationships xmlns="http://schemas.openxmlformats.org/package/2006/relationships"><Relationship Type="http://schemas.openxmlformats.org/officeDocument/2006/relationships/image" Target="/ppt/media/image-11-1.png" Id="rId1" /><Relationship Type="http://schemas.openxmlformats.org/officeDocument/2006/relationships/image" Target="/ppt/media/image-11-2.png" Id="rId2" /><Relationship Type="http://schemas.openxmlformats.org/officeDocument/2006/relationships/image" Target="/ppt/media/image-11-3.png" Id="rId3" /><Relationship Type="http://schemas.openxmlformats.org/officeDocument/2006/relationships/slideLayout" Target="/ppt/slideLayouts/slideLayout12.xml" Id="rId4" /><Relationship Type="http://schemas.openxmlformats.org/officeDocument/2006/relationships/notesSlide" Target="/ppt/notesSlides/notesSlide11.xml" Id="rId5" /></Relationships>
</file>

<file path=ppt/slides/_rels/slide12.xml.rels><?xml version="1.0" encoding="utf-8" standalone="no" ?><Relationships xmlns="http://schemas.openxmlformats.org/package/2006/relationships"><Relationship Id="rId1" Target="/ppt/media/image-12-1.jpeg" Type="http://schemas.openxmlformats.org/officeDocument/2006/relationships/image"/><Relationship Id="rId2" Target="/ppt/slideLayouts/slideLayout13.xml" Type="http://schemas.openxmlformats.org/officeDocument/2006/relationships/slideLayout"/><Relationship Id="rId3" Target="/ppt/notesSlides/notesSlide12.xml" Type="http://schemas.openxmlformats.org/officeDocument/2006/relationships/notesSlide"/></Relationships>
</file>

<file path=ppt/slides/_rels/slide13.xml.rels><?xml version="1.0" encoding="utf-8" standalone="no" ?><Relationships xmlns="http://schemas.openxmlformats.org/package/2006/relationships"><Relationship Id="rId1" Target="/ppt/media/image-13-1.jpeg" Type="http://schemas.openxmlformats.org/officeDocument/2006/relationships/image"/><Relationship Id="rId2" Target="/ppt/slideLayouts/slideLayout14.xml" Type="http://schemas.openxmlformats.org/officeDocument/2006/relationships/slideLayout"/><Relationship Id="rId3" Target="/ppt/notesSlides/notesSlide13.xml" Type="http://schemas.openxmlformats.org/officeDocument/2006/relationships/notesSlide"/></Relationships>
</file>

<file path=ppt/slides/_rels/slide14.xml.rels><?xml version="1.0" encoding="utf-8" standalone="no" ?><Relationships xmlns="http://schemas.openxmlformats.org/package/2006/relationships"><Relationship Id="rId1" Target="/ppt/media/image-14-1.jpeg" Type="http://schemas.openxmlformats.org/officeDocument/2006/relationships/image"/><Relationship Id="rId2" Target="/ppt/slideLayouts/slideLayout15.xml" Type="http://schemas.openxmlformats.org/officeDocument/2006/relationships/slideLayout"/><Relationship Id="rId3" Target="/ppt/notesSlides/notesSlide14.xml" Type="http://schemas.openxmlformats.org/officeDocument/2006/relationships/notesSlide"/></Relationships>
</file>

<file path=ppt/slides/_rels/slide15.xml.rels>&#65279;<?xml version="1.0" encoding="utf-8"?><Relationships xmlns="http://schemas.openxmlformats.org/package/2006/relationships"><Relationship Type="http://schemas.openxmlformats.org/officeDocument/2006/relationships/slideLayout" Target="/ppt/slideLayouts/slideLayout16.xml" Id="rId3" /><Relationship Type="http://schemas.openxmlformats.org/officeDocument/2006/relationships/notesSlide" Target="/ppt/notesSlides/notesSlide15.xml" Id="rId4" /><Relationship Type="http://schemas.openxmlformats.org/officeDocument/2006/relationships/hyperlink" Target="mailto:afuyojefther@gmail.com" TargetMode="External" Id="rId1" /><Relationship Type="http://schemas.openxmlformats.org/officeDocument/2006/relationships/hyperlink" Target="https://github.com/Jefther37/hustle-ai-tools" TargetMode="External" Id="rId2" /></Relationships>
</file>

<file path=ppt/slides/_rels/slide2.xml.rels><?xml version="1.0" encoding="utf-8" standalone="no" ?><Relationships xmlns="http://schemas.openxmlformats.org/package/2006/relationships"><Relationship Id="rId1" Target="/ppt/media/image-2-1.jpeg" Type="http://schemas.openxmlformats.org/officeDocument/2006/relationships/image"/><Relationship Id="rId2" Target="/ppt/slideLayouts/slideLayout3.xml" Type="http://schemas.openxmlformats.org/officeDocument/2006/relationships/slideLayout"/><Relationship Id="rId3" Target="/ppt/notesSlides/notesSlide2.xml" Type="http://schemas.openxmlformats.org/officeDocument/2006/relationships/notesSlide"/></Relationships>
</file>

<file path=ppt/slides/_rels/slide3.xml.rels>&#65279;<?xml version="1.0" encoding="utf-8"?><Relationships xmlns="http://schemas.openxmlformats.org/package/2006/relationships"><Relationship Type="http://schemas.openxmlformats.org/officeDocument/2006/relationships/image" Target="/ppt/media/image-3-1.png" Id="rId1" /><Relationship Type="http://schemas.openxmlformats.org/officeDocument/2006/relationships/slideLayout" Target="/ppt/slideLayouts/slideLayout4.xml" Id="rId2" /><Relationship Type="http://schemas.openxmlformats.org/officeDocument/2006/relationships/notesSlide" Target="/ppt/notesSlides/notesSlide3.xml" Id="rId3" /></Relationships>
</file>

<file path=ppt/slides/_rels/slide4.xml.rels>&#65279;<?xml version="1.0" encoding="utf-8"?><Relationships xmlns="http://schemas.openxmlformats.org/package/2006/relationships"><Relationship Type="http://schemas.openxmlformats.org/officeDocument/2006/relationships/image" Target="/ppt/media/image-4-1.png" Id="rId1" /><Relationship Type="http://schemas.openxmlformats.org/officeDocument/2006/relationships/slideLayout" Target="/ppt/slideLayouts/slideLayout5.xml" Id="rId2" /><Relationship Type="http://schemas.openxmlformats.org/officeDocument/2006/relationships/notesSlide" Target="/ppt/notesSlides/notesSlide4.xml" Id="rId3" /></Relationships>
</file>

<file path=ppt/slides/_rels/slide5.xml.rels><?xml version="1.0" encoding="utf-8" standalone="no" ?><Relationships xmlns="http://schemas.openxmlformats.org/package/2006/relationships"><Relationship Id="rId1" Target="/ppt/media/image-5-1.jpeg" Type="http://schemas.openxmlformats.org/officeDocument/2006/relationships/image"/><Relationship Id="rId2" Target="/ppt/slideLayouts/slideLayout6.xml" Type="http://schemas.openxmlformats.org/officeDocument/2006/relationships/slideLayout"/><Relationship Id="rId3" Target="/ppt/notesSlides/notesSlide5.xml" Type="http://schemas.openxmlformats.org/officeDocument/2006/relationships/notesSlide"/></Relationships>
</file>

<file path=ppt/slides/_rels/slide6.xml.rels><?xml version="1.0" encoding="utf-8" standalone="no" ?><Relationships xmlns="http://schemas.openxmlformats.org/package/2006/relationships"><Relationship Id="rId1" Target="/ppt/media/image-6-1.jpeg" Type="http://schemas.openxmlformats.org/officeDocument/2006/relationships/image"/><Relationship Id="rId2" Target="/ppt/media/image-6-2.png" Type="http://schemas.openxmlformats.org/officeDocument/2006/relationships/image"/><Relationship Id="rId3" Target="/ppt/media/image-6-3.png" Type="http://schemas.openxmlformats.org/officeDocument/2006/relationships/image"/><Relationship Id="rId4" Target="/ppt/media/image-6-4.png" Type="http://schemas.openxmlformats.org/officeDocument/2006/relationships/image"/><Relationship Id="rId5" Target="/ppt/media/image-6-5.png" Type="http://schemas.openxmlformats.org/officeDocument/2006/relationships/image"/><Relationship Id="rId6" Target="/ppt/media/image-6-6.png" Type="http://schemas.openxmlformats.org/officeDocument/2006/relationships/image"/><Relationship Id="rId7" Target="/ppt/media/image-6-7.png" Type="http://schemas.openxmlformats.org/officeDocument/2006/relationships/image"/><Relationship Id="rId8" Target="/ppt/media/image-6-8.png" Type="http://schemas.openxmlformats.org/officeDocument/2006/relationships/image"/><Relationship Id="rId9" Target="/ppt/media/image-6-9.png" Type="http://schemas.openxmlformats.org/officeDocument/2006/relationships/image"/><Relationship Id="rId10" Target="/ppt/media/image-6-10.png" Type="http://schemas.openxmlformats.org/officeDocument/2006/relationships/image"/><Relationship Id="rId11" Target="/ppt/media/image-6-11.png" Type="http://schemas.openxmlformats.org/officeDocument/2006/relationships/image"/><Relationship Id="rId12" Target="/ppt/slideLayouts/slideLayout7.xml" Type="http://schemas.openxmlformats.org/officeDocument/2006/relationships/slideLayout"/><Relationship Id="rId13" Target="/ppt/notesSlides/notesSlide6.xml" Type="http://schemas.openxmlformats.org/officeDocument/2006/relationships/notesSlide"/></Relationships>
</file>

<file path=ppt/slides/_rels/slide7.xml.rels><?xml version="1.0" encoding="utf-8" standalone="no" ?><Relationships xmlns="http://schemas.openxmlformats.org/package/2006/relationships"><Relationship Id="rId1" Target="/ppt/media/image-7-1.jpeg" Type="http://schemas.openxmlformats.org/officeDocument/2006/relationships/image"/><Relationship Id="rId2" Target="/ppt/slideLayouts/slideLayout8.xml" Type="http://schemas.openxmlformats.org/officeDocument/2006/relationships/slideLayout"/><Relationship Id="rId3" Target="/ppt/notesSlides/notesSlide7.xml" Type="http://schemas.openxmlformats.org/officeDocument/2006/relationships/notesSlide"/></Relationships>
</file>

<file path=ppt/slides/_rels/slide8.xml.rels><?xml version="1.0" encoding="utf-8" standalone="no" ?><Relationships xmlns="http://schemas.openxmlformats.org/package/2006/relationships"><Relationship Id="rId1" Target="/ppt/media/image-8-1.jpeg" Type="http://schemas.openxmlformats.org/officeDocument/2006/relationships/image"/><Relationship Id="rId2" Target="/ppt/slideLayouts/slideLayout9.xml" Type="http://schemas.openxmlformats.org/officeDocument/2006/relationships/slideLayout"/><Relationship Id="rId3" Target="/ppt/notesSlides/notesSlide8.xml" Type="http://schemas.openxmlformats.org/officeDocument/2006/relationships/notesSlide"/></Relationships>
</file>

<file path=ppt/slides/_rels/slide9.xml.rels>&#65279;<?xml version="1.0" encoding="utf-8"?><Relationships xmlns="http://schemas.openxmlformats.org/package/2006/relationships"><Relationship Type="http://schemas.openxmlformats.org/officeDocument/2006/relationships/image" Target="/ppt/media/image-9-1.png" Id="rId1" /><Relationship Type="http://schemas.openxmlformats.org/officeDocument/2006/relationships/slideLayout" Target="/ppt/slideLayouts/slideLayout10.xml" Id="rId2" /><Relationship Type="http://schemas.openxmlformats.org/officeDocument/2006/relationships/notesSlide" Target="/ppt/notesSlides/notesSlide9.xml" Id="rId3"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5C2438">
              <a:alpha val="80000"/>
            </a:srgbClr>
          </a:solidFill>
          <a:ln/>
        </p:spPr>
      </p:sp>
      <p:sp>
        <p:nvSpPr>
          <p:cNvPr id="4" name="Text 1"/>
          <p:cNvSpPr/>
          <p:nvPr/>
        </p:nvSpPr>
        <p:spPr>
          <a:xfrm>
            <a:off x="749260" y="2213372"/>
            <a:ext cx="13131879" cy="1427083"/>
          </a:xfrm>
          <a:prstGeom prst="rect">
            <a:avLst/>
          </a:prstGeom>
          <a:noFill/>
          <a:ln/>
        </p:spPr>
        <p:txBody>
          <a:bodyPr wrap="square" lIns="0" tIns="0" rIns="0" bIns="0" rtlCol="0" anchor="t"/>
          <a:lstStyle/>
          <a:p>
            <a:pPr algn="l" indent="0" marL="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Hustle AI Tools: Empowering Kenyan Entrepreneurs</a:t>
            </a:r>
            <a:endParaRPr lang="en-US" sz="4450" dirty="0"/>
          </a:p>
        </p:txBody>
      </p:sp>
      <p:sp>
        <p:nvSpPr>
          <p:cNvPr id="5" name="Text 2"/>
          <p:cNvSpPr/>
          <p:nvPr/>
        </p:nvSpPr>
        <p:spPr>
          <a:xfrm>
            <a:off x="749260" y="3961567"/>
            <a:ext cx="13131879" cy="2054543"/>
          </a:xfrm>
          <a:prstGeom prst="rect">
            <a:avLst/>
          </a:prstGeom>
          <a:noFill/>
          <a:ln/>
        </p:spPr>
        <p:txBody>
          <a:bodyPr wrap="squar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Hustle AI Tools is designed to empower Kenyan hustlers with smart poster and flier design automation. Many small business owners lack the design skills or budget to hire professionals, resulting in time-consuming and often poor-quality marketing materials. Our AI-powered tool offers a quick, affordable, and localized solution for creating professional visuals, helping hustlers compete effectively in the digital marketplace. This document outlines the problem, solution, product features, market opportunity, competitive advantages, project traction, and business model of Hustle AI Tools, aiming to demonstrate its potential for investors.</a:t>
            </a:r>
            <a:endParaRPr lang="en-US" sz="16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5C2438">
              <a:alpha val="80000"/>
            </a:srgbClr>
          </a:solidFill>
          <a:ln/>
        </p:spPr>
      </p:sp>
      <p:sp>
        <p:nvSpPr>
          <p:cNvPr id="4" name="Text 1"/>
          <p:cNvSpPr/>
          <p:nvPr/>
        </p:nvSpPr>
        <p:spPr>
          <a:xfrm>
            <a:off x="749260" y="1364218"/>
            <a:ext cx="13131879" cy="1427083"/>
          </a:xfrm>
          <a:prstGeom prst="rect">
            <a:avLst/>
          </a:prstGeom>
          <a:noFill/>
          <a:ln/>
        </p:spPr>
        <p:txBody>
          <a:bodyPr wrap="square" lIns="0" tIns="0" rIns="0" bIns="0" rtlCol="0" anchor="t"/>
          <a:lstStyle/>
          <a:p>
            <a:pPr algn="l" indent="0" marL="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Business Model: Sustainable Growth and Revenue Streams</a:t>
            </a:r>
            <a:endParaRPr lang="en-US" sz="4450" dirty="0"/>
          </a:p>
        </p:txBody>
      </p:sp>
      <p:sp>
        <p:nvSpPr>
          <p:cNvPr id="5" name="Shape 2"/>
          <p:cNvSpPr/>
          <p:nvPr/>
        </p:nvSpPr>
        <p:spPr>
          <a:xfrm>
            <a:off x="749260" y="3112413"/>
            <a:ext cx="6458903" cy="1598176"/>
          </a:xfrm>
          <a:prstGeom prst="roundRect">
            <a:avLst>
              <a:gd name="adj" fmla="val 2010"/>
            </a:avLst>
          </a:prstGeom>
          <a:solidFill>
            <a:srgbClr val="4D1529"/>
          </a:solidFill>
          <a:ln/>
        </p:spPr>
      </p:sp>
      <p:sp>
        <p:nvSpPr>
          <p:cNvPr id="6" name="Text 3"/>
          <p:cNvSpPr/>
          <p:nvPr/>
        </p:nvSpPr>
        <p:spPr>
          <a:xfrm>
            <a:off x="963335" y="3326487"/>
            <a:ext cx="2854643" cy="356830"/>
          </a:xfrm>
          <a:prstGeom prst="rect">
            <a:avLst/>
          </a:prstGeom>
          <a:noFill/>
          <a:ln/>
        </p:spPr>
        <p:txBody>
          <a:bodyPr wrap="none" lIns="0" tIns="0" rIns="0" bIns="0" rtlCol="0" anchor="t"/>
          <a:lstStyle/>
          <a:p>
            <a:pPr algn="l"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Freemium Access</a:t>
            </a:r>
            <a:endParaRPr lang="en-US" sz="2200" dirty="0"/>
          </a:p>
        </p:txBody>
      </p:sp>
      <p:sp>
        <p:nvSpPr>
          <p:cNvPr id="7" name="Text 4"/>
          <p:cNvSpPr/>
          <p:nvPr/>
        </p:nvSpPr>
        <p:spPr>
          <a:xfrm>
            <a:off x="963335" y="3811667"/>
            <a:ext cx="6030754" cy="684848"/>
          </a:xfrm>
          <a:prstGeom prst="rect">
            <a:avLst/>
          </a:prstGeom>
          <a:noFill/>
          <a:ln/>
        </p:spPr>
        <p:txBody>
          <a:bodyPr wrap="squar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Attract a broad user base with a free, feature-rich version, driving initial adoption and awareness.</a:t>
            </a:r>
            <a:endParaRPr lang="en-US" sz="1650" dirty="0"/>
          </a:p>
        </p:txBody>
      </p:sp>
      <p:sp>
        <p:nvSpPr>
          <p:cNvPr id="8" name="Shape 5"/>
          <p:cNvSpPr/>
          <p:nvPr/>
        </p:nvSpPr>
        <p:spPr>
          <a:xfrm>
            <a:off x="7422237" y="3112413"/>
            <a:ext cx="6458903" cy="1598176"/>
          </a:xfrm>
          <a:prstGeom prst="roundRect">
            <a:avLst>
              <a:gd name="adj" fmla="val 2010"/>
            </a:avLst>
          </a:prstGeom>
          <a:solidFill>
            <a:srgbClr val="4D1529"/>
          </a:solidFill>
          <a:ln/>
        </p:spPr>
      </p:sp>
      <p:sp>
        <p:nvSpPr>
          <p:cNvPr id="9" name="Text 6"/>
          <p:cNvSpPr/>
          <p:nvPr/>
        </p:nvSpPr>
        <p:spPr>
          <a:xfrm>
            <a:off x="7636312" y="3326487"/>
            <a:ext cx="3435906" cy="356830"/>
          </a:xfrm>
          <a:prstGeom prst="rect">
            <a:avLst/>
          </a:prstGeom>
          <a:noFill/>
          <a:ln/>
        </p:spPr>
        <p:txBody>
          <a:bodyPr wrap="none" lIns="0" tIns="0" rIns="0" bIns="0" rtlCol="0" anchor="t"/>
          <a:lstStyle/>
          <a:p>
            <a:pPr algn="l"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Affordable Premium Tier</a:t>
            </a:r>
            <a:endParaRPr lang="en-US" sz="2200" dirty="0"/>
          </a:p>
        </p:txBody>
      </p:sp>
      <p:sp>
        <p:nvSpPr>
          <p:cNvPr id="10" name="Text 7"/>
          <p:cNvSpPr/>
          <p:nvPr/>
        </p:nvSpPr>
        <p:spPr>
          <a:xfrm>
            <a:off x="7636312" y="3811667"/>
            <a:ext cx="6030754" cy="684848"/>
          </a:xfrm>
          <a:prstGeom prst="rect">
            <a:avLst/>
          </a:prstGeom>
          <a:noFill/>
          <a:ln/>
        </p:spPr>
        <p:txBody>
          <a:bodyPr wrap="squar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Unlock advanced features and expanded capabilities with a low-cost subscription (KES 50–100).</a:t>
            </a:r>
            <a:endParaRPr lang="en-US" sz="1650" dirty="0"/>
          </a:p>
        </p:txBody>
      </p:sp>
      <p:sp>
        <p:nvSpPr>
          <p:cNvPr id="11" name="Shape 8"/>
          <p:cNvSpPr/>
          <p:nvPr/>
        </p:nvSpPr>
        <p:spPr>
          <a:xfrm>
            <a:off x="749260" y="4924663"/>
            <a:ext cx="6458903" cy="1940600"/>
          </a:xfrm>
          <a:prstGeom prst="roundRect">
            <a:avLst>
              <a:gd name="adj" fmla="val 1655"/>
            </a:avLst>
          </a:prstGeom>
          <a:solidFill>
            <a:srgbClr val="4D1529"/>
          </a:solidFill>
          <a:ln/>
        </p:spPr>
      </p:sp>
      <p:sp>
        <p:nvSpPr>
          <p:cNvPr id="12" name="Text 9"/>
          <p:cNvSpPr/>
          <p:nvPr/>
        </p:nvSpPr>
        <p:spPr>
          <a:xfrm>
            <a:off x="963335" y="5138738"/>
            <a:ext cx="2854643" cy="356830"/>
          </a:xfrm>
          <a:prstGeom prst="rect">
            <a:avLst/>
          </a:prstGeom>
          <a:noFill/>
          <a:ln/>
        </p:spPr>
        <p:txBody>
          <a:bodyPr wrap="none" lIns="0" tIns="0" rIns="0" bIns="0" rtlCol="0" anchor="t"/>
          <a:lstStyle/>
          <a:p>
            <a:pPr algn="l"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Group Subscriptions</a:t>
            </a:r>
            <a:endParaRPr lang="en-US" sz="2200" dirty="0"/>
          </a:p>
        </p:txBody>
      </p:sp>
      <p:sp>
        <p:nvSpPr>
          <p:cNvPr id="13" name="Text 10"/>
          <p:cNvSpPr/>
          <p:nvPr/>
        </p:nvSpPr>
        <p:spPr>
          <a:xfrm>
            <a:off x="963335" y="5623917"/>
            <a:ext cx="6030754" cy="684848"/>
          </a:xfrm>
          <a:prstGeom prst="rect">
            <a:avLst/>
          </a:prstGeom>
          <a:noFill/>
          <a:ln/>
        </p:spPr>
        <p:txBody>
          <a:bodyPr wrap="squar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Cater to Jua Kali groups with discounted bulk subscriptions, fostering community and collaboration.</a:t>
            </a:r>
            <a:endParaRPr lang="en-US" sz="1650" dirty="0"/>
          </a:p>
        </p:txBody>
      </p:sp>
      <p:sp>
        <p:nvSpPr>
          <p:cNvPr id="14" name="Shape 11"/>
          <p:cNvSpPr/>
          <p:nvPr/>
        </p:nvSpPr>
        <p:spPr>
          <a:xfrm>
            <a:off x="7422237" y="4924663"/>
            <a:ext cx="6458903" cy="1940600"/>
          </a:xfrm>
          <a:prstGeom prst="roundRect">
            <a:avLst>
              <a:gd name="adj" fmla="val 1655"/>
            </a:avLst>
          </a:prstGeom>
          <a:solidFill>
            <a:srgbClr val="4D1529"/>
          </a:solidFill>
          <a:ln/>
        </p:spPr>
      </p:sp>
      <p:sp>
        <p:nvSpPr>
          <p:cNvPr id="15" name="Text 12"/>
          <p:cNvSpPr/>
          <p:nvPr/>
        </p:nvSpPr>
        <p:spPr>
          <a:xfrm>
            <a:off x="7636312" y="5138738"/>
            <a:ext cx="2972395" cy="356830"/>
          </a:xfrm>
          <a:prstGeom prst="rect">
            <a:avLst/>
          </a:prstGeom>
          <a:noFill/>
          <a:ln/>
        </p:spPr>
        <p:txBody>
          <a:bodyPr wrap="none" lIns="0" tIns="0" rIns="0" bIns="0" rtlCol="0" anchor="t"/>
          <a:lstStyle/>
          <a:p>
            <a:pPr algn="l"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Sponsored Templates</a:t>
            </a:r>
            <a:endParaRPr lang="en-US" sz="2200" dirty="0"/>
          </a:p>
        </p:txBody>
      </p:sp>
      <p:sp>
        <p:nvSpPr>
          <p:cNvPr id="16" name="Text 13"/>
          <p:cNvSpPr/>
          <p:nvPr/>
        </p:nvSpPr>
        <p:spPr>
          <a:xfrm>
            <a:off x="7636312" y="5623917"/>
            <a:ext cx="6030754" cy="1027271"/>
          </a:xfrm>
          <a:prstGeom prst="rect">
            <a:avLst/>
          </a:prstGeom>
          <a:noFill/>
          <a:ln/>
        </p:spPr>
        <p:txBody>
          <a:bodyPr wrap="squar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Monetize popular templates through brand sponsorships, offering targeted advertising opportunities.</a:t>
            </a:r>
            <a:endParaRPr lang="en-US" sz="16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49260" y="976193"/>
            <a:ext cx="13131879" cy="1427083"/>
          </a:xfrm>
          <a:prstGeom prst="rect">
            <a:avLst/>
          </a:prstGeom>
          <a:noFill/>
          <a:ln/>
        </p:spPr>
        <p:txBody>
          <a:bodyPr wrap="square" lIns="0" tIns="0" rIns="0" bIns="0" rtlCol="0" anchor="t"/>
          <a:lstStyle/>
          <a:p>
            <a:pPr algn="l" indent="0" marL="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Go-To-Market Strategy: Reaching Kenyan Hustlers</a:t>
            </a:r>
            <a:endParaRPr lang="en-US" sz="4450" dirty="0"/>
          </a:p>
        </p:txBody>
      </p:sp>
      <p:sp>
        <p:nvSpPr>
          <p:cNvPr id="3" name="Text 1"/>
          <p:cNvSpPr/>
          <p:nvPr/>
        </p:nvSpPr>
        <p:spPr>
          <a:xfrm>
            <a:off x="749260" y="2831425"/>
            <a:ext cx="13131879" cy="342424"/>
          </a:xfrm>
          <a:prstGeom prst="rect">
            <a:avLst/>
          </a:prstGeom>
          <a:noFill/>
          <a:ln/>
        </p:spPr>
        <p:txBody>
          <a:bodyPr wrap="non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Our go-to-market strategy focuses on direct engagement with Kenyan micro-entrepreneurs through:</a:t>
            </a:r>
            <a:endParaRPr lang="en-US" sz="1650" dirty="0"/>
          </a:p>
        </p:txBody>
      </p:sp>
      <p:pic>
        <p:nvPicPr>
          <p:cNvPr id="4" name="Image 0" descr="preencoded.png">    </p:cNvPr>
          <p:cNvPicPr>
            <a:picLocks noChangeAspect="1"/>
          </p:cNvPicPr>
          <p:nvPr/>
        </p:nvPicPr>
        <p:blipFill>
          <a:blip r:embed="rId1"/>
          <a:stretch>
            <a:fillRect/>
          </a:stretch>
        </p:blipFill>
        <p:spPr>
          <a:xfrm>
            <a:off x="749260" y="3414713"/>
            <a:ext cx="4377214" cy="856298"/>
          </a:xfrm>
          <a:prstGeom prst="rect">
            <a:avLst/>
          </a:prstGeom>
        </p:spPr>
      </p:pic>
      <p:sp>
        <p:nvSpPr>
          <p:cNvPr id="5" name="Text 2"/>
          <p:cNvSpPr/>
          <p:nvPr/>
        </p:nvSpPr>
        <p:spPr>
          <a:xfrm>
            <a:off x="963335" y="4485084"/>
            <a:ext cx="3949065" cy="713661"/>
          </a:xfrm>
          <a:prstGeom prst="rect">
            <a:avLst/>
          </a:prstGeom>
          <a:noFill/>
          <a:ln/>
        </p:spPr>
        <p:txBody>
          <a:bodyPr wrap="square" lIns="0" tIns="0" rIns="0" bIns="0" rtlCol="0" anchor="t"/>
          <a:lstStyle/>
          <a:p>
            <a:pPr algn="l"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Social Media &amp; WhatsApp Campaigns</a:t>
            </a:r>
            <a:endParaRPr lang="en-US" sz="2200" dirty="0"/>
          </a:p>
        </p:txBody>
      </p:sp>
      <p:sp>
        <p:nvSpPr>
          <p:cNvPr id="6" name="Text 3"/>
          <p:cNvSpPr/>
          <p:nvPr/>
        </p:nvSpPr>
        <p:spPr>
          <a:xfrm>
            <a:off x="963335" y="5327094"/>
            <a:ext cx="3949065" cy="1712119"/>
          </a:xfrm>
          <a:prstGeom prst="rect">
            <a:avLst/>
          </a:prstGeom>
          <a:noFill/>
          <a:ln/>
        </p:spPr>
        <p:txBody>
          <a:bodyPr wrap="squar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Targeted ads and content on platforms frequented by our target demographic. Leverage WhatsApp for direct outreach and community building.</a:t>
            </a:r>
            <a:endParaRPr lang="en-US" sz="1650" dirty="0"/>
          </a:p>
        </p:txBody>
      </p:sp>
      <p:pic>
        <p:nvPicPr>
          <p:cNvPr id="7" name="Image 1" descr="preencoded.png">    </p:cNvPr>
          <p:cNvPicPr>
            <a:picLocks noChangeAspect="1"/>
          </p:cNvPicPr>
          <p:nvPr/>
        </p:nvPicPr>
        <p:blipFill>
          <a:blip r:embed="rId2"/>
          <a:stretch>
            <a:fillRect/>
          </a:stretch>
        </p:blipFill>
        <p:spPr>
          <a:xfrm>
            <a:off x="5126474" y="3414713"/>
            <a:ext cx="4377333" cy="856298"/>
          </a:xfrm>
          <a:prstGeom prst="rect">
            <a:avLst/>
          </a:prstGeom>
        </p:spPr>
      </p:pic>
      <p:sp>
        <p:nvSpPr>
          <p:cNvPr id="8" name="Text 4"/>
          <p:cNvSpPr/>
          <p:nvPr/>
        </p:nvSpPr>
        <p:spPr>
          <a:xfrm>
            <a:off x="5340548" y="4485084"/>
            <a:ext cx="3949184" cy="713661"/>
          </a:xfrm>
          <a:prstGeom prst="rect">
            <a:avLst/>
          </a:prstGeom>
          <a:noFill/>
          <a:ln/>
        </p:spPr>
        <p:txBody>
          <a:bodyPr wrap="square" lIns="0" tIns="0" rIns="0" bIns="0" rtlCol="0" anchor="t"/>
          <a:lstStyle/>
          <a:p>
            <a:pPr algn="l"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Partnerships with Jua Kali &amp; Boda Groups</a:t>
            </a:r>
            <a:endParaRPr lang="en-US" sz="2200" dirty="0"/>
          </a:p>
        </p:txBody>
      </p:sp>
      <p:sp>
        <p:nvSpPr>
          <p:cNvPr id="9" name="Text 5"/>
          <p:cNvSpPr/>
          <p:nvPr/>
        </p:nvSpPr>
        <p:spPr>
          <a:xfrm>
            <a:off x="5340548" y="5327094"/>
            <a:ext cx="3949184" cy="1369695"/>
          </a:xfrm>
          <a:prstGeom prst="rect">
            <a:avLst/>
          </a:prstGeom>
          <a:noFill/>
          <a:ln/>
        </p:spPr>
        <p:txBody>
          <a:bodyPr wrap="squar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Collaborate with influential associations to offer Hustle AI Tools as a value-added service to their members.</a:t>
            </a:r>
            <a:endParaRPr lang="en-US" sz="1650" dirty="0"/>
          </a:p>
        </p:txBody>
      </p:sp>
      <p:pic>
        <p:nvPicPr>
          <p:cNvPr id="10" name="Image 2" descr="preencoded.png">    </p:cNvPr>
          <p:cNvPicPr>
            <a:picLocks noChangeAspect="1"/>
          </p:cNvPicPr>
          <p:nvPr/>
        </p:nvPicPr>
        <p:blipFill>
          <a:blip r:embed="rId3"/>
          <a:stretch>
            <a:fillRect/>
          </a:stretch>
        </p:blipFill>
        <p:spPr>
          <a:xfrm>
            <a:off x="9503807" y="3414713"/>
            <a:ext cx="4377214" cy="856298"/>
          </a:xfrm>
          <a:prstGeom prst="rect">
            <a:avLst/>
          </a:prstGeom>
        </p:spPr>
      </p:pic>
      <p:sp>
        <p:nvSpPr>
          <p:cNvPr id="11" name="Text 6"/>
          <p:cNvSpPr/>
          <p:nvPr/>
        </p:nvSpPr>
        <p:spPr>
          <a:xfrm>
            <a:off x="9717881" y="4485084"/>
            <a:ext cx="3949065" cy="713661"/>
          </a:xfrm>
          <a:prstGeom prst="rect">
            <a:avLst/>
          </a:prstGeom>
          <a:noFill/>
          <a:ln/>
        </p:spPr>
        <p:txBody>
          <a:bodyPr wrap="square" lIns="0" tIns="0" rIns="0" bIns="0" rtlCol="0" anchor="t"/>
          <a:lstStyle/>
          <a:p>
            <a:pPr algn="l"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Campus Ambassadors &amp; PLP Rollout</a:t>
            </a:r>
            <a:endParaRPr lang="en-US" sz="2200" dirty="0"/>
          </a:p>
        </p:txBody>
      </p:sp>
      <p:sp>
        <p:nvSpPr>
          <p:cNvPr id="12" name="Text 7"/>
          <p:cNvSpPr/>
          <p:nvPr/>
        </p:nvSpPr>
        <p:spPr>
          <a:xfrm>
            <a:off x="9717881" y="5327094"/>
            <a:ext cx="3949065" cy="1369695"/>
          </a:xfrm>
          <a:prstGeom prst="rect">
            <a:avLst/>
          </a:prstGeom>
          <a:noFill/>
          <a:ln/>
        </p:spPr>
        <p:txBody>
          <a:bodyPr wrap="squar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Engage university students as brand ambassadors. Offer a "Poster-Like-a-Pro" (PLP) package to jumpstart adoption.</a:t>
            </a:r>
            <a:endParaRPr lang="en-US" sz="16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585073" y="459700"/>
            <a:ext cx="13189029" cy="557332"/>
          </a:xfrm>
          <a:prstGeom prst="rect">
            <a:avLst/>
          </a:prstGeom>
          <a:noFill/>
          <a:ln/>
        </p:spPr>
        <p:txBody>
          <a:bodyPr wrap="none" lIns="0" tIns="0" rIns="0" bIns="0" rtlCol="0" anchor="t"/>
          <a:lstStyle/>
          <a:p>
            <a:pPr algn="l" indent="0" marL="0">
              <a:lnSpc>
                <a:spcPts val="4350"/>
              </a:lnSpc>
              <a:buNone/>
            </a:pPr>
            <a:r>
              <a:rPr lang="en-US" sz="3500" b="1" dirty="0">
                <a:solidFill>
                  <a:srgbClr val="FFB393"/>
                </a:solidFill>
                <a:latin typeface="Brygada 1918 Bold" pitchFamily="34" charset="0"/>
                <a:ea typeface="Brygada 1918 Bold" pitchFamily="34" charset="-122"/>
                <a:cs typeface="Brygada 1918 Bold" pitchFamily="34" charset="-120"/>
              </a:rPr>
              <a:t>Social Impact: Empowering Communities and Driving Change</a:t>
            </a:r>
            <a:endParaRPr lang="en-US" sz="3500" dirty="0"/>
          </a:p>
        </p:txBody>
      </p:sp>
      <p:sp>
        <p:nvSpPr>
          <p:cNvPr id="3" name="Text 1"/>
          <p:cNvSpPr/>
          <p:nvPr/>
        </p:nvSpPr>
        <p:spPr>
          <a:xfrm>
            <a:off x="585073" y="1418153"/>
            <a:ext cx="6526173" cy="802243"/>
          </a:xfrm>
          <a:prstGeom prst="rect">
            <a:avLst/>
          </a:prstGeom>
          <a:noFill/>
          <a:ln/>
        </p:spPr>
        <p:txBody>
          <a:bodyPr wrap="square" lIns="0" tIns="0" rIns="0" bIns="0" rtlCol="0" anchor="t"/>
          <a:lstStyle/>
          <a:p>
            <a:pPr algn="l" indent="0" marL="0">
              <a:lnSpc>
                <a:spcPts val="2100"/>
              </a:lnSpc>
              <a:buNone/>
            </a:pPr>
            <a:r>
              <a:rPr lang="en-US" sz="1300" dirty="0">
                <a:solidFill>
                  <a:srgbClr val="F4CAB8"/>
                </a:solidFill>
                <a:latin typeface="Montserrat Medium" pitchFamily="34" charset="0"/>
                <a:ea typeface="Montserrat Medium" pitchFamily="34" charset="-122"/>
                <a:cs typeface="Montserrat Medium" pitchFamily="34" charset="-120"/>
              </a:rPr>
              <a:t>Hustle AI Tools is more than just a design platform; it's a catalyst for positive social change in Kenya. We address critical needs and contribute to sustainable development goals by:</a:t>
            </a:r>
            <a:endParaRPr lang="en-US" sz="1300" dirty="0"/>
          </a:p>
        </p:txBody>
      </p:sp>
      <p:sp>
        <p:nvSpPr>
          <p:cNvPr id="4" name="Text 2"/>
          <p:cNvSpPr/>
          <p:nvPr/>
        </p:nvSpPr>
        <p:spPr>
          <a:xfrm>
            <a:off x="585073" y="2370773"/>
            <a:ext cx="6526173" cy="534829"/>
          </a:xfrm>
          <a:prstGeom prst="rect">
            <a:avLst/>
          </a:prstGeom>
          <a:noFill/>
          <a:ln/>
        </p:spPr>
        <p:txBody>
          <a:bodyPr wrap="square" lIns="0" tIns="0" rIns="0" bIns="0" rtlCol="0" anchor="t"/>
          <a:lstStyle/>
          <a:p>
            <a:pPr algn="l" marL="342900" indent="-342900">
              <a:lnSpc>
                <a:spcPts val="2100"/>
              </a:lnSpc>
              <a:buSzPct val="100000"/>
              <a:buChar char="•"/>
            </a:pPr>
            <a:r>
              <a:rPr lang="en-US" sz="1300" b="1" dirty="0">
                <a:solidFill>
                  <a:srgbClr val="F4CAB8"/>
                </a:solidFill>
                <a:latin typeface="Montserrat Medium" pitchFamily="34" charset="0"/>
                <a:ea typeface="Montserrat Medium" pitchFamily="34" charset="-122"/>
                <a:cs typeface="Montserrat Medium" pitchFamily="34" charset="-120"/>
              </a:rPr>
              <a:t>Promoting Digital Inclusion:</a:t>
            </a:r>
            <a:pPr algn="l" indent="0" marL="0">
              <a:lnSpc>
                <a:spcPts val="2100"/>
              </a:lnSpc>
              <a:buNone/>
            </a:pPr>
            <a:r>
              <a:rPr lang="en-US" sz="1300" dirty="0">
                <a:solidFill>
                  <a:srgbClr val="F4CAB8"/>
                </a:solidFill>
                <a:latin typeface="Montserrat Medium" pitchFamily="34" charset="0"/>
                <a:ea typeface="Montserrat Medium" pitchFamily="34" charset="-122"/>
                <a:cs typeface="Montserrat Medium" pitchFamily="34" charset="-120"/>
              </a:rPr>
              <a:t> Providing accessible design tools levels the playing field for micro-entrepreneurs.</a:t>
            </a:r>
            <a:endParaRPr lang="en-US" sz="1300" dirty="0"/>
          </a:p>
        </p:txBody>
      </p:sp>
      <p:sp>
        <p:nvSpPr>
          <p:cNvPr id="5" name="Text 3"/>
          <p:cNvSpPr/>
          <p:nvPr/>
        </p:nvSpPr>
        <p:spPr>
          <a:xfrm>
            <a:off x="585073" y="2964061"/>
            <a:ext cx="6526173" cy="534829"/>
          </a:xfrm>
          <a:prstGeom prst="rect">
            <a:avLst/>
          </a:prstGeom>
          <a:noFill/>
          <a:ln/>
        </p:spPr>
        <p:txBody>
          <a:bodyPr wrap="square" lIns="0" tIns="0" rIns="0" bIns="0" rtlCol="0" anchor="t"/>
          <a:lstStyle/>
          <a:p>
            <a:pPr algn="l" marL="342900" indent="-342900">
              <a:lnSpc>
                <a:spcPts val="2100"/>
              </a:lnSpc>
              <a:buSzPct val="100000"/>
              <a:buChar char="•"/>
            </a:pPr>
            <a:r>
              <a:rPr lang="en-US" sz="1300" b="1" dirty="0">
                <a:solidFill>
                  <a:srgbClr val="F4CAB8"/>
                </a:solidFill>
                <a:latin typeface="Montserrat Medium" pitchFamily="34" charset="0"/>
                <a:ea typeface="Montserrat Medium" pitchFamily="34" charset="-122"/>
                <a:cs typeface="Montserrat Medium" pitchFamily="34" charset="-120"/>
              </a:rPr>
              <a:t>Empowering Youth:</a:t>
            </a:r>
            <a:pPr algn="l" indent="0" marL="0">
              <a:lnSpc>
                <a:spcPts val="2100"/>
              </a:lnSpc>
              <a:buNone/>
            </a:pPr>
            <a:r>
              <a:rPr lang="en-US" sz="1300" dirty="0">
                <a:solidFill>
                  <a:srgbClr val="F4CAB8"/>
                </a:solidFill>
                <a:latin typeface="Montserrat Medium" pitchFamily="34" charset="0"/>
                <a:ea typeface="Montserrat Medium" pitchFamily="34" charset="-122"/>
                <a:cs typeface="Montserrat Medium" pitchFamily="34" charset="-120"/>
              </a:rPr>
              <a:t> Equipping young Kenyans with valuable skills and resources.</a:t>
            </a:r>
            <a:endParaRPr lang="en-US" sz="1300" dirty="0"/>
          </a:p>
        </p:txBody>
      </p:sp>
      <p:sp>
        <p:nvSpPr>
          <p:cNvPr id="6" name="Text 4"/>
          <p:cNvSpPr/>
          <p:nvPr/>
        </p:nvSpPr>
        <p:spPr>
          <a:xfrm>
            <a:off x="585073" y="3557349"/>
            <a:ext cx="6526173" cy="534829"/>
          </a:xfrm>
          <a:prstGeom prst="rect">
            <a:avLst/>
          </a:prstGeom>
          <a:noFill/>
          <a:ln/>
        </p:spPr>
        <p:txBody>
          <a:bodyPr wrap="square" lIns="0" tIns="0" rIns="0" bIns="0" rtlCol="0" anchor="t"/>
          <a:lstStyle/>
          <a:p>
            <a:pPr algn="l" marL="342900" indent="-342900">
              <a:lnSpc>
                <a:spcPts val="2100"/>
              </a:lnSpc>
              <a:buSzPct val="100000"/>
              <a:buChar char="•"/>
            </a:pPr>
            <a:r>
              <a:rPr lang="en-US" sz="1300" b="1" dirty="0">
                <a:solidFill>
                  <a:srgbClr val="F4CAB8"/>
                </a:solidFill>
                <a:latin typeface="Montserrat Medium" pitchFamily="34" charset="0"/>
                <a:ea typeface="Montserrat Medium" pitchFamily="34" charset="-122"/>
                <a:cs typeface="Montserrat Medium" pitchFamily="34" charset="-120"/>
              </a:rPr>
              <a:t>Supporting SDG 8 &amp; 9:</a:t>
            </a:r>
            <a:pPr algn="l" indent="0" marL="0">
              <a:lnSpc>
                <a:spcPts val="2100"/>
              </a:lnSpc>
              <a:buNone/>
            </a:pPr>
            <a:r>
              <a:rPr lang="en-US" sz="1300" dirty="0">
                <a:solidFill>
                  <a:srgbClr val="F4CAB8"/>
                </a:solidFill>
                <a:latin typeface="Montserrat Medium" pitchFamily="34" charset="0"/>
                <a:ea typeface="Montserrat Medium" pitchFamily="34" charset="-122"/>
                <a:cs typeface="Montserrat Medium" pitchFamily="34" charset="-120"/>
              </a:rPr>
              <a:t> Contributing to decent work, economic growth, innovation, and infrastructure development.</a:t>
            </a:r>
            <a:endParaRPr lang="en-US" sz="1300" dirty="0"/>
          </a:p>
        </p:txBody>
      </p:sp>
      <p:sp>
        <p:nvSpPr>
          <p:cNvPr id="7" name="Text 5"/>
          <p:cNvSpPr/>
          <p:nvPr/>
        </p:nvSpPr>
        <p:spPr>
          <a:xfrm>
            <a:off x="585073" y="4150638"/>
            <a:ext cx="6526173" cy="534829"/>
          </a:xfrm>
          <a:prstGeom prst="rect">
            <a:avLst/>
          </a:prstGeom>
          <a:noFill/>
          <a:ln/>
        </p:spPr>
        <p:txBody>
          <a:bodyPr wrap="square" lIns="0" tIns="0" rIns="0" bIns="0" rtlCol="0" anchor="t"/>
          <a:lstStyle/>
          <a:p>
            <a:pPr algn="l" marL="342900" indent="-342900">
              <a:lnSpc>
                <a:spcPts val="2100"/>
              </a:lnSpc>
              <a:buSzPct val="100000"/>
              <a:buChar char="•"/>
            </a:pPr>
            <a:r>
              <a:rPr lang="en-US" sz="1300" b="1" dirty="0">
                <a:solidFill>
                  <a:srgbClr val="F4CAB8"/>
                </a:solidFill>
                <a:latin typeface="Montserrat Medium" pitchFamily="34" charset="0"/>
                <a:ea typeface="Montserrat Medium" pitchFamily="34" charset="-122"/>
                <a:cs typeface="Montserrat Medium" pitchFamily="34" charset="-120"/>
              </a:rPr>
              <a:t>Enhancing Branding Skills:</a:t>
            </a:r>
            <a:pPr algn="l" indent="0" marL="0">
              <a:lnSpc>
                <a:spcPts val="2100"/>
              </a:lnSpc>
              <a:buNone/>
            </a:pPr>
            <a:r>
              <a:rPr lang="en-US" sz="1300" dirty="0">
                <a:solidFill>
                  <a:srgbClr val="F4CAB8"/>
                </a:solidFill>
                <a:latin typeface="Montserrat Medium" pitchFamily="34" charset="0"/>
                <a:ea typeface="Montserrat Medium" pitchFamily="34" charset="-122"/>
                <a:cs typeface="Montserrat Medium" pitchFamily="34" charset="-120"/>
              </a:rPr>
              <a:t> Fostering creativity and design acumen within the hustler community.</a:t>
            </a:r>
            <a:endParaRPr lang="en-US" sz="1300" dirty="0"/>
          </a:p>
        </p:txBody>
      </p:sp>
      <p:pic>
        <p:nvPicPr>
          <p:cNvPr id="8" name="Image 0" descr="preencoded.png">    </p:cNvPr>
          <p:cNvPicPr>
            <a:picLocks noChangeAspect="1"/>
          </p:cNvPicPr>
          <p:nvPr/>
        </p:nvPicPr>
        <p:blipFill>
          <a:blip r:embed="rId1"/>
          <a:stretch>
            <a:fillRect/>
          </a:stretch>
        </p:blipFill>
        <p:spPr>
          <a:xfrm>
            <a:off x="7526774" y="1455777"/>
            <a:ext cx="6526173" cy="652617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685205" y="538401"/>
            <a:ext cx="8169950" cy="652582"/>
          </a:xfrm>
          <a:prstGeom prst="rect">
            <a:avLst/>
          </a:prstGeom>
          <a:noFill/>
          <a:ln/>
        </p:spPr>
        <p:txBody>
          <a:bodyPr wrap="none" lIns="0" tIns="0" rIns="0" bIns="0" rtlCol="0" anchor="t"/>
          <a:lstStyle/>
          <a:p>
            <a:pPr algn="l" indent="0" marL="0">
              <a:lnSpc>
                <a:spcPts val="5100"/>
              </a:lnSpc>
              <a:buNone/>
            </a:pPr>
            <a:r>
              <a:rPr lang="en-US" sz="4100" b="1" dirty="0">
                <a:solidFill>
                  <a:srgbClr val="FFB393"/>
                </a:solidFill>
                <a:latin typeface="Brygada 1918 Bold" pitchFamily="34" charset="0"/>
                <a:ea typeface="Brygada 1918 Bold" pitchFamily="34" charset="-122"/>
                <a:cs typeface="Brygada 1918 Bold" pitchFamily="34" charset="-120"/>
              </a:rPr>
              <a:t>Our Ask: Partnering for Progress</a:t>
            </a:r>
            <a:endParaRPr lang="en-US" sz="4100" dirty="0"/>
          </a:p>
        </p:txBody>
      </p:sp>
      <p:pic>
        <p:nvPicPr>
          <p:cNvPr id="3" name="Image 0" descr="preencoded.png">    </p:cNvPr>
          <p:cNvPicPr>
            <a:picLocks noChangeAspect="1"/>
          </p:cNvPicPr>
          <p:nvPr/>
        </p:nvPicPr>
        <p:blipFill>
          <a:blip r:embed="rId1"/>
          <a:stretch>
            <a:fillRect/>
          </a:stretch>
        </p:blipFill>
        <p:spPr>
          <a:xfrm>
            <a:off x="685205" y="1704856"/>
            <a:ext cx="6391156" cy="6391156"/>
          </a:xfrm>
          <a:prstGeom prst="rect">
            <a:avLst/>
          </a:prstGeom>
        </p:spPr>
      </p:pic>
      <p:sp>
        <p:nvSpPr>
          <p:cNvPr id="4" name="Text 1"/>
          <p:cNvSpPr/>
          <p:nvPr/>
        </p:nvSpPr>
        <p:spPr>
          <a:xfrm>
            <a:off x="7561659" y="1660803"/>
            <a:ext cx="6391156" cy="626269"/>
          </a:xfrm>
          <a:prstGeom prst="rect">
            <a:avLst/>
          </a:prstGeom>
          <a:noFill/>
          <a:ln/>
        </p:spPr>
        <p:txBody>
          <a:bodyPr wrap="square" lIns="0" tIns="0" rIns="0" bIns="0" rtlCol="0" anchor="t"/>
          <a:lstStyle/>
          <a:p>
            <a:pPr algn="l" indent="0" marL="0">
              <a:lnSpc>
                <a:spcPts val="2450"/>
              </a:lnSpc>
              <a:buNone/>
            </a:pPr>
            <a:r>
              <a:rPr lang="en-US" sz="1500" dirty="0">
                <a:solidFill>
                  <a:srgbClr val="F4CAB8"/>
                </a:solidFill>
                <a:latin typeface="Montserrat Medium" pitchFamily="34" charset="0"/>
                <a:ea typeface="Montserrat Medium" pitchFamily="34" charset="-122"/>
                <a:cs typeface="Montserrat Medium" pitchFamily="34" charset="-120"/>
              </a:rPr>
              <a:t>We're seeking KES 200,000 ($1,500) in seed funding to fuel our launch and initial growth. This investment will enable us to:</a:t>
            </a:r>
            <a:endParaRPr lang="en-US" sz="1500" dirty="0"/>
          </a:p>
        </p:txBody>
      </p:sp>
      <p:sp>
        <p:nvSpPr>
          <p:cNvPr id="5" name="Text 2"/>
          <p:cNvSpPr/>
          <p:nvPr/>
        </p:nvSpPr>
        <p:spPr>
          <a:xfrm>
            <a:off x="7561659" y="2463284"/>
            <a:ext cx="6391156" cy="313134"/>
          </a:xfrm>
          <a:prstGeom prst="rect">
            <a:avLst/>
          </a:prstGeom>
          <a:noFill/>
          <a:ln/>
        </p:spPr>
        <p:txBody>
          <a:bodyPr wrap="none" lIns="0" tIns="0" rIns="0" bIns="0" rtlCol="0" anchor="t"/>
          <a:lstStyle/>
          <a:p>
            <a:pPr algn="l" marL="342900" indent="-342900">
              <a:lnSpc>
                <a:spcPts val="2450"/>
              </a:lnSpc>
              <a:buSzPct val="100000"/>
              <a:buChar char="•"/>
            </a:pPr>
            <a:r>
              <a:rPr lang="en-US" sz="1500" dirty="0">
                <a:solidFill>
                  <a:srgbClr val="F4CAB8"/>
                </a:solidFill>
                <a:latin typeface="Montserrat Medium" pitchFamily="34" charset="0"/>
                <a:ea typeface="Montserrat Medium" pitchFamily="34" charset="-122"/>
                <a:cs typeface="Montserrat Medium" pitchFamily="34" charset="-120"/>
              </a:rPr>
              <a:t>Finalize development and rigorously test our platform.</a:t>
            </a:r>
            <a:endParaRPr lang="en-US" sz="1500" dirty="0"/>
          </a:p>
        </p:txBody>
      </p:sp>
      <p:sp>
        <p:nvSpPr>
          <p:cNvPr id="6" name="Text 3"/>
          <p:cNvSpPr/>
          <p:nvPr/>
        </p:nvSpPr>
        <p:spPr>
          <a:xfrm>
            <a:off x="7561659" y="2844879"/>
            <a:ext cx="6391156" cy="313134"/>
          </a:xfrm>
          <a:prstGeom prst="rect">
            <a:avLst/>
          </a:prstGeom>
          <a:noFill/>
          <a:ln/>
        </p:spPr>
        <p:txBody>
          <a:bodyPr wrap="none" lIns="0" tIns="0" rIns="0" bIns="0" rtlCol="0" anchor="t"/>
          <a:lstStyle/>
          <a:p>
            <a:pPr algn="l" marL="342900" indent="-342900">
              <a:lnSpc>
                <a:spcPts val="2450"/>
              </a:lnSpc>
              <a:buSzPct val="100000"/>
              <a:buChar char="•"/>
            </a:pPr>
            <a:r>
              <a:rPr lang="en-US" sz="1500" dirty="0">
                <a:solidFill>
                  <a:srgbClr val="F4CAB8"/>
                </a:solidFill>
                <a:latin typeface="Montserrat Medium" pitchFamily="34" charset="0"/>
                <a:ea typeface="Montserrat Medium" pitchFamily="34" charset="-122"/>
                <a:cs typeface="Montserrat Medium" pitchFamily="34" charset="-120"/>
              </a:rPr>
              <a:t>Run a targeted pilot program with Jua Kali entrepreneurs.</a:t>
            </a:r>
            <a:endParaRPr lang="en-US" sz="1500" dirty="0"/>
          </a:p>
        </p:txBody>
      </p:sp>
      <p:sp>
        <p:nvSpPr>
          <p:cNvPr id="7" name="Text 4"/>
          <p:cNvSpPr/>
          <p:nvPr/>
        </p:nvSpPr>
        <p:spPr>
          <a:xfrm>
            <a:off x="7561659" y="3226475"/>
            <a:ext cx="6391156" cy="626269"/>
          </a:xfrm>
          <a:prstGeom prst="rect">
            <a:avLst/>
          </a:prstGeom>
          <a:noFill/>
          <a:ln/>
        </p:spPr>
        <p:txBody>
          <a:bodyPr wrap="square" lIns="0" tIns="0" rIns="0" bIns="0" rtlCol="0" anchor="t"/>
          <a:lstStyle/>
          <a:p>
            <a:pPr algn="l" marL="342900" indent="-342900">
              <a:lnSpc>
                <a:spcPts val="2450"/>
              </a:lnSpc>
              <a:buSzPct val="100000"/>
              <a:buChar char="•"/>
            </a:pPr>
            <a:r>
              <a:rPr lang="en-US" sz="1500" dirty="0">
                <a:solidFill>
                  <a:srgbClr val="F4CAB8"/>
                </a:solidFill>
                <a:latin typeface="Montserrat Medium" pitchFamily="34" charset="0"/>
                <a:ea typeface="Montserrat Medium" pitchFamily="34" charset="-122"/>
                <a:cs typeface="Montserrat Medium" pitchFamily="34" charset="-120"/>
              </a:rPr>
              <a:t>Secure reliable hosting infrastructure for seamless user experience.</a:t>
            </a:r>
            <a:endParaRPr lang="en-US" sz="1500" dirty="0"/>
          </a:p>
        </p:txBody>
      </p:sp>
      <p:sp>
        <p:nvSpPr>
          <p:cNvPr id="8" name="Text 5"/>
          <p:cNvSpPr/>
          <p:nvPr/>
        </p:nvSpPr>
        <p:spPr>
          <a:xfrm>
            <a:off x="7561659" y="4028956"/>
            <a:ext cx="6391156" cy="626269"/>
          </a:xfrm>
          <a:prstGeom prst="rect">
            <a:avLst/>
          </a:prstGeom>
          <a:noFill/>
          <a:ln/>
        </p:spPr>
        <p:txBody>
          <a:bodyPr wrap="square" lIns="0" tIns="0" rIns="0" bIns="0" rtlCol="0" anchor="t"/>
          <a:lstStyle/>
          <a:p>
            <a:pPr algn="l" indent="0" marL="0">
              <a:lnSpc>
                <a:spcPts val="2450"/>
              </a:lnSpc>
              <a:buNone/>
            </a:pPr>
            <a:r>
              <a:rPr lang="en-US" sz="1500" dirty="0">
                <a:solidFill>
                  <a:srgbClr val="F4CAB8"/>
                </a:solidFill>
                <a:latin typeface="Montserrat Medium" pitchFamily="34" charset="0"/>
                <a:ea typeface="Montserrat Medium" pitchFamily="34" charset="-122"/>
                <a:cs typeface="Montserrat Medium" pitchFamily="34" charset="-120"/>
              </a:rPr>
              <a:t>Beyond funding, we value mentorship and marketing support to amplify our reach and impact.</a:t>
            </a:r>
            <a:endParaRPr lang="en-US" sz="1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567452" y="445889"/>
            <a:ext cx="9045773" cy="540544"/>
          </a:xfrm>
          <a:prstGeom prst="rect">
            <a:avLst/>
          </a:prstGeom>
          <a:noFill/>
          <a:ln/>
        </p:spPr>
        <p:txBody>
          <a:bodyPr wrap="none" lIns="0" tIns="0" rIns="0" bIns="0" rtlCol="0" anchor="t"/>
          <a:lstStyle/>
          <a:p>
            <a:pPr algn="l" indent="0" marL="0">
              <a:lnSpc>
                <a:spcPts val="4250"/>
              </a:lnSpc>
              <a:buNone/>
            </a:pPr>
            <a:r>
              <a:rPr lang="en-US" sz="3400" b="1" dirty="0">
                <a:solidFill>
                  <a:srgbClr val="FFB393"/>
                </a:solidFill>
                <a:latin typeface="Brygada 1918 Bold" pitchFamily="34" charset="0"/>
                <a:ea typeface="Brygada 1918 Bold" pitchFamily="34" charset="-122"/>
                <a:cs typeface="Brygada 1918 Bold" pitchFamily="34" charset="-120"/>
              </a:rPr>
              <a:t>Our Team: The Visionaries Behind Hustle AI</a:t>
            </a:r>
            <a:endParaRPr lang="en-US" sz="3400" dirty="0"/>
          </a:p>
        </p:txBody>
      </p:sp>
      <p:sp>
        <p:nvSpPr>
          <p:cNvPr id="3" name="Text 1"/>
          <p:cNvSpPr/>
          <p:nvPr/>
        </p:nvSpPr>
        <p:spPr>
          <a:xfrm>
            <a:off x="567452" y="1391602"/>
            <a:ext cx="2225278" cy="270272"/>
          </a:xfrm>
          <a:prstGeom prst="rect">
            <a:avLst/>
          </a:prstGeom>
          <a:noFill/>
          <a:ln/>
        </p:spPr>
        <p:txBody>
          <a:bodyPr wrap="none" lIns="0" tIns="0" rIns="0" bIns="0" rtlCol="0" anchor="t"/>
          <a:lstStyle/>
          <a:p>
            <a:pPr algn="l" indent="0" marL="0">
              <a:lnSpc>
                <a:spcPts val="2100"/>
              </a:lnSpc>
              <a:buNone/>
            </a:pPr>
            <a:r>
              <a:rPr lang="en-US" sz="1700" b="1" dirty="0">
                <a:solidFill>
                  <a:srgbClr val="FFB393"/>
                </a:solidFill>
                <a:latin typeface="Brygada 1918 Bold" pitchFamily="34" charset="0"/>
                <a:ea typeface="Brygada 1918 Bold" pitchFamily="34" charset="-122"/>
                <a:cs typeface="Brygada 1918 Bold" pitchFamily="34" charset="-120"/>
              </a:rPr>
              <a:t>Jefther Simeon Afuyo</a:t>
            </a:r>
            <a:endParaRPr lang="en-US" sz="1700" dirty="0"/>
          </a:p>
        </p:txBody>
      </p:sp>
      <p:sp>
        <p:nvSpPr>
          <p:cNvPr id="4" name="Text 2"/>
          <p:cNvSpPr/>
          <p:nvPr/>
        </p:nvSpPr>
        <p:spPr>
          <a:xfrm>
            <a:off x="567452" y="1823918"/>
            <a:ext cx="6549985" cy="778312"/>
          </a:xfrm>
          <a:prstGeom prst="rect">
            <a:avLst/>
          </a:prstGeom>
          <a:noFill/>
          <a:ln/>
        </p:spPr>
        <p:txBody>
          <a:bodyPr wrap="square" lIns="0" tIns="0" rIns="0" bIns="0" rtlCol="0" anchor="t"/>
          <a:lstStyle/>
          <a:p>
            <a:pPr algn="l" indent="0" marL="0">
              <a:lnSpc>
                <a:spcPts val="2000"/>
              </a:lnSpc>
              <a:buNone/>
            </a:pPr>
            <a:r>
              <a:rPr lang="en-US" sz="1250" dirty="0">
                <a:solidFill>
                  <a:srgbClr val="F4CAB8"/>
                </a:solidFill>
                <a:latin typeface="Montserrat Medium" pitchFamily="34" charset="0"/>
                <a:ea typeface="Montserrat Medium" pitchFamily="34" charset="-122"/>
                <a:cs typeface="Montserrat Medium" pitchFamily="34" charset="-120"/>
              </a:rPr>
              <a:t>Lead Developer &amp; Designer. Passionate about empowering Kenyan entrepreneurs through innovative technology. Possesses deep expertise in AI, design, and software development.</a:t>
            </a:r>
            <a:endParaRPr lang="en-US" sz="1250" dirty="0"/>
          </a:p>
        </p:txBody>
      </p:sp>
      <p:pic>
        <p:nvPicPr>
          <p:cNvPr id="5" name="Image 0" descr="preencoded.png">    </p:cNvPr>
          <p:cNvPicPr>
            <a:picLocks noChangeAspect="1"/>
          </p:cNvPicPr>
          <p:nvPr/>
        </p:nvPicPr>
        <p:blipFill>
          <a:blip r:embed="rId1"/>
          <a:stretch>
            <a:fillRect/>
          </a:stretch>
        </p:blipFill>
        <p:spPr>
          <a:xfrm>
            <a:off x="7520583" y="1411962"/>
            <a:ext cx="6549985" cy="6549985"/>
          </a:xfrm>
          <a:prstGeom prst="rect">
            <a:avLst/>
          </a:prstGeom>
        </p:spPr>
      </p:pic>
      <p:sp>
        <p:nvSpPr>
          <p:cNvPr id="6" name="Text 3"/>
          <p:cNvSpPr/>
          <p:nvPr/>
        </p:nvSpPr>
        <p:spPr>
          <a:xfrm>
            <a:off x="567452" y="8326755"/>
            <a:ext cx="13495496" cy="518874"/>
          </a:xfrm>
          <a:prstGeom prst="rect">
            <a:avLst/>
          </a:prstGeom>
          <a:noFill/>
          <a:ln/>
        </p:spPr>
        <p:txBody>
          <a:bodyPr wrap="square" lIns="0" tIns="0" rIns="0" bIns="0" rtlCol="0" anchor="t"/>
          <a:lstStyle/>
          <a:p>
            <a:pPr algn="l" indent="0" marL="0">
              <a:lnSpc>
                <a:spcPts val="2000"/>
              </a:lnSpc>
              <a:buNone/>
            </a:pPr>
            <a:r>
              <a:rPr lang="en-US" sz="1250" dirty="0">
                <a:solidFill>
                  <a:srgbClr val="F4CAB8"/>
                </a:solidFill>
                <a:latin typeface="Montserrat Medium" pitchFamily="34" charset="0"/>
                <a:ea typeface="Montserrat Medium" pitchFamily="34" charset="-122"/>
                <a:cs typeface="Montserrat Medium" pitchFamily="34" charset="-120"/>
              </a:rPr>
              <a:t>We're actively seeking talented collaborators to join our mission. If you're passionate about marketing, UX design, or community engagement, we'd love to hear from you!</a:t>
            </a:r>
            <a:endParaRPr lang="en-US" sz="12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49260" y="2486382"/>
            <a:ext cx="5709404" cy="713542"/>
          </a:xfrm>
          <a:prstGeom prst="rect">
            <a:avLst/>
          </a:prstGeom>
          <a:noFill/>
          <a:ln/>
        </p:spPr>
        <p:txBody>
          <a:bodyPr wrap="none" lIns="0" tIns="0" rIns="0" bIns="0" rtlCol="0" anchor="t"/>
          <a:lstStyle/>
          <a:p>
            <a:pPr algn="l" indent="0" marL="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Thank You!</a:t>
            </a:r>
            <a:endParaRPr lang="en-US" sz="4450" dirty="0"/>
          </a:p>
        </p:txBody>
      </p:sp>
      <p:sp>
        <p:nvSpPr>
          <p:cNvPr id="3" name="Text 1"/>
          <p:cNvSpPr/>
          <p:nvPr/>
        </p:nvSpPr>
        <p:spPr>
          <a:xfrm>
            <a:off x="749260" y="3628072"/>
            <a:ext cx="13131879" cy="350044"/>
          </a:xfrm>
          <a:prstGeom prst="rect">
            <a:avLst/>
          </a:prstGeom>
          <a:noFill/>
          <a:ln/>
        </p:spPr>
        <p:txBody>
          <a:bodyPr wrap="none" lIns="0" tIns="0" rIns="0" bIns="0" rtlCol="0" anchor="t"/>
          <a:lstStyle/>
          <a:p>
            <a:pPr algn="ctr" indent="0" marL="0">
              <a:lnSpc>
                <a:spcPts val="2650"/>
              </a:lnSpc>
              <a:buNone/>
            </a:pPr>
            <a:r>
              <a:rPr lang="en-US" sz="1650" dirty="0">
                <a:solidFill>
                  <a:srgbClr val="000000"/>
                </a:solidFill>
                <a:latin typeface="Montserrat Medium" pitchFamily="34" charset="0"/>
                <a:ea typeface="Montserrat Medium" pitchFamily="34" charset="-122"/>
                <a:cs typeface="Montserrat Medium" pitchFamily="34" charset="-120"/>
              </a:rPr>
              <a:t>📧</a:t>
            </a:r>
            <a:pPr algn="ct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 </a:t>
            </a:r>
            <a:pPr algn="ctr" indent="0" marL="0">
              <a:lnSpc>
                <a:spcPts val="2650"/>
              </a:lnSpc>
              <a:buNone/>
            </a:pPr>
            <a:r>
              <a:rPr lang="en-US" sz="1650" u="sng" dirty="0">
                <a:solidFill>
                  <a:srgbClr val="FFB393"/>
                </a:solidFill>
                <a:latin typeface="Montserrat Medium" pitchFamily="34" charset="0"/>
                <a:ea typeface="Montserrat Medium" pitchFamily="34" charset="-122"/>
                <a:cs typeface="Montserrat Medium" pitchFamily="34" charset="-120"/>
                <a:hlinkClick r:id="rId1" invalidUrl="" action="" tgtFrame="" tooltip="" history="1" highlightClick="0" endSnd="0">
                  <a:extLst>
                    <a:ext uri="{A12FA001-AC4F-418D-AE19-62706E023703}">
                      <ahyp:hlinkClr xmlns:ahyp="http://schemas.microsoft.com/office/drawing/2018/hyperlinkcolor" val="tx"/>
                    </a:ext>
                  </a:extLst>
                </a:hlinkClick>
              </a:rPr>
              <a:t>afuyojefther@gmail.com</a:t>
            </a:r>
            <a:endParaRPr lang="en-US" sz="1650" dirty="0"/>
          </a:p>
        </p:txBody>
      </p:sp>
      <p:sp>
        <p:nvSpPr>
          <p:cNvPr id="4" name="Text 2"/>
          <p:cNvSpPr/>
          <p:nvPr/>
        </p:nvSpPr>
        <p:spPr>
          <a:xfrm>
            <a:off x="749260" y="4218980"/>
            <a:ext cx="13131879" cy="350044"/>
          </a:xfrm>
          <a:prstGeom prst="rect">
            <a:avLst/>
          </a:prstGeom>
          <a:noFill/>
          <a:ln/>
        </p:spPr>
        <p:txBody>
          <a:bodyPr wrap="none" lIns="0" tIns="0" rIns="0" bIns="0" rtlCol="0" anchor="t"/>
          <a:lstStyle/>
          <a:p>
            <a:pPr algn="ctr" indent="0" marL="0">
              <a:lnSpc>
                <a:spcPts val="2650"/>
              </a:lnSpc>
              <a:buNone/>
            </a:pPr>
            <a:r>
              <a:rPr lang="en-US" sz="1650" dirty="0">
                <a:solidFill>
                  <a:srgbClr val="000000"/>
                </a:solidFill>
                <a:latin typeface="Montserrat Medium" pitchFamily="34" charset="0"/>
                <a:ea typeface="Montserrat Medium" pitchFamily="34" charset="-122"/>
                <a:cs typeface="Montserrat Medium" pitchFamily="34" charset="-120"/>
              </a:rPr>
              <a:t>📱</a:t>
            </a:r>
            <a:pPr algn="ct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 +254 796 090 806</a:t>
            </a:r>
            <a:endParaRPr lang="en-US" sz="1650" dirty="0"/>
          </a:p>
        </p:txBody>
      </p:sp>
      <p:sp>
        <p:nvSpPr>
          <p:cNvPr id="5" name="Text 3"/>
          <p:cNvSpPr/>
          <p:nvPr/>
        </p:nvSpPr>
        <p:spPr>
          <a:xfrm>
            <a:off x="749260" y="4809887"/>
            <a:ext cx="13131879" cy="350044"/>
          </a:xfrm>
          <a:prstGeom prst="rect">
            <a:avLst/>
          </a:prstGeom>
          <a:noFill/>
          <a:ln/>
        </p:spPr>
        <p:txBody>
          <a:bodyPr wrap="none" lIns="0" tIns="0" rIns="0" bIns="0" rtlCol="0" anchor="t"/>
          <a:lstStyle/>
          <a:p>
            <a:pPr algn="ctr" indent="0" marL="0">
              <a:lnSpc>
                <a:spcPts val="2650"/>
              </a:lnSpc>
              <a:buNone/>
            </a:pPr>
            <a:r>
              <a:rPr lang="en-US" sz="1650" dirty="0">
                <a:solidFill>
                  <a:srgbClr val="000000"/>
                </a:solidFill>
                <a:latin typeface="Montserrat Medium" pitchFamily="34" charset="0"/>
                <a:ea typeface="Montserrat Medium" pitchFamily="34" charset="-122"/>
                <a:cs typeface="Montserrat Medium" pitchFamily="34" charset="-120"/>
              </a:rPr>
              <a:t>🌍</a:t>
            </a:r>
            <a:pPr algn="ct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 </a:t>
            </a:r>
            <a:pPr algn="ctr" indent="0" marL="0">
              <a:lnSpc>
                <a:spcPts val="2650"/>
              </a:lnSpc>
              <a:buNone/>
            </a:pPr>
            <a:r>
              <a:rPr lang="en-US" sz="1650" u="sng" dirty="0">
                <a:solidFill>
                  <a:srgbClr val="FFB393"/>
                </a:solidFill>
                <a:latin typeface="Montserrat Medium" pitchFamily="34" charset="0"/>
                <a:ea typeface="Montserrat Medium" pitchFamily="34" charset="-122"/>
                <a:cs typeface="Montserrat Medium" pitchFamily="34" charset="-120"/>
                <a:hlinkClick r:id="rId2" invalidUrl="" action="" tgtFrame="" tooltip="" history="1" highlightClick="0" endSnd="0">
                  <a:extLst>
                    <a:ext uri="{A12FA001-AC4F-418D-AE19-62706E023703}">
                      <ahyp:hlinkClr xmlns:ahyp="http://schemas.microsoft.com/office/drawing/2018/hyperlinkcolor" val="tx"/>
                    </a:ext>
                  </a:extLst>
                </a:hlinkClick>
              </a:rPr>
              <a:t>github.com/Jefther37/hustle-ai-tools</a:t>
            </a:r>
            <a:endParaRPr lang="en-US" sz="1650" dirty="0"/>
          </a:p>
        </p:txBody>
      </p:sp>
      <p:sp>
        <p:nvSpPr>
          <p:cNvPr id="6" name="Text 4"/>
          <p:cNvSpPr/>
          <p:nvPr/>
        </p:nvSpPr>
        <p:spPr>
          <a:xfrm>
            <a:off x="749260" y="5400794"/>
            <a:ext cx="13131879" cy="342424"/>
          </a:xfrm>
          <a:prstGeom prst="rect">
            <a:avLst/>
          </a:prstGeom>
          <a:noFill/>
          <a:ln/>
        </p:spPr>
        <p:txBody>
          <a:bodyPr wrap="none" lIns="0" tIns="0" rIns="0" bIns="0" rtlCol="0" anchor="t"/>
          <a:lstStyle/>
          <a:p>
            <a:pPr algn="ct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We are excited to partner with you to empower Kenyan entrepreneurs!</a:t>
            </a:r>
            <a:endParaRPr lang="en-US" sz="16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5C2438">
              <a:alpha val="80000"/>
            </a:srgbClr>
          </a:solidFill>
          <a:ln/>
        </p:spPr>
      </p:sp>
      <p:sp>
        <p:nvSpPr>
          <p:cNvPr id="4" name="Text 1"/>
          <p:cNvSpPr/>
          <p:nvPr/>
        </p:nvSpPr>
        <p:spPr>
          <a:xfrm>
            <a:off x="749260" y="2521744"/>
            <a:ext cx="13131879" cy="1427083"/>
          </a:xfrm>
          <a:prstGeom prst="rect">
            <a:avLst/>
          </a:prstGeom>
          <a:noFill/>
          <a:ln/>
        </p:spPr>
        <p:txBody>
          <a:bodyPr wrap="square" lIns="0" tIns="0" rIns="0" bIns="0" rtlCol="0" anchor="t"/>
          <a:lstStyle/>
          <a:p>
            <a:pPr algn="l" indent="0" marL="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The Challenge: Design Deficit Among Kenyan Hustlers</a:t>
            </a:r>
            <a:endParaRPr lang="en-US" sz="4450" dirty="0"/>
          </a:p>
        </p:txBody>
      </p:sp>
      <p:sp>
        <p:nvSpPr>
          <p:cNvPr id="5" name="Text 2"/>
          <p:cNvSpPr/>
          <p:nvPr/>
        </p:nvSpPr>
        <p:spPr>
          <a:xfrm>
            <a:off x="749260" y="4269938"/>
            <a:ext cx="13131879" cy="1027271"/>
          </a:xfrm>
          <a:prstGeom prst="rect">
            <a:avLst/>
          </a:prstGeom>
          <a:noFill/>
          <a:ln/>
        </p:spPr>
        <p:txBody>
          <a:bodyPr wrap="squar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Many small business owners in Kenya face significant challenges in creating effective marketing materials. Lacking the necessary design skills or the financial resources to hire professional designers, these entrepreneurs often struggle to produce visually appealing posters and fliers. This design deficit leads to several problems:</a:t>
            </a:r>
            <a:endParaRPr lang="en-US" sz="1650" dirty="0"/>
          </a:p>
        </p:txBody>
      </p:sp>
      <p:sp>
        <p:nvSpPr>
          <p:cNvPr id="6" name="Text 3"/>
          <p:cNvSpPr/>
          <p:nvPr/>
        </p:nvSpPr>
        <p:spPr>
          <a:xfrm>
            <a:off x="749260" y="5538073"/>
            <a:ext cx="13131879" cy="342424"/>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Many small business owners lack design skills or the budget to hire professionals.</a:t>
            </a:r>
            <a:endParaRPr lang="en-US" sz="1650" dirty="0"/>
          </a:p>
        </p:txBody>
      </p:sp>
      <p:sp>
        <p:nvSpPr>
          <p:cNvPr id="7" name="Text 4"/>
          <p:cNvSpPr/>
          <p:nvPr/>
        </p:nvSpPr>
        <p:spPr>
          <a:xfrm>
            <a:off x="749260" y="5955387"/>
            <a:ext cx="13131879" cy="342424"/>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Creating posters/fliers is time-consuming and often results in poor quality.</a:t>
            </a:r>
            <a:endParaRPr lang="en-US" sz="1650" dirty="0"/>
          </a:p>
        </p:txBody>
      </p:sp>
      <p:sp>
        <p:nvSpPr>
          <p:cNvPr id="8" name="Text 5"/>
          <p:cNvSpPr/>
          <p:nvPr/>
        </p:nvSpPr>
        <p:spPr>
          <a:xfrm>
            <a:off x="749260" y="6372701"/>
            <a:ext cx="13131879" cy="342424"/>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Hustlers rely on social media but lack polished visuals to compete effectively.</a:t>
            </a:r>
            <a:endParaRPr lang="en-US" sz="1650" dirty="0"/>
          </a:p>
        </p:txBody>
      </p:sp>
      <p:sp>
        <p:nvSpPr>
          <p:cNvPr id="9" name="Text 6"/>
          <p:cNvSpPr/>
          <p:nvPr/>
        </p:nvSpPr>
        <p:spPr>
          <a:xfrm>
            <a:off x="749260" y="6955988"/>
            <a:ext cx="13131879" cy="684848"/>
          </a:xfrm>
          <a:prstGeom prst="rect">
            <a:avLst/>
          </a:prstGeom>
          <a:noFill/>
          <a:ln/>
        </p:spPr>
        <p:txBody>
          <a:bodyPr wrap="squar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The inability to create compelling visuals hinders their ability to attract customers, build brand awareness, and ultimately, grow their businesses.</a:t>
            </a:r>
            <a:endParaRPr lang="en-US" sz="16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5C2438">
              <a:alpha val="80000"/>
            </a:srgbClr>
          </a:solidFill>
          <a:ln/>
        </p:spPr>
      </p:sp>
      <p:sp>
        <p:nvSpPr>
          <p:cNvPr id="4" name="Text 1"/>
          <p:cNvSpPr/>
          <p:nvPr/>
        </p:nvSpPr>
        <p:spPr>
          <a:xfrm>
            <a:off x="749260" y="1957507"/>
            <a:ext cx="12418100" cy="713542"/>
          </a:xfrm>
          <a:prstGeom prst="rect">
            <a:avLst/>
          </a:prstGeom>
          <a:noFill/>
          <a:ln/>
        </p:spPr>
        <p:txBody>
          <a:bodyPr wrap="none" lIns="0" tIns="0" rIns="0" bIns="0" rtlCol="0" anchor="t"/>
          <a:lstStyle/>
          <a:p>
            <a:pPr algn="l" indent="0" marL="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Our Solution: AI-Powered Design Automation</a:t>
            </a:r>
            <a:endParaRPr lang="en-US" sz="4450" dirty="0"/>
          </a:p>
        </p:txBody>
      </p:sp>
      <p:sp>
        <p:nvSpPr>
          <p:cNvPr id="5" name="Text 2"/>
          <p:cNvSpPr/>
          <p:nvPr/>
        </p:nvSpPr>
        <p:spPr>
          <a:xfrm>
            <a:off x="749260" y="2992160"/>
            <a:ext cx="13131879" cy="1027271"/>
          </a:xfrm>
          <a:prstGeom prst="rect">
            <a:avLst/>
          </a:prstGeom>
          <a:noFill/>
          <a:ln/>
        </p:spPr>
        <p:txBody>
          <a:bodyPr wrap="squar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Hustle AI Tools offers a smart, affordable solution designed specifically for the needs of Kenyan hustlers. Our AI-powered tool automates the poster and flier creation process, allowing users to generate professional-quality visuals quickly and easily. Key features of our solution include:</a:t>
            </a:r>
            <a:endParaRPr lang="en-US" sz="1650" dirty="0"/>
          </a:p>
        </p:txBody>
      </p:sp>
      <p:sp>
        <p:nvSpPr>
          <p:cNvPr id="6" name="Text 3"/>
          <p:cNvSpPr/>
          <p:nvPr/>
        </p:nvSpPr>
        <p:spPr>
          <a:xfrm>
            <a:off x="749260" y="4260294"/>
            <a:ext cx="13131879" cy="342424"/>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AI-powered tool for quick poster/flier creation.</a:t>
            </a:r>
            <a:endParaRPr lang="en-US" sz="1650" dirty="0"/>
          </a:p>
        </p:txBody>
      </p:sp>
      <p:sp>
        <p:nvSpPr>
          <p:cNvPr id="7" name="Text 4"/>
          <p:cNvSpPr/>
          <p:nvPr/>
        </p:nvSpPr>
        <p:spPr>
          <a:xfrm>
            <a:off x="749260" y="4677608"/>
            <a:ext cx="13131879" cy="342424"/>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No design skills needed.</a:t>
            </a:r>
            <a:endParaRPr lang="en-US" sz="1650" dirty="0"/>
          </a:p>
        </p:txBody>
      </p:sp>
      <p:sp>
        <p:nvSpPr>
          <p:cNvPr id="8" name="Text 5"/>
          <p:cNvSpPr/>
          <p:nvPr/>
        </p:nvSpPr>
        <p:spPr>
          <a:xfrm>
            <a:off x="749260" y="5094923"/>
            <a:ext cx="13131879" cy="342424"/>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Affordable pricing plans tailored for hustlers.</a:t>
            </a:r>
            <a:endParaRPr lang="en-US" sz="1650" dirty="0"/>
          </a:p>
        </p:txBody>
      </p:sp>
      <p:sp>
        <p:nvSpPr>
          <p:cNvPr id="9" name="Text 6"/>
          <p:cNvSpPr/>
          <p:nvPr/>
        </p:nvSpPr>
        <p:spPr>
          <a:xfrm>
            <a:off x="749260" y="5512237"/>
            <a:ext cx="13131879" cy="342424"/>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Mobile-first user experience optimized for smartphones.</a:t>
            </a:r>
            <a:endParaRPr lang="en-US" sz="1650" dirty="0"/>
          </a:p>
        </p:txBody>
      </p:sp>
      <p:sp>
        <p:nvSpPr>
          <p:cNvPr id="10" name="Text 7"/>
          <p:cNvSpPr/>
          <p:nvPr/>
        </p:nvSpPr>
        <p:spPr>
          <a:xfrm>
            <a:off x="749260" y="5929551"/>
            <a:ext cx="13131879" cy="342424"/>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Localized templates and content relevant to the Kenyan market.</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5C2438">
              <a:alpha val="80000"/>
            </a:srgbClr>
          </a:solidFill>
          <a:ln/>
        </p:spPr>
      </p:sp>
      <p:sp>
        <p:nvSpPr>
          <p:cNvPr id="4" name="Text 1"/>
          <p:cNvSpPr/>
          <p:nvPr/>
        </p:nvSpPr>
        <p:spPr>
          <a:xfrm>
            <a:off x="749260" y="1004173"/>
            <a:ext cx="13131879" cy="1427083"/>
          </a:xfrm>
          <a:prstGeom prst="rect">
            <a:avLst/>
          </a:prstGeom>
          <a:noFill/>
          <a:ln/>
        </p:spPr>
        <p:txBody>
          <a:bodyPr wrap="square" lIns="0" tIns="0" rIns="0" bIns="0" rtlCol="0" anchor="t"/>
          <a:lstStyle/>
          <a:p>
            <a:pPr algn="l" indent="0" marL="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Product Features: Quick and Easy Poster Creation</a:t>
            </a:r>
            <a:endParaRPr lang="en-US" sz="4450" dirty="0"/>
          </a:p>
        </p:txBody>
      </p:sp>
      <p:sp>
        <p:nvSpPr>
          <p:cNvPr id="5" name="Text 2"/>
          <p:cNvSpPr/>
          <p:nvPr/>
        </p:nvSpPr>
        <p:spPr>
          <a:xfrm>
            <a:off x="749260" y="2752368"/>
            <a:ext cx="13131879" cy="342424"/>
          </a:xfrm>
          <a:prstGeom prst="rect">
            <a:avLst/>
          </a:prstGeom>
          <a:noFill/>
          <a:ln/>
        </p:spPr>
        <p:txBody>
          <a:bodyPr wrap="non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Hustle AI Tools simplifies the poster and flier creation process into a few easy steps:</a:t>
            </a:r>
            <a:endParaRPr lang="en-US" sz="1650" dirty="0"/>
          </a:p>
        </p:txBody>
      </p:sp>
      <p:sp>
        <p:nvSpPr>
          <p:cNvPr id="6" name="Text 3"/>
          <p:cNvSpPr/>
          <p:nvPr/>
        </p:nvSpPr>
        <p:spPr>
          <a:xfrm>
            <a:off x="749260" y="3335655"/>
            <a:ext cx="13131879" cy="684848"/>
          </a:xfrm>
          <a:prstGeom prst="rect">
            <a:avLst/>
          </a:prstGeom>
          <a:noFill/>
          <a:ln/>
        </p:spPr>
        <p:txBody>
          <a:bodyPr wrap="square" lIns="0" tIns="0" rIns="0" bIns="0" rtlCol="0" anchor="t"/>
          <a:lstStyle/>
          <a:p>
            <a:pPr algn="l" marL="342900" indent="-342900">
              <a:lnSpc>
                <a:spcPts val="2650"/>
              </a:lnSpc>
              <a:buSzPct val="100000"/>
              <a:buFont typeface="+mj-lt"/>
              <a:buAutoNum type="arabicPeriod" startAt="1"/>
            </a:pPr>
            <a:r>
              <a:rPr lang="en-US" sz="1650" dirty="0">
                <a:solidFill>
                  <a:srgbClr val="F4CAB8"/>
                </a:solidFill>
                <a:latin typeface="Montserrat Medium" pitchFamily="34" charset="0"/>
                <a:ea typeface="Montserrat Medium" pitchFamily="34" charset="-122"/>
                <a:cs typeface="Montserrat Medium" pitchFamily="34" charset="-120"/>
              </a:rPr>
              <a:t>Choose a template: Select from a variety of templates designed for different purposes such as sales, events, and promotions.</a:t>
            </a:r>
            <a:endParaRPr lang="en-US" sz="1650" dirty="0"/>
          </a:p>
        </p:txBody>
      </p:sp>
      <p:sp>
        <p:nvSpPr>
          <p:cNvPr id="7" name="Text 4"/>
          <p:cNvSpPr/>
          <p:nvPr/>
        </p:nvSpPr>
        <p:spPr>
          <a:xfrm>
            <a:off x="749260" y="4095393"/>
            <a:ext cx="13131879" cy="684848"/>
          </a:xfrm>
          <a:prstGeom prst="rect">
            <a:avLst/>
          </a:prstGeom>
          <a:noFill/>
          <a:ln/>
        </p:spPr>
        <p:txBody>
          <a:bodyPr wrap="square" lIns="0" tIns="0" rIns="0" bIns="0" rtlCol="0" anchor="t"/>
          <a:lstStyle/>
          <a:p>
            <a:pPr algn="l" marL="342900" indent="-342900">
              <a:lnSpc>
                <a:spcPts val="2650"/>
              </a:lnSpc>
              <a:buSzPct val="100000"/>
              <a:buFont typeface="+mj-lt"/>
              <a:buAutoNum type="arabicPeriod" startAt="2"/>
            </a:pPr>
            <a:r>
              <a:rPr lang="en-US" sz="1650" dirty="0">
                <a:solidFill>
                  <a:srgbClr val="F4CAB8"/>
                </a:solidFill>
                <a:latin typeface="Montserrat Medium" pitchFamily="34" charset="0"/>
                <a:ea typeface="Montserrat Medium" pitchFamily="34" charset="-122"/>
                <a:cs typeface="Montserrat Medium" pitchFamily="34" charset="-120"/>
              </a:rPr>
              <a:t>Fill in information: Enter essential details such as business name, product/service description, pricing, and contact information.</a:t>
            </a:r>
            <a:endParaRPr lang="en-US" sz="1650" dirty="0"/>
          </a:p>
        </p:txBody>
      </p:sp>
      <p:sp>
        <p:nvSpPr>
          <p:cNvPr id="8" name="Text 5"/>
          <p:cNvSpPr/>
          <p:nvPr/>
        </p:nvSpPr>
        <p:spPr>
          <a:xfrm>
            <a:off x="749260" y="4855131"/>
            <a:ext cx="13131879" cy="684848"/>
          </a:xfrm>
          <a:prstGeom prst="rect">
            <a:avLst/>
          </a:prstGeom>
          <a:noFill/>
          <a:ln/>
        </p:spPr>
        <p:txBody>
          <a:bodyPr wrap="square" lIns="0" tIns="0" rIns="0" bIns="0" rtlCol="0" anchor="t"/>
          <a:lstStyle/>
          <a:p>
            <a:pPr algn="l" marL="342900" indent="-342900">
              <a:lnSpc>
                <a:spcPts val="2650"/>
              </a:lnSpc>
              <a:buSzPct val="100000"/>
              <a:buFont typeface="+mj-lt"/>
              <a:buAutoNum type="arabicPeriod" startAt="3"/>
            </a:pPr>
            <a:r>
              <a:rPr lang="en-US" sz="1650" dirty="0">
                <a:solidFill>
                  <a:srgbClr val="F4CAB8"/>
                </a:solidFill>
                <a:latin typeface="Montserrat Medium" pitchFamily="34" charset="0"/>
                <a:ea typeface="Montserrat Medium" pitchFamily="34" charset="-122"/>
                <a:cs typeface="Montserrat Medium" pitchFamily="34" charset="-120"/>
              </a:rPr>
              <a:t>AI generates branded poster: Our AI algorithms automatically create a professional-looking poster or flier based on the provided information and selected template.</a:t>
            </a:r>
            <a:endParaRPr lang="en-US" sz="1650" dirty="0"/>
          </a:p>
        </p:txBody>
      </p:sp>
      <p:sp>
        <p:nvSpPr>
          <p:cNvPr id="9" name="Text 6"/>
          <p:cNvSpPr/>
          <p:nvPr/>
        </p:nvSpPr>
        <p:spPr>
          <a:xfrm>
            <a:off x="749260" y="5614868"/>
            <a:ext cx="13131879" cy="684848"/>
          </a:xfrm>
          <a:prstGeom prst="rect">
            <a:avLst/>
          </a:prstGeom>
          <a:noFill/>
          <a:ln/>
        </p:spPr>
        <p:txBody>
          <a:bodyPr wrap="square" lIns="0" tIns="0" rIns="0" bIns="0" rtlCol="0" anchor="t"/>
          <a:lstStyle/>
          <a:p>
            <a:pPr algn="l" marL="342900" indent="-342900">
              <a:lnSpc>
                <a:spcPts val="2650"/>
              </a:lnSpc>
              <a:buSzPct val="100000"/>
              <a:buFont typeface="+mj-lt"/>
              <a:buAutoNum type="arabicPeriod" startAt="4"/>
            </a:pPr>
            <a:r>
              <a:rPr lang="en-US" sz="1650" dirty="0">
                <a:solidFill>
                  <a:srgbClr val="F4CAB8"/>
                </a:solidFill>
                <a:latin typeface="Montserrat Medium" pitchFamily="34" charset="0"/>
                <a:ea typeface="Montserrat Medium" pitchFamily="34" charset="-122"/>
                <a:cs typeface="Montserrat Medium" pitchFamily="34" charset="-120"/>
              </a:rPr>
              <a:t>Download &amp; share instantly: Download the generated design and share it directly on social media platforms or print it for physical distribution.</a:t>
            </a:r>
            <a:endParaRPr lang="en-US" sz="1650" dirty="0"/>
          </a:p>
        </p:txBody>
      </p:sp>
      <p:sp>
        <p:nvSpPr>
          <p:cNvPr id="10" name="Text 7"/>
          <p:cNvSpPr/>
          <p:nvPr/>
        </p:nvSpPr>
        <p:spPr>
          <a:xfrm>
            <a:off x="749260" y="6540579"/>
            <a:ext cx="13131879" cy="684848"/>
          </a:xfrm>
          <a:prstGeom prst="rect">
            <a:avLst/>
          </a:prstGeom>
          <a:noFill/>
          <a:ln/>
        </p:spPr>
        <p:txBody>
          <a:bodyPr wrap="squar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This streamlined process ensures that even users with no design experience can create effective marketing materials in minutes.</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5C2438">
              <a:alpha val="80000"/>
            </a:srgbClr>
          </a:solidFill>
          <a:ln/>
        </p:spPr>
      </p:sp>
      <p:sp>
        <p:nvSpPr>
          <p:cNvPr id="4" name="Text 1"/>
          <p:cNvSpPr/>
          <p:nvPr/>
        </p:nvSpPr>
        <p:spPr>
          <a:xfrm>
            <a:off x="749260" y="1360646"/>
            <a:ext cx="13131879" cy="1427083"/>
          </a:xfrm>
          <a:prstGeom prst="rect">
            <a:avLst/>
          </a:prstGeom>
          <a:noFill/>
          <a:ln/>
        </p:spPr>
        <p:txBody>
          <a:bodyPr wrap="square" lIns="0" tIns="0" rIns="0" bIns="0" rtlCol="0" anchor="t"/>
          <a:lstStyle/>
          <a:p>
            <a:pPr algn="l" indent="0" marL="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Key Statistics: The Untapped Potential of the Hustler Market</a:t>
            </a:r>
            <a:endParaRPr lang="en-US" sz="4450" dirty="0"/>
          </a:p>
        </p:txBody>
      </p:sp>
      <p:sp>
        <p:nvSpPr>
          <p:cNvPr id="5" name="Text 2"/>
          <p:cNvSpPr/>
          <p:nvPr/>
        </p:nvSpPr>
        <p:spPr>
          <a:xfrm>
            <a:off x="749260" y="3108841"/>
            <a:ext cx="13131879" cy="342424"/>
          </a:xfrm>
          <a:prstGeom prst="rect">
            <a:avLst/>
          </a:prstGeom>
          <a:noFill/>
          <a:ln/>
        </p:spPr>
        <p:txBody>
          <a:bodyPr wrap="non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Several key statistics highlight the immense opportunity for Hustle AI Tools in the Kenyan market:</a:t>
            </a:r>
            <a:endParaRPr lang="en-US" sz="1650" dirty="0"/>
          </a:p>
        </p:txBody>
      </p:sp>
      <p:sp>
        <p:nvSpPr>
          <p:cNvPr id="6" name="Text 3"/>
          <p:cNvSpPr/>
          <p:nvPr/>
        </p:nvSpPr>
        <p:spPr>
          <a:xfrm>
            <a:off x="749260" y="3799165"/>
            <a:ext cx="4198858" cy="706517"/>
          </a:xfrm>
          <a:prstGeom prst="rect">
            <a:avLst/>
          </a:prstGeom>
          <a:noFill/>
          <a:ln/>
        </p:spPr>
        <p:txBody>
          <a:bodyPr wrap="none" lIns="0" tIns="0" rIns="0" bIns="0" rtlCol="0" anchor="t"/>
          <a:lstStyle/>
          <a:p>
            <a:pPr algn="ctr" indent="0" marL="0">
              <a:lnSpc>
                <a:spcPts val="5550"/>
              </a:lnSpc>
              <a:buNone/>
            </a:pPr>
            <a:r>
              <a:rPr lang="en-US" sz="5550" b="1" dirty="0">
                <a:solidFill>
                  <a:srgbClr val="F4CAB8"/>
                </a:solidFill>
                <a:latin typeface="Brygada 1918 Bold" pitchFamily="34" charset="0"/>
                <a:ea typeface="Brygada 1918 Bold" pitchFamily="34" charset="-122"/>
                <a:cs typeface="Brygada 1918 Bold" pitchFamily="34" charset="-120"/>
              </a:rPr>
              <a:t>2/5</a:t>
            </a:r>
            <a:endParaRPr lang="en-US" sz="5550" dirty="0"/>
          </a:p>
        </p:txBody>
      </p:sp>
      <p:sp>
        <p:nvSpPr>
          <p:cNvPr id="7" name="Text 4"/>
          <p:cNvSpPr/>
          <p:nvPr/>
        </p:nvSpPr>
        <p:spPr>
          <a:xfrm>
            <a:off x="1421368" y="4773216"/>
            <a:ext cx="2854643" cy="356830"/>
          </a:xfrm>
          <a:prstGeom prst="rect">
            <a:avLst/>
          </a:prstGeom>
          <a:noFill/>
          <a:ln/>
        </p:spPr>
        <p:txBody>
          <a:bodyPr wrap="none" lIns="0" tIns="0" rIns="0" bIns="0" rtlCol="0" anchor="t"/>
          <a:lstStyle/>
          <a:p>
            <a:pPr algn="ctr"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Business Failures</a:t>
            </a:r>
            <a:endParaRPr lang="en-US" sz="2200" dirty="0"/>
          </a:p>
        </p:txBody>
      </p:sp>
      <p:sp>
        <p:nvSpPr>
          <p:cNvPr id="8" name="Text 5"/>
          <p:cNvSpPr/>
          <p:nvPr/>
        </p:nvSpPr>
        <p:spPr>
          <a:xfrm>
            <a:off x="749260" y="5258395"/>
            <a:ext cx="4198858" cy="684848"/>
          </a:xfrm>
          <a:prstGeom prst="rect">
            <a:avLst/>
          </a:prstGeom>
          <a:noFill/>
          <a:ln/>
        </p:spPr>
        <p:txBody>
          <a:bodyPr wrap="square" lIns="0" tIns="0" rIns="0" bIns="0" rtlCol="0" anchor="t"/>
          <a:lstStyle/>
          <a:p>
            <a:pPr algn="ct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Small businesses that fail due to poor marketing.</a:t>
            </a:r>
            <a:endParaRPr lang="en-US" sz="1650" dirty="0"/>
          </a:p>
        </p:txBody>
      </p:sp>
      <p:sp>
        <p:nvSpPr>
          <p:cNvPr id="9" name="Text 6"/>
          <p:cNvSpPr/>
          <p:nvPr/>
        </p:nvSpPr>
        <p:spPr>
          <a:xfrm>
            <a:off x="5215652" y="3799165"/>
            <a:ext cx="4198977" cy="706517"/>
          </a:xfrm>
          <a:prstGeom prst="rect">
            <a:avLst/>
          </a:prstGeom>
          <a:noFill/>
          <a:ln/>
        </p:spPr>
        <p:txBody>
          <a:bodyPr wrap="none" lIns="0" tIns="0" rIns="0" bIns="0" rtlCol="0" anchor="t"/>
          <a:lstStyle/>
          <a:p>
            <a:pPr algn="ctr" indent="0" marL="0">
              <a:lnSpc>
                <a:spcPts val="5550"/>
              </a:lnSpc>
              <a:buNone/>
            </a:pPr>
            <a:r>
              <a:rPr lang="en-US" sz="5550" b="1" dirty="0">
                <a:solidFill>
                  <a:srgbClr val="F4CAB8"/>
                </a:solidFill>
                <a:latin typeface="Brygada 1918 Bold" pitchFamily="34" charset="0"/>
                <a:ea typeface="Brygada 1918 Bold" pitchFamily="34" charset="-122"/>
                <a:cs typeface="Brygada 1918 Bold" pitchFamily="34" charset="-120"/>
              </a:rPr>
              <a:t>95%</a:t>
            </a:r>
            <a:endParaRPr lang="en-US" sz="5550" dirty="0"/>
          </a:p>
        </p:txBody>
      </p:sp>
      <p:sp>
        <p:nvSpPr>
          <p:cNvPr id="10" name="Text 7"/>
          <p:cNvSpPr/>
          <p:nvPr/>
        </p:nvSpPr>
        <p:spPr>
          <a:xfrm>
            <a:off x="5772626" y="4773216"/>
            <a:ext cx="3084909" cy="356830"/>
          </a:xfrm>
          <a:prstGeom prst="rect">
            <a:avLst/>
          </a:prstGeom>
          <a:noFill/>
          <a:ln/>
        </p:spPr>
        <p:txBody>
          <a:bodyPr wrap="none" lIns="0" tIns="0" rIns="0" bIns="0" rtlCol="0" anchor="t"/>
          <a:lstStyle/>
          <a:p>
            <a:pPr algn="ctr"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Smartphone Adoption</a:t>
            </a:r>
            <a:endParaRPr lang="en-US" sz="2200" dirty="0"/>
          </a:p>
        </p:txBody>
      </p:sp>
      <p:sp>
        <p:nvSpPr>
          <p:cNvPr id="11" name="Text 8"/>
          <p:cNvSpPr/>
          <p:nvPr/>
        </p:nvSpPr>
        <p:spPr>
          <a:xfrm>
            <a:off x="5215652" y="5258395"/>
            <a:ext cx="4198977" cy="684848"/>
          </a:xfrm>
          <a:prstGeom prst="rect">
            <a:avLst/>
          </a:prstGeom>
          <a:noFill/>
          <a:ln/>
        </p:spPr>
        <p:txBody>
          <a:bodyPr wrap="square" lIns="0" tIns="0" rIns="0" bIns="0" rtlCol="0" anchor="t"/>
          <a:lstStyle/>
          <a:p>
            <a:pPr algn="ct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Hustlers who use smartphones &amp; WhatsApp for business.</a:t>
            </a:r>
            <a:endParaRPr lang="en-US" sz="1650" dirty="0"/>
          </a:p>
        </p:txBody>
      </p:sp>
      <p:sp>
        <p:nvSpPr>
          <p:cNvPr id="12" name="Text 9"/>
          <p:cNvSpPr/>
          <p:nvPr/>
        </p:nvSpPr>
        <p:spPr>
          <a:xfrm>
            <a:off x="9682163" y="3799165"/>
            <a:ext cx="4198977" cy="706517"/>
          </a:xfrm>
          <a:prstGeom prst="rect">
            <a:avLst/>
          </a:prstGeom>
          <a:noFill/>
          <a:ln/>
        </p:spPr>
        <p:txBody>
          <a:bodyPr wrap="none" lIns="0" tIns="0" rIns="0" bIns="0" rtlCol="0" anchor="t"/>
          <a:lstStyle/>
          <a:p>
            <a:pPr algn="ctr" indent="0" marL="0">
              <a:lnSpc>
                <a:spcPts val="5550"/>
              </a:lnSpc>
              <a:buNone/>
            </a:pPr>
            <a:r>
              <a:rPr lang="en-US" sz="5550" b="1" dirty="0">
                <a:solidFill>
                  <a:srgbClr val="F4CAB8"/>
                </a:solidFill>
                <a:latin typeface="Brygada 1918 Bold" pitchFamily="34" charset="0"/>
                <a:ea typeface="Brygada 1918 Bold" pitchFamily="34" charset="-122"/>
                <a:cs typeface="Brygada 1918 Bold" pitchFamily="34" charset="-120"/>
              </a:rPr>
              <a:t>123M+</a:t>
            </a:r>
            <a:endParaRPr lang="en-US" sz="5550" dirty="0"/>
          </a:p>
        </p:txBody>
      </p:sp>
      <p:sp>
        <p:nvSpPr>
          <p:cNvPr id="13" name="Text 10"/>
          <p:cNvSpPr/>
          <p:nvPr/>
        </p:nvSpPr>
        <p:spPr>
          <a:xfrm>
            <a:off x="10354270" y="4773216"/>
            <a:ext cx="2854643" cy="356830"/>
          </a:xfrm>
          <a:prstGeom prst="rect">
            <a:avLst/>
          </a:prstGeom>
          <a:noFill/>
          <a:ln/>
        </p:spPr>
        <p:txBody>
          <a:bodyPr wrap="none" lIns="0" tIns="0" rIns="0" bIns="0" rtlCol="0" anchor="t"/>
          <a:lstStyle/>
          <a:p>
            <a:pPr algn="ctr"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African Gig Workers</a:t>
            </a:r>
            <a:endParaRPr lang="en-US" sz="2200" dirty="0"/>
          </a:p>
        </p:txBody>
      </p:sp>
      <p:sp>
        <p:nvSpPr>
          <p:cNvPr id="14" name="Text 11"/>
          <p:cNvSpPr/>
          <p:nvPr/>
        </p:nvSpPr>
        <p:spPr>
          <a:xfrm>
            <a:off x="9682163" y="5258395"/>
            <a:ext cx="4198977" cy="684848"/>
          </a:xfrm>
          <a:prstGeom prst="rect">
            <a:avLst/>
          </a:prstGeom>
          <a:noFill/>
          <a:ln/>
        </p:spPr>
        <p:txBody>
          <a:bodyPr wrap="square" lIns="0" tIns="0" rIns="0" bIns="0" rtlCol="0" anchor="t"/>
          <a:lstStyle/>
          <a:p>
            <a:pPr algn="ct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Gig workers in Africa who need visual marketing tools.</a:t>
            </a:r>
            <a:endParaRPr lang="en-US" sz="1650" dirty="0"/>
          </a:p>
        </p:txBody>
      </p:sp>
      <p:sp>
        <p:nvSpPr>
          <p:cNvPr id="15" name="Text 12"/>
          <p:cNvSpPr/>
          <p:nvPr/>
        </p:nvSpPr>
        <p:spPr>
          <a:xfrm>
            <a:off x="749260" y="6184106"/>
            <a:ext cx="13131879" cy="684848"/>
          </a:xfrm>
          <a:prstGeom prst="rect">
            <a:avLst/>
          </a:prstGeom>
          <a:noFill/>
          <a:ln/>
        </p:spPr>
        <p:txBody>
          <a:bodyPr wrap="squar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These figures underscore the significant need for affordable, accessible marketing solutions among Kenyan hustlers, positioning Hustle AI Tools for rapid growth and impact.</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5C2438">
              <a:alpha val="80000"/>
            </a:srgbClr>
          </a:solidFill>
          <a:ln/>
        </p:spPr>
      </p:sp>
      <p:sp>
        <p:nvSpPr>
          <p:cNvPr id="4" name="Text 1"/>
          <p:cNvSpPr/>
          <p:nvPr/>
        </p:nvSpPr>
        <p:spPr>
          <a:xfrm>
            <a:off x="749260" y="723424"/>
            <a:ext cx="11662291" cy="678061"/>
          </a:xfrm>
          <a:prstGeom prst="rect">
            <a:avLst/>
          </a:prstGeom>
          <a:noFill/>
          <a:ln/>
        </p:spPr>
        <p:txBody>
          <a:bodyPr wrap="none" lIns="0" tIns="0" rIns="0" bIns="0" rtlCol="0" anchor="t"/>
          <a:lstStyle/>
          <a:p>
            <a:pPr algn="l" indent="0" marL="0">
              <a:lnSpc>
                <a:spcPts val="5300"/>
              </a:lnSpc>
              <a:buNone/>
            </a:pPr>
            <a:r>
              <a:rPr lang="en-US" sz="4250" b="1" dirty="0">
                <a:solidFill>
                  <a:srgbClr val="FFB393"/>
                </a:solidFill>
                <a:latin typeface="Brygada 1918 Bold" pitchFamily="34" charset="0"/>
                <a:ea typeface="Brygada 1918 Bold" pitchFamily="34" charset="-122"/>
                <a:cs typeface="Brygada 1918 Bold" pitchFamily="34" charset="-120"/>
              </a:rPr>
              <a:t>Target Market: Kenyan Micro-Entrepreneurs</a:t>
            </a:r>
            <a:endParaRPr lang="en-US" sz="4250" dirty="0"/>
          </a:p>
        </p:txBody>
      </p:sp>
      <p:sp>
        <p:nvSpPr>
          <p:cNvPr id="5" name="Text 2"/>
          <p:cNvSpPr/>
          <p:nvPr/>
        </p:nvSpPr>
        <p:spPr>
          <a:xfrm>
            <a:off x="749260" y="1706523"/>
            <a:ext cx="13131879" cy="325279"/>
          </a:xfrm>
          <a:prstGeom prst="rect">
            <a:avLst/>
          </a:prstGeom>
          <a:noFill/>
          <a:ln/>
        </p:spPr>
        <p:txBody>
          <a:bodyPr wrap="none" lIns="0" tIns="0" rIns="0" bIns="0" rtlCol="0" anchor="t"/>
          <a:lstStyle/>
          <a:p>
            <a:pPr algn="l" indent="0" marL="0">
              <a:lnSpc>
                <a:spcPts val="2550"/>
              </a:lnSpc>
              <a:buNone/>
            </a:pPr>
            <a:r>
              <a:rPr lang="en-US" sz="1600" dirty="0">
                <a:solidFill>
                  <a:srgbClr val="F4CAB8"/>
                </a:solidFill>
                <a:latin typeface="Montserrat Medium" pitchFamily="34" charset="0"/>
                <a:ea typeface="Montserrat Medium" pitchFamily="34" charset="-122"/>
                <a:cs typeface="Montserrat Medium" pitchFamily="34" charset="-120"/>
              </a:rPr>
              <a:t>Hustle AI Tools targets a diverse range of micro-entrepreneurs in Kenya, including:</a:t>
            </a:r>
            <a:endParaRPr lang="en-US" sz="1600" dirty="0"/>
          </a:p>
        </p:txBody>
      </p:sp>
      <p:sp>
        <p:nvSpPr>
          <p:cNvPr id="6" name="Text 3"/>
          <p:cNvSpPr/>
          <p:nvPr/>
        </p:nvSpPr>
        <p:spPr>
          <a:xfrm>
            <a:off x="2115145" y="2882622"/>
            <a:ext cx="2711887" cy="338971"/>
          </a:xfrm>
          <a:prstGeom prst="rect">
            <a:avLst/>
          </a:prstGeom>
          <a:noFill/>
          <a:ln/>
        </p:spPr>
        <p:txBody>
          <a:bodyPr wrap="none" lIns="0" tIns="0" rIns="0" bIns="0" rtlCol="0" anchor="t"/>
          <a:lstStyle/>
          <a:p>
            <a:pPr algn="r" indent="0" marL="0">
              <a:lnSpc>
                <a:spcPts val="2650"/>
              </a:lnSpc>
              <a:buNone/>
            </a:pPr>
            <a:r>
              <a:rPr lang="en-US" sz="2100" b="1" dirty="0">
                <a:solidFill>
                  <a:srgbClr val="F4CAB8"/>
                </a:solidFill>
                <a:latin typeface="Brygada 1918 Bold" pitchFamily="34" charset="0"/>
                <a:ea typeface="Brygada 1918 Bold" pitchFamily="34" charset="-122"/>
                <a:cs typeface="Brygada 1918 Bold" pitchFamily="34" charset="-120"/>
              </a:rPr>
              <a:t>Small Vendors</a:t>
            </a:r>
            <a:endParaRPr lang="en-US" sz="2100" dirty="0"/>
          </a:p>
        </p:txBody>
      </p:sp>
      <p:sp>
        <p:nvSpPr>
          <p:cNvPr id="7" name="Text 4"/>
          <p:cNvSpPr/>
          <p:nvPr/>
        </p:nvSpPr>
        <p:spPr>
          <a:xfrm>
            <a:off x="749260" y="3343513"/>
            <a:ext cx="4077772" cy="325279"/>
          </a:xfrm>
          <a:prstGeom prst="rect">
            <a:avLst/>
          </a:prstGeom>
          <a:noFill/>
          <a:ln/>
        </p:spPr>
        <p:txBody>
          <a:bodyPr wrap="none" lIns="0" tIns="0" rIns="0" bIns="0" rtlCol="0" anchor="t"/>
          <a:lstStyle/>
          <a:p>
            <a:pPr algn="r" indent="0" marL="0">
              <a:lnSpc>
                <a:spcPts val="2550"/>
              </a:lnSpc>
              <a:buNone/>
            </a:pPr>
            <a:r>
              <a:rPr lang="en-US" sz="1600" dirty="0">
                <a:solidFill>
                  <a:srgbClr val="F4CAB8"/>
                </a:solidFill>
                <a:latin typeface="Montserrat Medium" pitchFamily="34" charset="0"/>
                <a:ea typeface="Montserrat Medium" pitchFamily="34" charset="-122"/>
                <a:cs typeface="Montserrat Medium" pitchFamily="34" charset="-120"/>
              </a:rPr>
              <a:t>20% of target market</a:t>
            </a:r>
            <a:endParaRPr lang="en-US" sz="1600" dirty="0"/>
          </a:p>
        </p:txBody>
      </p:sp>
      <p:pic>
        <p:nvPicPr>
          <p:cNvPr id="8" name="Image 1" descr="preencoded.png">    </p:cNvPr>
          <p:cNvPicPr>
            <a:picLocks noChangeAspect="1"/>
          </p:cNvPicPr>
          <p:nvPr/>
        </p:nvPicPr>
        <p:blipFill>
          <a:blip r:embed="rId2"/>
          <a:stretch>
            <a:fillRect/>
          </a:stretch>
        </p:blipFill>
        <p:spPr>
          <a:xfrm>
            <a:off x="5132070" y="2260521"/>
            <a:ext cx="4366260" cy="4366260"/>
          </a:xfrm>
          <a:prstGeom prst="rect">
            <a:avLst/>
          </a:prstGeom>
        </p:spPr>
      </p:pic>
      <p:pic>
        <p:nvPicPr>
          <p:cNvPr id="9" name="Image 2" descr="preencoded.png">    </p:cNvPr>
          <p:cNvPicPr>
            <a:picLocks noChangeAspect="1"/>
          </p:cNvPicPr>
          <p:nvPr/>
        </p:nvPicPr>
        <p:blipFill>
          <a:blip r:embed="rId3"/>
          <a:stretch>
            <a:fillRect/>
          </a:stretch>
        </p:blipFill>
        <p:spPr>
          <a:xfrm>
            <a:off x="5926693" y="3355062"/>
            <a:ext cx="304324" cy="380405"/>
          </a:xfrm>
          <a:prstGeom prst="rect">
            <a:avLst/>
          </a:prstGeom>
        </p:spPr>
      </p:pic>
      <p:sp>
        <p:nvSpPr>
          <p:cNvPr id="10" name="Text 5"/>
          <p:cNvSpPr/>
          <p:nvPr/>
        </p:nvSpPr>
        <p:spPr>
          <a:xfrm>
            <a:off x="9803368" y="2493407"/>
            <a:ext cx="2713792" cy="338971"/>
          </a:xfrm>
          <a:prstGeom prst="rect">
            <a:avLst/>
          </a:prstGeom>
          <a:noFill/>
          <a:ln/>
        </p:spPr>
        <p:txBody>
          <a:bodyPr wrap="none" lIns="0" tIns="0" rIns="0" bIns="0" rtlCol="0" anchor="t"/>
          <a:lstStyle/>
          <a:p>
            <a:pPr algn="l" indent="0" marL="0">
              <a:lnSpc>
                <a:spcPts val="2650"/>
              </a:lnSpc>
              <a:buNone/>
            </a:pPr>
            <a:r>
              <a:rPr lang="en-US" sz="2100" b="1" dirty="0">
                <a:solidFill>
                  <a:srgbClr val="F4CAB8"/>
                </a:solidFill>
                <a:latin typeface="Brygada 1918 Bold" pitchFamily="34" charset="0"/>
                <a:ea typeface="Brygada 1918 Bold" pitchFamily="34" charset="-122"/>
                <a:cs typeface="Brygada 1918 Bold" pitchFamily="34" charset="-120"/>
              </a:rPr>
              <a:t>Bodaboda Operators</a:t>
            </a:r>
            <a:endParaRPr lang="en-US" sz="2100" dirty="0"/>
          </a:p>
        </p:txBody>
      </p:sp>
      <p:sp>
        <p:nvSpPr>
          <p:cNvPr id="11" name="Text 6"/>
          <p:cNvSpPr/>
          <p:nvPr/>
        </p:nvSpPr>
        <p:spPr>
          <a:xfrm>
            <a:off x="9803368" y="2954298"/>
            <a:ext cx="4077772" cy="325279"/>
          </a:xfrm>
          <a:prstGeom prst="rect">
            <a:avLst/>
          </a:prstGeom>
          <a:noFill/>
          <a:ln/>
        </p:spPr>
        <p:txBody>
          <a:bodyPr wrap="none" lIns="0" tIns="0" rIns="0" bIns="0" rtlCol="0" anchor="t"/>
          <a:lstStyle/>
          <a:p>
            <a:pPr algn="l" indent="0" marL="0">
              <a:lnSpc>
                <a:spcPts val="2550"/>
              </a:lnSpc>
              <a:buNone/>
            </a:pPr>
            <a:r>
              <a:rPr lang="en-US" sz="1600" dirty="0">
                <a:solidFill>
                  <a:srgbClr val="F4CAB8"/>
                </a:solidFill>
                <a:latin typeface="Montserrat Medium" pitchFamily="34" charset="0"/>
                <a:ea typeface="Montserrat Medium" pitchFamily="34" charset="-122"/>
                <a:cs typeface="Montserrat Medium" pitchFamily="34" charset="-120"/>
              </a:rPr>
              <a:t>20% of target market</a:t>
            </a:r>
            <a:endParaRPr lang="en-US" sz="1600" dirty="0"/>
          </a:p>
        </p:txBody>
      </p:sp>
      <p:pic>
        <p:nvPicPr>
          <p:cNvPr id="12" name="Image 3" descr="preencoded.png">    </p:cNvPr>
          <p:cNvPicPr>
            <a:picLocks noChangeAspect="1"/>
          </p:cNvPicPr>
          <p:nvPr/>
        </p:nvPicPr>
        <p:blipFill>
          <a:blip r:embed="rId4"/>
          <a:stretch>
            <a:fillRect/>
          </a:stretch>
        </p:blipFill>
        <p:spPr>
          <a:xfrm>
            <a:off x="5132070" y="2260521"/>
            <a:ext cx="4366260" cy="4366260"/>
          </a:xfrm>
          <a:prstGeom prst="rect">
            <a:avLst/>
          </a:prstGeom>
        </p:spPr>
      </p:pic>
      <p:pic>
        <p:nvPicPr>
          <p:cNvPr id="13" name="Image 4" descr="preencoded.png">    </p:cNvPr>
          <p:cNvPicPr>
            <a:picLocks noChangeAspect="1"/>
          </p:cNvPicPr>
          <p:nvPr/>
        </p:nvPicPr>
        <p:blipFill>
          <a:blip r:embed="rId5"/>
          <a:stretch>
            <a:fillRect/>
          </a:stretch>
        </p:blipFill>
        <p:spPr>
          <a:xfrm>
            <a:off x="7635240" y="2799874"/>
            <a:ext cx="304324" cy="380405"/>
          </a:xfrm>
          <a:prstGeom prst="rect">
            <a:avLst/>
          </a:prstGeom>
        </p:spPr>
      </p:pic>
      <p:sp>
        <p:nvSpPr>
          <p:cNvPr id="14" name="Text 7"/>
          <p:cNvSpPr/>
          <p:nvPr/>
        </p:nvSpPr>
        <p:spPr>
          <a:xfrm>
            <a:off x="9905048" y="4050506"/>
            <a:ext cx="2711887" cy="338971"/>
          </a:xfrm>
          <a:prstGeom prst="rect">
            <a:avLst/>
          </a:prstGeom>
          <a:noFill/>
          <a:ln/>
        </p:spPr>
        <p:txBody>
          <a:bodyPr wrap="none" lIns="0" tIns="0" rIns="0" bIns="0" rtlCol="0" anchor="t"/>
          <a:lstStyle/>
          <a:p>
            <a:pPr algn="l" indent="0" marL="0">
              <a:lnSpc>
                <a:spcPts val="2650"/>
              </a:lnSpc>
              <a:buNone/>
            </a:pPr>
            <a:r>
              <a:rPr lang="en-US" sz="2100" b="1" dirty="0">
                <a:solidFill>
                  <a:srgbClr val="F4CAB8"/>
                </a:solidFill>
                <a:latin typeface="Brygada 1918 Bold" pitchFamily="34" charset="0"/>
                <a:ea typeface="Brygada 1918 Bold" pitchFamily="34" charset="-122"/>
                <a:cs typeface="Brygada 1918 Bold" pitchFamily="34" charset="-120"/>
              </a:rPr>
              <a:t>Event Promoters</a:t>
            </a:r>
            <a:endParaRPr lang="en-US" sz="2100" dirty="0"/>
          </a:p>
        </p:txBody>
      </p:sp>
      <p:sp>
        <p:nvSpPr>
          <p:cNvPr id="15" name="Text 8"/>
          <p:cNvSpPr/>
          <p:nvPr/>
        </p:nvSpPr>
        <p:spPr>
          <a:xfrm>
            <a:off x="9905048" y="4511397"/>
            <a:ext cx="3976092" cy="325279"/>
          </a:xfrm>
          <a:prstGeom prst="rect">
            <a:avLst/>
          </a:prstGeom>
          <a:noFill/>
          <a:ln/>
        </p:spPr>
        <p:txBody>
          <a:bodyPr wrap="none" lIns="0" tIns="0" rIns="0" bIns="0" rtlCol="0" anchor="t"/>
          <a:lstStyle/>
          <a:p>
            <a:pPr algn="l" indent="0" marL="0">
              <a:lnSpc>
                <a:spcPts val="2550"/>
              </a:lnSpc>
              <a:buNone/>
            </a:pPr>
            <a:r>
              <a:rPr lang="en-US" sz="1600" dirty="0">
                <a:solidFill>
                  <a:srgbClr val="F4CAB8"/>
                </a:solidFill>
                <a:latin typeface="Montserrat Medium" pitchFamily="34" charset="0"/>
                <a:ea typeface="Montserrat Medium" pitchFamily="34" charset="-122"/>
                <a:cs typeface="Montserrat Medium" pitchFamily="34" charset="-120"/>
              </a:rPr>
              <a:t>20% of target market</a:t>
            </a:r>
            <a:endParaRPr lang="en-US" sz="1600" dirty="0"/>
          </a:p>
        </p:txBody>
      </p:sp>
      <p:pic>
        <p:nvPicPr>
          <p:cNvPr id="16" name="Image 5" descr="preencoded.png">    </p:cNvPr>
          <p:cNvPicPr>
            <a:picLocks noChangeAspect="1"/>
          </p:cNvPicPr>
          <p:nvPr/>
        </p:nvPicPr>
        <p:blipFill>
          <a:blip r:embed="rId6"/>
          <a:stretch>
            <a:fillRect/>
          </a:stretch>
        </p:blipFill>
        <p:spPr>
          <a:xfrm>
            <a:off x="5132070" y="2260521"/>
            <a:ext cx="4366260" cy="4366260"/>
          </a:xfrm>
          <a:prstGeom prst="rect">
            <a:avLst/>
          </a:prstGeom>
        </p:spPr>
      </p:pic>
      <p:pic>
        <p:nvPicPr>
          <p:cNvPr id="17" name="Image 6" descr="preencoded.png">    </p:cNvPr>
          <p:cNvPicPr>
            <a:picLocks noChangeAspect="1"/>
          </p:cNvPicPr>
          <p:nvPr/>
        </p:nvPicPr>
        <p:blipFill>
          <a:blip r:embed="rId7"/>
          <a:stretch>
            <a:fillRect/>
          </a:stretch>
        </p:blipFill>
        <p:spPr>
          <a:xfrm>
            <a:off x="8691205" y="4253389"/>
            <a:ext cx="304324" cy="380405"/>
          </a:xfrm>
          <a:prstGeom prst="rect">
            <a:avLst/>
          </a:prstGeom>
        </p:spPr>
      </p:pic>
      <p:sp>
        <p:nvSpPr>
          <p:cNvPr id="18" name="Text 9"/>
          <p:cNvSpPr/>
          <p:nvPr/>
        </p:nvSpPr>
        <p:spPr>
          <a:xfrm>
            <a:off x="9803368" y="5607606"/>
            <a:ext cx="2711887" cy="338971"/>
          </a:xfrm>
          <a:prstGeom prst="rect">
            <a:avLst/>
          </a:prstGeom>
          <a:noFill/>
          <a:ln/>
        </p:spPr>
        <p:txBody>
          <a:bodyPr wrap="none" lIns="0" tIns="0" rIns="0" bIns="0" rtlCol="0" anchor="t"/>
          <a:lstStyle/>
          <a:p>
            <a:pPr algn="l" indent="0" marL="0">
              <a:lnSpc>
                <a:spcPts val="2650"/>
              </a:lnSpc>
              <a:buNone/>
            </a:pPr>
            <a:r>
              <a:rPr lang="en-US" sz="2100" b="1" dirty="0">
                <a:solidFill>
                  <a:srgbClr val="F4CAB8"/>
                </a:solidFill>
                <a:latin typeface="Brygada 1918 Bold" pitchFamily="34" charset="0"/>
                <a:ea typeface="Brygada 1918 Bold" pitchFamily="34" charset="-122"/>
                <a:cs typeface="Brygada 1918 Bold" pitchFamily="34" charset="-120"/>
              </a:rPr>
              <a:t>Food Sellers</a:t>
            </a:r>
            <a:endParaRPr lang="en-US" sz="2100" dirty="0"/>
          </a:p>
        </p:txBody>
      </p:sp>
      <p:sp>
        <p:nvSpPr>
          <p:cNvPr id="19" name="Text 10"/>
          <p:cNvSpPr/>
          <p:nvPr/>
        </p:nvSpPr>
        <p:spPr>
          <a:xfrm>
            <a:off x="9803368" y="6068497"/>
            <a:ext cx="4077772" cy="325279"/>
          </a:xfrm>
          <a:prstGeom prst="rect">
            <a:avLst/>
          </a:prstGeom>
          <a:noFill/>
          <a:ln/>
        </p:spPr>
        <p:txBody>
          <a:bodyPr wrap="none" lIns="0" tIns="0" rIns="0" bIns="0" rtlCol="0" anchor="t"/>
          <a:lstStyle/>
          <a:p>
            <a:pPr algn="l" indent="0" marL="0">
              <a:lnSpc>
                <a:spcPts val="2550"/>
              </a:lnSpc>
              <a:buNone/>
            </a:pPr>
            <a:r>
              <a:rPr lang="en-US" sz="1600" dirty="0">
                <a:solidFill>
                  <a:srgbClr val="F4CAB8"/>
                </a:solidFill>
                <a:latin typeface="Montserrat Medium" pitchFamily="34" charset="0"/>
                <a:ea typeface="Montserrat Medium" pitchFamily="34" charset="-122"/>
                <a:cs typeface="Montserrat Medium" pitchFamily="34" charset="-120"/>
              </a:rPr>
              <a:t>20% of target market</a:t>
            </a:r>
            <a:endParaRPr lang="en-US" sz="1600" dirty="0"/>
          </a:p>
        </p:txBody>
      </p:sp>
      <p:pic>
        <p:nvPicPr>
          <p:cNvPr id="20" name="Image 7" descr="preencoded.png">    </p:cNvPr>
          <p:cNvPicPr>
            <a:picLocks noChangeAspect="1"/>
          </p:cNvPicPr>
          <p:nvPr/>
        </p:nvPicPr>
        <p:blipFill>
          <a:blip r:embed="rId8"/>
          <a:stretch>
            <a:fillRect/>
          </a:stretch>
        </p:blipFill>
        <p:spPr>
          <a:xfrm>
            <a:off x="5132070" y="2260521"/>
            <a:ext cx="4366260" cy="4366260"/>
          </a:xfrm>
          <a:prstGeom prst="rect">
            <a:avLst/>
          </a:prstGeom>
        </p:spPr>
      </p:pic>
      <p:pic>
        <p:nvPicPr>
          <p:cNvPr id="21" name="Image 8" descr="preencoded.png">    </p:cNvPr>
          <p:cNvPicPr>
            <a:picLocks noChangeAspect="1"/>
          </p:cNvPicPr>
          <p:nvPr/>
        </p:nvPicPr>
        <p:blipFill>
          <a:blip r:embed="rId9"/>
          <a:stretch>
            <a:fillRect/>
          </a:stretch>
        </p:blipFill>
        <p:spPr>
          <a:xfrm>
            <a:off x="7635240" y="5706785"/>
            <a:ext cx="304324" cy="380405"/>
          </a:xfrm>
          <a:prstGeom prst="rect">
            <a:avLst/>
          </a:prstGeom>
        </p:spPr>
      </p:pic>
      <p:sp>
        <p:nvSpPr>
          <p:cNvPr id="22" name="Text 11"/>
          <p:cNvSpPr/>
          <p:nvPr/>
        </p:nvSpPr>
        <p:spPr>
          <a:xfrm>
            <a:off x="2115145" y="5218271"/>
            <a:ext cx="2711887" cy="338971"/>
          </a:xfrm>
          <a:prstGeom prst="rect">
            <a:avLst/>
          </a:prstGeom>
          <a:noFill/>
          <a:ln/>
        </p:spPr>
        <p:txBody>
          <a:bodyPr wrap="none" lIns="0" tIns="0" rIns="0" bIns="0" rtlCol="0" anchor="t"/>
          <a:lstStyle/>
          <a:p>
            <a:pPr algn="r" indent="0" marL="0">
              <a:lnSpc>
                <a:spcPts val="2650"/>
              </a:lnSpc>
              <a:buNone/>
            </a:pPr>
            <a:r>
              <a:rPr lang="en-US" sz="2100" b="1" dirty="0">
                <a:solidFill>
                  <a:srgbClr val="F4CAB8"/>
                </a:solidFill>
                <a:latin typeface="Brygada 1918 Bold" pitchFamily="34" charset="0"/>
                <a:ea typeface="Brygada 1918 Bold" pitchFamily="34" charset="-122"/>
                <a:cs typeface="Brygada 1918 Bold" pitchFamily="34" charset="-120"/>
              </a:rPr>
              <a:t>Online Resellers</a:t>
            </a:r>
            <a:endParaRPr lang="en-US" sz="2100" dirty="0"/>
          </a:p>
        </p:txBody>
      </p:sp>
      <p:sp>
        <p:nvSpPr>
          <p:cNvPr id="23" name="Text 12"/>
          <p:cNvSpPr/>
          <p:nvPr/>
        </p:nvSpPr>
        <p:spPr>
          <a:xfrm>
            <a:off x="749260" y="5679162"/>
            <a:ext cx="4077772" cy="325279"/>
          </a:xfrm>
          <a:prstGeom prst="rect">
            <a:avLst/>
          </a:prstGeom>
          <a:noFill/>
          <a:ln/>
        </p:spPr>
        <p:txBody>
          <a:bodyPr wrap="none" lIns="0" tIns="0" rIns="0" bIns="0" rtlCol="0" anchor="t"/>
          <a:lstStyle/>
          <a:p>
            <a:pPr algn="r" indent="0" marL="0">
              <a:lnSpc>
                <a:spcPts val="2550"/>
              </a:lnSpc>
              <a:buNone/>
            </a:pPr>
            <a:r>
              <a:rPr lang="en-US" sz="1600" dirty="0">
                <a:solidFill>
                  <a:srgbClr val="F4CAB8"/>
                </a:solidFill>
                <a:latin typeface="Montserrat Medium" pitchFamily="34" charset="0"/>
                <a:ea typeface="Montserrat Medium" pitchFamily="34" charset="-122"/>
                <a:cs typeface="Montserrat Medium" pitchFamily="34" charset="-120"/>
              </a:rPr>
              <a:t>20% of target market</a:t>
            </a:r>
            <a:endParaRPr lang="en-US" sz="1600" dirty="0"/>
          </a:p>
        </p:txBody>
      </p:sp>
      <p:pic>
        <p:nvPicPr>
          <p:cNvPr id="24" name="Image 9" descr="preencoded.png">    </p:cNvPr>
          <p:cNvPicPr>
            <a:picLocks noChangeAspect="1"/>
          </p:cNvPicPr>
          <p:nvPr/>
        </p:nvPicPr>
        <p:blipFill>
          <a:blip r:embed="rId10"/>
          <a:stretch>
            <a:fillRect/>
          </a:stretch>
        </p:blipFill>
        <p:spPr>
          <a:xfrm>
            <a:off x="5132070" y="2260521"/>
            <a:ext cx="4366260" cy="4366260"/>
          </a:xfrm>
          <a:prstGeom prst="rect">
            <a:avLst/>
          </a:prstGeom>
        </p:spPr>
      </p:pic>
      <p:pic>
        <p:nvPicPr>
          <p:cNvPr id="25" name="Image 10" descr="preencoded.png">    </p:cNvPr>
          <p:cNvPicPr>
            <a:picLocks noChangeAspect="1"/>
          </p:cNvPicPr>
          <p:nvPr/>
        </p:nvPicPr>
        <p:blipFill>
          <a:blip r:embed="rId11"/>
          <a:stretch>
            <a:fillRect/>
          </a:stretch>
        </p:blipFill>
        <p:spPr>
          <a:xfrm>
            <a:off x="5926693" y="5151596"/>
            <a:ext cx="304324" cy="380405"/>
          </a:xfrm>
          <a:prstGeom prst="rect">
            <a:avLst/>
          </a:prstGeom>
        </p:spPr>
      </p:pic>
      <p:sp>
        <p:nvSpPr>
          <p:cNvPr id="26" name="Text 13"/>
          <p:cNvSpPr/>
          <p:nvPr/>
        </p:nvSpPr>
        <p:spPr>
          <a:xfrm>
            <a:off x="749260" y="6855500"/>
            <a:ext cx="13131879" cy="650558"/>
          </a:xfrm>
          <a:prstGeom prst="rect">
            <a:avLst/>
          </a:prstGeom>
          <a:noFill/>
          <a:ln/>
        </p:spPr>
        <p:txBody>
          <a:bodyPr wrap="square" lIns="0" tIns="0" rIns="0" bIns="0" rtlCol="0" anchor="t"/>
          <a:lstStyle/>
          <a:p>
            <a:pPr algn="l" indent="0" marL="0">
              <a:lnSpc>
                <a:spcPts val="2550"/>
              </a:lnSpc>
              <a:buNone/>
            </a:pPr>
            <a:r>
              <a:rPr lang="en-US" sz="1600" dirty="0">
                <a:solidFill>
                  <a:srgbClr val="F4CAB8"/>
                </a:solidFill>
                <a:latin typeface="Montserrat Medium" pitchFamily="34" charset="0"/>
                <a:ea typeface="Montserrat Medium" pitchFamily="34" charset="-122"/>
                <a:cs typeface="Montserrat Medium" pitchFamily="34" charset="-120"/>
              </a:rPr>
              <a:t>With a total market size of over 5 million micro-entrepreneurs in Kenya, Hustle AI Tools has a substantial opportunity to serve a large and growing customer base.</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5C2438">
              <a:alpha val="80000"/>
            </a:srgbClr>
          </a:solidFill>
          <a:ln/>
        </p:spPr>
      </p:sp>
      <p:sp>
        <p:nvSpPr>
          <p:cNvPr id="4" name="Text 1"/>
          <p:cNvSpPr/>
          <p:nvPr/>
        </p:nvSpPr>
        <p:spPr>
          <a:xfrm>
            <a:off x="749260" y="1517809"/>
            <a:ext cx="13131879" cy="1427083"/>
          </a:xfrm>
          <a:prstGeom prst="rect">
            <a:avLst/>
          </a:prstGeom>
          <a:noFill/>
          <a:ln/>
        </p:spPr>
        <p:txBody>
          <a:bodyPr wrap="square" lIns="0" tIns="0" rIns="0" bIns="0" rtlCol="0" anchor="t"/>
          <a:lstStyle/>
          <a:p>
            <a:pPr algn="l" indent="0" marL="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Competitive Landscape: Differentiation Through Localization</a:t>
            </a:r>
            <a:endParaRPr lang="en-US" sz="4450" dirty="0"/>
          </a:p>
        </p:txBody>
      </p:sp>
      <p:sp>
        <p:nvSpPr>
          <p:cNvPr id="5" name="Text 2"/>
          <p:cNvSpPr/>
          <p:nvPr/>
        </p:nvSpPr>
        <p:spPr>
          <a:xfrm>
            <a:off x="749260" y="3266003"/>
            <a:ext cx="13131879" cy="684848"/>
          </a:xfrm>
          <a:prstGeom prst="rect">
            <a:avLst/>
          </a:prstGeom>
          <a:noFill/>
          <a:ln/>
        </p:spPr>
        <p:txBody>
          <a:bodyPr wrap="squar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While competitors like Canva, Adobe Express, and PosterMyWall offer similar design tools, Hustle AI Tools differentiates itself through:</a:t>
            </a:r>
            <a:endParaRPr lang="en-US" sz="1650" dirty="0"/>
          </a:p>
        </p:txBody>
      </p:sp>
      <p:sp>
        <p:nvSpPr>
          <p:cNvPr id="6" name="Text 3"/>
          <p:cNvSpPr/>
          <p:nvPr/>
        </p:nvSpPr>
        <p:spPr>
          <a:xfrm>
            <a:off x="749260" y="4191714"/>
            <a:ext cx="13131879" cy="342424"/>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Localized templates: Designs tailored to Kenyan cultural and business contexts.</a:t>
            </a:r>
            <a:endParaRPr lang="en-US" sz="1650" dirty="0"/>
          </a:p>
        </p:txBody>
      </p:sp>
      <p:sp>
        <p:nvSpPr>
          <p:cNvPr id="7" name="Text 4"/>
          <p:cNvSpPr/>
          <p:nvPr/>
        </p:nvSpPr>
        <p:spPr>
          <a:xfrm>
            <a:off x="749260" y="4609028"/>
            <a:ext cx="13131879" cy="342424"/>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Mobile-first UX: Optimized user experience for smartphone users.</a:t>
            </a:r>
            <a:endParaRPr lang="en-US" sz="1650" dirty="0"/>
          </a:p>
        </p:txBody>
      </p:sp>
      <p:sp>
        <p:nvSpPr>
          <p:cNvPr id="8" name="Text 5"/>
          <p:cNvSpPr/>
          <p:nvPr/>
        </p:nvSpPr>
        <p:spPr>
          <a:xfrm>
            <a:off x="749260" y="5026343"/>
            <a:ext cx="13131879" cy="342424"/>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Swahili-friendly interface: Support for the Swahili language, making the tool more accessible to local users.</a:t>
            </a:r>
            <a:endParaRPr lang="en-US" sz="1650" dirty="0"/>
          </a:p>
        </p:txBody>
      </p:sp>
      <p:sp>
        <p:nvSpPr>
          <p:cNvPr id="9" name="Text 6"/>
          <p:cNvSpPr/>
          <p:nvPr/>
        </p:nvSpPr>
        <p:spPr>
          <a:xfrm>
            <a:off x="749260" y="5443657"/>
            <a:ext cx="13131879" cy="342424"/>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Hustler pricing: Affordable subscription plans designed to fit the budgets of micro-entrepreneurs.</a:t>
            </a:r>
            <a:endParaRPr lang="en-US" sz="1650" dirty="0"/>
          </a:p>
        </p:txBody>
      </p:sp>
      <p:sp>
        <p:nvSpPr>
          <p:cNvPr id="10" name="Text 7"/>
          <p:cNvSpPr/>
          <p:nvPr/>
        </p:nvSpPr>
        <p:spPr>
          <a:xfrm>
            <a:off x="749260" y="6026944"/>
            <a:ext cx="13131879" cy="684848"/>
          </a:xfrm>
          <a:prstGeom prst="rect">
            <a:avLst/>
          </a:prstGeom>
          <a:noFill/>
          <a:ln/>
        </p:spPr>
        <p:txBody>
          <a:bodyPr wrap="squar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By focusing on the specific needs and preferences of Kenyan hustlers, Hustle AI Tools gains a competitive edge over global competitors.</a:t>
            </a:r>
            <a:endParaRPr lang="en-US"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5C2438">
              <a:alpha val="80000"/>
            </a:srgbClr>
          </a:solidFill>
          <a:ln/>
        </p:spPr>
      </p:sp>
      <p:sp>
        <p:nvSpPr>
          <p:cNvPr id="4" name="Text 1"/>
          <p:cNvSpPr/>
          <p:nvPr/>
        </p:nvSpPr>
        <p:spPr>
          <a:xfrm>
            <a:off x="749260" y="1346597"/>
            <a:ext cx="13131879" cy="1427083"/>
          </a:xfrm>
          <a:prstGeom prst="rect">
            <a:avLst/>
          </a:prstGeom>
          <a:noFill/>
          <a:ln/>
        </p:spPr>
        <p:txBody>
          <a:bodyPr wrap="square" lIns="0" tIns="0" rIns="0" bIns="0" rtlCol="0" anchor="t"/>
          <a:lstStyle/>
          <a:p>
            <a:pPr algn="l" indent="0" marL="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Competitive Advantages: AI-Powered and User-Centric</a:t>
            </a:r>
            <a:endParaRPr lang="en-US" sz="4450" dirty="0"/>
          </a:p>
        </p:txBody>
      </p:sp>
      <p:sp>
        <p:nvSpPr>
          <p:cNvPr id="5" name="Text 2"/>
          <p:cNvSpPr/>
          <p:nvPr/>
        </p:nvSpPr>
        <p:spPr>
          <a:xfrm>
            <a:off x="749260" y="3094792"/>
            <a:ext cx="13131879" cy="342424"/>
          </a:xfrm>
          <a:prstGeom prst="rect">
            <a:avLst/>
          </a:prstGeom>
          <a:noFill/>
          <a:ln/>
        </p:spPr>
        <p:txBody>
          <a:bodyPr wrap="non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Hustle AI Tools offers several key competitive advantages:</a:t>
            </a:r>
            <a:endParaRPr lang="en-US" sz="1650" dirty="0"/>
          </a:p>
        </p:txBody>
      </p:sp>
      <p:sp>
        <p:nvSpPr>
          <p:cNvPr id="6" name="Text 3"/>
          <p:cNvSpPr/>
          <p:nvPr/>
        </p:nvSpPr>
        <p:spPr>
          <a:xfrm>
            <a:off x="749260" y="3678079"/>
            <a:ext cx="13131879" cy="684848"/>
          </a:xfrm>
          <a:prstGeom prst="rect">
            <a:avLst/>
          </a:prstGeom>
          <a:noFill/>
          <a:ln/>
        </p:spPr>
        <p:txBody>
          <a:bodyPr wrap="square" lIns="0" tIns="0" rIns="0" bIns="0" rtlCol="0" anchor="t"/>
          <a:lstStyle/>
          <a:p>
            <a:pPr algn="l"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AI auto-fill and layout: Intelligent algorithms that automatically populate designs with relevant information and arrange elements for optimal visual impact.</a:t>
            </a:r>
            <a:endParaRPr lang="en-US" sz="1650" dirty="0"/>
          </a:p>
        </p:txBody>
      </p:sp>
      <p:sp>
        <p:nvSpPr>
          <p:cNvPr id="7" name="Text 4"/>
          <p:cNvSpPr/>
          <p:nvPr/>
        </p:nvSpPr>
        <p:spPr>
          <a:xfrm>
            <a:off x="749260" y="4437817"/>
            <a:ext cx="13131879" cy="684848"/>
          </a:xfrm>
          <a:prstGeom prst="rect">
            <a:avLst/>
          </a:prstGeom>
          <a:noFill/>
          <a:ln/>
        </p:spPr>
        <p:txBody>
          <a:bodyPr wrap="square" lIns="0" tIns="0" rIns="0" bIns="0" rtlCol="0" anchor="t"/>
          <a:lstStyle/>
          <a:p>
            <a:pPr algn="l"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Hustler-specific templates: A curated library of templates designed specifically for the needs of Kenyan micro-entrepreneurs.</a:t>
            </a:r>
            <a:endParaRPr lang="en-US" sz="1650" dirty="0"/>
          </a:p>
        </p:txBody>
      </p:sp>
      <p:sp>
        <p:nvSpPr>
          <p:cNvPr id="8" name="Text 5"/>
          <p:cNvSpPr/>
          <p:nvPr/>
        </p:nvSpPr>
        <p:spPr>
          <a:xfrm>
            <a:off x="749260" y="5197554"/>
            <a:ext cx="13131879" cy="342424"/>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Low-data use: Optimized for efficient data usage, ensuring accessibility for users with limited internet connectivity.</a:t>
            </a:r>
            <a:endParaRPr lang="en-US" sz="1650" dirty="0"/>
          </a:p>
        </p:txBody>
      </p:sp>
      <p:sp>
        <p:nvSpPr>
          <p:cNvPr id="9" name="Text 6"/>
          <p:cNvSpPr/>
          <p:nvPr/>
        </p:nvSpPr>
        <p:spPr>
          <a:xfrm>
            <a:off x="749260" y="5614868"/>
            <a:ext cx="13131879" cy="684848"/>
          </a:xfrm>
          <a:prstGeom prst="rect">
            <a:avLst/>
          </a:prstGeom>
          <a:noFill/>
          <a:ln/>
        </p:spPr>
        <p:txBody>
          <a:bodyPr wrap="square" lIns="0" tIns="0" rIns="0" bIns="0" rtlCol="0" anchor="t"/>
          <a:lstStyle/>
          <a:p>
            <a:pPr algn="l"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Offline support (coming soon): Future functionality that will allow users to create and edit designs even without an internet connection.</a:t>
            </a:r>
            <a:endParaRPr lang="en-US" sz="1650" dirty="0"/>
          </a:p>
        </p:txBody>
      </p:sp>
      <p:sp>
        <p:nvSpPr>
          <p:cNvPr id="10" name="Text 7"/>
          <p:cNvSpPr/>
          <p:nvPr/>
        </p:nvSpPr>
        <p:spPr>
          <a:xfrm>
            <a:off x="749260" y="6540579"/>
            <a:ext cx="13131879" cy="342424"/>
          </a:xfrm>
          <a:prstGeom prst="rect">
            <a:avLst/>
          </a:prstGeom>
          <a:noFill/>
          <a:ln/>
        </p:spPr>
        <p:txBody>
          <a:bodyPr wrap="none" lIns="0" tIns="0" rIns="0" bIns="0" rtlCol="0" anchor="t"/>
          <a:lstStyle/>
          <a:p>
            <a:pPr algn="l"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These advantages position Hustle AI Tools as the go-to design solution for Kenyan hustlers.</a:t>
            </a:r>
            <a:endParaRPr lang="en-US" sz="16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5C2438">
              <a:alpha val="80000"/>
            </a:srgbClr>
          </a:solidFill>
          <a:ln/>
        </p:spPr>
      </p:sp>
      <p:sp>
        <p:nvSpPr>
          <p:cNvPr id="4" name="Text 1"/>
          <p:cNvSpPr/>
          <p:nvPr/>
        </p:nvSpPr>
        <p:spPr>
          <a:xfrm>
            <a:off x="749260" y="763548"/>
            <a:ext cx="12773025" cy="535186"/>
          </a:xfrm>
          <a:prstGeom prst="rect">
            <a:avLst/>
          </a:prstGeom>
          <a:noFill/>
          <a:ln/>
        </p:spPr>
        <p:txBody>
          <a:bodyPr wrap="none" lIns="0" tIns="0" rIns="0" bIns="0" rtlCol="0" anchor="t"/>
          <a:lstStyle/>
          <a:p>
            <a:pPr algn="l" indent="0" marL="0">
              <a:lnSpc>
                <a:spcPts val="4200"/>
              </a:lnSpc>
              <a:buNone/>
            </a:pPr>
            <a:r>
              <a:rPr lang="en-US" sz="3350" b="1" dirty="0">
                <a:solidFill>
                  <a:srgbClr val="FFB393"/>
                </a:solidFill>
                <a:latin typeface="Brygada 1918 Bold" pitchFamily="34" charset="0"/>
                <a:ea typeface="Brygada 1918 Bold" pitchFamily="34" charset="-122"/>
                <a:cs typeface="Brygada 1918 Bold" pitchFamily="34" charset="-120"/>
              </a:rPr>
              <a:t>Project Traction: Building Momentum Through User Feedback</a:t>
            </a:r>
            <a:endParaRPr lang="en-US" sz="3350" dirty="0"/>
          </a:p>
        </p:txBody>
      </p:sp>
      <p:sp>
        <p:nvSpPr>
          <p:cNvPr id="5" name="Text 2"/>
          <p:cNvSpPr/>
          <p:nvPr/>
        </p:nvSpPr>
        <p:spPr>
          <a:xfrm>
            <a:off x="749260" y="1539597"/>
            <a:ext cx="13131879" cy="256937"/>
          </a:xfrm>
          <a:prstGeom prst="rect">
            <a:avLst/>
          </a:prstGeom>
          <a:noFill/>
          <a:ln/>
        </p:spPr>
        <p:txBody>
          <a:bodyPr wrap="none" lIns="0" tIns="0" rIns="0" bIns="0" rtlCol="0" anchor="t"/>
          <a:lstStyle/>
          <a:p>
            <a:pPr algn="l" indent="0" marL="0">
              <a:lnSpc>
                <a:spcPts val="2000"/>
              </a:lnSpc>
              <a:buNone/>
            </a:pPr>
            <a:r>
              <a:rPr lang="en-US" sz="1250" dirty="0">
                <a:solidFill>
                  <a:srgbClr val="F4CAB8"/>
                </a:solidFill>
                <a:latin typeface="Montserrat Medium" pitchFamily="34" charset="0"/>
                <a:ea typeface="Montserrat Medium" pitchFamily="34" charset="-122"/>
                <a:cs typeface="Montserrat Medium" pitchFamily="34" charset="-120"/>
              </a:rPr>
              <a:t>Our project has achieved significant traction in a short period:</a:t>
            </a:r>
            <a:endParaRPr lang="en-US" sz="1250" dirty="0"/>
          </a:p>
        </p:txBody>
      </p:sp>
      <p:sp>
        <p:nvSpPr>
          <p:cNvPr id="6" name="Shape 3"/>
          <p:cNvSpPr/>
          <p:nvPr/>
        </p:nvSpPr>
        <p:spPr>
          <a:xfrm>
            <a:off x="7303770" y="1977152"/>
            <a:ext cx="22860" cy="4794409"/>
          </a:xfrm>
          <a:prstGeom prst="roundRect">
            <a:avLst>
              <a:gd name="adj" fmla="val 105366"/>
            </a:avLst>
          </a:prstGeom>
          <a:solidFill>
            <a:srgbClr val="662E42"/>
          </a:solidFill>
          <a:ln/>
        </p:spPr>
      </p:sp>
      <p:sp>
        <p:nvSpPr>
          <p:cNvPr id="7" name="Shape 4"/>
          <p:cNvSpPr/>
          <p:nvPr/>
        </p:nvSpPr>
        <p:spPr>
          <a:xfrm>
            <a:off x="6675715" y="2146340"/>
            <a:ext cx="481727" cy="22860"/>
          </a:xfrm>
          <a:prstGeom prst="roundRect">
            <a:avLst>
              <a:gd name="adj" fmla="val 105366"/>
            </a:avLst>
          </a:prstGeom>
          <a:solidFill>
            <a:srgbClr val="662E42"/>
          </a:solidFill>
          <a:ln/>
        </p:spPr>
      </p:sp>
      <p:sp>
        <p:nvSpPr>
          <p:cNvPr id="8" name="Shape 5"/>
          <p:cNvSpPr/>
          <p:nvPr/>
        </p:nvSpPr>
        <p:spPr>
          <a:xfrm>
            <a:off x="7134582" y="1977152"/>
            <a:ext cx="361236" cy="361236"/>
          </a:xfrm>
          <a:prstGeom prst="roundRect">
            <a:avLst>
              <a:gd name="adj" fmla="val 6668"/>
            </a:avLst>
          </a:prstGeom>
          <a:solidFill>
            <a:srgbClr val="4D1529"/>
          </a:solidFill>
          <a:ln/>
        </p:spPr>
      </p:sp>
      <p:sp>
        <p:nvSpPr>
          <p:cNvPr id="9" name="Text 6"/>
          <p:cNvSpPr/>
          <p:nvPr/>
        </p:nvSpPr>
        <p:spPr>
          <a:xfrm>
            <a:off x="7186791" y="1997214"/>
            <a:ext cx="256818" cy="321112"/>
          </a:xfrm>
          <a:prstGeom prst="rect">
            <a:avLst/>
          </a:prstGeom>
          <a:noFill/>
          <a:ln/>
        </p:spPr>
        <p:txBody>
          <a:bodyPr wrap="none" lIns="0" tIns="0" rIns="0" bIns="0" rtlCol="0" anchor="t"/>
          <a:lstStyle/>
          <a:p>
            <a:pPr algn="ctr" indent="0" marL="0">
              <a:lnSpc>
                <a:spcPts val="2000"/>
              </a:lnSpc>
              <a:buNone/>
            </a:pPr>
            <a:r>
              <a:rPr lang="en-US" sz="2000" b="1" dirty="0">
                <a:solidFill>
                  <a:srgbClr val="F4CAB8"/>
                </a:solidFill>
                <a:latin typeface="Brygada 1918 Bold" pitchFamily="34" charset="0"/>
                <a:ea typeface="Brygada 1918 Bold" pitchFamily="34" charset="-122"/>
                <a:cs typeface="Brygada 1918 Bold" pitchFamily="34" charset="-120"/>
              </a:rPr>
              <a:t>1</a:t>
            </a:r>
            <a:endParaRPr lang="en-US" sz="2000" dirty="0"/>
          </a:p>
        </p:txBody>
      </p:sp>
      <p:sp>
        <p:nvSpPr>
          <p:cNvPr id="10" name="Text 7"/>
          <p:cNvSpPr/>
          <p:nvPr/>
        </p:nvSpPr>
        <p:spPr>
          <a:xfrm>
            <a:off x="4371380" y="2032278"/>
            <a:ext cx="2140982" cy="267533"/>
          </a:xfrm>
          <a:prstGeom prst="rect">
            <a:avLst/>
          </a:prstGeom>
          <a:noFill/>
          <a:ln/>
        </p:spPr>
        <p:txBody>
          <a:bodyPr wrap="none" lIns="0" tIns="0" rIns="0" bIns="0" rtlCol="0" anchor="t"/>
          <a:lstStyle/>
          <a:p>
            <a:pPr algn="r" indent="0" marL="0">
              <a:lnSpc>
                <a:spcPts val="2100"/>
              </a:lnSpc>
              <a:buNone/>
            </a:pPr>
            <a:r>
              <a:rPr lang="en-US" sz="1650" b="1" dirty="0">
                <a:solidFill>
                  <a:srgbClr val="F4CAB8"/>
                </a:solidFill>
                <a:latin typeface="Brygada 1918 Bold" pitchFamily="34" charset="0"/>
                <a:ea typeface="Brygada 1918 Bold" pitchFamily="34" charset="-122"/>
                <a:cs typeface="Brygada 1918 Bold" pitchFamily="34" charset="-120"/>
              </a:rPr>
              <a:t>Month 1</a:t>
            </a:r>
            <a:endParaRPr lang="en-US" sz="1650" dirty="0"/>
          </a:p>
        </p:txBody>
      </p:sp>
      <p:sp>
        <p:nvSpPr>
          <p:cNvPr id="11" name="Text 8"/>
          <p:cNvSpPr/>
          <p:nvPr/>
        </p:nvSpPr>
        <p:spPr>
          <a:xfrm>
            <a:off x="749260" y="2396133"/>
            <a:ext cx="5763101" cy="256937"/>
          </a:xfrm>
          <a:prstGeom prst="rect">
            <a:avLst/>
          </a:prstGeom>
          <a:noFill/>
          <a:ln/>
        </p:spPr>
        <p:txBody>
          <a:bodyPr wrap="none" lIns="0" tIns="0" rIns="0" bIns="0" rtlCol="0" anchor="t"/>
          <a:lstStyle/>
          <a:p>
            <a:pPr algn="r" indent="0" marL="0">
              <a:lnSpc>
                <a:spcPts val="2000"/>
              </a:lnSpc>
              <a:buNone/>
            </a:pPr>
            <a:r>
              <a:rPr lang="en-US" sz="1250" dirty="0">
                <a:solidFill>
                  <a:srgbClr val="F4CAB8"/>
                </a:solidFill>
                <a:latin typeface="Montserrat Medium" pitchFamily="34" charset="0"/>
                <a:ea typeface="Montserrat Medium" pitchFamily="34" charset="-122"/>
                <a:cs typeface="Montserrat Medium" pitchFamily="34" charset="-120"/>
              </a:rPr>
              <a:t>MVP Development</a:t>
            </a:r>
            <a:endParaRPr lang="en-US" sz="1250" dirty="0"/>
          </a:p>
        </p:txBody>
      </p:sp>
      <p:sp>
        <p:nvSpPr>
          <p:cNvPr id="12" name="Shape 9"/>
          <p:cNvSpPr/>
          <p:nvPr/>
        </p:nvSpPr>
        <p:spPr>
          <a:xfrm>
            <a:off x="7472958" y="3109674"/>
            <a:ext cx="481727" cy="22860"/>
          </a:xfrm>
          <a:prstGeom prst="roundRect">
            <a:avLst>
              <a:gd name="adj" fmla="val 105366"/>
            </a:avLst>
          </a:prstGeom>
          <a:solidFill>
            <a:srgbClr val="662E42"/>
          </a:solidFill>
          <a:ln/>
        </p:spPr>
      </p:sp>
      <p:sp>
        <p:nvSpPr>
          <p:cNvPr id="13" name="Shape 10"/>
          <p:cNvSpPr/>
          <p:nvPr/>
        </p:nvSpPr>
        <p:spPr>
          <a:xfrm>
            <a:off x="7134582" y="2940487"/>
            <a:ext cx="361236" cy="361236"/>
          </a:xfrm>
          <a:prstGeom prst="roundRect">
            <a:avLst>
              <a:gd name="adj" fmla="val 6668"/>
            </a:avLst>
          </a:prstGeom>
          <a:solidFill>
            <a:srgbClr val="4D1529"/>
          </a:solidFill>
          <a:ln/>
        </p:spPr>
      </p:sp>
      <p:sp>
        <p:nvSpPr>
          <p:cNvPr id="14" name="Text 11"/>
          <p:cNvSpPr/>
          <p:nvPr/>
        </p:nvSpPr>
        <p:spPr>
          <a:xfrm>
            <a:off x="7186791" y="2960549"/>
            <a:ext cx="256818" cy="321112"/>
          </a:xfrm>
          <a:prstGeom prst="rect">
            <a:avLst/>
          </a:prstGeom>
          <a:noFill/>
          <a:ln/>
        </p:spPr>
        <p:txBody>
          <a:bodyPr wrap="none" lIns="0" tIns="0" rIns="0" bIns="0" rtlCol="0" anchor="t"/>
          <a:lstStyle/>
          <a:p>
            <a:pPr algn="ctr" indent="0" marL="0">
              <a:lnSpc>
                <a:spcPts val="2000"/>
              </a:lnSpc>
              <a:buNone/>
            </a:pPr>
            <a:r>
              <a:rPr lang="en-US" sz="2000" b="1" dirty="0">
                <a:solidFill>
                  <a:srgbClr val="F4CAB8"/>
                </a:solidFill>
                <a:latin typeface="Brygada 1918 Bold" pitchFamily="34" charset="0"/>
                <a:ea typeface="Brygada 1918 Bold" pitchFamily="34" charset="-122"/>
                <a:cs typeface="Brygada 1918 Bold" pitchFamily="34" charset="-120"/>
              </a:rPr>
              <a:t>2</a:t>
            </a:r>
            <a:endParaRPr lang="en-US" sz="2000" dirty="0"/>
          </a:p>
        </p:txBody>
      </p:sp>
      <p:sp>
        <p:nvSpPr>
          <p:cNvPr id="15" name="Text 12"/>
          <p:cNvSpPr/>
          <p:nvPr/>
        </p:nvSpPr>
        <p:spPr>
          <a:xfrm>
            <a:off x="8118038" y="2995612"/>
            <a:ext cx="2140982" cy="267533"/>
          </a:xfrm>
          <a:prstGeom prst="rect">
            <a:avLst/>
          </a:prstGeom>
          <a:noFill/>
          <a:ln/>
        </p:spPr>
        <p:txBody>
          <a:bodyPr wrap="none" lIns="0" tIns="0" rIns="0" bIns="0" rtlCol="0" anchor="t"/>
          <a:lstStyle/>
          <a:p>
            <a:pPr algn="l" indent="0" marL="0">
              <a:lnSpc>
                <a:spcPts val="2100"/>
              </a:lnSpc>
              <a:buNone/>
            </a:pPr>
            <a:r>
              <a:rPr lang="en-US" sz="1650" b="1" dirty="0">
                <a:solidFill>
                  <a:srgbClr val="F4CAB8"/>
                </a:solidFill>
                <a:latin typeface="Brygada 1918 Bold" pitchFamily="34" charset="0"/>
                <a:ea typeface="Brygada 1918 Bold" pitchFamily="34" charset="-122"/>
                <a:cs typeface="Brygada 1918 Bold" pitchFamily="34" charset="-120"/>
              </a:rPr>
              <a:t>Month 2</a:t>
            </a:r>
            <a:endParaRPr lang="en-US" sz="1650" dirty="0"/>
          </a:p>
        </p:txBody>
      </p:sp>
      <p:sp>
        <p:nvSpPr>
          <p:cNvPr id="16" name="Text 13"/>
          <p:cNvSpPr/>
          <p:nvPr/>
        </p:nvSpPr>
        <p:spPr>
          <a:xfrm>
            <a:off x="8118038" y="3359468"/>
            <a:ext cx="5763101" cy="256937"/>
          </a:xfrm>
          <a:prstGeom prst="rect">
            <a:avLst/>
          </a:prstGeom>
          <a:noFill/>
          <a:ln/>
        </p:spPr>
        <p:txBody>
          <a:bodyPr wrap="none" lIns="0" tIns="0" rIns="0" bIns="0" rtlCol="0" anchor="t"/>
          <a:lstStyle/>
          <a:p>
            <a:pPr algn="l" indent="0" marL="0">
              <a:lnSpc>
                <a:spcPts val="2000"/>
              </a:lnSpc>
              <a:buNone/>
            </a:pPr>
            <a:r>
              <a:rPr lang="en-US" sz="1250" dirty="0">
                <a:solidFill>
                  <a:srgbClr val="F4CAB8"/>
                </a:solidFill>
                <a:latin typeface="Montserrat Medium" pitchFamily="34" charset="0"/>
                <a:ea typeface="Montserrat Medium" pitchFamily="34" charset="-122"/>
                <a:cs typeface="Montserrat Medium" pitchFamily="34" charset="-120"/>
              </a:rPr>
              <a:t>Supabase + AI Integration</a:t>
            </a:r>
            <a:endParaRPr lang="en-US" sz="1250" dirty="0"/>
          </a:p>
        </p:txBody>
      </p:sp>
      <p:sp>
        <p:nvSpPr>
          <p:cNvPr id="17" name="Shape 14"/>
          <p:cNvSpPr/>
          <p:nvPr/>
        </p:nvSpPr>
        <p:spPr>
          <a:xfrm>
            <a:off x="6675715" y="3940016"/>
            <a:ext cx="481727" cy="22860"/>
          </a:xfrm>
          <a:prstGeom prst="roundRect">
            <a:avLst>
              <a:gd name="adj" fmla="val 105366"/>
            </a:avLst>
          </a:prstGeom>
          <a:solidFill>
            <a:srgbClr val="662E42"/>
          </a:solidFill>
          <a:ln/>
        </p:spPr>
      </p:sp>
      <p:sp>
        <p:nvSpPr>
          <p:cNvPr id="18" name="Shape 15"/>
          <p:cNvSpPr/>
          <p:nvPr/>
        </p:nvSpPr>
        <p:spPr>
          <a:xfrm>
            <a:off x="7134582" y="3770828"/>
            <a:ext cx="361236" cy="361236"/>
          </a:xfrm>
          <a:prstGeom prst="roundRect">
            <a:avLst>
              <a:gd name="adj" fmla="val 6668"/>
            </a:avLst>
          </a:prstGeom>
          <a:solidFill>
            <a:srgbClr val="4D1529"/>
          </a:solidFill>
          <a:ln/>
        </p:spPr>
      </p:sp>
      <p:sp>
        <p:nvSpPr>
          <p:cNvPr id="19" name="Text 16"/>
          <p:cNvSpPr/>
          <p:nvPr/>
        </p:nvSpPr>
        <p:spPr>
          <a:xfrm>
            <a:off x="7186791" y="3790890"/>
            <a:ext cx="256818" cy="321112"/>
          </a:xfrm>
          <a:prstGeom prst="rect">
            <a:avLst/>
          </a:prstGeom>
          <a:noFill/>
          <a:ln/>
        </p:spPr>
        <p:txBody>
          <a:bodyPr wrap="none" lIns="0" tIns="0" rIns="0" bIns="0" rtlCol="0" anchor="t"/>
          <a:lstStyle/>
          <a:p>
            <a:pPr algn="ctr" indent="0" marL="0">
              <a:lnSpc>
                <a:spcPts val="2000"/>
              </a:lnSpc>
              <a:buNone/>
            </a:pPr>
            <a:r>
              <a:rPr lang="en-US" sz="2000" b="1" dirty="0">
                <a:solidFill>
                  <a:srgbClr val="F4CAB8"/>
                </a:solidFill>
                <a:latin typeface="Brygada 1918 Bold" pitchFamily="34" charset="0"/>
                <a:ea typeface="Brygada 1918 Bold" pitchFamily="34" charset="-122"/>
                <a:cs typeface="Brygada 1918 Bold" pitchFamily="34" charset="-120"/>
              </a:rPr>
              <a:t>3</a:t>
            </a:r>
            <a:endParaRPr lang="en-US" sz="2000" dirty="0"/>
          </a:p>
        </p:txBody>
      </p:sp>
      <p:sp>
        <p:nvSpPr>
          <p:cNvPr id="20" name="Text 17"/>
          <p:cNvSpPr/>
          <p:nvPr/>
        </p:nvSpPr>
        <p:spPr>
          <a:xfrm>
            <a:off x="4371380" y="3825954"/>
            <a:ext cx="2140982" cy="267533"/>
          </a:xfrm>
          <a:prstGeom prst="rect">
            <a:avLst/>
          </a:prstGeom>
          <a:noFill/>
          <a:ln/>
        </p:spPr>
        <p:txBody>
          <a:bodyPr wrap="none" lIns="0" tIns="0" rIns="0" bIns="0" rtlCol="0" anchor="t"/>
          <a:lstStyle/>
          <a:p>
            <a:pPr algn="r" indent="0" marL="0">
              <a:lnSpc>
                <a:spcPts val="2100"/>
              </a:lnSpc>
              <a:buNone/>
            </a:pPr>
            <a:r>
              <a:rPr lang="en-US" sz="1650" b="1" dirty="0">
                <a:solidFill>
                  <a:srgbClr val="F4CAB8"/>
                </a:solidFill>
                <a:latin typeface="Brygada 1918 Bold" pitchFamily="34" charset="0"/>
                <a:ea typeface="Brygada 1918 Bold" pitchFamily="34" charset="-122"/>
                <a:cs typeface="Brygada 1918 Bold" pitchFamily="34" charset="-120"/>
              </a:rPr>
              <a:t>Month 3</a:t>
            </a:r>
            <a:endParaRPr lang="en-US" sz="1650" dirty="0"/>
          </a:p>
        </p:txBody>
      </p:sp>
      <p:sp>
        <p:nvSpPr>
          <p:cNvPr id="21" name="Text 18"/>
          <p:cNvSpPr/>
          <p:nvPr/>
        </p:nvSpPr>
        <p:spPr>
          <a:xfrm>
            <a:off x="749260" y="4189809"/>
            <a:ext cx="5763101" cy="256937"/>
          </a:xfrm>
          <a:prstGeom prst="rect">
            <a:avLst/>
          </a:prstGeom>
          <a:noFill/>
          <a:ln/>
        </p:spPr>
        <p:txBody>
          <a:bodyPr wrap="none" lIns="0" tIns="0" rIns="0" bIns="0" rtlCol="0" anchor="t"/>
          <a:lstStyle/>
          <a:p>
            <a:pPr algn="r" indent="0" marL="0">
              <a:lnSpc>
                <a:spcPts val="2000"/>
              </a:lnSpc>
              <a:buNone/>
            </a:pPr>
            <a:r>
              <a:rPr lang="en-US" sz="1250" dirty="0">
                <a:solidFill>
                  <a:srgbClr val="F4CAB8"/>
                </a:solidFill>
                <a:latin typeface="Montserrat Medium" pitchFamily="34" charset="0"/>
                <a:ea typeface="Montserrat Medium" pitchFamily="34" charset="-122"/>
                <a:cs typeface="Montserrat Medium" pitchFamily="34" charset="-120"/>
              </a:rPr>
              <a:t>Beta Test (50 Users)</a:t>
            </a:r>
            <a:endParaRPr lang="en-US" sz="1250" dirty="0"/>
          </a:p>
        </p:txBody>
      </p:sp>
      <p:sp>
        <p:nvSpPr>
          <p:cNvPr id="22" name="Shape 19"/>
          <p:cNvSpPr/>
          <p:nvPr/>
        </p:nvSpPr>
        <p:spPr>
          <a:xfrm>
            <a:off x="7472958" y="4770477"/>
            <a:ext cx="481727" cy="22860"/>
          </a:xfrm>
          <a:prstGeom prst="roundRect">
            <a:avLst>
              <a:gd name="adj" fmla="val 105366"/>
            </a:avLst>
          </a:prstGeom>
          <a:solidFill>
            <a:srgbClr val="662E42"/>
          </a:solidFill>
          <a:ln/>
        </p:spPr>
      </p:sp>
      <p:sp>
        <p:nvSpPr>
          <p:cNvPr id="23" name="Shape 20"/>
          <p:cNvSpPr/>
          <p:nvPr/>
        </p:nvSpPr>
        <p:spPr>
          <a:xfrm>
            <a:off x="7134582" y="4601289"/>
            <a:ext cx="361236" cy="361236"/>
          </a:xfrm>
          <a:prstGeom prst="roundRect">
            <a:avLst>
              <a:gd name="adj" fmla="val 6668"/>
            </a:avLst>
          </a:prstGeom>
          <a:solidFill>
            <a:srgbClr val="4D1529"/>
          </a:solidFill>
          <a:ln/>
        </p:spPr>
      </p:sp>
      <p:sp>
        <p:nvSpPr>
          <p:cNvPr id="24" name="Text 21"/>
          <p:cNvSpPr/>
          <p:nvPr/>
        </p:nvSpPr>
        <p:spPr>
          <a:xfrm>
            <a:off x="7186791" y="4621351"/>
            <a:ext cx="256818" cy="321112"/>
          </a:xfrm>
          <a:prstGeom prst="rect">
            <a:avLst/>
          </a:prstGeom>
          <a:noFill/>
          <a:ln/>
        </p:spPr>
        <p:txBody>
          <a:bodyPr wrap="none" lIns="0" tIns="0" rIns="0" bIns="0" rtlCol="0" anchor="t"/>
          <a:lstStyle/>
          <a:p>
            <a:pPr algn="ctr" indent="0" marL="0">
              <a:lnSpc>
                <a:spcPts val="2000"/>
              </a:lnSpc>
              <a:buNone/>
            </a:pPr>
            <a:r>
              <a:rPr lang="en-US" sz="2000" b="1" dirty="0">
                <a:solidFill>
                  <a:srgbClr val="F4CAB8"/>
                </a:solidFill>
                <a:latin typeface="Brygada 1918 Bold" pitchFamily="34" charset="0"/>
                <a:ea typeface="Brygada 1918 Bold" pitchFamily="34" charset="-122"/>
                <a:cs typeface="Brygada 1918 Bold" pitchFamily="34" charset="-120"/>
              </a:rPr>
              <a:t>4</a:t>
            </a:r>
            <a:endParaRPr lang="en-US" sz="2000" dirty="0"/>
          </a:p>
        </p:txBody>
      </p:sp>
      <p:sp>
        <p:nvSpPr>
          <p:cNvPr id="25" name="Text 22"/>
          <p:cNvSpPr/>
          <p:nvPr/>
        </p:nvSpPr>
        <p:spPr>
          <a:xfrm>
            <a:off x="8118038" y="4656415"/>
            <a:ext cx="2140982" cy="267533"/>
          </a:xfrm>
          <a:prstGeom prst="rect">
            <a:avLst/>
          </a:prstGeom>
          <a:noFill/>
          <a:ln/>
        </p:spPr>
        <p:txBody>
          <a:bodyPr wrap="none" lIns="0" tIns="0" rIns="0" bIns="0" rtlCol="0" anchor="t"/>
          <a:lstStyle/>
          <a:p>
            <a:pPr algn="l" indent="0" marL="0">
              <a:lnSpc>
                <a:spcPts val="2100"/>
              </a:lnSpc>
              <a:buNone/>
            </a:pPr>
            <a:r>
              <a:rPr lang="en-US" sz="1650" b="1" dirty="0">
                <a:solidFill>
                  <a:srgbClr val="F4CAB8"/>
                </a:solidFill>
                <a:latin typeface="Brygada 1918 Bold" pitchFamily="34" charset="0"/>
                <a:ea typeface="Brygada 1918 Bold" pitchFamily="34" charset="-122"/>
                <a:cs typeface="Brygada 1918 Bold" pitchFamily="34" charset="-120"/>
              </a:rPr>
              <a:t>Month 4</a:t>
            </a:r>
            <a:endParaRPr lang="en-US" sz="1650" dirty="0"/>
          </a:p>
        </p:txBody>
      </p:sp>
      <p:sp>
        <p:nvSpPr>
          <p:cNvPr id="26" name="Text 23"/>
          <p:cNvSpPr/>
          <p:nvPr/>
        </p:nvSpPr>
        <p:spPr>
          <a:xfrm>
            <a:off x="8118038" y="5020270"/>
            <a:ext cx="5763101" cy="256937"/>
          </a:xfrm>
          <a:prstGeom prst="rect">
            <a:avLst/>
          </a:prstGeom>
          <a:noFill/>
          <a:ln/>
        </p:spPr>
        <p:txBody>
          <a:bodyPr wrap="none" lIns="0" tIns="0" rIns="0" bIns="0" rtlCol="0" anchor="t"/>
          <a:lstStyle/>
          <a:p>
            <a:pPr algn="l" indent="0" marL="0">
              <a:lnSpc>
                <a:spcPts val="2000"/>
              </a:lnSpc>
              <a:buNone/>
            </a:pPr>
            <a:r>
              <a:rPr lang="en-US" sz="1250" dirty="0">
                <a:solidFill>
                  <a:srgbClr val="F4CAB8"/>
                </a:solidFill>
                <a:latin typeface="Montserrat Medium" pitchFamily="34" charset="0"/>
                <a:ea typeface="Montserrat Medium" pitchFamily="34" charset="-122"/>
                <a:cs typeface="Montserrat Medium" pitchFamily="34" charset="-120"/>
              </a:rPr>
              <a:t>UGC + Feedback Collection</a:t>
            </a:r>
            <a:endParaRPr lang="en-US" sz="1250" dirty="0"/>
          </a:p>
        </p:txBody>
      </p:sp>
      <p:sp>
        <p:nvSpPr>
          <p:cNvPr id="27" name="Shape 24"/>
          <p:cNvSpPr/>
          <p:nvPr/>
        </p:nvSpPr>
        <p:spPr>
          <a:xfrm>
            <a:off x="6675715" y="5600938"/>
            <a:ext cx="481727" cy="22860"/>
          </a:xfrm>
          <a:prstGeom prst="roundRect">
            <a:avLst>
              <a:gd name="adj" fmla="val 105366"/>
            </a:avLst>
          </a:prstGeom>
          <a:solidFill>
            <a:srgbClr val="662E42"/>
          </a:solidFill>
          <a:ln/>
        </p:spPr>
      </p:sp>
      <p:sp>
        <p:nvSpPr>
          <p:cNvPr id="28" name="Shape 25"/>
          <p:cNvSpPr/>
          <p:nvPr/>
        </p:nvSpPr>
        <p:spPr>
          <a:xfrm>
            <a:off x="7134582" y="5431750"/>
            <a:ext cx="361236" cy="361236"/>
          </a:xfrm>
          <a:prstGeom prst="roundRect">
            <a:avLst>
              <a:gd name="adj" fmla="val 6668"/>
            </a:avLst>
          </a:prstGeom>
          <a:solidFill>
            <a:srgbClr val="4D1529"/>
          </a:solidFill>
          <a:ln/>
        </p:spPr>
      </p:sp>
      <p:sp>
        <p:nvSpPr>
          <p:cNvPr id="29" name="Text 26"/>
          <p:cNvSpPr/>
          <p:nvPr/>
        </p:nvSpPr>
        <p:spPr>
          <a:xfrm>
            <a:off x="7186791" y="5451812"/>
            <a:ext cx="256818" cy="321112"/>
          </a:xfrm>
          <a:prstGeom prst="rect">
            <a:avLst/>
          </a:prstGeom>
          <a:noFill/>
          <a:ln/>
        </p:spPr>
        <p:txBody>
          <a:bodyPr wrap="none" lIns="0" tIns="0" rIns="0" bIns="0" rtlCol="0" anchor="t"/>
          <a:lstStyle/>
          <a:p>
            <a:pPr algn="ctr" indent="0" marL="0">
              <a:lnSpc>
                <a:spcPts val="2000"/>
              </a:lnSpc>
              <a:buNone/>
            </a:pPr>
            <a:r>
              <a:rPr lang="en-US" sz="2000" b="1" dirty="0">
                <a:solidFill>
                  <a:srgbClr val="F4CAB8"/>
                </a:solidFill>
                <a:latin typeface="Brygada 1918 Bold" pitchFamily="34" charset="0"/>
                <a:ea typeface="Brygada 1918 Bold" pitchFamily="34" charset="-122"/>
                <a:cs typeface="Brygada 1918 Bold" pitchFamily="34" charset="-120"/>
              </a:rPr>
              <a:t>5</a:t>
            </a:r>
            <a:endParaRPr lang="en-US" sz="2000" dirty="0"/>
          </a:p>
        </p:txBody>
      </p:sp>
      <p:sp>
        <p:nvSpPr>
          <p:cNvPr id="30" name="Text 27"/>
          <p:cNvSpPr/>
          <p:nvPr/>
        </p:nvSpPr>
        <p:spPr>
          <a:xfrm>
            <a:off x="4371380" y="5486876"/>
            <a:ext cx="2140982" cy="267533"/>
          </a:xfrm>
          <a:prstGeom prst="rect">
            <a:avLst/>
          </a:prstGeom>
          <a:noFill/>
          <a:ln/>
        </p:spPr>
        <p:txBody>
          <a:bodyPr wrap="none" lIns="0" tIns="0" rIns="0" bIns="0" rtlCol="0" anchor="t"/>
          <a:lstStyle/>
          <a:p>
            <a:pPr algn="r" indent="0" marL="0">
              <a:lnSpc>
                <a:spcPts val="2100"/>
              </a:lnSpc>
              <a:buNone/>
            </a:pPr>
            <a:r>
              <a:rPr lang="en-US" sz="1650" b="1" dirty="0">
                <a:solidFill>
                  <a:srgbClr val="F4CAB8"/>
                </a:solidFill>
                <a:latin typeface="Brygada 1918 Bold" pitchFamily="34" charset="0"/>
                <a:ea typeface="Brygada 1918 Bold" pitchFamily="34" charset="-122"/>
                <a:cs typeface="Brygada 1918 Bold" pitchFamily="34" charset="-120"/>
              </a:rPr>
              <a:t>Month 5</a:t>
            </a:r>
            <a:endParaRPr lang="en-US" sz="1650" dirty="0"/>
          </a:p>
        </p:txBody>
      </p:sp>
      <p:sp>
        <p:nvSpPr>
          <p:cNvPr id="31" name="Text 28"/>
          <p:cNvSpPr/>
          <p:nvPr/>
        </p:nvSpPr>
        <p:spPr>
          <a:xfrm>
            <a:off x="749260" y="5850731"/>
            <a:ext cx="5763101" cy="256937"/>
          </a:xfrm>
          <a:prstGeom prst="rect">
            <a:avLst/>
          </a:prstGeom>
          <a:noFill/>
          <a:ln/>
        </p:spPr>
        <p:txBody>
          <a:bodyPr wrap="none" lIns="0" tIns="0" rIns="0" bIns="0" rtlCol="0" anchor="t"/>
          <a:lstStyle/>
          <a:p>
            <a:pPr algn="r" indent="0" marL="0">
              <a:lnSpc>
                <a:spcPts val="2000"/>
              </a:lnSpc>
              <a:buNone/>
            </a:pPr>
            <a:r>
              <a:rPr lang="en-US" sz="1250" dirty="0">
                <a:solidFill>
                  <a:srgbClr val="F4CAB8"/>
                </a:solidFill>
                <a:latin typeface="Montserrat Medium" pitchFamily="34" charset="0"/>
                <a:ea typeface="Montserrat Medium" pitchFamily="34" charset="-122"/>
                <a:cs typeface="Montserrat Medium" pitchFamily="34" charset="-120"/>
              </a:rPr>
              <a:t>Scale &amp; Partner</a:t>
            </a:r>
            <a:endParaRPr lang="en-US" sz="1250" dirty="0"/>
          </a:p>
        </p:txBody>
      </p:sp>
      <p:sp>
        <p:nvSpPr>
          <p:cNvPr id="32" name="Text 29"/>
          <p:cNvSpPr/>
          <p:nvPr/>
        </p:nvSpPr>
        <p:spPr>
          <a:xfrm>
            <a:off x="749260" y="6952178"/>
            <a:ext cx="13131879" cy="513874"/>
          </a:xfrm>
          <a:prstGeom prst="rect">
            <a:avLst/>
          </a:prstGeom>
          <a:noFill/>
          <a:ln/>
        </p:spPr>
        <p:txBody>
          <a:bodyPr wrap="square" lIns="0" tIns="0" rIns="0" bIns="0" rtlCol="0" anchor="t"/>
          <a:lstStyle/>
          <a:p>
            <a:pPr algn="l" indent="0" marL="0">
              <a:lnSpc>
                <a:spcPts val="2000"/>
              </a:lnSpc>
              <a:buNone/>
            </a:pPr>
            <a:r>
              <a:rPr lang="en-US" sz="1250" dirty="0">
                <a:solidFill>
                  <a:srgbClr val="F4CAB8"/>
                </a:solidFill>
                <a:latin typeface="Montserrat Medium" pitchFamily="34" charset="0"/>
                <a:ea typeface="Montserrat Medium" pitchFamily="34" charset="-122"/>
                <a:cs typeface="Montserrat Medium" pitchFamily="34" charset="-120"/>
              </a:rPr>
              <a:t>Through iterative development and user feedback, we are continuously improving Hustle AI Tools to meet the evolving needs of our target market. These milestones demonstrate our commitment to delivering a high-quality product that resonates with Kenyan hustlers.</a:t>
            </a:r>
            <a:endParaRPr lang="en-US" sz="12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2025-07-04T10:27:29Z</dcterms:created>
  <dcterms:modified xsi:type="dcterms:W3CDTF">2025-07-04T10:27:29Z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1753369</vt:lpwstr>
  </property>
  <property fmtid="{D5CDD505-2E9C-101B-9397-08002B2CF9AE}" name="NXPowerLiteSettings" pid="3">
    <vt:lpwstr>F7000400038000</vt:lpwstr>
  </property>
  <property fmtid="{D5CDD505-2E9C-101B-9397-08002B2CF9AE}" name="NXPowerLiteVersion" pid="4">
    <vt:lpwstr>S10.3.1</vt:lpwstr>
  </property>
</Properties>
</file>