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75" r:id="rId2"/>
    <p:sldId id="276" r:id="rId3"/>
    <p:sldId id="283" r:id="rId4"/>
    <p:sldId id="259" r:id="rId5"/>
    <p:sldId id="260" r:id="rId6"/>
    <p:sldId id="257" r:id="rId7"/>
    <p:sldId id="258" r:id="rId8"/>
    <p:sldId id="273" r:id="rId9"/>
    <p:sldId id="274" r:id="rId10"/>
    <p:sldId id="256" r:id="rId11"/>
    <p:sldId id="277" r:id="rId12"/>
    <p:sldId id="278" r:id="rId13"/>
    <p:sldId id="279" r:id="rId14"/>
    <p:sldId id="280" r:id="rId15"/>
    <p:sldId id="271" r:id="rId16"/>
    <p:sldId id="266" r:id="rId17"/>
    <p:sldId id="267" r:id="rId18"/>
    <p:sldId id="268" r:id="rId19"/>
    <p:sldId id="269" r:id="rId20"/>
    <p:sldId id="270" r:id="rId21"/>
    <p:sldId id="290" r:id="rId22"/>
    <p:sldId id="272" r:id="rId23"/>
    <p:sldId id="287" r:id="rId24"/>
    <p:sldId id="288" r:id="rId25"/>
    <p:sldId id="289" r:id="rId26"/>
    <p:sldId id="264" r:id="rId27"/>
    <p:sldId id="281" r:id="rId28"/>
    <p:sldId id="285" r:id="rId29"/>
    <p:sldId id="286" r:id="rId30"/>
    <p:sldId id="29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9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1E3E-466D-4CA3-9F66-711596DD7F5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ACD2B-809C-4755-BEAB-04AD197B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09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19dff8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19dff8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36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19dff8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19dff8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3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2420be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2420be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50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2420be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2420be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97a9f3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97a9f3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3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06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D91C-8B9C-41E0-AEDE-F7DC343754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97C9-C01F-4499-87DC-4E16B82E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8/how-are-wireframes-significant-in-mobile-application-developmen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52EA322-B855-4EDF-86D4-612FBDDC53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0" r="9026"/>
          <a:stretch/>
        </p:blipFill>
        <p:spPr>
          <a:xfrm>
            <a:off x="0" y="0"/>
            <a:ext cx="1221130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282" y="5677028"/>
            <a:ext cx="10515600" cy="143669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Project ID :- 19-001</a:t>
            </a:r>
            <a:endParaRPr lang="en-GB" sz="4400" dirty="0"/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87" y="447610"/>
            <a:ext cx="1601678" cy="160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41" y="29249"/>
            <a:ext cx="2438400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4598" y="4625838"/>
            <a:ext cx="94775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Security Platform for Mobile OS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8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/>
              <a:t>Rogue Access Point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1200" y="11514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41853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" sz="3733" dirty="0">
                <a:solidFill>
                  <a:schemeClr val="dk1"/>
                </a:solidFill>
              </a:rPr>
              <a:t>What is a Legitimate/Genuine Access Point?</a:t>
            </a:r>
            <a:endParaRPr sz="3733" dirty="0">
              <a:solidFill>
                <a:schemeClr val="dk1"/>
              </a:solidFill>
            </a:endParaRPr>
          </a:p>
          <a:p>
            <a:pPr indent="-541853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" sz="3733" dirty="0">
                <a:solidFill>
                  <a:schemeClr val="dk1"/>
                </a:solidFill>
              </a:rPr>
              <a:t>What is a Rogue Access Point ? </a:t>
            </a:r>
            <a:endParaRPr sz="3733" dirty="0">
              <a:solidFill>
                <a:schemeClr val="dk1"/>
              </a:solidFill>
            </a:endParaRPr>
          </a:p>
          <a:p>
            <a:pPr indent="-541853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" sz="3733" dirty="0">
                <a:solidFill>
                  <a:schemeClr val="dk1"/>
                </a:solidFill>
              </a:rPr>
              <a:t>Who Implements a RAP?</a:t>
            </a:r>
            <a:endParaRPr sz="3733" dirty="0">
              <a:solidFill>
                <a:schemeClr val="dk1"/>
              </a:solidFill>
            </a:endParaRPr>
          </a:p>
          <a:p>
            <a:pPr indent="-541853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" sz="3733" dirty="0">
                <a:solidFill>
                  <a:schemeClr val="dk1"/>
                </a:solidFill>
              </a:rPr>
              <a:t>What are the </a:t>
            </a:r>
            <a:r>
              <a:rPr lang="en" sz="3733" dirty="0" smtClean="0">
                <a:solidFill>
                  <a:schemeClr val="dk1"/>
                </a:solidFill>
              </a:rPr>
              <a:t>threats </a:t>
            </a:r>
            <a:r>
              <a:rPr lang="en" sz="3733" dirty="0">
                <a:solidFill>
                  <a:schemeClr val="dk1"/>
                </a:solidFill>
              </a:rPr>
              <a:t>?</a:t>
            </a:r>
            <a:endParaRPr sz="3733" dirty="0">
              <a:solidFill>
                <a:schemeClr val="dk1"/>
              </a:solidFill>
            </a:endParaRPr>
          </a:p>
          <a:p>
            <a:pPr indent="0">
              <a:lnSpc>
                <a:spcPct val="100000"/>
              </a:lnSpc>
              <a:buNone/>
            </a:pPr>
            <a:endParaRPr sz="3733" dirty="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9260" t="36752" r="7374" b="20512"/>
          <a:stretch/>
        </p:blipFill>
        <p:spPr>
          <a:xfrm>
            <a:off x="2086400" y="4122034"/>
            <a:ext cx="7220867" cy="26421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Existing Security measures.</a:t>
            </a:r>
            <a:endParaRPr sz="4800" b="1" dirty="0"/>
          </a:p>
          <a:p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buSzPts val="1200"/>
            </a:pPr>
            <a:r>
              <a:rPr lang="en" sz="2000" b="1" dirty="0"/>
              <a:t>Hidden Markov Model.</a:t>
            </a:r>
            <a:endParaRPr sz="2000" b="1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Detection in end hosts.</a:t>
            </a:r>
            <a:endParaRPr sz="1800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Training the model</a:t>
            </a:r>
            <a:endParaRPr sz="1800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Monitor for Sample packets.</a:t>
            </a:r>
            <a:endParaRPr sz="1800" dirty="0"/>
          </a:p>
          <a:p>
            <a:pPr marL="1828754" indent="0">
              <a:spcBef>
                <a:spcPts val="2133"/>
              </a:spcBef>
              <a:buNone/>
            </a:pPr>
            <a:endParaRPr sz="1467" dirty="0"/>
          </a:p>
          <a:p>
            <a:pPr indent="-406390">
              <a:spcBef>
                <a:spcPts val="2133"/>
              </a:spcBef>
              <a:buSzPts val="1200"/>
            </a:pPr>
            <a:r>
              <a:rPr lang="en" sz="2000" b="1" dirty="0"/>
              <a:t>Statistical Techniques.</a:t>
            </a:r>
            <a:endParaRPr sz="2000" b="1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No authorized access list required.</a:t>
            </a:r>
            <a:endParaRPr sz="1800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Best for those who travel most.Uses Trained Mean Matching(TMM) and Hop Differentiating Technique(HDT).</a:t>
            </a:r>
            <a:endParaRPr sz="1800" dirty="0"/>
          </a:p>
          <a:p>
            <a:pPr marL="1828754" indent="0">
              <a:spcBef>
                <a:spcPts val="2133"/>
              </a:spcBef>
              <a:buNone/>
            </a:pPr>
            <a:endParaRPr sz="1467" dirty="0"/>
          </a:p>
          <a:p>
            <a:pPr indent="-406390">
              <a:spcBef>
                <a:spcPts val="2133"/>
              </a:spcBef>
              <a:buSzPts val="1200"/>
            </a:pPr>
            <a:r>
              <a:rPr lang="en" sz="2000" b="1" dirty="0"/>
              <a:t>CETAD : Detecting Evil Twin Access Point Attacks in Wireless Hotspots</a:t>
            </a:r>
            <a:endParaRPr sz="2000" b="1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Client end Evil Twin Access point Detector.</a:t>
            </a:r>
            <a:endParaRPr sz="1800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Compares the legitimate and Rogue AP’s</a:t>
            </a:r>
            <a:endParaRPr sz="1800" dirty="0"/>
          </a:p>
          <a:p>
            <a:pPr lvl="2" indent="-397923">
              <a:spcBef>
                <a:spcPts val="0"/>
              </a:spcBef>
              <a:buSzPts val="1100"/>
            </a:pPr>
            <a:r>
              <a:rPr lang="en" sz="1800" dirty="0"/>
              <a:t>Focuses mainly on data parameters to detect Rogue AP’s</a:t>
            </a:r>
            <a:endParaRPr sz="1800"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1828754" indent="0">
              <a:spcBef>
                <a:spcPts val="2133"/>
              </a:spcBef>
              <a:buNone/>
            </a:pPr>
            <a:endParaRPr dirty="0"/>
          </a:p>
          <a:p>
            <a:pPr marL="1828754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489027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Research Gap</a:t>
            </a:r>
            <a:endParaRPr sz="4800" b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117965" y="1828703"/>
            <a:ext cx="836221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Methods implemented already.</a:t>
            </a:r>
            <a:endParaRPr dirty="0"/>
          </a:p>
          <a:p>
            <a:r>
              <a:rPr lang="en" dirty="0"/>
              <a:t>No efficiency.</a:t>
            </a:r>
            <a:endParaRPr dirty="0"/>
          </a:p>
          <a:p>
            <a:r>
              <a:rPr lang="en" dirty="0" smtClean="0"/>
              <a:t>No Android </a:t>
            </a:r>
            <a:r>
              <a:rPr lang="en" dirty="0"/>
              <a:t>mobile platform accompanied </a:t>
            </a:r>
            <a:r>
              <a:rPr lang="en" dirty="0" smtClean="0"/>
              <a:t>detection of RAP.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/>
              <a:t>Objectives</a:t>
            </a:r>
            <a:endParaRPr sz="4800" b="1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Inbuilt RAP detector for mobile phones.</a:t>
            </a:r>
            <a:endParaRPr dirty="0"/>
          </a:p>
          <a:p>
            <a:r>
              <a:rPr lang="en" dirty="0"/>
              <a:t>At the point of connection.</a:t>
            </a:r>
            <a:endParaRPr dirty="0"/>
          </a:p>
          <a:p>
            <a:r>
              <a:rPr lang="en" dirty="0"/>
              <a:t>Validate details with help of machine learning.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53" y="2925050"/>
            <a:ext cx="7216588" cy="3166783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BC9FE8-6322-4203-866D-3264E68B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2150165"/>
            <a:ext cx="7527234" cy="2557670"/>
          </a:xfrm>
        </p:spPr>
        <p:txBody>
          <a:bodyPr>
            <a:normAutofit/>
          </a:bodyPr>
          <a:lstStyle/>
          <a:p>
            <a:pPr lvl="0"/>
            <a:r>
              <a:rPr lang="en-US" sz="8000" b="1" dirty="0"/>
              <a:t>Secure Bluetooth 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39212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>
            <a:normAutofit/>
          </a:bodyPr>
          <a:lstStyle/>
          <a:p>
            <a:r>
              <a:rPr lang="en-US" sz="2400" dirty="0"/>
              <a:t>What is Bluetooth?</a:t>
            </a:r>
          </a:p>
          <a:p>
            <a:pPr lvl="1"/>
            <a:r>
              <a:rPr lang="en-US" sz="2000" dirty="0"/>
              <a:t>Exchange data between fixed and mobile devices over short distances using radio waves.</a:t>
            </a:r>
          </a:p>
          <a:p>
            <a:pPr lvl="1"/>
            <a:r>
              <a:rPr lang="en-US" sz="2000" dirty="0"/>
              <a:t>Bluetooth is a strong, simple and cost-efficient technology</a:t>
            </a:r>
          </a:p>
          <a:p>
            <a:pPr lvl="1"/>
            <a:r>
              <a:rPr lang="en-US" sz="2000" dirty="0"/>
              <a:t>Developed by Bluetooth Special Interest Group (SIG).</a:t>
            </a:r>
          </a:p>
          <a:p>
            <a:pPr lvl="1"/>
            <a:r>
              <a:rPr lang="en-US" sz="2000" dirty="0"/>
              <a:t>Available in mobile phones, laptops, Speakers/Earphones, Personal Digital Assistant.</a:t>
            </a:r>
          </a:p>
          <a:p>
            <a:pPr lvl="1"/>
            <a:r>
              <a:rPr lang="en-US" sz="2000" dirty="0"/>
              <a:t>Bluetooth versions – 1, 1.1, 1.2, 2.0, 2.1, 3.0, 4.0, 4.1, 4.2, and 5</a:t>
            </a:r>
          </a:p>
          <a:p>
            <a:pPr marL="457200" lvl="1" indent="0">
              <a:buNone/>
            </a:pPr>
            <a:endParaRPr lang="en-US" dirty="0"/>
          </a:p>
          <a:p>
            <a:pPr marL="436563" lvl="1" indent="-342900"/>
            <a:r>
              <a:rPr lang="en-US" dirty="0"/>
              <a:t>How Bluetooth works?</a:t>
            </a:r>
          </a:p>
          <a:p>
            <a:pPr marL="893763" lvl="2" indent="-342900"/>
            <a:r>
              <a:rPr lang="en-US" dirty="0"/>
              <a:t>Using short-range wireless exchange of communication between attached two gadgets together.</a:t>
            </a:r>
          </a:p>
          <a:p>
            <a:pPr marL="893763" lvl="2" indent="-342900"/>
            <a:r>
              <a:rPr lang="en-US" dirty="0"/>
              <a:t>Uses Frequency Hopping Spread Spectrum (FHSS)</a:t>
            </a:r>
          </a:p>
          <a:p>
            <a:pPr marL="936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579" y="-13446"/>
            <a:ext cx="10515600" cy="1179698"/>
          </a:xfrm>
        </p:spPr>
        <p:txBody>
          <a:bodyPr>
            <a:normAutofit/>
          </a:bodyPr>
          <a:lstStyle/>
          <a:p>
            <a:r>
              <a:rPr lang="en-US" b="1" dirty="0"/>
              <a:t>Currently Available Security Measures</a:t>
            </a:r>
            <a:endParaRPr lang="en-GB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579" y="1389950"/>
            <a:ext cx="6664701" cy="35671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83312" y="1033833"/>
            <a:ext cx="4365253" cy="3559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OBEX  - Object Exchange Protocol</a:t>
            </a:r>
          </a:p>
          <a:p>
            <a:r>
              <a:rPr lang="en-US" sz="2000" dirty="0"/>
              <a:t>SDP     - Service Discovery Protocol </a:t>
            </a:r>
          </a:p>
          <a:p>
            <a:r>
              <a:rPr lang="en-US" sz="2000" dirty="0"/>
              <a:t>HCI      - </a:t>
            </a:r>
            <a:r>
              <a:rPr lang="en-GB" sz="2000" dirty="0"/>
              <a:t>Host Controller Interface</a:t>
            </a:r>
          </a:p>
          <a:p>
            <a:r>
              <a:rPr lang="en-US" sz="2000" dirty="0"/>
              <a:t> </a:t>
            </a:r>
          </a:p>
          <a:p>
            <a:endParaRPr lang="en-GB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7117" y="4816939"/>
            <a:ext cx="8903636" cy="2139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Protocol stacks defines the connectivity between devices according to the standards. 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938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31188" cy="737534"/>
          </a:xfrm>
        </p:spPr>
        <p:txBody>
          <a:bodyPr>
            <a:noAutofit/>
          </a:bodyPr>
          <a:lstStyle/>
          <a:p>
            <a:r>
              <a:rPr lang="en-GB" sz="2800" dirty="0"/>
              <a:t>What are the vulnerabilities common to all Bluetooth versions?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30" y="981637"/>
            <a:ext cx="7251887" cy="53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73307"/>
            <a:ext cx="10515600" cy="4961964"/>
          </a:xfrm>
        </p:spPr>
        <p:txBody>
          <a:bodyPr/>
          <a:lstStyle/>
          <a:p>
            <a:r>
              <a:rPr lang="en-GB" sz="2400" dirty="0"/>
              <a:t>Threats common to wireless connectivity</a:t>
            </a:r>
          </a:p>
          <a:p>
            <a:pPr lvl="1"/>
            <a:r>
              <a:rPr lang="en-US" sz="2000" dirty="0"/>
              <a:t>Eavesdropping</a:t>
            </a:r>
          </a:p>
          <a:p>
            <a:pPr lvl="1"/>
            <a:r>
              <a:rPr lang="en-US" sz="2000" dirty="0"/>
              <a:t>Denial of service</a:t>
            </a:r>
          </a:p>
          <a:p>
            <a:pPr lvl="1"/>
            <a:r>
              <a:rPr lang="en-US" sz="2000" dirty="0"/>
              <a:t>Impersonation </a:t>
            </a:r>
          </a:p>
          <a:p>
            <a:pPr lvl="1"/>
            <a:r>
              <a:rPr lang="en-US" sz="2000" dirty="0"/>
              <a:t>Man-in-the-middle</a:t>
            </a:r>
          </a:p>
          <a:p>
            <a:pPr lvl="1"/>
            <a:endParaRPr lang="en-US" dirty="0"/>
          </a:p>
          <a:p>
            <a:pPr marL="342900" lvl="1" indent="-342900"/>
            <a:r>
              <a:rPr lang="en-US" dirty="0"/>
              <a:t>Specific threats for Bluetooth connectivity</a:t>
            </a:r>
          </a:p>
          <a:p>
            <a:pPr marL="800100" lvl="2" indent="-342900"/>
            <a:r>
              <a:rPr lang="en-US" dirty="0" err="1"/>
              <a:t>Bluesnarfing</a:t>
            </a:r>
            <a:r>
              <a:rPr lang="en-US" dirty="0"/>
              <a:t> - Any unauthorized access</a:t>
            </a:r>
          </a:p>
          <a:p>
            <a:pPr marL="800100" lvl="2" indent="-342900"/>
            <a:r>
              <a:rPr lang="en-US" dirty="0" err="1"/>
              <a:t>Bluebugging</a:t>
            </a:r>
            <a:r>
              <a:rPr lang="en-US" dirty="0"/>
              <a:t> - Let them listen </a:t>
            </a:r>
          </a:p>
          <a:p>
            <a:pPr marL="800100" lvl="2" indent="-342900"/>
            <a:r>
              <a:rPr lang="en-US" dirty="0" err="1"/>
              <a:t>Bluejacking</a:t>
            </a:r>
            <a:r>
              <a:rPr lang="en-US" dirty="0"/>
              <a:t>  -  Sends fake messages </a:t>
            </a:r>
          </a:p>
          <a:p>
            <a:pPr marL="800100" lvl="2" indent="-342900"/>
            <a:r>
              <a:rPr lang="en-US" dirty="0"/>
              <a:t>Location tracking - Discover the location</a:t>
            </a:r>
          </a:p>
          <a:p>
            <a:pPr marL="800100" lvl="2" indent="-342900"/>
            <a:r>
              <a:rPr lang="en-US" dirty="0"/>
              <a:t>Key management - Discovering the unit key </a:t>
            </a:r>
          </a:p>
          <a:p>
            <a:pPr marL="800100" lvl="2" indent="-342900"/>
            <a:endParaRPr lang="en-US" sz="1600" dirty="0"/>
          </a:p>
          <a:p>
            <a:pPr marL="457200" lvl="2" indent="0">
              <a:buNone/>
            </a:pP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47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What are the Threats related to Bluetooth?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8" y="2702022"/>
            <a:ext cx="3165942" cy="32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7172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US" sz="1600" dirty="0"/>
              <a:t>							Supervisor : Mr. </a:t>
            </a:r>
            <a:r>
              <a:rPr lang="en-US" sz="1600" dirty="0" err="1"/>
              <a:t>Amila</a:t>
            </a:r>
            <a:r>
              <a:rPr lang="en-US" sz="1600" dirty="0"/>
              <a:t> </a:t>
            </a:r>
            <a:r>
              <a:rPr lang="en-US" sz="1600" dirty="0" err="1"/>
              <a:t>Nuwan</a:t>
            </a:r>
            <a:r>
              <a:rPr lang="en-US" sz="1600" dirty="0"/>
              <a:t> </a:t>
            </a:r>
            <a:r>
              <a:rPr lang="en-US" sz="1600" dirty="0" err="1"/>
              <a:t>Senarathne</a:t>
            </a:r>
            <a:endParaRPr lang="en-US" sz="1600" dirty="0"/>
          </a:p>
          <a:p>
            <a:pPr marL="457200" lvl="1" indent="0">
              <a:buNone/>
            </a:pPr>
            <a:r>
              <a:rPr lang="en-GB" sz="1600" dirty="0"/>
              <a:t>							Co Supervisor : </a:t>
            </a:r>
            <a:r>
              <a:rPr lang="en-GB" sz="1600" dirty="0" err="1"/>
              <a:t>Mr.</a:t>
            </a:r>
            <a:r>
              <a:rPr lang="en-GB" sz="1600" dirty="0"/>
              <a:t> </a:t>
            </a:r>
            <a:r>
              <a:rPr lang="en-GB" sz="1600" dirty="0" err="1"/>
              <a:t>Kavinga</a:t>
            </a:r>
            <a:r>
              <a:rPr lang="en-GB" sz="1600" dirty="0"/>
              <a:t> </a:t>
            </a:r>
            <a:r>
              <a:rPr lang="en-GB" sz="1600" dirty="0" err="1"/>
              <a:t>Yapa</a:t>
            </a:r>
            <a:r>
              <a:rPr lang="en-GB" sz="1600" dirty="0"/>
              <a:t> </a:t>
            </a:r>
            <a:r>
              <a:rPr lang="en-GB" sz="1600" dirty="0" err="1"/>
              <a:t>Abeywardena</a:t>
            </a:r>
            <a:endParaRPr lang="en-GB" sz="1600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28632"/>
              </p:ext>
            </p:extLst>
          </p:nvPr>
        </p:nvGraphicFramePr>
        <p:xfrm>
          <a:off x="2332382" y="1932735"/>
          <a:ext cx="7301947" cy="3182605"/>
        </p:xfrm>
        <a:graphic>
          <a:graphicData uri="http://schemas.openxmlformats.org/drawingml/2006/table">
            <a:tbl>
              <a:tblPr firstRow="1" firstCol="1" bandRow="1"/>
              <a:tblGrid>
                <a:gridCol w="25209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1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6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6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IT16009400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Brayan Benett A.S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6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IT16026544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Vinushanth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6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9675" algn="l"/>
                        </a:tabLs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IT16034396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Abisherk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6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IT16073399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81225" algn="l"/>
                        </a:tabLs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Ranjitha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0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/>
              <a:t>Proposed Mitigation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331"/>
            <a:ext cx="10515600" cy="5235669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Implanting a firewall in Bluetooth </a:t>
            </a:r>
          </a:p>
          <a:p>
            <a:pPr lvl="2"/>
            <a:r>
              <a:rPr lang="en-US" dirty="0"/>
              <a:t>Collect data set about malware files. </a:t>
            </a:r>
          </a:p>
          <a:p>
            <a:pPr lvl="2"/>
            <a:r>
              <a:rPr lang="en-US" dirty="0"/>
              <a:t>Defining machine learning algorithms.</a:t>
            </a:r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8" y="3383709"/>
            <a:ext cx="5486400" cy="303847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581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7" y="884331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Monitor the incoming traffic for malicious files</a:t>
            </a:r>
          </a:p>
          <a:p>
            <a:pPr lvl="1"/>
            <a:r>
              <a:rPr lang="en-US" dirty="0"/>
              <a:t>Alerting the user for Malicious connections and files.</a:t>
            </a:r>
          </a:p>
          <a:p>
            <a:pPr lvl="1"/>
            <a:r>
              <a:rPr lang="en-US" dirty="0"/>
              <a:t>Securing outgoing files.</a:t>
            </a:r>
          </a:p>
          <a:p>
            <a:pPr lvl="1"/>
            <a:r>
              <a:rPr lang="en-US" dirty="0"/>
              <a:t>Validating Bluetooth Devices.</a:t>
            </a:r>
          </a:p>
          <a:p>
            <a:pPr lvl="2"/>
            <a:r>
              <a:rPr lang="en-US" dirty="0"/>
              <a:t>Defining the Bluetooth Addresses.</a:t>
            </a:r>
          </a:p>
          <a:p>
            <a:pPr lvl="1"/>
            <a:r>
              <a:rPr lang="en-US" dirty="0"/>
              <a:t>Maintaining the logs for all the activities done through Bluetooth channels.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92" y="3692619"/>
            <a:ext cx="209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F6D30D7-B0B3-40F8-80F4-97579168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91" y="2766218"/>
            <a:ext cx="5973417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Secure Wi-Fi Direct</a:t>
            </a:r>
          </a:p>
        </p:txBody>
      </p:sp>
    </p:spTree>
    <p:extLst>
      <p:ext uri="{BB962C8B-B14F-4D97-AF65-F5344CB8AC3E}">
        <p14:creationId xmlns:p14="http://schemas.microsoft.com/office/powerpoint/2010/main" val="38471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E3FBEB-B7BD-43A2-8822-492C9D0A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46" y="2881320"/>
            <a:ext cx="3737945" cy="2883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0F815-42EE-494D-A43A-B2660BB2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Wi-Fi Direct?</a:t>
            </a:r>
          </a:p>
          <a:p>
            <a:pPr lvl="1"/>
            <a:r>
              <a:rPr lang="en-US" dirty="0"/>
              <a:t>Communication between two devices to transfer file.</a:t>
            </a:r>
          </a:p>
          <a:p>
            <a:pPr lvl="1"/>
            <a:r>
              <a:rPr lang="en-US" dirty="0"/>
              <a:t>Works with Peer to Peer technology.</a:t>
            </a:r>
          </a:p>
          <a:p>
            <a:pPr lvl="1"/>
            <a:endParaRPr lang="en-US" dirty="0"/>
          </a:p>
          <a:p>
            <a:r>
              <a:rPr lang="en-US" dirty="0"/>
              <a:t>How Wi-Fi direct establish connection with </a:t>
            </a:r>
            <a:r>
              <a:rPr lang="en-US" dirty="0" smtClean="0"/>
              <a:t>devices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available security measures?</a:t>
            </a:r>
          </a:p>
          <a:p>
            <a:pPr lvl="1"/>
            <a:r>
              <a:rPr lang="en-US" dirty="0"/>
              <a:t>SAS(Short Authentication String)</a:t>
            </a:r>
          </a:p>
          <a:p>
            <a:pPr lvl="1"/>
            <a:r>
              <a:rPr lang="en-US" dirty="0"/>
              <a:t>WPA 2 (Wi-Fi Protected Access)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2184D3-919D-4BB7-B965-7833D138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9994"/>
            <a:ext cx="4638261" cy="26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80" y="3053754"/>
            <a:ext cx="5486876" cy="29141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0D6F5-482D-4C48-9128-2E0C5647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759928"/>
            <a:ext cx="10515600" cy="4351338"/>
          </a:xfrm>
        </p:spPr>
        <p:txBody>
          <a:bodyPr/>
          <a:lstStyle/>
          <a:p>
            <a:r>
              <a:rPr lang="en-US" dirty="0"/>
              <a:t>How Wi-Fi direct affects in security of a mobile phone?</a:t>
            </a:r>
          </a:p>
          <a:p>
            <a:pPr lvl="1"/>
            <a:r>
              <a:rPr lang="en-US" dirty="0"/>
              <a:t>Accepts any kinds of files without any verification. </a:t>
            </a:r>
          </a:p>
          <a:p>
            <a:pPr lvl="1"/>
            <a:r>
              <a:rPr lang="en-US" dirty="0"/>
              <a:t>Two way transaction is possible without any restrictions.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we propose to implement in order to secure wi-fi direct</a:t>
            </a:r>
          </a:p>
          <a:p>
            <a:pPr lvl="1"/>
            <a:r>
              <a:rPr lang="en-US" dirty="0"/>
              <a:t>Implementing firewall. (behavior style ML)</a:t>
            </a:r>
          </a:p>
          <a:p>
            <a:pPr lvl="1"/>
            <a:r>
              <a:rPr lang="en-US" dirty="0"/>
              <a:t>Implement write </a:t>
            </a:r>
            <a:r>
              <a:rPr lang="en-US" dirty="0" smtClean="0"/>
              <a:t>block.</a:t>
            </a:r>
            <a:endParaRPr lang="en-US" dirty="0"/>
          </a:p>
          <a:p>
            <a:pPr lvl="1"/>
            <a:r>
              <a:rPr lang="en-US" dirty="0"/>
              <a:t>User </a:t>
            </a:r>
            <a:r>
              <a:rPr lang="en-US" dirty="0" smtClean="0"/>
              <a:t>accessible </a:t>
            </a:r>
            <a:r>
              <a:rPr lang="en-US" dirty="0"/>
              <a:t>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EC300-FA99-4D71-BD0C-09AC6A91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/>
              <a:t>Pre-requirements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7E7A59-D245-4D25-A824-47693660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Machine with Linux or Mac (64-bit environment): - In order to compile Android</a:t>
            </a:r>
          </a:p>
          <a:p>
            <a:pPr lvl="0"/>
            <a:r>
              <a:rPr lang="en-US" dirty="0"/>
              <a:t>Sandbox: - It needs to be precaution to safeguard the running system from malwares as we have to work with malwares to get data set. </a:t>
            </a:r>
          </a:p>
          <a:p>
            <a:pPr lvl="0"/>
            <a:r>
              <a:rPr lang="en-US" dirty="0"/>
              <a:t>Machine Running Windows 7 or latest: - To run an emulator</a:t>
            </a:r>
          </a:p>
          <a:p>
            <a:pPr lvl="0"/>
            <a:r>
              <a:rPr lang="en-US" dirty="0"/>
              <a:t>Android Emulator: - To check for the capabilities and every build should be checked.</a:t>
            </a:r>
          </a:p>
          <a:p>
            <a:pPr lvl="0"/>
            <a:r>
              <a:rPr lang="en-US" dirty="0"/>
              <a:t>Mobile Phone with Android OS: - To check the customized ROM</a:t>
            </a:r>
          </a:p>
          <a:p>
            <a:pPr lvl="0"/>
            <a:r>
              <a:rPr lang="en-US" dirty="0"/>
              <a:t>Network Simulator: - In order to create fake access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579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/>
              <a:t>Common objectives</a:t>
            </a:r>
            <a:endParaRPr sz="60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5600" y="1709432"/>
            <a:ext cx="11360800" cy="51485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Ease of use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System level architecture to improvise user experiance.</a:t>
            </a:r>
            <a:endParaRPr dirty="0"/>
          </a:p>
          <a:p>
            <a:r>
              <a:rPr lang="en" dirty="0"/>
              <a:t>Minimal use of available resources.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New implementations </a:t>
            </a:r>
            <a:r>
              <a:rPr lang="en" dirty="0" smtClean="0"/>
              <a:t>must </a:t>
            </a:r>
            <a:r>
              <a:rPr lang="en" dirty="0"/>
              <a:t>use minimal amount of resources.</a:t>
            </a:r>
            <a:endParaRPr dirty="0"/>
          </a:p>
          <a:p>
            <a:r>
              <a:rPr lang="en" dirty="0"/>
              <a:t>Analyzation of data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Use of available malware signature and behaviour for </a:t>
            </a:r>
            <a:r>
              <a:rPr lang="en" dirty="0" smtClean="0"/>
              <a:t>optimal </a:t>
            </a:r>
            <a:r>
              <a:rPr lang="en" dirty="0"/>
              <a:t>data set.</a:t>
            </a:r>
            <a:endParaRPr dirty="0"/>
          </a:p>
          <a:p>
            <a:r>
              <a:rPr lang="en" dirty="0"/>
              <a:t>Knowledge acquisition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Giving the user full knowledge on the end product.	</a:t>
            </a:r>
            <a:endParaRPr dirty="0"/>
          </a:p>
          <a:p>
            <a:pPr marL="457200" indent="-45720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GB" dirty="0" smtClean="0"/>
              <a:t>Out of the box experience.</a:t>
            </a:r>
          </a:p>
          <a:p>
            <a:pPr marL="457200" indent="-457200">
              <a:lnSpc>
                <a:spcPct val="100000"/>
              </a:lnSpc>
              <a:spcAft>
                <a:spcPts val="2133"/>
              </a:spcAft>
            </a:pPr>
            <a:r>
              <a:rPr lang="en-GB" dirty="0" smtClean="0"/>
              <a:t>Decrease the requirement of 3</a:t>
            </a:r>
            <a:r>
              <a:rPr lang="en-GB" baseline="30000" dirty="0" smtClean="0"/>
              <a:t>rd</a:t>
            </a:r>
            <a:r>
              <a:rPr lang="en-GB" dirty="0" smtClean="0"/>
              <a:t> party apps.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4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F92B20-FC8C-415D-9D17-4BC4CD0146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89" y="1356967"/>
            <a:ext cx="5020310" cy="4829810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B715C-E083-4E35-9338-B30D2BA9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1443"/>
            <a:ext cx="11360800" cy="1275190"/>
          </a:xfrm>
        </p:spPr>
        <p:txBody>
          <a:bodyPr>
            <a:normAutofit/>
          </a:bodyPr>
          <a:lstStyle/>
          <a:p>
            <a:r>
              <a:rPr lang="en-US" sz="4800" b="1" dirty="0"/>
              <a:t>Machine Learning Architecture.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5CF2DD-0BB9-4DC7-850C-4054227D3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 Finalized Data Set.</a:t>
            </a:r>
          </a:p>
          <a:p>
            <a:r>
              <a:rPr lang="en-US" dirty="0"/>
              <a:t>Preprocess.</a:t>
            </a:r>
          </a:p>
          <a:p>
            <a:r>
              <a:rPr lang="en-US" dirty="0"/>
              <a:t>Use of multiple ML algorithms.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K-Nearest Neighbors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SVM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Naïve Bayes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Learning vector Quantization</a:t>
            </a:r>
          </a:p>
          <a:p>
            <a:pPr marL="795847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/>
              <a:t>Result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DA8741E-2A17-4BB8-85B9-25A09C0BA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95961"/>
              </p:ext>
            </p:extLst>
          </p:nvPr>
        </p:nvGraphicFramePr>
        <p:xfrm>
          <a:off x="1179443" y="291549"/>
          <a:ext cx="9872869" cy="600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9483">
                  <a:extLst>
                    <a:ext uri="{9D8B030D-6E8A-4147-A177-3AD203B41FA5}">
                      <a16:colId xmlns="" xmlns:a16="http://schemas.microsoft.com/office/drawing/2014/main" val="3951863495"/>
                    </a:ext>
                  </a:extLst>
                </a:gridCol>
                <a:gridCol w="2688783">
                  <a:extLst>
                    <a:ext uri="{9D8B030D-6E8A-4147-A177-3AD203B41FA5}">
                      <a16:colId xmlns="" xmlns:a16="http://schemas.microsoft.com/office/drawing/2014/main" val="2585709690"/>
                    </a:ext>
                  </a:extLst>
                </a:gridCol>
                <a:gridCol w="2784603">
                  <a:extLst>
                    <a:ext uri="{9D8B030D-6E8A-4147-A177-3AD203B41FA5}">
                      <a16:colId xmlns="" xmlns:a16="http://schemas.microsoft.com/office/drawing/2014/main" val="4066770457"/>
                    </a:ext>
                  </a:extLst>
                </a:gridCol>
              </a:tblGrid>
              <a:tr h="955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Current Mobiles with Android OS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Secure Mobile OS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5414044"/>
                  </a:ext>
                </a:extLst>
              </a:tr>
              <a:tr h="6873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Leakage Prevention Mechanism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88190474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Bluetooth Connectivity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69038930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Bluetooth Logs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73471916"/>
                  </a:ext>
                </a:extLst>
              </a:tr>
              <a:tr h="564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Bluetooth Firewall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6317551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Wireless Connection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4299937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Rogue Access point detector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1749887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Wi-Fi Direct Logs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12324547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Wi-Fi Direct Firewall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✔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8328767"/>
                  </a:ext>
                </a:extLst>
              </a:tr>
              <a:tr h="542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Outgoing data manager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✔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305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1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055F0-D638-44DC-93E0-AE8ED62F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C4A91-59DF-4495-812C-9CD26159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information that matters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Importance </a:t>
            </a:r>
            <a:r>
              <a:rPr lang="en-US" dirty="0"/>
              <a:t>of Mobile phones in day today life.</a:t>
            </a:r>
          </a:p>
          <a:p>
            <a:r>
              <a:rPr lang="en-US" dirty="0" smtClean="0"/>
              <a:t>Kaspersky </a:t>
            </a:r>
            <a:r>
              <a:rPr lang="en-US" dirty="0"/>
              <a:t>Labs Statistics.</a:t>
            </a:r>
          </a:p>
          <a:p>
            <a:r>
              <a:rPr lang="en-US" dirty="0"/>
              <a:t>Why android?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690F5A-49D9-43F9-96E0-1A4CC60A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05" y="3429000"/>
            <a:ext cx="513749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918" y="2704555"/>
            <a:ext cx="2381388" cy="1423692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Q &amp; A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30847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6A0AD-0451-4258-88F2-299A13A9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66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A5E904-C1E4-4C81-85AD-23BEFC7C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70" y="1164184"/>
            <a:ext cx="7015660" cy="45296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97AC9A-B7B2-4C07-85BF-516742DF64A6}"/>
              </a:ext>
            </a:extLst>
          </p:cNvPr>
          <p:cNvSpPr txBox="1"/>
          <p:nvPr/>
        </p:nvSpPr>
        <p:spPr>
          <a:xfrm>
            <a:off x="2588170" y="5745231"/>
            <a:ext cx="701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Global mobile OS market share in sales to end users from 1st quarter 2009 to 2nd quarter 2018 by www.statista.com</a:t>
            </a:r>
          </a:p>
        </p:txBody>
      </p:sp>
    </p:spTree>
    <p:extLst>
      <p:ext uri="{BB962C8B-B14F-4D97-AF65-F5344CB8AC3E}">
        <p14:creationId xmlns:p14="http://schemas.microsoft.com/office/powerpoint/2010/main" val="9281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0F1CCB-F75C-44FB-A401-D190CAEC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56" y="762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Research Components.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B33AE6-5F5A-48D8-AC94-FFA594D8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3" y="2406306"/>
            <a:ext cx="8623852" cy="3475245"/>
          </a:xfrm>
        </p:spPr>
        <p:txBody>
          <a:bodyPr/>
          <a:lstStyle/>
          <a:p>
            <a:r>
              <a:rPr lang="en-US" dirty="0"/>
              <a:t>Accidental Data Leakage Prevention</a:t>
            </a:r>
          </a:p>
          <a:p>
            <a:r>
              <a:rPr lang="en-US" dirty="0"/>
              <a:t>Rogue Access point Detector</a:t>
            </a:r>
          </a:p>
          <a:p>
            <a:r>
              <a:rPr lang="en-US" dirty="0"/>
              <a:t>Secure Bluetooth</a:t>
            </a:r>
          </a:p>
          <a:p>
            <a:r>
              <a:rPr lang="en-US" dirty="0"/>
              <a:t>Secure Wi-Fi Direct</a:t>
            </a:r>
          </a:p>
        </p:txBody>
      </p:sp>
    </p:spTree>
    <p:extLst>
      <p:ext uri="{BB962C8B-B14F-4D97-AF65-F5344CB8AC3E}">
        <p14:creationId xmlns:p14="http://schemas.microsoft.com/office/powerpoint/2010/main" val="4428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D8D49-5E43-42CE-B853-F562A704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2766218"/>
            <a:ext cx="11102009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Accidental Data Leakage Prevention.</a:t>
            </a:r>
          </a:p>
        </p:txBody>
      </p:sp>
    </p:spTree>
    <p:extLst>
      <p:ext uri="{BB962C8B-B14F-4D97-AF65-F5344CB8AC3E}">
        <p14:creationId xmlns:p14="http://schemas.microsoft.com/office/powerpoint/2010/main" val="16978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leakage">
            <a:extLst>
              <a:ext uri="{FF2B5EF4-FFF2-40B4-BE49-F238E27FC236}">
                <a16:creationId xmlns="" xmlns:a16="http://schemas.microsoft.com/office/drawing/2014/main" id="{78C8B047-B124-432E-8F40-A6F6C2E0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34" y="2729948"/>
            <a:ext cx="6115680" cy="34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9DD567-0104-4FC0-A73D-D4FD4B5B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4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a data leakage?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does it affects an Organization?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How does it affects an Individual?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What is an accidental Data leakage?</a:t>
            </a:r>
          </a:p>
        </p:txBody>
      </p:sp>
    </p:spTree>
    <p:extLst>
      <p:ext uri="{BB962C8B-B14F-4D97-AF65-F5344CB8AC3E}">
        <p14:creationId xmlns:p14="http://schemas.microsoft.com/office/powerpoint/2010/main" val="20239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B4B84-0567-4196-B13D-FFDC13EB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Existing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DA1232-27EF-4FC5-97EB-E25049F1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91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Detecting Data semantic: A data leakage prevention approach.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Term Frequency-Inverse Document Frequency (TF-IDF) for text mining.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Separate details into predefined topics.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Secrecy Level.</a:t>
            </a:r>
          </a:p>
          <a:p>
            <a:r>
              <a:rPr lang="en-US" sz="2400" dirty="0"/>
              <a:t>Automatic detection of sensitive attribute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Suppress the data by data mining.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Query analysis.</a:t>
            </a:r>
          </a:p>
          <a:p>
            <a:r>
              <a:rPr lang="en-US" sz="2400" dirty="0"/>
              <a:t>Sensitive data leakage detection in pre-installed applications of custom Android firmware.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APK extractor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APK analyzer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Path matcher</a:t>
            </a:r>
          </a:p>
        </p:txBody>
      </p:sp>
    </p:spTree>
    <p:extLst>
      <p:ext uri="{BB962C8B-B14F-4D97-AF65-F5344CB8AC3E}">
        <p14:creationId xmlns:p14="http://schemas.microsoft.com/office/powerpoint/2010/main" val="16908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766011-BC42-4171-85AE-0DCAAAE9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Proposed Solution.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1061AC-68E2-41FB-B7F8-A2B8214B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Leakage prevention in the Keyboard Level.</a:t>
            </a:r>
          </a:p>
          <a:p>
            <a:r>
              <a:rPr lang="en-US" sz="2400" dirty="0"/>
              <a:t>Detect sensitive data with the help of Machine Learning.</a:t>
            </a:r>
          </a:p>
          <a:p>
            <a:r>
              <a:rPr lang="en-US" sz="2400" dirty="0"/>
              <a:t>Alert the user for possible leakage of sensitive data.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A00160-0FE7-432C-B4F4-1156154B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3273287"/>
            <a:ext cx="6178033" cy="29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1708</TotalTime>
  <Words>946</Words>
  <Application>Microsoft Office PowerPoint</Application>
  <PresentationFormat>Widescreen</PresentationFormat>
  <Paragraphs>206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Authors</vt:lpstr>
      <vt:lpstr>Introduction</vt:lpstr>
      <vt:lpstr>PowerPoint Presentation</vt:lpstr>
      <vt:lpstr>Research Components.</vt:lpstr>
      <vt:lpstr>Accidental Data Leakage Prevention.</vt:lpstr>
      <vt:lpstr>PowerPoint Presentation</vt:lpstr>
      <vt:lpstr>Existing Security Measures</vt:lpstr>
      <vt:lpstr>Proposed Solution.</vt:lpstr>
      <vt:lpstr>Rogue Access Point</vt:lpstr>
      <vt:lpstr>PowerPoint Presentation</vt:lpstr>
      <vt:lpstr>Existing Security measures. </vt:lpstr>
      <vt:lpstr>Research Gap</vt:lpstr>
      <vt:lpstr>Objectives</vt:lpstr>
      <vt:lpstr>Secure Bluetooth </vt:lpstr>
      <vt:lpstr>PowerPoint Presentation</vt:lpstr>
      <vt:lpstr>Currently Available Security Measures</vt:lpstr>
      <vt:lpstr>What are the vulnerabilities common to all Bluetooth versions?</vt:lpstr>
      <vt:lpstr>PowerPoint Presentation</vt:lpstr>
      <vt:lpstr>Proposed Mitigation Techniques</vt:lpstr>
      <vt:lpstr>PowerPoint Presentation</vt:lpstr>
      <vt:lpstr>Secure Wi-Fi Direct</vt:lpstr>
      <vt:lpstr>PowerPoint Presentation</vt:lpstr>
      <vt:lpstr>PowerPoint Presentation</vt:lpstr>
      <vt:lpstr>PowerPoint Presentation</vt:lpstr>
      <vt:lpstr>Pre-requirements </vt:lpstr>
      <vt:lpstr>Common objectives</vt:lpstr>
      <vt:lpstr>Machine Learning Architecture.</vt:lpstr>
      <vt:lpstr>PowerPoint Presentation</vt:lpstr>
      <vt:lpstr>Q &amp; 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 Data Leakage Prevention.</dc:title>
  <dc:creator>Brayan Benett A.S. it16009400</dc:creator>
  <cp:lastModifiedBy>Sam Abisherk</cp:lastModifiedBy>
  <cp:revision>29</cp:revision>
  <dcterms:created xsi:type="dcterms:W3CDTF">2019-03-12T19:42:02Z</dcterms:created>
  <dcterms:modified xsi:type="dcterms:W3CDTF">2019-03-14T13:15:51Z</dcterms:modified>
</cp:coreProperties>
</file>