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1371599" y="3586258"/>
            <a:ext cx="15560040" cy="178594"/>
          </a:xfrm>
          <a:custGeom>
            <a:avLst/>
            <a:gdLst/>
            <a:ahLst/>
            <a:cxnLst/>
            <a:rect l="l" t="t" r="r" b="b"/>
            <a:pathLst>
              <a:path w="15560040" h="178594">
                <a:moveTo>
                  <a:pt x="0" y="0"/>
                </a:moveTo>
                <a:lnTo>
                  <a:pt x="15560040" y="0"/>
                </a:lnTo>
                <a:lnTo>
                  <a:pt x="15560040" y="178594"/>
                </a:lnTo>
                <a:lnTo>
                  <a:pt x="0" y="17859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123498" y="4296664"/>
            <a:ext cx="9464504" cy="1821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09"/>
              </a:lnSpc>
            </a:pPr>
            <a:r>
              <a:rPr lang="en-US" sz="5925" b="1" dirty="0">
                <a:solidFill>
                  <a:srgbClr val="6F2F9F"/>
                </a:solidFill>
                <a:latin typeface="Times New Roman" panose="02020603050405020304" pitchFamily="18" charset="0"/>
                <a:ea typeface="Verdana Bold"/>
                <a:cs typeface="Times New Roman" panose="02020603050405020304" pitchFamily="18" charset="0"/>
                <a:sym typeface="Verdana Bold"/>
              </a:rPr>
              <a:t>Retail &amp; E-Commerce Shopping Basket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63528" y="7858695"/>
            <a:ext cx="4847272" cy="1108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97"/>
              </a:lnSpc>
            </a:pPr>
            <a:r>
              <a:rPr lang="en-US" sz="3600" b="1">
                <a:solidFill>
                  <a:srgbClr val="FF0000"/>
                </a:solidFill>
                <a:latin typeface="Times New Roman" panose="02020603050405020304" pitchFamily="18" charset="0"/>
                <a:ea typeface="Verdana Bold"/>
                <a:cs typeface="Times New Roman" panose="02020603050405020304" pitchFamily="18" charset="0"/>
                <a:sym typeface="Verdana Bold"/>
              </a:rPr>
              <a:t>&lt;Supervisor Name</a:t>
            </a:r>
          </a:p>
          <a:p>
            <a:pPr algn="l">
              <a:lnSpc>
                <a:spcPts val="4297"/>
              </a:lnSpc>
            </a:pPr>
            <a:r>
              <a:rPr lang="en-US" sz="3600" b="1" spc="-15">
                <a:solidFill>
                  <a:srgbClr val="FF0000"/>
                </a:solidFill>
                <a:latin typeface="Times New Roman" panose="02020603050405020304" pitchFamily="18" charset="0"/>
                <a:ea typeface="Verdana Bold"/>
                <a:cs typeface="Times New Roman" panose="02020603050405020304" pitchFamily="18" charset="0"/>
                <a:sym typeface="Verdana Bold"/>
              </a:rPr>
              <a:t>with Designation&gt;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51619" y="7858695"/>
            <a:ext cx="8544427" cy="1654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94"/>
              </a:lnSpc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Verdana Bold"/>
                <a:cs typeface="Times New Roman" panose="02020603050405020304" pitchFamily="18" charset="0"/>
                <a:sym typeface="Verdana Bold"/>
              </a:rPr>
              <a:t>Jegadeeswaran D 231801069</a:t>
            </a:r>
          </a:p>
          <a:p>
            <a:pPr algn="l">
              <a:lnSpc>
                <a:spcPts val="4294"/>
              </a:lnSpc>
            </a:pPr>
            <a:r>
              <a:rPr lang="en-US" sz="3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Verdana Bold"/>
                <a:cs typeface="Times New Roman" panose="02020603050405020304" pitchFamily="18" charset="0"/>
                <a:sym typeface="Verdana Bold"/>
              </a:rPr>
              <a:t>Koushal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Verdana Bold"/>
                <a:cs typeface="Times New Roman" panose="02020603050405020304" pitchFamily="18" charset="0"/>
                <a:sym typeface="Verdana Bold"/>
              </a:rPr>
              <a:t> V 231801084</a:t>
            </a:r>
          </a:p>
          <a:p>
            <a:pPr algn="l">
              <a:lnSpc>
                <a:spcPts val="4297"/>
              </a:lnSpc>
            </a:pP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ea typeface="Verdana Bold"/>
                <a:cs typeface="Times New Roman" panose="02020603050405020304" pitchFamily="18" charset="0"/>
                <a:sym typeface="Verdana Bold"/>
              </a:rPr>
              <a:t>Mallu Karthick Balaji Reddy 231801095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57019" y="1810543"/>
            <a:ext cx="13780770" cy="577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4125" b="1">
                <a:solidFill>
                  <a:srgbClr val="001F5F"/>
                </a:solidFill>
                <a:latin typeface="Times New Roman" panose="02020603050405020304" pitchFamily="18" charset="0"/>
                <a:ea typeface="Verdana Bold"/>
                <a:cs typeface="Times New Roman" panose="02020603050405020304" pitchFamily="18" charset="0"/>
                <a:sym typeface="Verdana Bold"/>
              </a:rPr>
              <a:t>Department of Artificial Intelligence and Data Science</a:t>
            </a:r>
          </a:p>
        </p:txBody>
      </p: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228600" y="228600"/>
            <a:ext cx="4157662" cy="1571625"/>
            <a:chOff x="0" y="0"/>
            <a:chExt cx="5543550" cy="20955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543550" cy="2095500"/>
            </a:xfrm>
            <a:custGeom>
              <a:avLst/>
              <a:gdLst/>
              <a:ahLst/>
              <a:cxnLst/>
              <a:rect l="l" t="t" r="r" b="b"/>
              <a:pathLst>
                <a:path w="5543550" h="2095500">
                  <a:moveTo>
                    <a:pt x="0" y="0"/>
                  </a:moveTo>
                  <a:lnTo>
                    <a:pt x="5543550" y="0"/>
                  </a:lnTo>
                  <a:lnTo>
                    <a:pt x="5543550" y="2095500"/>
                  </a:lnTo>
                  <a:lnTo>
                    <a:pt x="0" y="20955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13511" b="-13511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221581" y="2364675"/>
            <a:ext cx="9311640" cy="157162"/>
            <a:chOff x="0" y="0"/>
            <a:chExt cx="12415520" cy="2095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414758" cy="209550"/>
            </a:xfrm>
            <a:custGeom>
              <a:avLst/>
              <a:gdLst/>
              <a:ahLst/>
              <a:cxnLst/>
              <a:rect l="l" t="t" r="r" b="b"/>
              <a:pathLst>
                <a:path w="12414758" h="209550">
                  <a:moveTo>
                    <a:pt x="12414758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12414758" y="209550"/>
                  </a:lnTo>
                  <a:lnTo>
                    <a:pt x="12414758" y="0"/>
                  </a:lnTo>
                  <a:close/>
                </a:path>
              </a:pathLst>
            </a:custGeom>
            <a:solidFill>
              <a:srgbClr val="CC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268253" y="1475738"/>
            <a:ext cx="12000548" cy="70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1">
                <a:solidFill>
                  <a:srgbClr val="FF0000"/>
                </a:solidFill>
                <a:latin typeface="Times New Roman" panose="02020603050405020304" pitchFamily="18" charset="0"/>
                <a:ea typeface="Verdana Bold"/>
                <a:cs typeface="Times New Roman" panose="02020603050405020304" pitchFamily="18" charset="0"/>
                <a:sym typeface="Verdana Bold"/>
              </a:rPr>
              <a:t>Problem Statement and Motivation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38262" y="9442330"/>
            <a:ext cx="1682115" cy="265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Zeroth Review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15480" y="9449950"/>
            <a:ext cx="5284468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Department of </a:t>
            </a:r>
            <a:r>
              <a:rPr lang="en-US" sz="1800">
                <a:solidFill>
                  <a:srgbClr val="001F5F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Artificial Intelligence and Data Science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740188" y="9442330"/>
            <a:ext cx="279081" cy="265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-74">
                <a:solidFill>
                  <a:srgbClr val="00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52538" y="2641441"/>
            <a:ext cx="15627190" cy="60364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Retailers continuously generate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transaction data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struggle to extract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immediate insights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streaming data sources.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systems analyze data in batches, delaying marketing and operational decisions.</a:t>
            </a:r>
          </a:p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retail analytics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detect buying trends instantly.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recommendations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live customer activity.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cross-selling, stock management, and customer engagement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scalable architecture integrating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Kafka, Spark, and Databricks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ts val="4079"/>
              </a:lnSpc>
            </a:pPr>
            <a:endParaRPr lang="en-US" sz="3399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1221581" y="2364675"/>
            <a:ext cx="9311640" cy="157162"/>
            <a:chOff x="0" y="0"/>
            <a:chExt cx="12415520" cy="2095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414758" cy="209550"/>
            </a:xfrm>
            <a:custGeom>
              <a:avLst/>
              <a:gdLst/>
              <a:ahLst/>
              <a:cxnLst/>
              <a:rect l="l" t="t" r="r" b="b"/>
              <a:pathLst>
                <a:path w="12414758" h="209550">
                  <a:moveTo>
                    <a:pt x="12414758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12414758" y="209550"/>
                  </a:lnTo>
                  <a:lnTo>
                    <a:pt x="12414758" y="0"/>
                  </a:lnTo>
                  <a:close/>
                </a:path>
              </a:pathLst>
            </a:custGeom>
            <a:solidFill>
              <a:srgbClr val="CC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268253" y="1475738"/>
            <a:ext cx="12000548" cy="70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1">
                <a:solidFill>
                  <a:srgbClr val="FF0000"/>
                </a:solidFill>
                <a:latin typeface="Times New Roman" panose="02020603050405020304" pitchFamily="18" charset="0"/>
                <a:ea typeface="Verdana Bold"/>
                <a:cs typeface="Times New Roman" panose="02020603050405020304" pitchFamily="18" charset="0"/>
                <a:sym typeface="Verdana Bold"/>
              </a:rPr>
              <a:t>Existing System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38262" y="9442330"/>
            <a:ext cx="1682115" cy="265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Zeroth Review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15480" y="9449950"/>
            <a:ext cx="5284468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Department of </a:t>
            </a:r>
            <a:r>
              <a:rPr lang="en-US" sz="1800">
                <a:solidFill>
                  <a:srgbClr val="001F5F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Artificial Intelligence and Data Science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740188" y="9442330"/>
            <a:ext cx="279081" cy="265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-74">
                <a:solidFill>
                  <a:srgbClr val="00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60879" y="2967370"/>
            <a:ext cx="16924659" cy="5988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Situation: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retail analysis focuses on static datasets and periodic reporting.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systems: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streaming data handling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 to process large-scale events efficiently.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 on manual updates or overnight data loads.</a:t>
            </a:r>
          </a:p>
          <a:p>
            <a:pPr>
              <a:buNone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Delayed insights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batch 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integration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streaming platforms like Kafka.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scalability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transaction volume increases.</a:t>
            </a:r>
          </a:p>
          <a:p>
            <a:pPr marL="0" lvl="0" indent="0">
              <a:lnSpc>
                <a:spcPts val="3504"/>
              </a:lnSpc>
            </a:pPr>
            <a:endParaRPr lang="en-US" sz="3200" dirty="0">
              <a:solidFill>
                <a:srgbClr val="000000"/>
              </a:solidFill>
              <a:latin typeface="Times New Roman" panose="02020603050405020304" pitchFamily="18" charset="0"/>
              <a:ea typeface="Verdana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221581" y="2364675"/>
            <a:ext cx="9311640" cy="157162"/>
            <a:chOff x="0" y="0"/>
            <a:chExt cx="12415520" cy="2095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414758" cy="209550"/>
            </a:xfrm>
            <a:custGeom>
              <a:avLst/>
              <a:gdLst/>
              <a:ahLst/>
              <a:cxnLst/>
              <a:rect l="l" t="t" r="r" b="b"/>
              <a:pathLst>
                <a:path w="12414758" h="209550">
                  <a:moveTo>
                    <a:pt x="12414758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12414758" y="209550"/>
                  </a:lnTo>
                  <a:lnTo>
                    <a:pt x="12414758" y="0"/>
                  </a:lnTo>
                  <a:close/>
                </a:path>
              </a:pathLst>
            </a:custGeom>
            <a:solidFill>
              <a:srgbClr val="CC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268253" y="1475738"/>
            <a:ext cx="12000548" cy="70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1" spc="-15">
                <a:solidFill>
                  <a:srgbClr val="FF0000"/>
                </a:solidFill>
                <a:latin typeface="Times New Roman" panose="02020603050405020304" pitchFamily="18" charset="0"/>
                <a:ea typeface="Verdana Bold"/>
                <a:cs typeface="Times New Roman" panose="02020603050405020304" pitchFamily="18" charset="0"/>
                <a:sym typeface="Verdana Bold"/>
              </a:rPr>
              <a:t>Objectives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38262" y="9442330"/>
            <a:ext cx="1682115" cy="265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Zeroth Review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15480" y="9449950"/>
            <a:ext cx="5284468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Department of </a:t>
            </a:r>
            <a:r>
              <a:rPr lang="en-US" sz="1800">
                <a:solidFill>
                  <a:srgbClr val="001F5F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Artificial Intelligence and Data Science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740188" y="9442330"/>
            <a:ext cx="279081" cy="265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-74">
                <a:solidFill>
                  <a:srgbClr val="00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52538" y="2650966"/>
            <a:ext cx="15766731" cy="51296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024891" lvl="1" indent="-571500" algn="l">
              <a:lnSpc>
                <a:spcPts val="504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Build a real-time data pipeline using Apache Kafka and </a:t>
            </a:r>
            <a:r>
              <a:rPr lang="en-US" sz="42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PySpark</a:t>
            </a:r>
            <a:r>
              <a:rPr lang="en-US" sz="4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Structured Streaming.</a:t>
            </a:r>
          </a:p>
          <a:p>
            <a:pPr marL="1024891" lvl="1" indent="-571500" algn="l">
              <a:lnSpc>
                <a:spcPts val="504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Process and store retail data in S3 (Bronze–Silver–Gold) zones.</a:t>
            </a:r>
          </a:p>
          <a:p>
            <a:pPr marL="1024891" lvl="1" indent="-571500" algn="l">
              <a:lnSpc>
                <a:spcPts val="504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Apply FP-Growth algorithm to identify frequently bought-together items.</a:t>
            </a:r>
          </a:p>
          <a:p>
            <a:pPr marL="1024891" lvl="1" indent="-571500" algn="l">
              <a:lnSpc>
                <a:spcPts val="504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Generate association rules for product recommendations and marketing.</a:t>
            </a:r>
          </a:p>
          <a:p>
            <a:pPr marL="1024891" lvl="1" indent="-571500" algn="l">
              <a:lnSpc>
                <a:spcPts val="5040"/>
              </a:lnSpc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Use Databricks for scalable data processing and visualization.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221581" y="2364675"/>
            <a:ext cx="9311640" cy="157162"/>
            <a:chOff x="0" y="0"/>
            <a:chExt cx="12415520" cy="2095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414758" cy="209550"/>
            </a:xfrm>
            <a:custGeom>
              <a:avLst/>
              <a:gdLst/>
              <a:ahLst/>
              <a:cxnLst/>
              <a:rect l="l" t="t" r="r" b="b"/>
              <a:pathLst>
                <a:path w="12414758" h="209550">
                  <a:moveTo>
                    <a:pt x="12414758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12414758" y="209550"/>
                  </a:lnTo>
                  <a:lnTo>
                    <a:pt x="12414758" y="0"/>
                  </a:lnTo>
                  <a:close/>
                </a:path>
              </a:pathLst>
            </a:custGeom>
            <a:solidFill>
              <a:srgbClr val="CC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1268253" y="1475738"/>
            <a:ext cx="12000548" cy="702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1" spc="-15">
                <a:solidFill>
                  <a:srgbClr val="FF0000"/>
                </a:solidFill>
                <a:latin typeface="Times New Roman" panose="02020603050405020304" pitchFamily="18" charset="0"/>
                <a:ea typeface="Verdana Bold"/>
                <a:cs typeface="Times New Roman" panose="02020603050405020304" pitchFamily="18" charset="0"/>
                <a:sym typeface="Verdana Bold"/>
              </a:rPr>
              <a:t>Abstract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38262" y="9442330"/>
            <a:ext cx="1682115" cy="265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Zeroth Review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15480" y="9449950"/>
            <a:ext cx="5284468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Department of </a:t>
            </a:r>
            <a:r>
              <a:rPr lang="en-US" sz="1800">
                <a:solidFill>
                  <a:srgbClr val="001F5F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Artificial Intelligence and Data Science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740188" y="9442330"/>
            <a:ext cx="279081" cy="265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-74">
                <a:solidFill>
                  <a:srgbClr val="00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52537" y="2650966"/>
            <a:ext cx="16416322" cy="5770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1500" indent="-571500" algn="l">
              <a:lnSpc>
                <a:spcPts val="5040"/>
              </a:lnSpc>
              <a:buFont typeface="Wingdings" panose="05000000000000000000" pitchFamily="2" charset="2"/>
              <a:buChar char="ü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developing a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retail data analytics system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4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Databricks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l">
              <a:lnSpc>
                <a:spcPts val="5040"/>
              </a:lnSpc>
              <a:buFont typeface="Wingdings" panose="05000000000000000000" pitchFamily="2" charset="2"/>
              <a:buChar char="ü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ingests live invoice data from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Kafka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processes it through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Spark Streaming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stores it in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S3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Bronze, Silver, and Gold layers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l">
              <a:lnSpc>
                <a:spcPts val="5040"/>
              </a:lnSpc>
              <a:buFont typeface="Wingdings" panose="05000000000000000000" pitchFamily="2" charset="2"/>
              <a:buChar char="ü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FP-Growth algorithm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identifies frequent </a:t>
            </a:r>
            <a:r>
              <a:rPr lang="en-US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itemsets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association rules to support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basket analysis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71500" indent="-571500" algn="l">
              <a:lnSpc>
                <a:spcPts val="5040"/>
              </a:lnSpc>
              <a:buFont typeface="Wingdings" panose="05000000000000000000" pitchFamily="2" charset="2"/>
              <a:buChar char="ü"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provides retailers with </a:t>
            </a:r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instant insights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dynamic recommendations and improved sales strategies.</a:t>
            </a:r>
            <a:endParaRPr lang="en-US" sz="42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1221581" y="2364675"/>
            <a:ext cx="9311640" cy="157162"/>
            <a:chOff x="0" y="0"/>
            <a:chExt cx="12415520" cy="2095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414758" cy="209550"/>
            </a:xfrm>
            <a:custGeom>
              <a:avLst/>
              <a:gdLst/>
              <a:ahLst/>
              <a:cxnLst/>
              <a:rect l="l" t="t" r="r" b="b"/>
              <a:pathLst>
                <a:path w="12414758" h="209550">
                  <a:moveTo>
                    <a:pt x="12414758" y="0"/>
                  </a:moveTo>
                  <a:lnTo>
                    <a:pt x="0" y="0"/>
                  </a:lnTo>
                  <a:lnTo>
                    <a:pt x="0" y="209550"/>
                  </a:lnTo>
                  <a:lnTo>
                    <a:pt x="12414758" y="209550"/>
                  </a:lnTo>
                  <a:lnTo>
                    <a:pt x="12414758" y="0"/>
                  </a:lnTo>
                  <a:close/>
                </a:path>
              </a:pathLst>
            </a:custGeom>
            <a:solidFill>
              <a:srgbClr val="CC0000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796467" y="5212017"/>
            <a:ext cx="4551997" cy="932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09"/>
              </a:lnSpc>
            </a:pPr>
            <a:r>
              <a:rPr lang="en-US" sz="5925" b="1">
                <a:solidFill>
                  <a:srgbClr val="FF0000"/>
                </a:solidFill>
                <a:latin typeface="Times New Roman" panose="02020603050405020304" pitchFamily="18" charset="0"/>
                <a:ea typeface="Verdana Bold"/>
                <a:cs typeface="Times New Roman" panose="02020603050405020304" pitchFamily="18" charset="0"/>
                <a:sym typeface="Verdana Bold"/>
              </a:rPr>
              <a:t>Thank You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38262" y="9442330"/>
            <a:ext cx="1682115" cy="265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Zeroth Review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15480" y="9449950"/>
            <a:ext cx="5284468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1800">
                <a:solidFill>
                  <a:srgbClr val="00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Department of </a:t>
            </a:r>
            <a:r>
              <a:rPr lang="en-US" sz="1800">
                <a:solidFill>
                  <a:srgbClr val="001F5F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Artificial Intelligence and Data Science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740188" y="9442330"/>
            <a:ext cx="279081" cy="265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60"/>
              </a:lnSpc>
            </a:pPr>
            <a:r>
              <a:rPr lang="en-US" sz="1800" spc="-74">
                <a:solidFill>
                  <a:srgbClr val="000000"/>
                </a:solidFill>
                <a:latin typeface="Times New Roman" panose="02020603050405020304" pitchFamily="18" charset="0"/>
                <a:ea typeface="Verdana"/>
                <a:cs typeface="Times New Roman" panose="02020603050405020304" pitchFamily="18" charset="0"/>
                <a:sym typeface="Verdana"/>
              </a:rPr>
              <a:t>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367</Words>
  <Application>Microsoft Office PowerPoint</Application>
  <PresentationFormat>Custom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Wingdings</vt:lpstr>
      <vt:lpstr>Times New Roman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Zeroth Review - PPT Template.pptx</dc:title>
  <dc:creator>Jegadeeswaran</dc:creator>
  <cp:lastModifiedBy>Jegadeesearan D</cp:lastModifiedBy>
  <cp:revision>5</cp:revision>
  <dcterms:created xsi:type="dcterms:W3CDTF">2006-08-16T00:00:00Z</dcterms:created>
  <dcterms:modified xsi:type="dcterms:W3CDTF">2025-10-17T03:24:58Z</dcterms:modified>
  <dc:identifier>DAG169WkALo</dc:identifier>
</cp:coreProperties>
</file>