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9"/>
  </p:notesMasterIdLst>
  <p:sldIdLst>
    <p:sldId id="256" r:id="rId2"/>
    <p:sldId id="258" r:id="rId3"/>
    <p:sldId id="259" r:id="rId4"/>
    <p:sldId id="312" r:id="rId5"/>
    <p:sldId id="305" r:id="rId6"/>
    <p:sldId id="313" r:id="rId7"/>
    <p:sldId id="306" r:id="rId8"/>
    <p:sldId id="314" r:id="rId9"/>
    <p:sldId id="307" r:id="rId10"/>
    <p:sldId id="315" r:id="rId11"/>
    <p:sldId id="308" r:id="rId12"/>
    <p:sldId id="316" r:id="rId13"/>
    <p:sldId id="317" r:id="rId14"/>
    <p:sldId id="309" r:id="rId15"/>
    <p:sldId id="320" r:id="rId16"/>
    <p:sldId id="318" r:id="rId17"/>
    <p:sldId id="321" r:id="rId18"/>
    <p:sldId id="326" r:id="rId19"/>
    <p:sldId id="325" r:id="rId20"/>
    <p:sldId id="330" r:id="rId21"/>
    <p:sldId id="329" r:id="rId22"/>
    <p:sldId id="327" r:id="rId23"/>
    <p:sldId id="310" r:id="rId24"/>
    <p:sldId id="323" r:id="rId25"/>
    <p:sldId id="311" r:id="rId26"/>
    <p:sldId id="260" r:id="rId27"/>
    <p:sldId id="264" r:id="rId28"/>
  </p:sldIdLst>
  <p:sldSz cx="9144000" cy="5143500" type="screen16x9"/>
  <p:notesSz cx="6858000" cy="9144000"/>
  <p:embeddedFontLst>
    <p:embeddedFont>
      <p:font typeface="Assistant" pitchFamily="2" charset="-79"/>
      <p:regular r:id="rId30"/>
      <p:bold r:id="rId31"/>
    </p:embeddedFont>
    <p:embeddedFont>
      <p:font typeface="Encode Sans" panose="020B0604020202020204" charset="0"/>
      <p:regular r:id="rId32"/>
      <p:bold r:id="rId33"/>
    </p:embeddedFont>
    <p:embeddedFont>
      <p:font typeface="Nunito Light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D6DD1-A088-1CD8-7E17-EE0B8CAB38DD}" v="4" dt="2025-05-05T10:52:45.871"/>
    <p1510:client id="{C12B6C85-FE85-47CE-8286-ACD25EA61BA7}" v="814" dt="2025-05-05T16:55:32.348"/>
    <p1510:client id="{DC0435C3-4B5C-E82E-0D2A-DE53DDEB7A66}" v="2544" dt="2025-05-05T16:55:53.253"/>
    <p1510:client id="{E8D52AEB-34A0-409F-9D88-1C58C2285353}" v="76" dt="2025-05-05T16:59:39.558"/>
    <p1510:client id="{F1CC8B72-940E-4E9A-9BCC-8C5CC59DD89C}" v="36" dt="2025-05-05T16:47:46.681"/>
  </p1510:revLst>
</p1510:revInfo>
</file>

<file path=ppt/tableStyles.xml><?xml version="1.0" encoding="utf-8"?>
<a:tblStyleLst xmlns:a="http://schemas.openxmlformats.org/drawingml/2006/main" def="{B359226B-897E-4DB8-8FF8-A15CDEE7CC86}">
  <a:tblStyle styleId="{B359226B-897E-4DB8-8FF8-A15CDEE7CC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966417F-1AF6-15EB-A3FE-7C425F51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93856B5C-CA63-E8E1-6771-746D8EBBA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D5501D38-EB76-EDDC-7679-591DED4FC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53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5804CA60-D032-FE68-2EC0-8A245FEF0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611041D3-372D-AC4C-5F0B-ED1D6B9AE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AA4F143-C5FD-0387-0B82-45D4BE5EC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8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435425C0-4F78-00DB-5F94-305876EE7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01A4F5B4-41AC-3C9B-A775-17206E5CB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91C8949-3468-3DAA-FCFE-628C41DA7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899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4E61535A-0E4A-AF04-C39E-4C7F822BB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31AB4FD-1B10-E4A8-3F96-BAADFCDCF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CFFF21F-085E-C04E-B0BA-1BA648433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519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0A68D3B1-1FA0-6D25-FEA2-DDB9DFBE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190D21FD-E522-9569-1389-3DD7D7D71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025C5EB-7D17-ED8A-61B4-C88C1D3E3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1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03486147-7402-EBF1-10EC-73D87B83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9A902F3-ABE0-4FF3-C5BF-E868648FF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46A4438D-31EB-DADC-05CD-80463ABDB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52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18313AAD-A63B-6E22-4610-1D799A68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371DE2C2-8201-AC69-0A35-B8C4AA249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54B93F0-73C3-5076-7AA7-2608F1A0B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331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25BB9C4C-9B9F-62AB-880B-C12B344C4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C0276AC-BBF1-D906-C969-D10034633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0ED673A-3D83-DABE-A43F-13A5CE775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67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60491F0A-77F4-F73E-D635-F7A0F308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8FEA71FF-7077-09FE-4B2B-3C4685509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125EAE27-F6C5-8A31-6104-EA3695494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4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EDFB9C29-2E85-D3E0-8FD0-0233D4C36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126BA9CC-79F8-D735-5EF4-83E917A6B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D447E2E1-949B-5EC5-247B-F000671A7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9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D9792628-4306-EB84-5382-C34B41FF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5BE940A7-3F7A-2ED0-2AF3-019F799C1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06FF0C83-E03D-0CC4-4579-5D126A516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48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7B190F2-C3BD-7388-6543-17527C8D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1A7D11B5-DF6E-784C-04F8-878AD8ACCD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7D8D18AC-9BB5-4D15-4330-637E18F1C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408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1E8B904D-7B98-2197-4784-E141C5D3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45466181-051D-A957-181F-C4EEA81BE3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58D453A3-B4F4-205C-3C97-DCED3DA3D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652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8CB11D26-CC0E-F53A-855C-AAD9D2B4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0953DC6B-5651-A84D-7047-545893855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DF05EC34-A7F7-E79E-4D20-E458E8C6D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04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E249754B-50CE-E4FF-26F7-5E12278F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91E47DB1-82A9-4DFD-AC23-B3B25D28C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5AC94451-155C-621D-3D89-05892AA31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711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1FC4851D-51DB-564C-5ED1-3139589E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F9FECAD1-54D1-7A43-81AA-E237A41B9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93877F79-CDCF-EC66-9CA6-335849ACB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093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4bba1e4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4bba1e4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3977911-344A-20A5-1A04-4E81A432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1FEC300-1305-16EE-E09F-B7650A221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0CE4F93-4FBA-041D-9D20-07D426CDF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4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6F0ABF4E-24BC-728B-DD2D-4F02F66A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97EC1DFE-1842-7A6B-5AAC-22746DB66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EE08FE36-9A9E-3D12-8EB2-95374018B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9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B83D47BF-12FD-454F-03A8-6F9AFA6D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38AA423F-5ACB-88C3-29EF-E5E0C7A23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2F062F84-BFAB-D044-3CC3-3EEFE11FE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50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3B086A70-66E9-6C37-3D9B-1F8F803A0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ECE03F3D-6B55-3EB0-F197-24704280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23477DB-BF70-4A8C-BE60-BCA77B21D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0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EDA415B-5BFF-79C8-E829-1F74EAC24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2F74388-F107-CE5B-73AF-AD6D8805B9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342C9550-9DE0-CECB-A828-421258D56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88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F203A653-A055-A20F-15F7-358AC87E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4A13B2BB-AF04-E28B-334D-E7A717A809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94524D4C-E445-26EE-4FC6-137F4F3AF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7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820475" y="-3148401"/>
            <a:ext cx="7333600" cy="9288400"/>
            <a:chOff x="992698" y="-3"/>
            <a:chExt cx="4102025" cy="514393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919663"/>
            <a:ext cx="4382100" cy="2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620063"/>
            <a:ext cx="2191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 flipH="1">
            <a:off x="5729953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90" name="Google Shape;90;p1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716925" y="1811602"/>
            <a:ext cx="44496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716921" y="2720588"/>
            <a:ext cx="444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1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 rot="5400000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100" name="Google Shape;100;p1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2208473" y="14951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"/>
          </p:nvPr>
        </p:nvSpPr>
        <p:spPr>
          <a:xfrm>
            <a:off x="5638108" y="1495178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>
            <a:off x="5638108" y="262521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4"/>
          </p:nvPr>
        </p:nvSpPr>
        <p:spPr>
          <a:xfrm>
            <a:off x="2208473" y="262521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1297892" y="1487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4731212" y="2640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731212" y="1487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 hasCustomPrompt="1"/>
          </p:nvPr>
        </p:nvSpPr>
        <p:spPr>
          <a:xfrm>
            <a:off x="1297892" y="2640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9"/>
          </p:nvPr>
        </p:nvSpPr>
        <p:spPr>
          <a:xfrm>
            <a:off x="5638108" y="37552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3"/>
          </p:nvPr>
        </p:nvSpPr>
        <p:spPr>
          <a:xfrm>
            <a:off x="2208473" y="37552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1212" y="377060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>
            <a:off x="1297892" y="377060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6"/>
          </p:nvPr>
        </p:nvSpPr>
        <p:spPr>
          <a:xfrm>
            <a:off x="2208473" y="13188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7"/>
          </p:nvPr>
        </p:nvSpPr>
        <p:spPr>
          <a:xfrm>
            <a:off x="5638108" y="131883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8"/>
          </p:nvPr>
        </p:nvSpPr>
        <p:spPr>
          <a:xfrm>
            <a:off x="5638108" y="244888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9"/>
          </p:nvPr>
        </p:nvSpPr>
        <p:spPr>
          <a:xfrm>
            <a:off x="2208473" y="244887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20"/>
          </p:nvPr>
        </p:nvSpPr>
        <p:spPr>
          <a:xfrm>
            <a:off x="5638108" y="35789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1"/>
          </p:nvPr>
        </p:nvSpPr>
        <p:spPr>
          <a:xfrm>
            <a:off x="2208473" y="35789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26" name="Google Shape;126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 rot="-5400000">
            <a:off x="818973" y="-862401"/>
            <a:ext cx="7333600" cy="9288400"/>
            <a:chOff x="992698" y="-3"/>
            <a:chExt cx="4102025" cy="5143933"/>
          </a:xfrm>
        </p:grpSpPr>
        <p:pic>
          <p:nvPicPr>
            <p:cNvPr id="131" name="Google Shape;131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4"/>
          <p:cNvSpPr>
            <a:spLocks noGrp="1"/>
          </p:cNvSpPr>
          <p:nvPr>
            <p:ph type="pic" idx="2"/>
          </p:nvPr>
        </p:nvSpPr>
        <p:spPr>
          <a:xfrm flipH="1">
            <a:off x="-97850" y="-14251"/>
            <a:ext cx="3434100" cy="517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14"/>
          <p:cNvGrpSpPr/>
          <p:nvPr/>
        </p:nvGrpSpPr>
        <p:grpSpPr>
          <a:xfrm>
            <a:off x="1556750" y="-265299"/>
            <a:ext cx="5928976" cy="5409350"/>
            <a:chOff x="992699" y="1"/>
            <a:chExt cx="5928976" cy="5143924"/>
          </a:xfrm>
        </p:grpSpPr>
        <p:pic>
          <p:nvPicPr>
            <p:cNvPr id="137" name="Google Shape;137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614600" y="3369850"/>
            <a:ext cx="457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3614600" y="1224950"/>
            <a:ext cx="4572600" cy="21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46" name="Google Shape;146;p1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 rot="5400000" flipH="1">
            <a:off x="922015" y="-1243401"/>
            <a:ext cx="7333600" cy="9288400"/>
            <a:chOff x="992698" y="-3"/>
            <a:chExt cx="4102025" cy="5143933"/>
          </a:xfrm>
        </p:grpSpPr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17"/>
          <p:cNvGrpSpPr/>
          <p:nvPr/>
        </p:nvGrpSpPr>
        <p:grpSpPr>
          <a:xfrm rot="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70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368375" y="1298363"/>
            <a:ext cx="35286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1368374" y="2975265"/>
            <a:ext cx="35286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80" name="Google Shape;180;p1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 flipH="1">
            <a:off x="713190" y="1834050"/>
            <a:ext cx="2868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 flipH="1">
            <a:off x="713190" y="2211450"/>
            <a:ext cx="28689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189" name="Google Shape;189;p20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0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0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0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828827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2"/>
          </p:nvPr>
        </p:nvSpPr>
        <p:spPr>
          <a:xfrm>
            <a:off x="3451796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3"/>
          </p:nvPr>
        </p:nvSpPr>
        <p:spPr>
          <a:xfrm>
            <a:off x="6074773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828827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5"/>
          </p:nvPr>
        </p:nvSpPr>
        <p:spPr>
          <a:xfrm>
            <a:off x="3451796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6"/>
          </p:nvPr>
        </p:nvSpPr>
        <p:spPr>
          <a:xfrm>
            <a:off x="6074773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5400000" flipH="1">
            <a:off x="971373" y="-1014801"/>
            <a:ext cx="7333600" cy="9288400"/>
            <a:chOff x="992698" y="-3"/>
            <a:chExt cx="4102025" cy="5143933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42800" y="3406675"/>
            <a:ext cx="4127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204" name="Google Shape;204;p2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720000" y="15051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2"/>
          </p:nvPr>
        </p:nvSpPr>
        <p:spPr>
          <a:xfrm>
            <a:off x="720000" y="261736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3"/>
          </p:nvPr>
        </p:nvSpPr>
        <p:spPr>
          <a:xfrm>
            <a:off x="720000" y="373786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5"/>
          </p:nvPr>
        </p:nvSpPr>
        <p:spPr>
          <a:xfrm>
            <a:off x="720000" y="23501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6"/>
          </p:nvPr>
        </p:nvSpPr>
        <p:spPr>
          <a:xfrm>
            <a:off x="720000" y="34706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18" name="Google Shape;218;p2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2076823" y="1441800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2076831" y="2604250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2076831" y="3772818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2076823" y="1177425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2076823" y="2340901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2076823" y="3503352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32" name="Google Shape;232;p2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1"/>
          </p:nvPr>
        </p:nvSpPr>
        <p:spPr>
          <a:xfrm>
            <a:off x="1929789" y="1621084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2"/>
          </p:nvPr>
        </p:nvSpPr>
        <p:spPr>
          <a:xfrm>
            <a:off x="5699472" y="1621084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3"/>
          </p:nvPr>
        </p:nvSpPr>
        <p:spPr>
          <a:xfrm>
            <a:off x="1929789" y="3205075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4"/>
          </p:nvPr>
        </p:nvSpPr>
        <p:spPr>
          <a:xfrm>
            <a:off x="5699472" y="3205075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5"/>
          </p:nvPr>
        </p:nvSpPr>
        <p:spPr>
          <a:xfrm>
            <a:off x="1929789" y="1444575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6"/>
          </p:nvPr>
        </p:nvSpPr>
        <p:spPr>
          <a:xfrm>
            <a:off x="5699472" y="1444575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7"/>
          </p:nvPr>
        </p:nvSpPr>
        <p:spPr>
          <a:xfrm>
            <a:off x="1929789" y="3028566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8"/>
          </p:nvPr>
        </p:nvSpPr>
        <p:spPr>
          <a:xfrm>
            <a:off x="5699472" y="3028566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45" name="Google Shape;245;p23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4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48" name="Google Shape;248;p2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1053002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2"/>
          </p:nvPr>
        </p:nvSpPr>
        <p:spPr>
          <a:xfrm>
            <a:off x="3523350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3"/>
          </p:nvPr>
        </p:nvSpPr>
        <p:spPr>
          <a:xfrm>
            <a:off x="1053002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4"/>
          </p:nvPr>
        </p:nvSpPr>
        <p:spPr>
          <a:xfrm>
            <a:off x="3523350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5"/>
          </p:nvPr>
        </p:nvSpPr>
        <p:spPr>
          <a:xfrm>
            <a:off x="5993698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6"/>
          </p:nvPr>
        </p:nvSpPr>
        <p:spPr>
          <a:xfrm>
            <a:off x="5993698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7"/>
          </p:nvPr>
        </p:nvSpPr>
        <p:spPr>
          <a:xfrm>
            <a:off x="1051352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8"/>
          </p:nvPr>
        </p:nvSpPr>
        <p:spPr>
          <a:xfrm>
            <a:off x="3521700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9"/>
          </p:nvPr>
        </p:nvSpPr>
        <p:spPr>
          <a:xfrm>
            <a:off x="5992048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3"/>
          </p:nvPr>
        </p:nvSpPr>
        <p:spPr>
          <a:xfrm>
            <a:off x="1051352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4"/>
          </p:nvPr>
        </p:nvSpPr>
        <p:spPr>
          <a:xfrm>
            <a:off x="3521700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5"/>
          </p:nvPr>
        </p:nvSpPr>
        <p:spPr>
          <a:xfrm>
            <a:off x="5992048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65" name="Google Shape;265;p2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68" name="Google Shape;268;p2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25"/>
          <p:cNvSpPr txBox="1">
            <a:spLocks noGrp="1"/>
          </p:cNvSpPr>
          <p:nvPr>
            <p:ph type="title" hasCustomPrompt="1"/>
          </p:nvPr>
        </p:nvSpPr>
        <p:spPr>
          <a:xfrm>
            <a:off x="3595200" y="803021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1"/>
          </p:nvPr>
        </p:nvSpPr>
        <p:spPr>
          <a:xfrm>
            <a:off x="3595200" y="1347592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 hasCustomPrompt="1"/>
          </p:nvPr>
        </p:nvSpPr>
        <p:spPr>
          <a:xfrm>
            <a:off x="3595200" y="2116602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3"/>
          </p:nvPr>
        </p:nvSpPr>
        <p:spPr>
          <a:xfrm>
            <a:off x="3595200" y="2661173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4" hasCustomPrompt="1"/>
          </p:nvPr>
        </p:nvSpPr>
        <p:spPr>
          <a:xfrm>
            <a:off x="3595200" y="3430208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5"/>
          </p:nvPr>
        </p:nvSpPr>
        <p:spPr>
          <a:xfrm>
            <a:off x="3595200" y="3974779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>
            <a:spLocks noGrp="1"/>
          </p:cNvSpPr>
          <p:nvPr>
            <p:ph type="pic" idx="6"/>
          </p:nvPr>
        </p:nvSpPr>
        <p:spPr>
          <a:xfrm flipH="1">
            <a:off x="0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79" name="Google Shape;279;p2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6"/>
          <p:cNvGrpSpPr/>
          <p:nvPr/>
        </p:nvGrpSpPr>
        <p:grpSpPr>
          <a:xfrm rot="5400000" flipH="1">
            <a:off x="818973" y="-710001"/>
            <a:ext cx="7333600" cy="9288400"/>
            <a:chOff x="992698" y="-3"/>
            <a:chExt cx="4102025" cy="5143933"/>
          </a:xfrm>
        </p:grpSpPr>
        <p:pic>
          <p:nvPicPr>
            <p:cNvPr id="282" name="Google Shape;282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26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87" name="Google Shape;287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726900" y="540000"/>
            <a:ext cx="44481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1"/>
          </p:nvPr>
        </p:nvSpPr>
        <p:spPr>
          <a:xfrm>
            <a:off x="726900" y="1618250"/>
            <a:ext cx="44481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726900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2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26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5" name="Google Shape;295;p2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7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2" name="Google Shape;302;p2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 rot="-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305" name="Google Shape;305;p2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" name="Google Shape;309;p2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2850" y="1139550"/>
            <a:ext cx="72183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ssistant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652965" y="1758722"/>
            <a:ext cx="37794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1638" y="1758722"/>
            <a:ext cx="37794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11638" y="1367075"/>
            <a:ext cx="3779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4652965" y="1367075"/>
            <a:ext cx="3779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50" name="Google Shape;50;p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4883700" cy="29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65" name="Google Shape;65;p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8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311450" y="1643550"/>
            <a:ext cx="3883500" cy="18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4" name="Google Shape;74;p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77" name="Google Shape;77;p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4795375" y="3464675"/>
            <a:ext cx="3635400" cy="11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380" r="380"/>
          <a:stretch/>
        </p:blipFill>
        <p:spPr>
          <a:xfrm flipH="1">
            <a:off x="5729953" y="-14250"/>
            <a:ext cx="3434100" cy="5172001"/>
          </a:xfrm>
          <a:prstGeom prst="rect">
            <a:avLst/>
          </a:prstGeom>
        </p:spPr>
      </p:pic>
      <p:grpSp>
        <p:nvGrpSpPr>
          <p:cNvPr id="321" name="Google Shape;321;p32"/>
          <p:cNvGrpSpPr/>
          <p:nvPr/>
        </p:nvGrpSpPr>
        <p:grpSpPr>
          <a:xfrm flipH="1">
            <a:off x="1556739" y="-51525"/>
            <a:ext cx="5928976" cy="5195363"/>
            <a:chOff x="992699" y="1"/>
            <a:chExt cx="5928976" cy="5143924"/>
          </a:xfrm>
        </p:grpSpPr>
        <p:pic>
          <p:nvPicPr>
            <p:cNvPr id="322" name="Google Shape;322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32"/>
          <p:cNvSpPr txBox="1">
            <a:spLocks noGrp="1"/>
          </p:cNvSpPr>
          <p:nvPr>
            <p:ph type="ctrTitle"/>
          </p:nvPr>
        </p:nvSpPr>
        <p:spPr>
          <a:xfrm>
            <a:off x="713225" y="919663"/>
            <a:ext cx="4382100" cy="2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Aplicada à Gestão de Incêncios</a:t>
            </a:r>
            <a:endParaRPr lang="pt-PT" sz="4500"/>
          </a:p>
        </p:txBody>
      </p:sp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>
            <a:off x="713225" y="3620063"/>
            <a:ext cx="2191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 I</a:t>
            </a:r>
            <a:endParaRPr/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44475" y="795163"/>
            <a:ext cx="503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98F0DF3-E7F6-24C0-A29C-A7DBFE27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EED4933E-11C0-50BA-1E75-D9D8F74B91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Plano de </a:t>
            </a:r>
            <a:r>
              <a:rPr lang="en" err="1"/>
              <a:t>Projeto</a:t>
            </a:r>
            <a:endParaRPr lang="pt-PT" err="1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01ABE2EB-5531-49CF-6BE6-14C55516F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36744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Objetivo</a:t>
            </a:r>
            <a:endParaRPr lang="pt-PT" sz="1600"/>
          </a:p>
        </p:txBody>
      </p:sp>
      <p:pic>
        <p:nvPicPr>
          <p:cNvPr id="4" name="Imagem 3" descr="Uma imagem com texto, captura de ecrã, file, Gráfico&#10;&#10;Os conteúdos gerados por IA poderão estar incorretos.">
            <a:extLst>
              <a:ext uri="{FF2B5EF4-FFF2-40B4-BE49-F238E27FC236}">
                <a16:creationId xmlns:a16="http://schemas.microsoft.com/office/drawing/2014/main" id="{0FCF6018-D979-9EF8-FFEF-7CE690DB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1" y="1743941"/>
            <a:ext cx="8881671" cy="26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6AE5428-DAAC-645F-9F30-928B5F2E0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A1158027-B24F-5651-8EFD-A7CA56D5D0E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8D14AE5E-3782-E48B-28D9-76FDC3BC8485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CC3CF317-45D1-F0CB-E3CE-05914CA73E2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EF049F0C-426D-324C-318B-CCE932890E5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2ED9983F-7BCF-5AAA-5A6E-3201FD80D55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A080E08-E174-60BC-00C6-5C76AEA283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8DC7D968-5876-02B4-5394-A2CFDE3C73F0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A85A798A-72B6-4B4D-7BD7-600F21DD9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Compreensão dos Dados</a:t>
            </a:r>
            <a:endParaRPr sz="3600"/>
          </a:p>
        </p:txBody>
      </p:sp>
      <p:sp>
        <p:nvSpPr>
          <p:cNvPr id="379" name="Google Shape;379;p35">
            <a:extLst>
              <a:ext uri="{FF2B5EF4-FFF2-40B4-BE49-F238E27FC236}">
                <a16:creationId xmlns:a16="http://schemas.microsoft.com/office/drawing/2014/main" id="{5C04726F-127D-D340-617B-634E5A499A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800" y="3766893"/>
            <a:ext cx="412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Recolha e Descrição dos Dados</a:t>
            </a:r>
            <a:endParaRPr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B82BA756-1123-C56E-B68F-E865CAF314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3442C3A1-DAA5-F5F4-EE91-19CED3B13196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78;p35">
            <a:extLst>
              <a:ext uri="{FF2B5EF4-FFF2-40B4-BE49-F238E27FC236}">
                <a16:creationId xmlns:a16="http://schemas.microsoft.com/office/drawing/2014/main" id="{57ECBEDB-02AB-A0C2-791A-370AC0400D32}"/>
              </a:ext>
            </a:extLst>
          </p:cNvPr>
          <p:cNvSpPr txBox="1">
            <a:spLocks/>
          </p:cNvSpPr>
          <p:nvPr/>
        </p:nvSpPr>
        <p:spPr>
          <a:xfrm>
            <a:off x="-2871" y="267422"/>
            <a:ext cx="4127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5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sz="3600"/>
              <a:t>FASE 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774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D34AFAC-B64F-B284-F7AE-65317946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8F012E79-1C2C-D01D-F2EA-3A1B34112F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Recolha</a:t>
            </a:r>
            <a:r>
              <a:rPr lang="en"/>
              <a:t> dos dados</a:t>
            </a:r>
            <a:endParaRPr lang="pt-PT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9C83453-9996-5DD2-4DAB-5EC1EEC6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48205"/>
              </p:ext>
            </p:extLst>
          </p:nvPr>
        </p:nvGraphicFramePr>
        <p:xfrm>
          <a:off x="950026" y="2011383"/>
          <a:ext cx="7247649" cy="1655121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2767384">
                  <a:extLst>
                    <a:ext uri="{9D8B030D-6E8A-4147-A177-3AD203B41FA5}">
                      <a16:colId xmlns:a16="http://schemas.microsoft.com/office/drawing/2014/main" val="1263296961"/>
                    </a:ext>
                  </a:extLst>
                </a:gridCol>
                <a:gridCol w="4480265">
                  <a:extLst>
                    <a:ext uri="{9D8B030D-6E8A-4147-A177-3AD203B41FA5}">
                      <a16:colId xmlns:a16="http://schemas.microsoft.com/office/drawing/2014/main" val="2035924658"/>
                    </a:ext>
                  </a:extLst>
                </a:gridCol>
              </a:tblGrid>
              <a:tr h="226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effectLst/>
                        </a:rPr>
                        <a:t>Nome do Ficheiro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effectLst/>
                        </a:rPr>
                        <a:t>“Data2001_now.csv”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228228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</a:rPr>
                        <a:t>Fonte dos Dados 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https://www.icnf.pt/florestas/gfr/gfrgestaoinformacao/estatisticas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87526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effectLst/>
                        </a:rPr>
                        <a:t>Formato 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effectLst/>
                        </a:rPr>
                        <a:t>CSV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747663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</a:rPr>
                        <a:t>Período Abrangido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2001 até 2025 (momento atual)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50484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effectLst/>
                        </a:rPr>
                        <a:t>Número total de Registos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effectLst/>
                        </a:rPr>
                        <a:t>486715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951962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</a:rPr>
                        <a:t>Número de Atributos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</a:rPr>
                        <a:t>99 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34617"/>
                  </a:ext>
                </a:extLst>
              </a:tr>
              <a:tr h="226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>
                          <a:effectLst/>
                        </a:rPr>
                        <a:t>Acesso</a:t>
                      </a:r>
                      <a:endParaRPr lang="en-GB" sz="12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effectLst/>
                        </a:rPr>
                        <a:t>Público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98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6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3DF5C11C-7241-37E6-C5E0-338AABCD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9728757-0C8A-6E42-0AEE-5D83BB09B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Descrição</a:t>
            </a:r>
            <a:r>
              <a:rPr lang="en"/>
              <a:t> dos dados</a:t>
            </a:r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F268844-30AE-27DE-32B3-29488C47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25376"/>
              </p:ext>
            </p:extLst>
          </p:nvPr>
        </p:nvGraphicFramePr>
        <p:xfrm>
          <a:off x="2018805" y="1563573"/>
          <a:ext cx="4184157" cy="1111250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2298950">
                  <a:extLst>
                    <a:ext uri="{9D8B030D-6E8A-4147-A177-3AD203B41FA5}">
                      <a16:colId xmlns:a16="http://schemas.microsoft.com/office/drawing/2014/main" val="621241355"/>
                    </a:ext>
                  </a:extLst>
                </a:gridCol>
                <a:gridCol w="1885207">
                  <a:extLst>
                    <a:ext uri="{9D8B030D-6E8A-4147-A177-3AD203B41FA5}">
                      <a16:colId xmlns:a16="http://schemas.microsoft.com/office/drawing/2014/main" val="3282406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solidFill>
                            <a:srgbClr val="FFFFFF"/>
                          </a:solidFill>
                          <a:effectLst/>
                        </a:rPr>
                        <a:t>Tipo de Variável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solidFill>
                            <a:srgbClr val="FFFFFF"/>
                          </a:solidFill>
                          <a:effectLst/>
                        </a:rPr>
                        <a:t>Número de Variáveis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2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solidFill>
                            <a:srgbClr val="000000"/>
                          </a:solidFill>
                          <a:effectLst/>
                        </a:rPr>
                        <a:t>Numérica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effectLst/>
                        </a:rPr>
                        <a:t>Nominal (Categórica)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>
                          <a:effectLst/>
                        </a:rPr>
                        <a:t>23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45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solidFill>
                            <a:srgbClr val="000000"/>
                          </a:solidFill>
                          <a:effectLst/>
                        </a:rPr>
                        <a:t>Binária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020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effectLst/>
                        </a:rPr>
                        <a:t>Data/Hora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solidFill>
                            <a:srgbClr val="000000"/>
                          </a:solidFill>
                          <a:effectLst/>
                        </a:rPr>
                        <a:t>Identificador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3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effectLst/>
                        </a:rPr>
                        <a:t>Total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228600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50" b="1">
                          <a:effectLst/>
                        </a:rPr>
                        <a:t>99</a:t>
                      </a:r>
                      <a:endParaRPr lang="pt-PT" sz="105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80773"/>
                  </a:ext>
                </a:extLst>
              </a:tr>
            </a:tbl>
          </a:graphicData>
        </a:graphic>
      </p:graphicFrame>
      <p:sp>
        <p:nvSpPr>
          <p:cNvPr id="6" name="Google Shape;387;p36">
            <a:extLst>
              <a:ext uri="{FF2B5EF4-FFF2-40B4-BE49-F238E27FC236}">
                <a16:creationId xmlns:a16="http://schemas.microsoft.com/office/drawing/2014/main" id="{7DC461E8-5D36-29EE-7911-6D362B79F4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10835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/>
              <a:t>Estas variáveis cobrem diferentes tipos de informação, incluindo:</a:t>
            </a:r>
            <a:endParaRPr lang="pt-PT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Condições Metereológicas,  Tempos de intervenção, Características do incêndio, Informação geográfica, entre outros.</a:t>
            </a:r>
          </a:p>
          <a:p>
            <a:pPr>
              <a:lnSpc>
                <a:spcPct val="114999"/>
              </a:lnSpc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66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CA0BD61D-7F14-20FF-1CF2-DFEBD821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911FD211-2041-6058-5F2A-E46CC472845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EBBBABF3-32B4-844A-FB2D-C859ADD7A10E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0043A98F-932C-C9CC-0390-659A39FD8B2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25B585C9-4149-2383-155F-400169418A9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750FA709-DAB1-2E33-C938-FE2B6327BE6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D3C001BC-6595-F275-B6C7-6452CB035B4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04EA797D-3214-ABC2-DBBE-3B8815FDEEE6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5020C28E-2D0D-99EE-5D40-239EE2146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Compreensão dos Dados</a:t>
            </a:r>
            <a:endParaRPr sz="3600"/>
          </a:p>
        </p:txBody>
      </p:sp>
      <p:sp>
        <p:nvSpPr>
          <p:cNvPr id="379" name="Google Shape;379;p35">
            <a:extLst>
              <a:ext uri="{FF2B5EF4-FFF2-40B4-BE49-F238E27FC236}">
                <a16:creationId xmlns:a16="http://schemas.microsoft.com/office/drawing/2014/main" id="{EC35D612-01CB-1250-9070-14FFB9C1DB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800" y="3766893"/>
            <a:ext cx="412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Exploratória dos Dados</a:t>
            </a:r>
            <a:endParaRPr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578B73AC-A128-1D24-8C1D-06FAD6037A3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2DA7299-3971-59D8-A38B-00F9BC68FF79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78;p35">
            <a:extLst>
              <a:ext uri="{FF2B5EF4-FFF2-40B4-BE49-F238E27FC236}">
                <a16:creationId xmlns:a16="http://schemas.microsoft.com/office/drawing/2014/main" id="{4CCC8CDD-1C5C-65A6-6331-B95EF3DDFB14}"/>
              </a:ext>
            </a:extLst>
          </p:cNvPr>
          <p:cNvSpPr txBox="1">
            <a:spLocks/>
          </p:cNvSpPr>
          <p:nvPr/>
        </p:nvSpPr>
        <p:spPr>
          <a:xfrm>
            <a:off x="-2871" y="267422"/>
            <a:ext cx="4127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5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sz="3600"/>
              <a:t>FASE 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7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27506F9-4D44-CD47-F969-5E42F5284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51AD2AB6-E62A-4E9D-336F-8A99713D1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6C4ACF52-14C8-EB85-B259-F3B42D425F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051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Analisar as estatísticas gerais dos dados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Verificar se simetria dos mesmos e a presença de outliers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Medir a correlação com outras variáveis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Visualização das ocorrência através de tabelas e gráficos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/>
          </a:p>
        </p:txBody>
      </p:sp>
      <p:sp>
        <p:nvSpPr>
          <p:cNvPr id="388" name="Google Shape;388;p36">
            <a:extLst>
              <a:ext uri="{FF2B5EF4-FFF2-40B4-BE49-F238E27FC236}">
                <a16:creationId xmlns:a16="http://schemas.microsoft.com/office/drawing/2014/main" id="{C51383BB-0A09-0AFA-A010-DC131A4323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5156" y="3129484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/>
              <a:t>Análise das Variáveis Qualitativas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Análise das Variáveis Quantitativas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Análise das Variáveis Temporais (Datas, Horas, Dias)</a:t>
            </a:r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5C6A8D9E-AB73-6778-B9EA-1783D591846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Objetivos</a:t>
            </a:r>
            <a:endParaRPr lang="pt-PT"/>
          </a:p>
        </p:txBody>
      </p:sp>
      <p:sp>
        <p:nvSpPr>
          <p:cNvPr id="391" name="Google Shape;391;p36">
            <a:extLst>
              <a:ext uri="{FF2B5EF4-FFF2-40B4-BE49-F238E27FC236}">
                <a16:creationId xmlns:a16="http://schemas.microsoft.com/office/drawing/2014/main" id="{5EC6C12F-6D94-B030-A171-2EE6F89D215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05156" y="286224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67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A63BE831-7838-7DAB-7E4C-E6E98AEF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AB682D93-EBC0-664D-3A9D-AA4EDBCAF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040645A2-8BD6-BA95-AF21-5EDAB5A8BA9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Quantitativas</a:t>
            </a:r>
            <a:endParaRPr lang="en" sz="1400"/>
          </a:p>
        </p:txBody>
      </p:sp>
      <p:pic>
        <p:nvPicPr>
          <p:cNvPr id="16" name="Imagem 15" descr="Uma imagem com texto, diagrama, captura de ecrã, file&#10;&#10;Os conteúdos gerados por IA poderão estar incorretos.">
            <a:extLst>
              <a:ext uri="{FF2B5EF4-FFF2-40B4-BE49-F238E27FC236}">
                <a16:creationId xmlns:a16="http://schemas.microsoft.com/office/drawing/2014/main" id="{2393CA09-B245-094C-E1C5-5A919D89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92" y="1402773"/>
            <a:ext cx="4763402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217E144E-0832-7814-022A-9574A4829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58DD0574-D500-0388-A4B3-4B2A9EBD0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BCEEDBC2-B7B3-BD37-6167-2DAD528DC42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Quantitativas</a:t>
            </a:r>
            <a:endParaRPr lang="en" sz="1400"/>
          </a:p>
        </p:txBody>
      </p:sp>
      <p:pic>
        <p:nvPicPr>
          <p:cNvPr id="2" name="Imagem 1" descr="Uma imagem com texto, captura de ecrã, número, diagrama&#10;&#10;Os conteúdos gerados por IA poderão estar incorretos.">
            <a:extLst>
              <a:ext uri="{FF2B5EF4-FFF2-40B4-BE49-F238E27FC236}">
                <a16:creationId xmlns:a16="http://schemas.microsoft.com/office/drawing/2014/main" id="{2EA78D8C-A308-E127-0B52-9C6A3E45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79" y="1514104"/>
            <a:ext cx="5482726" cy="33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7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9448391E-046B-8026-E088-582D6CD7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95ADD54E-2A3D-2E8C-86BA-5D9DE4EC1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89C61C2D-5C5D-D76E-C819-2875D87ABAF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Qualitativas</a:t>
            </a:r>
          </a:p>
        </p:txBody>
      </p:sp>
      <p:pic>
        <p:nvPicPr>
          <p:cNvPr id="3" name="Imagem 2" descr="Uma imagem com texto, captura de ecrã, diagrama, file&#10;&#10;Os conteúdos gerados por IA poderão estar incorretos.">
            <a:extLst>
              <a:ext uri="{FF2B5EF4-FFF2-40B4-BE49-F238E27FC236}">
                <a16:creationId xmlns:a16="http://schemas.microsoft.com/office/drawing/2014/main" id="{CEA18E9E-99D9-BDDF-1586-2D0FDACA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82" y="1447304"/>
            <a:ext cx="3536806" cy="3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1413BEF8-F15A-161D-07FF-939396084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72991298-84AB-9648-77AD-AAE6487C7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531B6F21-D963-72B6-E55F-954C8513996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Qualitativas</a:t>
            </a:r>
          </a:p>
        </p:txBody>
      </p:sp>
      <p:pic>
        <p:nvPicPr>
          <p:cNvPr id="2" name="Imagem 1" descr="Uma imagem com texto, captura de ecrã, diagrama, Tipo de letra&#10;&#10;Os conteúdos gerados por IA poderão estar incorretos.">
            <a:extLst>
              <a:ext uri="{FF2B5EF4-FFF2-40B4-BE49-F238E27FC236}">
                <a16:creationId xmlns:a16="http://schemas.microsoft.com/office/drawing/2014/main" id="{F63BA8B6-4644-FEE5-8ECB-73B8F8C3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22" y="1417617"/>
            <a:ext cx="4077767" cy="34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1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821DE87-9CA3-0736-CFB0-AE456FBBEBC3}"/>
              </a:ext>
            </a:extLst>
          </p:cNvPr>
          <p:cNvSpPr/>
          <p:nvPr/>
        </p:nvSpPr>
        <p:spPr>
          <a:xfrm>
            <a:off x="4587462" y="1105889"/>
            <a:ext cx="987136" cy="295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C2F002-DB25-DEAC-085D-318EB3BC8145}"/>
              </a:ext>
            </a:extLst>
          </p:cNvPr>
          <p:cNvSpPr/>
          <p:nvPr/>
        </p:nvSpPr>
        <p:spPr>
          <a:xfrm>
            <a:off x="1151659" y="2126425"/>
            <a:ext cx="987136" cy="2953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2" name="Google Shape;342;p34"/>
          <p:cNvSpPr/>
          <p:nvPr/>
        </p:nvSpPr>
        <p:spPr>
          <a:xfrm>
            <a:off x="1261185" y="1138875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1261185" y="2194894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1261185" y="3269526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4694505" y="1138875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4694505" y="2194894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4694505" y="3269526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title" idx="5"/>
          </p:nvPr>
        </p:nvSpPr>
        <p:spPr>
          <a:xfrm>
            <a:off x="1284285" y="1344675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6"/>
          </p:nvPr>
        </p:nvSpPr>
        <p:spPr>
          <a:xfrm>
            <a:off x="4717605" y="2400694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 idx="7"/>
          </p:nvPr>
        </p:nvSpPr>
        <p:spPr>
          <a:xfrm>
            <a:off x="4717605" y="1344675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8"/>
          </p:nvPr>
        </p:nvSpPr>
        <p:spPr>
          <a:xfrm>
            <a:off x="1284285" y="2400694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2" name="Google Shape;352;p34"/>
          <p:cNvSpPr txBox="1">
            <a:spLocks noGrp="1"/>
          </p:cNvSpPr>
          <p:nvPr>
            <p:ph type="title" idx="14"/>
          </p:nvPr>
        </p:nvSpPr>
        <p:spPr>
          <a:xfrm>
            <a:off x="4717605" y="3475326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title" idx="15"/>
          </p:nvPr>
        </p:nvSpPr>
        <p:spPr>
          <a:xfrm>
            <a:off x="1284285" y="3475326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subTitle" idx="16"/>
          </p:nvPr>
        </p:nvSpPr>
        <p:spPr>
          <a:xfrm>
            <a:off x="2191180" y="133110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17"/>
          </p:nvPr>
        </p:nvSpPr>
        <p:spPr>
          <a:xfrm>
            <a:off x="5624500" y="1082348"/>
            <a:ext cx="2674619" cy="854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Recolha e descrição dos Dados</a:t>
            </a:r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18"/>
          </p:nvPr>
        </p:nvSpPr>
        <p:spPr>
          <a:xfrm>
            <a:off x="5624501" y="2129271"/>
            <a:ext cx="2503324" cy="854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Análise</a:t>
            </a:r>
            <a:r>
              <a:rPr lang="en-GB"/>
              <a:t> </a:t>
            </a:r>
            <a:r>
              <a:rPr lang="en-GB" err="1"/>
              <a:t>Exploratória</a:t>
            </a:r>
            <a:r>
              <a:rPr lang="en-GB"/>
              <a:t> dos Dados</a:t>
            </a: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9"/>
          </p:nvPr>
        </p:nvSpPr>
        <p:spPr>
          <a:xfrm>
            <a:off x="2194866" y="2178427"/>
            <a:ext cx="2231100" cy="7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Objetivos</a:t>
            </a:r>
            <a:r>
              <a:rPr lang="en"/>
              <a:t> de </a:t>
            </a:r>
            <a:r>
              <a:rPr lang="en" err="1"/>
              <a:t>negócio</a:t>
            </a:r>
            <a:r>
              <a:rPr lang="en"/>
              <a:t> </a:t>
            </a:r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subTitle" idx="20"/>
          </p:nvPr>
        </p:nvSpPr>
        <p:spPr>
          <a:xfrm>
            <a:off x="5624501" y="3364488"/>
            <a:ext cx="2785892" cy="520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Qualidade dos Dados</a:t>
            </a:r>
            <a:endParaRPr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21"/>
          </p:nvPr>
        </p:nvSpPr>
        <p:spPr>
          <a:xfrm>
            <a:off x="2194866" y="3223778"/>
            <a:ext cx="2231100" cy="834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Data Mining</a:t>
            </a:r>
            <a:endParaRPr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78A644E4-37A9-6186-D951-A7617DC27139}"/>
              </a:ext>
            </a:extLst>
          </p:cNvPr>
          <p:cNvSpPr/>
          <p:nvPr/>
        </p:nvSpPr>
        <p:spPr>
          <a:xfrm>
            <a:off x="1261185" y="4278026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" name="Google Shape;347;p34">
            <a:extLst>
              <a:ext uri="{FF2B5EF4-FFF2-40B4-BE49-F238E27FC236}">
                <a16:creationId xmlns:a16="http://schemas.microsoft.com/office/drawing/2014/main" id="{35B5BF9D-DB40-1970-8D93-876B841FADEC}"/>
              </a:ext>
            </a:extLst>
          </p:cNvPr>
          <p:cNvSpPr/>
          <p:nvPr/>
        </p:nvSpPr>
        <p:spPr>
          <a:xfrm>
            <a:off x="4694505" y="4278026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" name="Google Shape;352;p34">
            <a:extLst>
              <a:ext uri="{FF2B5EF4-FFF2-40B4-BE49-F238E27FC236}">
                <a16:creationId xmlns:a16="http://schemas.microsoft.com/office/drawing/2014/main" id="{E05E93C6-73B6-8C6A-6BC8-862D039299E3}"/>
              </a:ext>
            </a:extLst>
          </p:cNvPr>
          <p:cNvSpPr txBox="1">
            <a:spLocks/>
          </p:cNvSpPr>
          <p:nvPr/>
        </p:nvSpPr>
        <p:spPr>
          <a:xfrm>
            <a:off x="4717605" y="4483826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5" name="Google Shape;353;p34">
            <a:extLst>
              <a:ext uri="{FF2B5EF4-FFF2-40B4-BE49-F238E27FC236}">
                <a16:creationId xmlns:a16="http://schemas.microsoft.com/office/drawing/2014/main" id="{3C668F36-FDD8-CED1-EFF8-B45D336ABE41}"/>
              </a:ext>
            </a:extLst>
          </p:cNvPr>
          <p:cNvSpPr txBox="1">
            <a:spLocks/>
          </p:cNvSpPr>
          <p:nvPr/>
        </p:nvSpPr>
        <p:spPr>
          <a:xfrm>
            <a:off x="1284285" y="4483826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8" name="Google Shape;365;p34">
            <a:extLst>
              <a:ext uri="{FF2B5EF4-FFF2-40B4-BE49-F238E27FC236}">
                <a16:creationId xmlns:a16="http://schemas.microsoft.com/office/drawing/2014/main" id="{26661615-58DF-4EFF-5785-2194E0F58F46}"/>
              </a:ext>
            </a:extLst>
          </p:cNvPr>
          <p:cNvSpPr txBox="1">
            <a:spLocks/>
          </p:cNvSpPr>
          <p:nvPr/>
        </p:nvSpPr>
        <p:spPr>
          <a:xfrm>
            <a:off x="5624501" y="4485405"/>
            <a:ext cx="223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err="1"/>
              <a:t>Conclusões</a:t>
            </a:r>
            <a:endParaRPr lang="en-GB"/>
          </a:p>
        </p:txBody>
      </p:sp>
      <p:sp>
        <p:nvSpPr>
          <p:cNvPr id="9" name="Google Shape;366;p34">
            <a:extLst>
              <a:ext uri="{FF2B5EF4-FFF2-40B4-BE49-F238E27FC236}">
                <a16:creationId xmlns:a16="http://schemas.microsoft.com/office/drawing/2014/main" id="{A57F45B9-36BE-D239-036E-30098CB52EE0}"/>
              </a:ext>
            </a:extLst>
          </p:cNvPr>
          <p:cNvSpPr txBox="1">
            <a:spLocks/>
          </p:cNvSpPr>
          <p:nvPr/>
        </p:nvSpPr>
        <p:spPr>
          <a:xfrm>
            <a:off x="2194866" y="4555395"/>
            <a:ext cx="223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/>
              <a:t>Plano do </a:t>
            </a:r>
            <a:r>
              <a:rPr lang="en-GB" err="1"/>
              <a:t>Projeto</a:t>
            </a:r>
            <a:endParaRPr lang="en-GB"/>
          </a:p>
        </p:txBody>
      </p:sp>
      <p:sp>
        <p:nvSpPr>
          <p:cNvPr id="14" name="Google Shape;348;p34">
            <a:extLst>
              <a:ext uri="{FF2B5EF4-FFF2-40B4-BE49-F238E27FC236}">
                <a16:creationId xmlns:a16="http://schemas.microsoft.com/office/drawing/2014/main" id="{92A44B3B-7BC6-7D87-A9C5-35F5F20889E1}"/>
              </a:ext>
            </a:extLst>
          </p:cNvPr>
          <p:cNvSpPr txBox="1">
            <a:spLocks/>
          </p:cNvSpPr>
          <p:nvPr/>
        </p:nvSpPr>
        <p:spPr>
          <a:xfrm rot="16200000">
            <a:off x="422952" y="3517736"/>
            <a:ext cx="983132" cy="39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FASE 1</a:t>
            </a:r>
          </a:p>
        </p:txBody>
      </p:sp>
      <p:sp>
        <p:nvSpPr>
          <p:cNvPr id="15" name="Google Shape;348;p34">
            <a:extLst>
              <a:ext uri="{FF2B5EF4-FFF2-40B4-BE49-F238E27FC236}">
                <a16:creationId xmlns:a16="http://schemas.microsoft.com/office/drawing/2014/main" id="{0740AC93-6E51-9701-8888-1F9312F9C8C9}"/>
              </a:ext>
            </a:extLst>
          </p:cNvPr>
          <p:cNvSpPr txBox="1">
            <a:spLocks/>
          </p:cNvSpPr>
          <p:nvPr/>
        </p:nvSpPr>
        <p:spPr>
          <a:xfrm rot="16200000">
            <a:off x="3865558" y="2333914"/>
            <a:ext cx="1037561" cy="40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FASE 2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D8311C88-79C8-2025-9273-76D64BD37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57148AF1-C4EE-D978-3EAA-EE5796D7A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1751138C-06E7-3484-458C-F67B1B85C94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Qualitativas</a:t>
            </a:r>
            <a:r>
              <a:rPr lang="en" sz="1400"/>
              <a:t> - </a:t>
            </a:r>
            <a:r>
              <a:rPr lang="en" sz="1400" err="1"/>
              <a:t>Subgrupos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86196E6-AC34-D66A-3E43-801DE5FC9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24323"/>
              </p:ext>
            </p:extLst>
          </p:nvPr>
        </p:nvGraphicFramePr>
        <p:xfrm>
          <a:off x="333993" y="1566058"/>
          <a:ext cx="8364640" cy="3333782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675408">
                  <a:extLst>
                    <a:ext uri="{9D8B030D-6E8A-4147-A177-3AD203B41FA5}">
                      <a16:colId xmlns:a16="http://schemas.microsoft.com/office/drawing/2014/main" val="2870085222"/>
                    </a:ext>
                  </a:extLst>
                </a:gridCol>
                <a:gridCol w="2998519">
                  <a:extLst>
                    <a:ext uri="{9D8B030D-6E8A-4147-A177-3AD203B41FA5}">
                      <a16:colId xmlns:a16="http://schemas.microsoft.com/office/drawing/2014/main" val="3047725130"/>
                    </a:ext>
                  </a:extLst>
                </a:gridCol>
                <a:gridCol w="4690713">
                  <a:extLst>
                    <a:ext uri="{9D8B030D-6E8A-4147-A177-3AD203B41FA5}">
                      <a16:colId xmlns:a16="http://schemas.microsoft.com/office/drawing/2014/main" val="3627102606"/>
                    </a:ext>
                  </a:extLst>
                </a:gridCol>
              </a:tblGrid>
              <a:tr h="2746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Nº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Subgrupo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Justificação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60368"/>
                  </a:ext>
                </a:extLst>
              </a:tr>
              <a:tr h="22138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Tipo de incêndio × Classe de área ardida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Para identificar quais tipos causam mais área ardida.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167834"/>
                  </a:ext>
                </a:extLst>
              </a:tr>
              <a:tr h="44277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effectLst/>
                        </a:rPr>
                        <a:t>2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Tipo de causa × Área ardida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Para verificar se causas negligentes ou intencionais estão associadas a maior impacto.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16759"/>
                  </a:ext>
                </a:extLst>
              </a:tr>
              <a:tr h="44277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Distrito × Número de incêndios / Área ardida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Avaliar onde ocorrem mais incêndios e com que intensidade.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15044"/>
                  </a:ext>
                </a:extLst>
              </a:tr>
              <a:tr h="22138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effectLst/>
                        </a:rPr>
                        <a:t>4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Ano × Tipo de incêndio ou Área ardida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Estudar evolução temporal da gravidade e frequência.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390073"/>
                  </a:ext>
                </a:extLst>
              </a:tr>
              <a:tr h="44277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Reacendimentos × Tipo de incêndio ou Causa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Verificar se reacendimentos estão ligados a causas específicas.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44742"/>
                  </a:ext>
                </a:extLst>
              </a:tr>
              <a:tr h="44277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effectLst/>
                        </a:rPr>
                        <a:t>6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Número de reacendimentos × Classe de área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Avaliar se reacendimentos contribuem para maior área ardida.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21320"/>
                  </a:ext>
                </a:extLst>
              </a:tr>
              <a:tr h="42264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000">
                          <a:solidFill>
                            <a:srgbClr val="000000"/>
                          </a:solidFill>
                          <a:effectLst/>
                        </a:rPr>
                        <a:t>Tempo de rescaldo × Reacendimentos</a:t>
                      </a:r>
                      <a:endParaRPr lang="en-GB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Para verificar se tempos de rescaldo mais curtos estão associados a uma maior probabilidade de reacendimento.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17603"/>
                  </a:ext>
                </a:extLst>
              </a:tr>
              <a:tr h="42264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effectLst/>
                        </a:rPr>
                        <a:t>8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000">
                          <a:effectLst/>
                        </a:rPr>
                        <a:t>Índices meteorológicos × Área ardida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PT" sz="1000">
                          <a:effectLst/>
                        </a:rPr>
                        <a:t>Para avaliar se condições meteorológicas extremas influenciam a propagação dos incêndios e aumentam a área ardida.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17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0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FAF8172-76E6-E909-F90D-385274E5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CFA10D8D-3598-0D32-F2F6-4582E044F5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4A7141F3-C0DC-0757-BC22-3E8209EC2CE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Qualitativas</a:t>
            </a:r>
            <a:r>
              <a:rPr lang="en" sz="1400"/>
              <a:t> - </a:t>
            </a:r>
            <a:r>
              <a:rPr lang="en" sz="1400" err="1"/>
              <a:t>Hipóteses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575B187-98E8-335C-A2B2-518BD019E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97897"/>
              </p:ext>
            </p:extLst>
          </p:nvPr>
        </p:nvGraphicFramePr>
        <p:xfrm>
          <a:off x="274616" y="1610590"/>
          <a:ext cx="8713494" cy="3191488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586344">
                  <a:extLst>
                    <a:ext uri="{9D8B030D-6E8A-4147-A177-3AD203B41FA5}">
                      <a16:colId xmlns:a16="http://schemas.microsoft.com/office/drawing/2014/main" val="491884407"/>
                    </a:ext>
                  </a:extLst>
                </a:gridCol>
                <a:gridCol w="2879766">
                  <a:extLst>
                    <a:ext uri="{9D8B030D-6E8A-4147-A177-3AD203B41FA5}">
                      <a16:colId xmlns:a16="http://schemas.microsoft.com/office/drawing/2014/main" val="1392814123"/>
                    </a:ext>
                  </a:extLst>
                </a:gridCol>
                <a:gridCol w="5247384">
                  <a:extLst>
                    <a:ext uri="{9D8B030D-6E8A-4147-A177-3AD203B41FA5}">
                      <a16:colId xmlns:a16="http://schemas.microsoft.com/office/drawing/2014/main" val="1343137696"/>
                    </a:ext>
                  </a:extLst>
                </a:gridCol>
              </a:tblGrid>
              <a:tr h="199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Nº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Análise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Hipótese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538063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Tipo de Incêndio × Classe de Área Ardida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Incêndios florestais tendem a ocorrer em classes de maior área ardida, enquanto os agrícolas concentram-se nas classes menores.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61071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effectLst/>
                        </a:rPr>
                        <a:t>2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Tipo de Causa × Área Ardida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Causas intencionais podem originar incêndios mais severos; causas negligentes tendem a estar associadas a ignições mais frequentes, mas com menor área.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870707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Distrito × Número de Incêndios / Área Ardida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Distritos do interior centro e norte apresentam maiores áreas ardidas médias; os distritos mais urbanos registam mais ignições, mas de menor gravidade.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17307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effectLst/>
                        </a:rPr>
                        <a:t>4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Ano × Tipo de Incêndio ou Área Ardida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Existem anos críticos (ex. 2003, 2005, 2017) com picos de área ardida e/ou número de incêndios.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94183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Reacendimentos × Tipo de Incêndio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A maioria dos reacendimentos ocorre em incêndios florestais, devido ao tipo de vegetação, terreno e maior dificuldade de extinção completa.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38928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effectLst/>
                        </a:rPr>
                        <a:t>6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Classe de Área Ardida × Número de Reacendimentos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Incêndios de pequena área (&lt; 1 </a:t>
                      </a:r>
                      <a:r>
                        <a:rPr lang="pt-PT" sz="1000" err="1">
                          <a:effectLst/>
                        </a:rPr>
                        <a:t>ha</a:t>
                      </a:r>
                      <a:r>
                        <a:rPr lang="pt-PT" sz="1000">
                          <a:effectLst/>
                        </a:rPr>
                        <a:t>) são os mais suscetíveis a reacender, possivelmente por menor rigor nas ações de rescaldo.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55115"/>
                  </a:ext>
                </a:extLst>
              </a:tr>
              <a:tr h="1994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Tempo de Rescaldo × Reacendimentos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solidFill>
                            <a:srgbClr val="000000"/>
                          </a:solidFill>
                          <a:effectLst/>
                        </a:rPr>
                        <a:t>Tempos curtos de rescaldo podem aumentar a probabilidade de reacendimentos.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22289"/>
                  </a:ext>
                </a:extLst>
              </a:tr>
              <a:tr h="398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 b="1">
                          <a:effectLst/>
                        </a:rPr>
                        <a:t>8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Índices meteorológicos (FWI) × Área Ardida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pt-PT" sz="1000">
                          <a:effectLst/>
                        </a:rPr>
                        <a:t>Valores elevados dos índices meteorológicos favorecem maior área ardida, por influenciarem a propagação do fogo.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0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6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35743158-48CB-D75E-F2F3-4DA67994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0576C25-0648-94B7-51A8-BC42DF7DD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Exploratória</a:t>
            </a:r>
            <a:r>
              <a:rPr lang="en"/>
              <a:t> de Dados</a:t>
            </a:r>
            <a:endParaRPr lang="pt-PT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DFCD38CC-66B6-BB2A-1E4C-1343F66215B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6714" y="105571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400" err="1"/>
              <a:t>Variáveis</a:t>
            </a:r>
            <a:r>
              <a:rPr lang="en" sz="1400"/>
              <a:t> </a:t>
            </a:r>
            <a:r>
              <a:rPr lang="en" sz="1400" err="1"/>
              <a:t>Temporais</a:t>
            </a:r>
          </a:p>
        </p:txBody>
      </p:sp>
      <p:pic>
        <p:nvPicPr>
          <p:cNvPr id="2" name="Imagem 1" descr="Uma imagem com texto, Gráfico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7DE8C01B-A0AC-5178-0B66-47D8A057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55" y="1512558"/>
            <a:ext cx="6169602" cy="30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1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6385CDB2-82D4-B678-7829-95E8C403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CD729608-7E59-4607-2240-6ED3124C022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47C85707-2866-F18A-C506-5005A8B3D4BE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889B9014-0ED5-FBAB-EBC4-BFCA591ACAC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CE978409-B663-18FD-CF9D-9C4EB5A1018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B356B6BA-47EA-F26D-67D0-7EB042A8B6F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1CC17A9-6F34-37F1-F655-F3A50FCF2FD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F7F899A2-0F77-7E3D-EA37-3AF1C2F979FE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D5A9B660-0AA4-74BB-574D-C8C6247F4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Compreensão dos Dados</a:t>
            </a:r>
            <a:endParaRPr sz="3600"/>
          </a:p>
        </p:txBody>
      </p:sp>
      <p:sp>
        <p:nvSpPr>
          <p:cNvPr id="379" name="Google Shape;379;p35">
            <a:extLst>
              <a:ext uri="{FF2B5EF4-FFF2-40B4-BE49-F238E27FC236}">
                <a16:creationId xmlns:a16="http://schemas.microsoft.com/office/drawing/2014/main" id="{56D98F0A-B888-35B7-19C2-11D44A7161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800" y="3766893"/>
            <a:ext cx="412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Qualidade dos Dados</a:t>
            </a:r>
            <a:endParaRPr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9AA69BBD-01FD-D093-97F6-F93D5E22B8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B22B8B0-52D4-FF9A-5D2A-0297E68B2D45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78;p35">
            <a:extLst>
              <a:ext uri="{FF2B5EF4-FFF2-40B4-BE49-F238E27FC236}">
                <a16:creationId xmlns:a16="http://schemas.microsoft.com/office/drawing/2014/main" id="{1D817602-D995-45FE-2344-AFB965C8BA68}"/>
              </a:ext>
            </a:extLst>
          </p:cNvPr>
          <p:cNvSpPr txBox="1">
            <a:spLocks/>
          </p:cNvSpPr>
          <p:nvPr/>
        </p:nvSpPr>
        <p:spPr>
          <a:xfrm>
            <a:off x="-2871" y="267422"/>
            <a:ext cx="4127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5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sz="3600"/>
              <a:t>FASE 2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63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F19509C-006B-0531-C1EF-D2932326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47BFB19-9DB5-1EFB-BA5B-E7E3CA264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Qualidade</a:t>
            </a:r>
            <a:r>
              <a:rPr lang="en"/>
              <a:t> de Dados</a:t>
            </a:r>
            <a:endParaRPr lang="pt-PT"/>
          </a:p>
        </p:txBody>
      </p:sp>
      <p:sp>
        <p:nvSpPr>
          <p:cNvPr id="8" name="Google Shape;387;p36">
            <a:extLst>
              <a:ext uri="{FF2B5EF4-FFF2-40B4-BE49-F238E27FC236}">
                <a16:creationId xmlns:a16="http://schemas.microsoft.com/office/drawing/2014/main" id="{EDC2B2F6-38A8-0FDA-72B5-4D58402CB3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2097" y="1571981"/>
            <a:ext cx="3013247" cy="57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err="1"/>
              <a:t>Objetivos</a:t>
            </a:r>
            <a:r>
              <a:rPr lang="en" sz="1200"/>
              <a:t>: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err="1"/>
              <a:t>Identificar</a:t>
            </a:r>
            <a:r>
              <a:rPr lang="en" sz="1200"/>
              <a:t> e </a:t>
            </a:r>
            <a:r>
              <a:rPr lang="en" sz="1200" err="1"/>
              <a:t>quantificar</a:t>
            </a:r>
            <a:r>
              <a:rPr lang="en" sz="1200"/>
              <a:t> </a:t>
            </a:r>
            <a:r>
              <a:rPr lang="en" sz="1200" err="1"/>
              <a:t>valores</a:t>
            </a:r>
            <a:r>
              <a:rPr lang="en" sz="1200"/>
              <a:t> </a:t>
            </a:r>
            <a:r>
              <a:rPr lang="en" sz="1200" err="1"/>
              <a:t>em</a:t>
            </a:r>
            <a:r>
              <a:rPr lang="en" sz="1200"/>
              <a:t> </a:t>
            </a:r>
            <a:r>
              <a:rPr lang="en" sz="1200" err="1"/>
              <a:t>falta</a:t>
            </a:r>
            <a:r>
              <a:rPr lang="en" sz="1200"/>
              <a:t>;</a:t>
            </a:r>
            <a:endParaRPr lang="pt-PT" sz="120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sz="120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err="1"/>
              <a:t>Verificar</a:t>
            </a:r>
            <a:r>
              <a:rPr lang="en" sz="1200"/>
              <a:t> a </a:t>
            </a:r>
            <a:r>
              <a:rPr lang="en" sz="1200" err="1"/>
              <a:t>coerência</a:t>
            </a:r>
            <a:r>
              <a:rPr lang="en" sz="1200"/>
              <a:t> temporal entre </a:t>
            </a:r>
            <a:r>
              <a:rPr lang="en" sz="1200" err="1"/>
              <a:t>datas</a:t>
            </a:r>
            <a:r>
              <a:rPr lang="en" sz="1200"/>
              <a:t> de </a:t>
            </a:r>
            <a:r>
              <a:rPr lang="en" sz="1200" err="1"/>
              <a:t>início</a:t>
            </a:r>
            <a:r>
              <a:rPr lang="en" sz="1200"/>
              <a:t> e </a:t>
            </a:r>
            <a:r>
              <a:rPr lang="en" sz="1200" err="1"/>
              <a:t>fim</a:t>
            </a:r>
            <a:r>
              <a:rPr lang="en" sz="1200"/>
              <a:t>;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sz="120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err="1"/>
              <a:t>Avaliar</a:t>
            </a:r>
            <a:r>
              <a:rPr lang="en" sz="1200"/>
              <a:t> o </a:t>
            </a:r>
            <a:r>
              <a:rPr lang="en" sz="1200" err="1"/>
              <a:t>formato</a:t>
            </a:r>
            <a:r>
              <a:rPr lang="en" sz="1200"/>
              <a:t> e </a:t>
            </a:r>
            <a:r>
              <a:rPr lang="en" sz="1200" err="1"/>
              <a:t>tipo</a:t>
            </a:r>
            <a:r>
              <a:rPr lang="en" sz="1200"/>
              <a:t> das </a:t>
            </a:r>
            <a:r>
              <a:rPr lang="en" sz="1200" err="1"/>
              <a:t>variáveis</a:t>
            </a:r>
            <a:r>
              <a:rPr lang="en" sz="1200"/>
              <a:t>;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sz="120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err="1"/>
              <a:t>Detetar</a:t>
            </a:r>
            <a:r>
              <a:rPr lang="en" sz="1200"/>
              <a:t> </a:t>
            </a:r>
            <a:r>
              <a:rPr lang="en" sz="1200" err="1"/>
              <a:t>possíveis</a:t>
            </a:r>
            <a:r>
              <a:rPr lang="en" sz="1200"/>
              <a:t> </a:t>
            </a:r>
            <a:r>
              <a:rPr lang="en" sz="1200" err="1"/>
              <a:t>valores</a:t>
            </a:r>
            <a:r>
              <a:rPr lang="en" sz="1200"/>
              <a:t> </a:t>
            </a:r>
            <a:r>
              <a:rPr lang="en" sz="1200" err="1"/>
              <a:t>anómalos</a:t>
            </a:r>
            <a:r>
              <a:rPr lang="en" sz="1200"/>
              <a:t> </a:t>
            </a:r>
            <a:r>
              <a:rPr lang="en" sz="1200" err="1"/>
              <a:t>ou</a:t>
            </a:r>
            <a:r>
              <a:rPr lang="en" sz="1200"/>
              <a:t> fora do </a:t>
            </a:r>
            <a:r>
              <a:rPr lang="en" sz="1200" err="1"/>
              <a:t>intervalo</a:t>
            </a:r>
            <a:r>
              <a:rPr lang="en" sz="1200"/>
              <a:t> </a:t>
            </a:r>
            <a:r>
              <a:rPr lang="en" sz="1200" err="1"/>
              <a:t>esperado</a:t>
            </a:r>
            <a:r>
              <a:rPr lang="en" sz="1200"/>
              <a:t>.</a:t>
            </a:r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pic>
        <p:nvPicPr>
          <p:cNvPr id="9" name="Imagem 8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A3721C20-EC9A-E987-87FC-38C053D9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179"/>
          <a:stretch/>
        </p:blipFill>
        <p:spPr>
          <a:xfrm>
            <a:off x="3378530" y="1574855"/>
            <a:ext cx="5326082" cy="22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68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B6FCC46-E960-F479-3E53-E042F795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58336A7B-DB75-A145-15BF-9A14A970ACBE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E87891BF-D702-D0DD-1A40-EA6E3B074DA8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3B6FDFDD-6D03-95E6-F85B-42679A51BCC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3BB7468D-EDE5-9829-78F2-DA3106F90D0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FF8B7C5B-EB51-AC98-E1F1-57D8770A453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A187A111-26CF-05F7-BC4A-F7DDFD5D920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B7643294-3A9B-EE08-B724-5D5A5277F1F5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62F8D51B-639A-7AEC-AD4D-F9B331AA9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Conclusões</a:t>
            </a:r>
            <a:endParaRPr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670D4F63-B513-C093-7888-3D64EEBB71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F8F0C97C-A355-64B2-F4F0-564CFB17CACC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964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Conclusão</a:t>
            </a:r>
            <a:endParaRPr lang="pt-PT" err="1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720000" y="1757533"/>
            <a:ext cx="7704000" cy="919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A </a:t>
            </a:r>
            <a:r>
              <a:rPr lang="en" err="1"/>
              <a:t>análise</a:t>
            </a:r>
            <a:r>
              <a:rPr lang="en"/>
              <a:t> </a:t>
            </a:r>
            <a:r>
              <a:rPr lang="en" err="1"/>
              <a:t>baseada</a:t>
            </a:r>
            <a:r>
              <a:rPr lang="en"/>
              <a:t> </a:t>
            </a:r>
            <a:r>
              <a:rPr lang="en" err="1"/>
              <a:t>em</a:t>
            </a:r>
            <a:r>
              <a:rPr lang="en"/>
              <a:t> dados reais do ICNF (2001–2025) </a:t>
            </a:r>
            <a:r>
              <a:rPr lang="en" err="1"/>
              <a:t>permitiu</a:t>
            </a:r>
            <a:r>
              <a:rPr lang="en"/>
              <a:t> </a:t>
            </a:r>
            <a:r>
              <a:rPr lang="en" err="1"/>
              <a:t>compreender</a:t>
            </a:r>
            <a:r>
              <a:rPr lang="en"/>
              <a:t> </a:t>
            </a:r>
            <a:r>
              <a:rPr lang="en" err="1"/>
              <a:t>melhor</a:t>
            </a:r>
            <a:r>
              <a:rPr lang="en"/>
              <a:t> </a:t>
            </a:r>
            <a:r>
              <a:rPr lang="en" err="1"/>
              <a:t>os</a:t>
            </a:r>
            <a:r>
              <a:rPr lang="en"/>
              <a:t> </a:t>
            </a:r>
            <a:r>
              <a:rPr lang="en" err="1"/>
              <a:t>incêndios</a:t>
            </a:r>
            <a:r>
              <a:rPr lang="en"/>
              <a:t> </a:t>
            </a:r>
            <a:r>
              <a:rPr lang="en" err="1"/>
              <a:t>florestais</a:t>
            </a:r>
            <a:r>
              <a:rPr lang="en"/>
              <a:t> </a:t>
            </a:r>
            <a:r>
              <a:rPr lang="en" err="1"/>
              <a:t>em</a:t>
            </a:r>
            <a:r>
              <a:rPr lang="en"/>
              <a:t> Portugal.</a:t>
            </a:r>
            <a:endParaRPr lang="pt-PT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A </a:t>
            </a:r>
            <a:r>
              <a:rPr lang="en" err="1"/>
              <a:t>Metodologia</a:t>
            </a:r>
            <a:r>
              <a:rPr lang="en"/>
              <a:t> CRISP-DM </a:t>
            </a:r>
            <a:r>
              <a:rPr lang="en" err="1"/>
              <a:t>garantiu</a:t>
            </a:r>
            <a:r>
              <a:rPr lang="en"/>
              <a:t> </a:t>
            </a:r>
            <a:r>
              <a:rPr lang="en" err="1"/>
              <a:t>uma</a:t>
            </a:r>
            <a:r>
              <a:rPr lang="en"/>
              <a:t> </a:t>
            </a:r>
            <a:r>
              <a:rPr lang="en" err="1"/>
              <a:t>abordagem</a:t>
            </a:r>
            <a:r>
              <a:rPr lang="en"/>
              <a:t> </a:t>
            </a:r>
            <a:r>
              <a:rPr lang="en" err="1"/>
              <a:t>estruturada</a:t>
            </a:r>
            <a:r>
              <a:rPr lang="en"/>
              <a:t> e </a:t>
            </a:r>
            <a:r>
              <a:rPr lang="en" err="1"/>
              <a:t>orientada</a:t>
            </a:r>
            <a:r>
              <a:rPr lang="en"/>
              <a:t> a </a:t>
            </a:r>
            <a:r>
              <a:rPr lang="en" err="1"/>
              <a:t>objetivos</a:t>
            </a:r>
            <a:r>
              <a:rPr lang="en"/>
              <a:t>. E </a:t>
            </a:r>
            <a:r>
              <a:rPr lang="en" err="1"/>
              <a:t>facilitou</a:t>
            </a:r>
            <a:r>
              <a:rPr lang="en"/>
              <a:t> a </a:t>
            </a:r>
            <a:r>
              <a:rPr lang="en" err="1"/>
              <a:t>compreensão</a:t>
            </a:r>
            <a:r>
              <a:rPr lang="en"/>
              <a:t> dos dados e a </a:t>
            </a:r>
            <a:r>
              <a:rPr lang="en" err="1"/>
              <a:t>definição</a:t>
            </a:r>
            <a:r>
              <a:rPr lang="en"/>
              <a:t> dos </a:t>
            </a:r>
            <a:r>
              <a:rPr lang="en" err="1"/>
              <a:t>objetivos</a:t>
            </a:r>
            <a:endParaRPr lang="en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Dados </a:t>
            </a:r>
            <a:r>
              <a:rPr lang="en" err="1"/>
              <a:t>mostraram</a:t>
            </a:r>
            <a:r>
              <a:rPr lang="en"/>
              <a:t>-se </a:t>
            </a:r>
            <a:r>
              <a:rPr lang="en" err="1"/>
              <a:t>adequados</a:t>
            </a:r>
            <a:r>
              <a:rPr lang="en"/>
              <a:t> para </a:t>
            </a:r>
            <a:r>
              <a:rPr lang="en" err="1"/>
              <a:t>modelação</a:t>
            </a:r>
            <a:r>
              <a:rPr lang="en"/>
              <a:t> </a:t>
            </a:r>
            <a:r>
              <a:rPr lang="en" err="1"/>
              <a:t>preditiva</a:t>
            </a:r>
            <a:r>
              <a:rPr lang="en"/>
              <a:t> e </a:t>
            </a:r>
            <a:r>
              <a:rPr lang="en" err="1"/>
              <a:t>descritiva</a:t>
            </a:r>
            <a:endParaRPr lang="en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390" name="Google Shape;390;p36"/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400"/>
              <a:t>Após a </a:t>
            </a:r>
            <a:r>
              <a:rPr lang="en" sz="1400" err="1"/>
              <a:t>conclusão</a:t>
            </a:r>
            <a:r>
              <a:rPr lang="en" sz="1400"/>
              <a:t> da </a:t>
            </a:r>
            <a:r>
              <a:rPr lang="en" sz="1400" err="1"/>
              <a:t>parte</a:t>
            </a:r>
            <a:r>
              <a:rPr lang="en" sz="1400"/>
              <a:t> 1  </a:t>
            </a:r>
            <a:r>
              <a:rPr lang="en" sz="1400" err="1"/>
              <a:t>foi</a:t>
            </a:r>
            <a:r>
              <a:rPr lang="en" sz="1400"/>
              <a:t> </a:t>
            </a:r>
            <a:r>
              <a:rPr lang="en" sz="1400" err="1"/>
              <a:t>possível</a:t>
            </a:r>
            <a:r>
              <a:rPr lang="en" sz="1400"/>
              <a:t> </a:t>
            </a:r>
            <a:r>
              <a:rPr lang="en" sz="1400" err="1"/>
              <a:t>concluir</a:t>
            </a:r>
            <a:r>
              <a:rPr lang="en" sz="1400"/>
              <a:t>: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9" r="199"/>
          <a:stretch/>
        </p:blipFill>
        <p:spPr>
          <a:xfrm flipH="1">
            <a:off x="5727454" y="-14250"/>
            <a:ext cx="3434100" cy="5172000"/>
          </a:xfrm>
          <a:prstGeom prst="rect">
            <a:avLst/>
          </a:prstGeom>
        </p:spPr>
      </p:pic>
      <p:grpSp>
        <p:nvGrpSpPr>
          <p:cNvPr id="441" name="Google Shape;441;p40"/>
          <p:cNvGrpSpPr/>
          <p:nvPr/>
        </p:nvGrpSpPr>
        <p:grpSpPr>
          <a:xfrm flipH="1">
            <a:off x="1556739" y="-51525"/>
            <a:ext cx="5928976" cy="5195363"/>
            <a:chOff x="992699" y="1"/>
            <a:chExt cx="5928976" cy="5143924"/>
          </a:xfrm>
        </p:grpSpPr>
        <p:pic>
          <p:nvPicPr>
            <p:cNvPr id="442" name="Google Shape;442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3001232" y="1684311"/>
            <a:ext cx="1064471" cy="861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FIM</a:t>
            </a:r>
          </a:p>
        </p:txBody>
      </p:sp>
      <p:cxnSp>
        <p:nvCxnSpPr>
          <p:cNvPr id="448" name="Google Shape;448;p4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55F78-AAFA-47E8-2178-2F9B577ACFA1}"/>
              </a:ext>
            </a:extLst>
          </p:cNvPr>
          <p:cNvSpPr txBox="1"/>
          <p:nvPr/>
        </p:nvSpPr>
        <p:spPr>
          <a:xfrm>
            <a:off x="521030" y="4035384"/>
            <a:ext cx="49549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2F3536"/>
                </a:solidFill>
                <a:latin typeface="Assistant"/>
                <a:cs typeface="Assistant"/>
              </a:rPr>
              <a:t>Eliana Oliveira   Jéssica Grácio   Maria Fialho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/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/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81" name="Google Shape;381;p3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D43FF191-C42C-7F4E-228B-2E5E7522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9ED8B250-3F20-EED3-EB48-BF747937F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Introdução</a:t>
            </a:r>
            <a:endParaRPr lang="pt-PT" err="1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52961C86-E8C3-29FA-4F8B-906DDB5F5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595484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Os incêndios florestais têm tido um impacto significativo em Portugal nas últimas décadas.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O projeto baseia-se numa base de dados disponibilizada pelo ICNF (Instituto da Conservação da Natureza e das Florestas), com registos detalhados de incêndios desde 2001, incluindo localização, causas, áreas ardidas e tempos de resposta.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O objetivo é aplicar a metodologia CRISP-DM à análise destes dados, para identificar padrões e apoiar estratégias de prevenção e combate.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Esta entrega corresponde à Parte I do projeto, focada na compreensão do negócio e dos dados, definindo objetivos, critérios de sucesso e plano de trabalho.</a:t>
            </a:r>
          </a:p>
        </p:txBody>
      </p:sp>
    </p:spTree>
    <p:extLst>
      <p:ext uri="{BB962C8B-B14F-4D97-AF65-F5344CB8AC3E}">
        <p14:creationId xmlns:p14="http://schemas.microsoft.com/office/powerpoint/2010/main" val="33039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0BEB3DF2-17BB-3E51-5C77-CDD41D24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03469BDE-3A32-6C42-F42F-D98BA8719D5A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88BAA5A5-347F-A50A-5BB5-D34F6E4DCDFD}"/>
              </a:ext>
            </a:extLst>
          </p:cNvPr>
          <p:cNvGrpSpPr/>
          <p:nvPr/>
        </p:nvGrpSpPr>
        <p:grpSpPr>
          <a:xfrm flipH="1">
            <a:off x="742329" y="2904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99C86BF4-D2A8-EDA8-BFCD-962B9B1959B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D914A129-5CD0-795B-A41C-106B7725B59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1CB50B29-D8A9-3092-F6C8-256E03F0B95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0C440B1A-A0B3-9515-6C58-C714AD7E8DB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76DC958B-54BE-2C82-3429-51D1ACD9A946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1317C44F-0095-BE5A-3389-41B46E227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Compreensão do Negócio</a:t>
            </a:r>
            <a:endParaRPr sz="3600"/>
          </a:p>
        </p:txBody>
      </p:sp>
      <p:sp>
        <p:nvSpPr>
          <p:cNvPr id="379" name="Google Shape;379;p35">
            <a:extLst>
              <a:ext uri="{FF2B5EF4-FFF2-40B4-BE49-F238E27FC236}">
                <a16:creationId xmlns:a16="http://schemas.microsoft.com/office/drawing/2014/main" id="{694327EA-6709-C1D1-2AA1-A3890F8318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800" y="3766893"/>
            <a:ext cx="412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do Negócio</a:t>
            </a:r>
            <a:endParaRPr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E7E68521-0F72-F051-4C9D-737974709A4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D40DC35-6124-C138-AF23-598964FDD95D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78;p35">
            <a:extLst>
              <a:ext uri="{FF2B5EF4-FFF2-40B4-BE49-F238E27FC236}">
                <a16:creationId xmlns:a16="http://schemas.microsoft.com/office/drawing/2014/main" id="{8C9157D8-D5D8-F126-49FB-D19A233C42C4}"/>
              </a:ext>
            </a:extLst>
          </p:cNvPr>
          <p:cNvSpPr txBox="1">
            <a:spLocks/>
          </p:cNvSpPr>
          <p:nvPr/>
        </p:nvSpPr>
        <p:spPr>
          <a:xfrm>
            <a:off x="-2871" y="267422"/>
            <a:ext cx="4127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5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sz="3600"/>
              <a:t>FASE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8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0FCB977B-771A-CF69-65C5-6C285D45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BAE0D9C1-8B9F-6AFA-089D-7C28A17DD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Objetivos</a:t>
            </a:r>
            <a:r>
              <a:rPr lang="en"/>
              <a:t> de </a:t>
            </a:r>
            <a:r>
              <a:rPr lang="en" err="1"/>
              <a:t>Negócio</a:t>
            </a:r>
            <a:endParaRPr lang="pt-PT" err="1"/>
          </a:p>
        </p:txBody>
      </p:sp>
      <p:pic>
        <p:nvPicPr>
          <p:cNvPr id="17" name="Imagem 16" descr="Uma imagem com texto, captura de ecrã, Tipo de letra, número&#10;&#10;Os conteúdos gerados por IA poderão estar incorretos.">
            <a:extLst>
              <a:ext uri="{FF2B5EF4-FFF2-40B4-BE49-F238E27FC236}">
                <a16:creationId xmlns:a16="http://schemas.microsoft.com/office/drawing/2014/main" id="{C4928345-F1F1-EE3C-FFC3-F89559EE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195620"/>
            <a:ext cx="5212895" cy="3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A6E50E3E-3588-739E-29EB-B0EB736C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5CC7F059-D9DD-D168-629F-71E0F4868FDD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EC749F17-BD9A-1345-4AEE-7BDEC9427E7B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4327AAF3-1E6E-202C-CF64-3F90A7DE9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Compreensão do Negócio</a:t>
            </a:r>
            <a:endParaRPr sz="3600"/>
          </a:p>
        </p:txBody>
      </p:sp>
      <p:sp>
        <p:nvSpPr>
          <p:cNvPr id="379" name="Google Shape;379;p35">
            <a:extLst>
              <a:ext uri="{FF2B5EF4-FFF2-40B4-BE49-F238E27FC236}">
                <a16:creationId xmlns:a16="http://schemas.microsoft.com/office/drawing/2014/main" id="{987421A9-3E68-C7CE-591C-28A2750933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800" y="3766893"/>
            <a:ext cx="412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de Data Mining</a:t>
            </a:r>
            <a:endParaRPr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D6EF0C02-E500-2E3A-ABEE-D289AAC726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715696DC-3AA3-C954-2269-11293D35A81B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78;p35">
            <a:extLst>
              <a:ext uri="{FF2B5EF4-FFF2-40B4-BE49-F238E27FC236}">
                <a16:creationId xmlns:a16="http://schemas.microsoft.com/office/drawing/2014/main" id="{7F416609-1CC0-BB5C-6E1A-54EA6200C454}"/>
              </a:ext>
            </a:extLst>
          </p:cNvPr>
          <p:cNvSpPr txBox="1">
            <a:spLocks/>
          </p:cNvSpPr>
          <p:nvPr/>
        </p:nvSpPr>
        <p:spPr>
          <a:xfrm>
            <a:off x="-2871" y="267422"/>
            <a:ext cx="4127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5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sz="3600"/>
              <a:t>FASE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203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4859377-F088-60DE-203B-F25ABBE8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DFF8BEB7-99DA-1EC9-77D0-6957BCADF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Objetivos</a:t>
            </a:r>
            <a:r>
              <a:rPr lang="en"/>
              <a:t> de Data Mining</a:t>
            </a:r>
            <a:endParaRPr lang="pt-PT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E2F628E-9F0A-69E4-901E-24752868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80277"/>
              </p:ext>
            </p:extLst>
          </p:nvPr>
        </p:nvGraphicFramePr>
        <p:xfrm>
          <a:off x="1187532" y="1499259"/>
          <a:ext cx="6655629" cy="2924003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3025753">
                  <a:extLst>
                    <a:ext uri="{9D8B030D-6E8A-4147-A177-3AD203B41FA5}">
                      <a16:colId xmlns:a16="http://schemas.microsoft.com/office/drawing/2014/main" val="2304035567"/>
                    </a:ext>
                  </a:extLst>
                </a:gridCol>
                <a:gridCol w="3629876">
                  <a:extLst>
                    <a:ext uri="{9D8B030D-6E8A-4147-A177-3AD203B41FA5}">
                      <a16:colId xmlns:a16="http://schemas.microsoft.com/office/drawing/2014/main" val="3056867977"/>
                    </a:ext>
                  </a:extLst>
                </a:gridCol>
              </a:tblGrid>
              <a:tr h="3392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br>
                        <a:rPr lang="pt-PT" sz="900" b="1">
                          <a:solidFill>
                            <a:srgbClr val="FFFFFF"/>
                          </a:solidFill>
                          <a:effectLst/>
                          <a:latin typeface="Aptos"/>
                          <a:ea typeface="Aptos" panose="020B0004020202020204" pitchFamily="34" charset="0"/>
                          <a:cs typeface="Times New Roman"/>
                        </a:rPr>
                      </a:br>
                      <a:r>
                        <a:rPr lang="pt-PT" sz="1000" b="1">
                          <a:solidFill>
                            <a:srgbClr val="FFFFFF"/>
                          </a:solidFill>
                          <a:effectLst/>
                        </a:rPr>
                        <a:t>Objetivos de Negócio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sz="10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  <a:effectLst/>
                        </a:rPr>
                        <a:t>Objetivos de Data Mining</a:t>
                      </a:r>
                      <a:endParaRPr lang="en-GB" sz="10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61671"/>
                  </a:ext>
                </a:extLst>
              </a:tr>
              <a:tr h="8821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1. Redução de reacendimentos</a:t>
                      </a:r>
                      <a:endParaRPr lang="en-GB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GB" sz="10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</a:rPr>
                        <a:t>Identificar as características mais associadas aos reacendimentos, com base em variáveis como tipo de causa, condições meteorológicas após extinção, tempo de rescaldo, localização, entre outras. (Classificação)</a:t>
                      </a:r>
                      <a:endParaRPr lang="en-GB" sz="8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95318"/>
                  </a:ext>
                </a:extLst>
              </a:tr>
              <a:tr h="7094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effectLst/>
                        </a:rPr>
                        <a:t>2. Otimização do tempo da primeira Intervenção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800">
                          <a:effectLst/>
                        </a:rPr>
                        <a:t>Analisar fatores que influenciam o tempo de resposta, como a distância à unidade de bombeiros, hora e data de início do despacho, ou número de ocorrências simultâneas, e prever situações de risco de atrasos operacionais. (Regressão)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290858"/>
                  </a:ext>
                </a:extLst>
              </a:tr>
              <a:tr h="42564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000" b="1">
                          <a:solidFill>
                            <a:srgbClr val="000000"/>
                          </a:solidFill>
                          <a:effectLst/>
                        </a:rPr>
                        <a:t>3. Prevenção de grandes incêndios</a:t>
                      </a:r>
                      <a:endParaRPr lang="en-GB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800">
                          <a:solidFill>
                            <a:srgbClr val="000000"/>
                          </a:solidFill>
                          <a:effectLst/>
                        </a:rPr>
                        <a:t>Estimar a probabilidade de um incêndio evoluir para grande dimensão, com base em fatores meteorológicos e outros indicadores. (Classifcição)</a:t>
                      </a:r>
                      <a:endParaRPr lang="pt-PT" sz="8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67024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>
                          <a:effectLst/>
                        </a:rPr>
                        <a:t>4. Criação de perfis territoriais de risco</a:t>
                      </a:r>
                      <a:endParaRPr lang="pt-PT" sz="10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800">
                          <a:effectLst/>
                        </a:rPr>
                        <a:t>Criação de clusters com base no número médio de incêndios, área ardida, perigosidade, tipo de causa e meteorologia média que representem o risco nas diferentes localidades. (Clusterização)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94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491CFB1D-C8B7-6031-3FBF-4FAD4B565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1728C014-E146-0A84-76D9-4E008F6F788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D27DE554-E3C0-FA45-3C20-11F5AD7253A6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4BD3D97D-C34C-1C4E-CE02-32A5E89D528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C40D592E-340F-39BF-3380-FE3EA55E23A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1856A9A9-567D-1DAB-343A-DB33B54E2E1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BF340828-FD36-A8C2-C4A6-574B1DC26E3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F0B079EA-45D0-492A-BE33-36EC182C9637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C2E8CA79-A39B-D6D3-39AC-042A2144E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Compreensão do Negócio</a:t>
            </a:r>
            <a:endParaRPr sz="3600"/>
          </a:p>
        </p:txBody>
      </p:sp>
      <p:sp>
        <p:nvSpPr>
          <p:cNvPr id="379" name="Google Shape;379;p35">
            <a:extLst>
              <a:ext uri="{FF2B5EF4-FFF2-40B4-BE49-F238E27FC236}">
                <a16:creationId xmlns:a16="http://schemas.microsoft.com/office/drawing/2014/main" id="{5E818FF7-E4EB-50BA-56E0-219CB86F2B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2800" y="3766893"/>
            <a:ext cx="412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projeto</a:t>
            </a:r>
            <a:endParaRPr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F37935EE-66D8-C435-E1C9-FA3E9B029F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789AFEA7-AA41-F733-59BC-7DE50C9189C7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78;p35">
            <a:extLst>
              <a:ext uri="{FF2B5EF4-FFF2-40B4-BE49-F238E27FC236}">
                <a16:creationId xmlns:a16="http://schemas.microsoft.com/office/drawing/2014/main" id="{E744BE00-8B3A-19E3-F0AF-0AE9A237CD33}"/>
              </a:ext>
            </a:extLst>
          </p:cNvPr>
          <p:cNvSpPr txBox="1">
            <a:spLocks/>
          </p:cNvSpPr>
          <p:nvPr/>
        </p:nvSpPr>
        <p:spPr>
          <a:xfrm>
            <a:off x="-2871" y="267422"/>
            <a:ext cx="41277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5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"/>
              <a:buNone/>
              <a:defRPr sz="36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sz="3600"/>
              <a:t>FASE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6000695"/>
      </p:ext>
    </p:extLst>
  </p:cSld>
  <p:clrMapOvr>
    <a:masterClrMapping/>
  </p:clrMapOvr>
</p:sld>
</file>

<file path=ppt/theme/theme1.xml><?xml version="1.0" encoding="utf-8"?>
<a:theme xmlns:a="http://schemas.openxmlformats.org/drawingml/2006/main" name="Fire, Drought and Deforestation Relationships Thesis Defense by Slidesgo">
  <a:themeElements>
    <a:clrScheme name="Simple Light">
      <a:dk1>
        <a:srgbClr val="2F3536"/>
      </a:dk1>
      <a:lt1>
        <a:srgbClr val="F5F5F5"/>
      </a:lt1>
      <a:dk2>
        <a:srgbClr val="83838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36b85ad-a448-4186-a9af-e3ccad3302c5}" enabled="0" method="" siteId="{536b85ad-a448-4186-a9af-e3ccad3302c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Apresentação na tela (16:9)</PresentationFormat>
  <Paragraphs>199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8" baseType="lpstr">
      <vt:lpstr>Arial</vt:lpstr>
      <vt:lpstr>DM Sans</vt:lpstr>
      <vt:lpstr>Figtree SemiBold</vt:lpstr>
      <vt:lpstr>Noto Sans Light</vt:lpstr>
      <vt:lpstr>Aptos</vt:lpstr>
      <vt:lpstr>Assistant Light</vt:lpstr>
      <vt:lpstr>Figtree</vt:lpstr>
      <vt:lpstr>Encode Sans</vt:lpstr>
      <vt:lpstr>Nunito Light</vt:lpstr>
      <vt:lpstr>Assistant</vt:lpstr>
      <vt:lpstr>Fire, Drought and Deforestation Relationships Thesis Defense by Slidesgo</vt:lpstr>
      <vt:lpstr>Data Mining Aplicada à Gestão de Incêncios</vt:lpstr>
      <vt:lpstr>01</vt:lpstr>
      <vt:lpstr>Introdução</vt:lpstr>
      <vt:lpstr>Introdução</vt:lpstr>
      <vt:lpstr>Compreensão do Negócio</vt:lpstr>
      <vt:lpstr>Objetivos de Negócio</vt:lpstr>
      <vt:lpstr>Compreensão do Negócio</vt:lpstr>
      <vt:lpstr>Objetivos de Data Mining</vt:lpstr>
      <vt:lpstr>Compreensão do Negócio</vt:lpstr>
      <vt:lpstr>Plano de Projeto</vt:lpstr>
      <vt:lpstr>Compreensão dos Dados</vt:lpstr>
      <vt:lpstr>Recolha dos dados</vt:lpstr>
      <vt:lpstr>Descrição dos dados</vt:lpstr>
      <vt:lpstr>Compreensão dos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Compreensão dos Dados</vt:lpstr>
      <vt:lpstr>Qualidade de Dados</vt:lpstr>
      <vt:lpstr>Conclusões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Eliana Oliveira</dc:creator>
  <cp:lastModifiedBy>Eliana Domingues Oliveira</cp:lastModifiedBy>
  <cp:revision>2</cp:revision>
  <dcterms:modified xsi:type="dcterms:W3CDTF">2025-05-05T16:59:39Z</dcterms:modified>
</cp:coreProperties>
</file>