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4"/>
  </p:notesMasterIdLst>
  <p:sldIdLst>
    <p:sldId id="256" r:id="rId2"/>
    <p:sldId id="258" r:id="rId3"/>
    <p:sldId id="259" r:id="rId4"/>
    <p:sldId id="312" r:id="rId5"/>
    <p:sldId id="306" r:id="rId6"/>
    <p:sldId id="314" r:id="rId7"/>
    <p:sldId id="307" r:id="rId8"/>
    <p:sldId id="315" r:id="rId9"/>
    <p:sldId id="335" r:id="rId10"/>
    <p:sldId id="336" r:id="rId11"/>
    <p:sldId id="337" r:id="rId12"/>
    <p:sldId id="332" r:id="rId13"/>
    <p:sldId id="334" r:id="rId14"/>
    <p:sldId id="338" r:id="rId15"/>
    <p:sldId id="308" r:id="rId16"/>
    <p:sldId id="339" r:id="rId17"/>
    <p:sldId id="345" r:id="rId18"/>
    <p:sldId id="342" r:id="rId19"/>
    <p:sldId id="346" r:id="rId20"/>
    <p:sldId id="343" r:id="rId21"/>
    <p:sldId id="347" r:id="rId22"/>
    <p:sldId id="348" r:id="rId23"/>
    <p:sldId id="349" r:id="rId24"/>
    <p:sldId id="350" r:id="rId25"/>
    <p:sldId id="351" r:id="rId26"/>
    <p:sldId id="355" r:id="rId27"/>
    <p:sldId id="356" r:id="rId28"/>
    <p:sldId id="309" r:id="rId29"/>
    <p:sldId id="344" r:id="rId30"/>
    <p:sldId id="358" r:id="rId31"/>
    <p:sldId id="352" r:id="rId32"/>
    <p:sldId id="359" r:id="rId33"/>
    <p:sldId id="353" r:id="rId34"/>
    <p:sldId id="360" r:id="rId35"/>
    <p:sldId id="354" r:id="rId36"/>
    <p:sldId id="357" r:id="rId37"/>
    <p:sldId id="361" r:id="rId38"/>
    <p:sldId id="310" r:id="rId39"/>
    <p:sldId id="341" r:id="rId40"/>
    <p:sldId id="311" r:id="rId41"/>
    <p:sldId id="260" r:id="rId42"/>
    <p:sldId id="264" r:id="rId43"/>
  </p:sldIdLst>
  <p:sldSz cx="9144000" cy="5143500" type="screen16x9"/>
  <p:notesSz cx="6858000" cy="9144000"/>
  <p:embeddedFontLst>
    <p:embeddedFont>
      <p:font typeface="Assistant" pitchFamily="2" charset="-79"/>
      <p:regular r:id="rId45"/>
      <p:bold r:id="rId46"/>
    </p:embeddedFont>
    <p:embeddedFont>
      <p:font typeface="Assistant Light" pitchFamily="2" charset="-79"/>
      <p:regular r:id="rId47"/>
    </p:embeddedFont>
    <p:embeddedFont>
      <p:font typeface="DM Sans" pitchFamily="2" charset="0"/>
      <p:regular r:id="rId48"/>
      <p:bold r:id="rId49"/>
      <p:italic r:id="rId50"/>
      <p:boldItalic r:id="rId51"/>
    </p:embeddedFont>
    <p:embeddedFont>
      <p:font typeface="Encode Sans" panose="020B0604020202020204" charset="0"/>
      <p:regular r:id="rId52"/>
      <p:bold r:id="rId53"/>
    </p:embeddedFont>
    <p:embeddedFont>
      <p:font typeface="Nunito Light" pitchFamily="2" charset="0"/>
      <p:regular r:id="rId54"/>
      <p: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634C3-9593-4C00-A1A0-CA403B0C184D}" v="116" dt="2025-06-27T18:18:58.363"/>
    <p1510:client id="{95F1B2E1-94BF-41A7-AD08-E20D3ED30448}" v="1876" dt="2025-06-27T17:35:43.453"/>
  </p1510:revLst>
</p1510:revInfo>
</file>

<file path=ppt/tableStyles.xml><?xml version="1.0" encoding="utf-8"?>
<a:tblStyleLst xmlns:a="http://schemas.openxmlformats.org/drawingml/2006/main" def="{B359226B-897E-4DB8-8FF8-A15CDEE7CC86}">
  <a:tblStyle styleId="{B359226B-897E-4DB8-8FF8-A15CDEE7CC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Maria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D852FC83-919D-28A8-0D80-A36788F4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1429DC3C-E69F-B381-7034-768F0274E7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0E8CBD2C-4485-0E5C-E23D-36D868BD6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609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D54AC864-30FB-D1DC-C0B4-E30C597D8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564DB871-EB6F-EAB1-66A0-AA8415FC2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1A0D2224-C2AD-40B2-7B05-D28BEF005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9737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E1F0756B-48F9-AED5-B2E0-B7994F7A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AFDA1623-64EA-12D9-673F-94651E5F55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18307E03-E36E-BD1C-9514-F0625D06E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488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F7768F59-CEE4-1B8C-482F-5794AE06A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B9DEF2DC-061F-1A29-2C76-87C3B6A26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7CAC614-981E-0200-B413-7E9B0A91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3917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9258D1A6-2632-B9FB-C896-893EFB8C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A645CA12-5B53-4650-9E37-8C3601FC7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FDD6B446-A214-3517-BC85-3D566333A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90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5804CA60-D032-FE68-2EC0-8A245FEF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611041D3-372D-AC4C-5F0B-ED1D6B9AE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AA4F143-C5FD-0387-0B82-45D4BE5EC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8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49448E8-C61D-7788-1C5D-DD718A65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A1545F86-764A-07F9-43C6-4FCDC1110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2E40155B-ADB6-BFB3-7072-9F7641F35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441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18170E67-E9B6-1EB4-834E-1131F7B7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6EE0A007-F15A-983C-B9D5-3E0B9423A4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047A1CE5-7FEA-4916-6480-08FF3D42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214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87C769B2-9510-A6BF-4508-01C4B904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44F784E-A5BC-F570-B32D-171E3142F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577CC765-72DA-5198-F530-31C868F9E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30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1BE0CFA-9A15-3E27-249C-7163A06DA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2B616C51-2DA8-6372-AEEC-4759707E6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126167E7-6474-03BC-C3B5-01112EDC8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60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8CA0965A-C591-D98F-735B-65D9ED82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E65F63F-4328-7FC7-5C7C-77B4883B9C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2AA1D922-0C15-F329-B09C-C188CEB2F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116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BDBFF56-46A2-EFEC-C344-7D6FC8D4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6890C12-F3CE-A8FB-4847-5FD38B7ED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ED0E847-779B-99F4-9505-BC433F7F4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8069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E50B248F-8180-A53B-12BC-210EC8B3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95BC1CCA-8345-24B5-F4AB-3C5A1F1283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6CD2588-4874-78FB-D578-65B227864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826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6A37DC2F-C561-107F-C769-EC8C2EA3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3CCA50C3-3511-F5A2-8371-E1D8C61E0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E4E45078-3E6C-D9BA-C2F6-0CCF960AC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834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BF97F1EE-7D81-2E6B-835E-11D57075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5430F47-5264-D521-34CC-F5C305A97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7B797A73-B045-097F-E721-4DB491CCA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0483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9930EA8F-61F7-A106-F32D-5C2506D0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73FE4B5-767A-4AE3-08CC-3C63E968B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6E3FA552-7F9C-9597-3A5F-17DEF6F6B1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64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AC15E17C-17F7-2965-2273-C6C895A6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3F1772E6-0127-76AA-C98B-DCC0EBC8D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F4A31BC7-A53D-654E-FC72-5EC26D03FB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5247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448F1A58-8D5F-027F-DBEE-11780FBA3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C323641A-02FF-A16F-12BC-7EE9EA9B47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5DC1AFAC-9336-A1A0-6742-DAD36C541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872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0A68D3B1-1FA0-6D25-FEA2-DDB9DFBE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190D21FD-E522-9569-1389-3DD7D7D71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025C5EB-7D17-ED8A-61B4-C88C1D3E3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21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3B20601E-B034-036A-86EB-6B894CBB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F5773E75-938E-C054-87A7-8FEB61CBAE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9C3A79D0-54FE-D66B-82E2-C5DA73C28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218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D32932B-BDC4-AAE4-7381-0E2829E1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FCB473E-165B-013E-4C1D-C3BD81BAA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AC365237-4F11-BF98-5E7E-54028C0C3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2305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299F3015-B0ED-AEF7-A414-0B47C9C5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C995BB1-5659-7D12-4AD3-47DA9AD6E9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23D37E0A-CB00-44F1-CDA5-8184B9BB1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871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257C480A-085C-706F-FE28-4512FBC5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12048E08-F8BF-D09F-9FC4-B47EB4DFCF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DE8E22F-01C8-E907-3038-5F3189469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541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81BF0FE-56EF-B959-80C8-F14A761B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66A688E-B457-9F85-B804-2A7DCC9E31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16C88549-5924-B05F-B922-366DD351DD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135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0672A22-A7AA-9798-8202-AC5D44CD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6E6CB561-D03E-2031-D0C0-543062220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78EF98A5-9117-1889-43CB-EECDAD0E3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125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8712C069-7B2F-0A9F-E04D-0CD09968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6BA78AB8-E41F-07D1-4B52-D965E544B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CDD80657-0B5C-C134-39FD-95521E641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720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6091140-3859-47D8-67BC-0687EBF78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0CF14016-A783-DBBB-4AE3-20D2C5ABF4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34508EE7-83A6-5748-50AF-6EAF5F884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40771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FD32E6D-2AB1-3878-8594-E0441CCBF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FFCDF8D-5EA8-6DA5-098E-C5BE3E201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DFDB47DA-87CB-7D17-80A5-10921D3D9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88048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8CB11D26-CC0E-F53A-855C-AAD9D2B4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0953DC6B-5651-A84D-7047-545893855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DF05EC34-A7F7-E79E-4D20-E458E8C6D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04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CC20891-FA24-E970-5F24-AE37B0FE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AD291FF-3A97-B3DC-AABD-7D2D986F10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9386F87C-9C29-E74A-8B13-2EF1FCE78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982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3977911-344A-20A5-1A04-4E81A432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D1FEC300-1305-16EE-E09F-B7650A221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0CE4F93-4FBA-041D-9D20-07D426CDF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Instituto da Conservação da Natureza e das Florestas (ICNF).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Gestão de Incêndios Florestais (SGIF) – depois de entrarmos em contacto com o ICNF, com o comandante Rui Almeida, para percebemos como este sistema tem os dados desde o inicio do despacho de meios de combate até ao fim do incêndio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Industry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Standard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pt-PT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Data </a:t>
            </a:r>
            <a:r>
              <a:rPr lang="pt-PT" sz="1800" i="1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6447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1FC4851D-51DB-564C-5ED1-3139589E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F9FECAD1-54D1-7A43-81AA-E237A41B9D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3877F79-CDCF-EC66-9CA6-335849ACB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09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jessica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4bba1e4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4bba1e4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3B086A70-66E9-6C37-3D9B-1F8F803A0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ECE03F3D-6B55-3EB0-F197-24704280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423477DB-BF70-4A8C-BE60-BCA77B21D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730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CEDA415B-5BFF-79C8-E829-1F74EAC24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72F74388-F107-CE5B-73AF-AD6D8805B9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342C9550-9DE0-CECB-A828-421258D56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488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F203A653-A055-A20F-15F7-358AC87E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731036b11_0_0:notes">
            <a:extLst>
              <a:ext uri="{FF2B5EF4-FFF2-40B4-BE49-F238E27FC236}">
                <a16:creationId xmlns:a16="http://schemas.microsoft.com/office/drawing/2014/main" id="{4A13B2BB-AF04-E28B-334D-E7A717A80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731036b11_0_0:notes">
            <a:extLst>
              <a:ext uri="{FF2B5EF4-FFF2-40B4-BE49-F238E27FC236}">
                <a16:creationId xmlns:a16="http://schemas.microsoft.com/office/drawing/2014/main" id="{94524D4C-E445-26EE-4FC6-137F4F3AF8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Jéssica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937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7966417F-1AF6-15EB-A3FE-7C425F51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93856B5C-CA63-E8E1-6771-746D8EBBA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D5501D38-EB76-EDDC-7679-591DED4F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Jéssica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253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>
          <a:extLst>
            <a:ext uri="{FF2B5EF4-FFF2-40B4-BE49-F238E27FC236}">
              <a16:creationId xmlns:a16="http://schemas.microsoft.com/office/drawing/2014/main" id="{F384C734-378B-3A9D-148B-0232D1C6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4bba1e45c_0_0:notes">
            <a:extLst>
              <a:ext uri="{FF2B5EF4-FFF2-40B4-BE49-F238E27FC236}">
                <a16:creationId xmlns:a16="http://schemas.microsoft.com/office/drawing/2014/main" id="{A1B3AA66-C5EC-C74C-7670-268620700F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4bba1e45c_0_0:notes">
            <a:extLst>
              <a:ext uri="{FF2B5EF4-FFF2-40B4-BE49-F238E27FC236}">
                <a16:creationId xmlns:a16="http://schemas.microsoft.com/office/drawing/2014/main" id="{832DD8C8-6BEE-B58A-BEB5-E2AE43F294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Eliana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90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820475" y="-3148401"/>
            <a:ext cx="7333600" cy="9288400"/>
            <a:chOff x="992698" y="-3"/>
            <a:chExt cx="4102025" cy="5143933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3225" y="919663"/>
            <a:ext cx="4382100" cy="2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13225" y="3620063"/>
            <a:ext cx="2191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 flipH="1">
            <a:off x="5729953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1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90" name="Google Shape;90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716925" y="1811602"/>
            <a:ext cx="4449600" cy="9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716921" y="2720588"/>
            <a:ext cx="4449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1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 rot="5400000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00" name="Google Shape;100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2208473" y="14951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"/>
          </p:nvPr>
        </p:nvSpPr>
        <p:spPr>
          <a:xfrm>
            <a:off x="5638108" y="1495178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3"/>
          </p:nvPr>
        </p:nvSpPr>
        <p:spPr>
          <a:xfrm>
            <a:off x="5638108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4"/>
          </p:nvPr>
        </p:nvSpPr>
        <p:spPr>
          <a:xfrm>
            <a:off x="2208473" y="262521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129789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473121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731212" y="1487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 hasCustomPrompt="1"/>
          </p:nvPr>
        </p:nvSpPr>
        <p:spPr>
          <a:xfrm>
            <a:off x="1297892" y="264055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9"/>
          </p:nvPr>
        </p:nvSpPr>
        <p:spPr>
          <a:xfrm>
            <a:off x="5638108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3"/>
          </p:nvPr>
        </p:nvSpPr>
        <p:spPr>
          <a:xfrm>
            <a:off x="2208473" y="3755266"/>
            <a:ext cx="223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3121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>
            <a:off x="1297892" y="3770600"/>
            <a:ext cx="731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6"/>
          </p:nvPr>
        </p:nvSpPr>
        <p:spPr>
          <a:xfrm>
            <a:off x="2208473" y="13188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7"/>
          </p:nvPr>
        </p:nvSpPr>
        <p:spPr>
          <a:xfrm>
            <a:off x="5638108" y="131883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8"/>
          </p:nvPr>
        </p:nvSpPr>
        <p:spPr>
          <a:xfrm>
            <a:off x="5638108" y="244888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9"/>
          </p:nvPr>
        </p:nvSpPr>
        <p:spPr>
          <a:xfrm>
            <a:off x="2208473" y="244887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20"/>
          </p:nvPr>
        </p:nvSpPr>
        <p:spPr>
          <a:xfrm>
            <a:off x="5638108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1"/>
          </p:nvPr>
        </p:nvSpPr>
        <p:spPr>
          <a:xfrm>
            <a:off x="2208473" y="3578929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123" name="Google Shape;123;p1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26" name="Google Shape;126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4"/>
          <p:cNvGrpSpPr/>
          <p:nvPr/>
        </p:nvGrpSpPr>
        <p:grpSpPr>
          <a:xfrm rot="-5400000">
            <a:off x="818973" y="-862401"/>
            <a:ext cx="7333600" cy="9288400"/>
            <a:chOff x="992698" y="-3"/>
            <a:chExt cx="4102025" cy="5143933"/>
          </a:xfrm>
        </p:grpSpPr>
        <p:pic>
          <p:nvPicPr>
            <p:cNvPr id="131" name="Google Shape;131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4"/>
          <p:cNvSpPr>
            <a:spLocks noGrp="1"/>
          </p:cNvSpPr>
          <p:nvPr>
            <p:ph type="pic" idx="2"/>
          </p:nvPr>
        </p:nvSpPr>
        <p:spPr>
          <a:xfrm flipH="1">
            <a:off x="-97850" y="-14251"/>
            <a:ext cx="3434100" cy="5172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4"/>
          <p:cNvGrpSpPr/>
          <p:nvPr/>
        </p:nvGrpSpPr>
        <p:grpSpPr>
          <a:xfrm>
            <a:off x="1556750" y="-265299"/>
            <a:ext cx="5928976" cy="5409350"/>
            <a:chOff x="992699" y="1"/>
            <a:chExt cx="5928976" cy="5143924"/>
          </a:xfrm>
        </p:grpSpPr>
        <p:pic>
          <p:nvPicPr>
            <p:cNvPr id="137" name="Google Shape;137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3614600" y="3369850"/>
            <a:ext cx="4572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3614600" y="1224950"/>
            <a:ext cx="4572600" cy="21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43" name="Google Shape;143;p1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46" name="Google Shape;146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6"/>
          <p:cNvGrpSpPr/>
          <p:nvPr/>
        </p:nvGrpSpPr>
        <p:grpSpPr>
          <a:xfrm rot="5400000" flipH="1">
            <a:off x="922015" y="-1243401"/>
            <a:ext cx="7333600" cy="9288400"/>
            <a:chOff x="992698" y="-3"/>
            <a:chExt cx="4102025" cy="5143933"/>
          </a:xfrm>
        </p:grpSpPr>
        <p:pic>
          <p:nvPicPr>
            <p:cNvPr id="154" name="Google Shape;154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1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17"/>
          <p:cNvGrpSpPr/>
          <p:nvPr/>
        </p:nvGrpSpPr>
        <p:grpSpPr>
          <a:xfrm rot="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64" name="Google Shape;164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70" name="Google Shape;170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1368375" y="1298363"/>
            <a:ext cx="3528600" cy="17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1368374" y="2975265"/>
            <a:ext cx="3528600" cy="8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1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180" name="Google Shape;180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 flipH="1">
            <a:off x="713190" y="1834050"/>
            <a:ext cx="28689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 flipH="1">
            <a:off x="713190" y="2211450"/>
            <a:ext cx="28689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0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189" name="Google Shape;189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0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0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1"/>
          </p:nvPr>
        </p:nvSpPr>
        <p:spPr>
          <a:xfrm>
            <a:off x="828827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2"/>
          </p:nvPr>
        </p:nvSpPr>
        <p:spPr>
          <a:xfrm>
            <a:off x="3451796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3"/>
          </p:nvPr>
        </p:nvSpPr>
        <p:spPr>
          <a:xfrm>
            <a:off x="6074773" y="3136000"/>
            <a:ext cx="22404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subTitle" idx="4"/>
          </p:nvPr>
        </p:nvSpPr>
        <p:spPr>
          <a:xfrm>
            <a:off x="828827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5"/>
          </p:nvPr>
        </p:nvSpPr>
        <p:spPr>
          <a:xfrm>
            <a:off x="3451796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6"/>
          </p:nvPr>
        </p:nvSpPr>
        <p:spPr>
          <a:xfrm>
            <a:off x="6074773" y="2899150"/>
            <a:ext cx="2240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5400000" flipH="1">
            <a:off x="971373" y="-1014801"/>
            <a:ext cx="7333600" cy="9288400"/>
            <a:chOff x="992698" y="-3"/>
            <a:chExt cx="4102025" cy="5143933"/>
          </a:xfrm>
        </p:grpSpPr>
        <p:pic>
          <p:nvPicPr>
            <p:cNvPr id="19" name="Google Shape;19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42800" y="3406675"/>
            <a:ext cx="4127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1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204" name="Google Shape;204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1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1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720000" y="1505182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2"/>
          </p:nvPr>
        </p:nvSpPr>
        <p:spPr>
          <a:xfrm>
            <a:off x="720000" y="26173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3"/>
          </p:nvPr>
        </p:nvSpPr>
        <p:spPr>
          <a:xfrm>
            <a:off x="720000" y="3737861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5"/>
          </p:nvPr>
        </p:nvSpPr>
        <p:spPr>
          <a:xfrm>
            <a:off x="720000" y="23501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6"/>
          </p:nvPr>
        </p:nvSpPr>
        <p:spPr>
          <a:xfrm>
            <a:off x="720000" y="347062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15" name="Google Shape;215;p21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18" name="Google Shape;218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2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22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2076823" y="144180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2076831" y="2604250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2076831" y="3772818"/>
            <a:ext cx="5762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2076823" y="1177425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2076823" y="2340901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2076823" y="3503352"/>
            <a:ext cx="5762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29" name="Google Shape;229;p22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3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32" name="Google Shape;232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3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subTitle" idx="1"/>
          </p:nvPr>
        </p:nvSpPr>
        <p:spPr>
          <a:xfrm>
            <a:off x="1929789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subTitle" idx="2"/>
          </p:nvPr>
        </p:nvSpPr>
        <p:spPr>
          <a:xfrm>
            <a:off x="5699472" y="1621084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3"/>
          </p:nvPr>
        </p:nvSpPr>
        <p:spPr>
          <a:xfrm>
            <a:off x="1929789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4"/>
          </p:nvPr>
        </p:nvSpPr>
        <p:spPr>
          <a:xfrm>
            <a:off x="5699472" y="3205075"/>
            <a:ext cx="23913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5"/>
          </p:nvPr>
        </p:nvSpPr>
        <p:spPr>
          <a:xfrm>
            <a:off x="1929789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6"/>
          </p:nvPr>
        </p:nvSpPr>
        <p:spPr>
          <a:xfrm>
            <a:off x="5699472" y="1444575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7"/>
          </p:nvPr>
        </p:nvSpPr>
        <p:spPr>
          <a:xfrm>
            <a:off x="1929789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8"/>
          </p:nvPr>
        </p:nvSpPr>
        <p:spPr>
          <a:xfrm>
            <a:off x="5699472" y="3028566"/>
            <a:ext cx="2391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45" name="Google Shape;245;p23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4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48" name="Google Shape;248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1053002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2"/>
          </p:nvPr>
        </p:nvSpPr>
        <p:spPr>
          <a:xfrm>
            <a:off x="3523350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3"/>
          </p:nvPr>
        </p:nvSpPr>
        <p:spPr>
          <a:xfrm>
            <a:off x="1053002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4"/>
          </p:nvPr>
        </p:nvSpPr>
        <p:spPr>
          <a:xfrm>
            <a:off x="3523350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5"/>
          </p:nvPr>
        </p:nvSpPr>
        <p:spPr>
          <a:xfrm>
            <a:off x="5993698" y="2225404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6"/>
          </p:nvPr>
        </p:nvSpPr>
        <p:spPr>
          <a:xfrm>
            <a:off x="5993698" y="4054485"/>
            <a:ext cx="2097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7"/>
          </p:nvPr>
        </p:nvSpPr>
        <p:spPr>
          <a:xfrm>
            <a:off x="1051352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8"/>
          </p:nvPr>
        </p:nvSpPr>
        <p:spPr>
          <a:xfrm>
            <a:off x="3521700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9"/>
          </p:nvPr>
        </p:nvSpPr>
        <p:spPr>
          <a:xfrm>
            <a:off x="5992048" y="1961575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13"/>
          </p:nvPr>
        </p:nvSpPr>
        <p:spPr>
          <a:xfrm>
            <a:off x="1051352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4"/>
          </p:nvPr>
        </p:nvSpPr>
        <p:spPr>
          <a:xfrm>
            <a:off x="3521700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5"/>
          </p:nvPr>
        </p:nvSpPr>
        <p:spPr>
          <a:xfrm>
            <a:off x="5992048" y="3790460"/>
            <a:ext cx="210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265" name="Google Shape;265;p2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68" name="Google Shape;268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2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25"/>
          <p:cNvSpPr txBox="1">
            <a:spLocks noGrp="1"/>
          </p:cNvSpPr>
          <p:nvPr>
            <p:ph type="title" hasCustomPrompt="1"/>
          </p:nvPr>
        </p:nvSpPr>
        <p:spPr>
          <a:xfrm>
            <a:off x="3595200" y="803021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1"/>
          </p:nvPr>
        </p:nvSpPr>
        <p:spPr>
          <a:xfrm>
            <a:off x="3595200" y="1347592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title" idx="2" hasCustomPrompt="1"/>
          </p:nvPr>
        </p:nvSpPr>
        <p:spPr>
          <a:xfrm>
            <a:off x="3595200" y="2116602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25"/>
          <p:cNvSpPr txBox="1">
            <a:spLocks noGrp="1"/>
          </p:cNvSpPr>
          <p:nvPr>
            <p:ph type="subTitle" idx="3"/>
          </p:nvPr>
        </p:nvSpPr>
        <p:spPr>
          <a:xfrm>
            <a:off x="3595200" y="2661173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 idx="4" hasCustomPrompt="1"/>
          </p:nvPr>
        </p:nvSpPr>
        <p:spPr>
          <a:xfrm>
            <a:off x="3595200" y="3430208"/>
            <a:ext cx="46968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5"/>
          </p:nvPr>
        </p:nvSpPr>
        <p:spPr>
          <a:xfrm>
            <a:off x="3595200" y="3974779"/>
            <a:ext cx="4696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>
            <a:spLocks noGrp="1"/>
          </p:cNvSpPr>
          <p:nvPr>
            <p:ph type="pic" idx="6"/>
          </p:nvPr>
        </p:nvSpPr>
        <p:spPr>
          <a:xfrm flipH="1">
            <a:off x="0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79" name="Google Shape;279;p2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6"/>
          <p:cNvGrpSpPr/>
          <p:nvPr/>
        </p:nvGrpSpPr>
        <p:grpSpPr>
          <a:xfrm rot="5400000" flipH="1">
            <a:off x="818973" y="-710001"/>
            <a:ext cx="7333600" cy="9288400"/>
            <a:chOff x="992698" y="-3"/>
            <a:chExt cx="4102025" cy="5143933"/>
          </a:xfrm>
        </p:grpSpPr>
        <p:pic>
          <p:nvPicPr>
            <p:cNvPr id="282" name="Google Shape;282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26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87" name="Google Shape;287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6"/>
          <p:cNvSpPr txBox="1">
            <a:spLocks noGrp="1"/>
          </p:cNvSpPr>
          <p:nvPr>
            <p:ph type="title"/>
          </p:nvPr>
        </p:nvSpPr>
        <p:spPr>
          <a:xfrm>
            <a:off x="726900" y="540000"/>
            <a:ext cx="44481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1"/>
          </p:nvPr>
        </p:nvSpPr>
        <p:spPr>
          <a:xfrm>
            <a:off x="726900" y="1618250"/>
            <a:ext cx="44481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726900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1200" b="1" u="sng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26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5" name="Google Shape;295;p2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7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2" name="Google Shape;302;p2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 rot="-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05" name="Google Shape;305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" name="Google Shape;309;p2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2850" y="1139550"/>
            <a:ext cx="72183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ssistant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652965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1638" y="1758722"/>
            <a:ext cx="37794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11638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652965" y="1367075"/>
            <a:ext cx="3779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 rot="5400000" flipH="1">
            <a:off x="905200" y="-1243401"/>
            <a:ext cx="7333600" cy="9288400"/>
            <a:chOff x="992698" y="-3"/>
            <a:chExt cx="4102025" cy="5143933"/>
          </a:xfrm>
        </p:grpSpPr>
        <p:pic>
          <p:nvPicPr>
            <p:cNvPr id="50" name="Google Shape;50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6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6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 rot="5400000" flipH="1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58" name="Google Shape;58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7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7"/>
          <p:cNvSpPr>
            <a:spLocks noGrp="1"/>
          </p:cNvSpPr>
          <p:nvPr>
            <p:ph type="pic" idx="2"/>
          </p:nvPr>
        </p:nvSpPr>
        <p:spPr>
          <a:xfrm flipH="1">
            <a:off x="5727454" y="-1425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4883700" cy="29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65" name="Google Shape;65;p7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68" name="Google Shape;68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8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8"/>
          <p:cNvSpPr>
            <a:spLocks noGrp="1"/>
          </p:cNvSpPr>
          <p:nvPr>
            <p:ph type="pic" idx="2"/>
          </p:nvPr>
        </p:nvSpPr>
        <p:spPr>
          <a:xfrm flipH="1">
            <a:off x="0" y="0"/>
            <a:ext cx="3434100" cy="51720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4311450" y="1643550"/>
            <a:ext cx="3883500" cy="18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74" name="Google Shape;74;p8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9"/>
          <p:cNvGrpSpPr/>
          <p:nvPr/>
        </p:nvGrpSpPr>
        <p:grpSpPr>
          <a:xfrm rot="-5400000">
            <a:off x="818973" y="-1243401"/>
            <a:ext cx="7333600" cy="9288400"/>
            <a:chOff x="992698" y="-3"/>
            <a:chExt cx="4102025" cy="5143933"/>
          </a:xfrm>
        </p:grpSpPr>
        <p:pic>
          <p:nvPicPr>
            <p:cNvPr id="77" name="Google Shape;77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9"/>
            <p:cNvPicPr preferRelativeResize="0"/>
            <p:nvPr/>
          </p:nvPicPr>
          <p:blipFill rotWithShape="1">
            <a:blip r:embed="rId2">
              <a:alphaModFix/>
            </a:blip>
            <a:srcRect t="30814"/>
            <a:stretch/>
          </p:blipFill>
          <p:spPr>
            <a:xfrm rot="5400000">
              <a:off x="471744" y="520952"/>
              <a:ext cx="5143933" cy="410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 rotWithShape="1">
            <a:blip r:embed="rId2">
              <a:alphaModFix/>
            </a:blip>
            <a:srcRect t="32782"/>
            <a:stretch/>
          </p:blipFill>
          <p:spPr>
            <a:xfrm rot="5400000">
              <a:off x="413334" y="579361"/>
              <a:ext cx="5143933" cy="39852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4795375" y="3464675"/>
            <a:ext cx="3635400" cy="11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-380" r="380"/>
          <a:stretch/>
        </p:blipFill>
        <p:spPr>
          <a:xfrm flipH="1">
            <a:off x="5729953" y="-14250"/>
            <a:ext cx="3434100" cy="5172001"/>
          </a:xfrm>
          <a:prstGeom prst="rect">
            <a:avLst/>
          </a:prstGeom>
        </p:spPr>
      </p:pic>
      <p:grpSp>
        <p:nvGrpSpPr>
          <p:cNvPr id="321" name="Google Shape;321;p32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322" name="Google Shape;322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32"/>
          <p:cNvSpPr txBox="1">
            <a:spLocks noGrp="1"/>
          </p:cNvSpPr>
          <p:nvPr>
            <p:ph type="ctrTitle"/>
          </p:nvPr>
        </p:nvSpPr>
        <p:spPr>
          <a:xfrm>
            <a:off x="713225" y="919663"/>
            <a:ext cx="4382100" cy="26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Mining Aplicada à Gestão de Incêndios</a:t>
            </a:r>
            <a:endParaRPr lang="pt-PT" sz="4500"/>
          </a:p>
        </p:txBody>
      </p:sp>
      <p:sp>
        <p:nvSpPr>
          <p:cNvPr id="327" name="Google Shape;327;p32"/>
          <p:cNvSpPr txBox="1">
            <a:spLocks noGrp="1"/>
          </p:cNvSpPr>
          <p:nvPr>
            <p:ph type="subTitle" idx="1"/>
          </p:nvPr>
        </p:nvSpPr>
        <p:spPr>
          <a:xfrm>
            <a:off x="713225" y="3620063"/>
            <a:ext cx="438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Parte II</a:t>
            </a:r>
            <a:endParaRPr dirty="0"/>
          </a:p>
        </p:txBody>
      </p:sp>
      <p:cxnSp>
        <p:nvCxnSpPr>
          <p:cNvPr id="328" name="Google Shape;328;p32"/>
          <p:cNvCxnSpPr/>
          <p:nvPr/>
        </p:nvCxnSpPr>
        <p:spPr>
          <a:xfrm rot="10800000">
            <a:off x="-44475" y="795163"/>
            <a:ext cx="503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24F3D55-9416-483D-AD47-BCD306857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4CA19FC-4451-870A-B1B0-248911B9A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Limpeza dos Dados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316238-C8F0-CCB4-5B4E-AFBA4ADAC4D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4A6D7B8-D547-2830-6C1E-E772727EC12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8751" y="1017725"/>
            <a:ext cx="7704000" cy="457200"/>
          </a:xfrm>
        </p:spPr>
        <p:txBody>
          <a:bodyPr/>
          <a:lstStyle/>
          <a:p>
            <a:r>
              <a:rPr lang="en-GB" i="1" dirty="0"/>
              <a:t>Outliers</a:t>
            </a:r>
          </a:p>
        </p:txBody>
      </p:sp>
      <p:pic>
        <p:nvPicPr>
          <p:cNvPr id="2" name="Imagem 1" descr="Gráfico&#10;&#10;O conteúdo gerado por IA pode estar incorreto.">
            <a:extLst>
              <a:ext uri="{FF2B5EF4-FFF2-40B4-BE49-F238E27FC236}">
                <a16:creationId xmlns:a16="http://schemas.microsoft.com/office/drawing/2014/main" id="{EC021FA7-2E0B-A824-8862-1DB9BA8DF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05" y="1089012"/>
            <a:ext cx="2139029" cy="3541045"/>
          </a:xfrm>
          <a:prstGeom prst="rect">
            <a:avLst/>
          </a:prstGeom>
        </p:spPr>
      </p:pic>
      <p:sp>
        <p:nvSpPr>
          <p:cNvPr id="7" name="Google Shape;390;p36">
            <a:extLst>
              <a:ext uri="{FF2B5EF4-FFF2-40B4-BE49-F238E27FC236}">
                <a16:creationId xmlns:a16="http://schemas.microsoft.com/office/drawing/2014/main" id="{B4CBFE8D-F30C-B1CF-2516-0989D1727F83}"/>
              </a:ext>
            </a:extLst>
          </p:cNvPr>
          <p:cNvSpPr txBox="1">
            <a:spLocks/>
          </p:cNvSpPr>
          <p:nvPr/>
        </p:nvSpPr>
        <p:spPr>
          <a:xfrm>
            <a:off x="4572000" y="1924979"/>
            <a:ext cx="4402127" cy="153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lvl="0" indent="-285750" eaLnBrk="0" fontAlgn="base" hangingPunct="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Remoção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conservadora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baseada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percentis</a:t>
            </a:r>
            <a:r>
              <a:rPr lang="en-US" altLang="en-US" sz="1600" dirty="0"/>
              <a:t> 10 e 90 para </a:t>
            </a:r>
            <a:r>
              <a:rPr lang="en-US" altLang="en-US" sz="1600" dirty="0" err="1"/>
              <a:t>evitar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perda</a:t>
            </a:r>
            <a:r>
              <a:rPr lang="en-US" altLang="en-US" sz="1600" dirty="0"/>
              <a:t> de dados </a:t>
            </a:r>
            <a:r>
              <a:rPr lang="en-US" altLang="en-US" sz="1600" dirty="0" err="1"/>
              <a:t>válidos</a:t>
            </a:r>
            <a:r>
              <a:rPr lang="en-US" altLang="en-US" sz="1600" dirty="0"/>
              <a:t>.</a:t>
            </a:r>
          </a:p>
          <a:p>
            <a:pPr marL="285750" lvl="0" indent="-285750" eaLnBrk="0" fontAlgn="base" hangingPunct="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Preservação</a:t>
            </a:r>
            <a:r>
              <a:rPr lang="en-US" altLang="en-US" sz="1600" dirty="0"/>
              <a:t> da </a:t>
            </a:r>
            <a:r>
              <a:rPr lang="en-US" altLang="en-US" sz="1600" dirty="0" err="1"/>
              <a:t>variabilidade</a:t>
            </a:r>
            <a:r>
              <a:rPr lang="en-US" altLang="en-US" sz="1600" dirty="0"/>
              <a:t> natural dos dados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1594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C0217342-E1AF-3EC8-1BF1-01FC8253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ED993D2F-2B85-AE5A-B0D0-C0DF332B3F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Limpeza dos Dados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C59E5A-605D-6A8E-14CA-03B1FC769AB8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CF6C8B67-0E73-1E42-53D9-1815D643326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8751" y="1017725"/>
            <a:ext cx="7704000" cy="457200"/>
          </a:xfrm>
        </p:spPr>
        <p:txBody>
          <a:bodyPr/>
          <a:lstStyle/>
          <a:p>
            <a:r>
              <a:rPr lang="en-GB" dirty="0"/>
              <a:t>Valores </a:t>
            </a:r>
            <a:r>
              <a:rPr lang="en-GB" dirty="0" err="1"/>
              <a:t>Negativos</a:t>
            </a:r>
            <a:endParaRPr lang="en-GB" dirty="0"/>
          </a:p>
        </p:txBody>
      </p:sp>
      <p:sp>
        <p:nvSpPr>
          <p:cNvPr id="7" name="Google Shape;390;p36">
            <a:extLst>
              <a:ext uri="{FF2B5EF4-FFF2-40B4-BE49-F238E27FC236}">
                <a16:creationId xmlns:a16="http://schemas.microsoft.com/office/drawing/2014/main" id="{F6FC9A9D-FBFF-E29E-E4A7-39828CECF0A6}"/>
              </a:ext>
            </a:extLst>
          </p:cNvPr>
          <p:cNvSpPr txBox="1">
            <a:spLocks/>
          </p:cNvSpPr>
          <p:nvPr/>
        </p:nvSpPr>
        <p:spPr>
          <a:xfrm>
            <a:off x="578751" y="1530190"/>
            <a:ext cx="8069944" cy="3168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 err="1"/>
              <a:t>Correção</a:t>
            </a:r>
            <a:r>
              <a:rPr lang="en-US" altLang="en-US" sz="1600" dirty="0"/>
              <a:t> de </a:t>
            </a:r>
            <a:r>
              <a:rPr lang="en-US" altLang="en-US" sz="1600" dirty="0" err="1"/>
              <a:t>valores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negativos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incoerentes</a:t>
            </a:r>
            <a:r>
              <a:rPr lang="en-US" altLang="en-US" sz="1600" dirty="0"/>
              <a:t> (ex: </a:t>
            </a:r>
            <a:r>
              <a:rPr lang="en-US" altLang="en-US" sz="1600" dirty="0" err="1"/>
              <a:t>precipitação</a:t>
            </a:r>
            <a:r>
              <a:rPr lang="en-US" altLang="en-US" sz="1600" dirty="0"/>
              <a:t> </a:t>
            </a:r>
            <a:r>
              <a:rPr lang="en-US" altLang="en-US" sz="1600" dirty="0" err="1"/>
              <a:t>substituída</a:t>
            </a:r>
            <a:r>
              <a:rPr lang="en-US" altLang="en-US" sz="1600" dirty="0"/>
              <a:t> </a:t>
            </a:r>
            <a:r>
              <a:rPr lang="en-US" altLang="en-US" sz="1600" dirty="0" err="1"/>
              <a:t>por</a:t>
            </a:r>
            <a:r>
              <a:rPr lang="en-US" altLang="en-US" sz="1600" dirty="0"/>
              <a:t> zero).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en-US" sz="1600" dirty="0"/>
              <a:t>As variáveis fwi, isi, dc, dmc, ffmc e bui, que são índices meteorológicos padronizados, apresentavam os mesmos 22 valores negativos com o valor -80. Este valor, claramente fora do intervalo aceitável, indica provavelmente a ausência ou erro na recolha dos dados. Segundo a documentação do ECMWF[1] (European Centre for Medium-Range Weather Forecasts), os valores esperados para estas variáveis são:</a:t>
            </a:r>
            <a:endParaRPr lang="en-US" altLang="en-US" sz="1600" dirty="0"/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0" dirty="0">
                <a:latin typeface="Figtree"/>
              </a:rPr>
              <a:t>FWI: 0 a 100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0" dirty="0">
                <a:latin typeface="Figtree"/>
              </a:rPr>
              <a:t>ISI: 0 a 100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0" dirty="0">
                <a:latin typeface="Figtree"/>
              </a:rPr>
              <a:t>DC, DMC, BUI: 0 a 1000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0" dirty="0">
                <a:latin typeface="Figtree"/>
              </a:rPr>
              <a:t>FFMC: 0 a 101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en-US" sz="1600" dirty="0"/>
              <a:t>Com base nisso e considerando que estas ocorrências estavam limitadas a apenas 22 linhas, optou-se por eliminá-las do </a:t>
            </a:r>
            <a:r>
              <a:rPr lang="pt-BR" altLang="en-US" sz="1600" i="1" dirty="0"/>
              <a:t>dataset</a:t>
            </a:r>
            <a:r>
              <a:rPr lang="pt-BR" altLang="en-US" sz="1600" dirty="0"/>
              <a:t>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936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307973CC-A4E7-09E0-8A5A-43DC29FAC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1CFB4CEF-59C6-53F6-5D2E-F86FABB98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Derivar Novos Dados</a:t>
            </a:r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4778A228-8491-5484-244A-F3A18FA3EB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37423"/>
            <a:ext cx="7704000" cy="6697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Reconstrução do atributo RCM com base em Perigosidade e FWI, utilizando classificação e matriz de correspondência.</a:t>
            </a:r>
            <a:endParaRPr lang="pt-PT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FD7216-9C99-441A-EA26-1CF4C536EB8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sp>
        <p:nvSpPr>
          <p:cNvPr id="4" name="Google Shape;386;p36">
            <a:extLst>
              <a:ext uri="{FF2B5EF4-FFF2-40B4-BE49-F238E27FC236}">
                <a16:creationId xmlns:a16="http://schemas.microsoft.com/office/drawing/2014/main" id="{7E7C1E81-E9FE-A8D8-1584-B4D1EAA34F42}"/>
              </a:ext>
            </a:extLst>
          </p:cNvPr>
          <p:cNvSpPr txBox="1">
            <a:spLocks/>
          </p:cNvSpPr>
          <p:nvPr/>
        </p:nvSpPr>
        <p:spPr>
          <a:xfrm>
            <a:off x="720000" y="38461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pt-PT" dirty="0"/>
              <a:t>Integrar Dados</a:t>
            </a:r>
            <a:endParaRPr lang="en-GB" dirty="0"/>
          </a:p>
        </p:txBody>
      </p:sp>
      <p:sp>
        <p:nvSpPr>
          <p:cNvPr id="5" name="Google Shape;390;p36">
            <a:extLst>
              <a:ext uri="{FF2B5EF4-FFF2-40B4-BE49-F238E27FC236}">
                <a16:creationId xmlns:a16="http://schemas.microsoft.com/office/drawing/2014/main" id="{787740A5-6D38-051A-1721-AEBBF704C922}"/>
              </a:ext>
            </a:extLst>
          </p:cNvPr>
          <p:cNvSpPr txBox="1">
            <a:spLocks/>
          </p:cNvSpPr>
          <p:nvPr/>
        </p:nvSpPr>
        <p:spPr>
          <a:xfrm>
            <a:off x="720000" y="4462596"/>
            <a:ext cx="7704000" cy="50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Não houve integração, pois os dados vieram de uma única fonte.</a:t>
            </a:r>
            <a:endParaRPr lang="pt-PT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2F4DA4-1719-1170-8547-60F55BB8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537" y="1705300"/>
            <a:ext cx="4306633" cy="21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6FF034E-361F-63F2-D3BE-25F1DD49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1D50EF88-2FCB-8B4E-FF07-E05700EA1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Formatar Dados</a:t>
            </a:r>
            <a:endParaRPr lang="en-GB" dirty="0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27782A64-1AE1-ED7B-1C23-16AF9645FB5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975671"/>
            <a:ext cx="7704000" cy="3887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Padronização de categorias: Foram encontradas variações na escrita de categorias (ex.: “Sapadores”, “Sapadores florestais”, “Sapadores Flo”) que poderiam gerar ambiguidades. Criou-se um mapa de substituição para unificar e garantir uma única forma para cada categoria.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Correção de valores numéricos fora do intervalo esperado: Valores que ultrapassavam os limites definidos (ex.: índice FWI &gt; 100) foram ajustados para o limite máximo permitido para manter a coerência.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Formatação de datas e horas: Datas incompletas foram corrigidas adicionando o horário padrão “00:00:00”, garantindo que todas estejam no formato completo (YYYY-MM-DD HH:MM:SS).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Validação final das categorias: Conferência das quantidades de categorias distintas para assegurar que a padronização foi eficaz, evitando duplicidades ou inconsistências que prejudicariam as análises.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AC9FB6-B213-262F-21CB-6BDFBE2523D9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2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385BB4D3-6351-59A6-34BC-798FE5017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23D55A82-6C8B-59EE-EEF8-C5F5755968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Criação do Dataset</a:t>
            </a:r>
            <a:endParaRPr lang="en-GB" dirty="0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57AAC0AA-FBAB-69AC-1CA0-56749D63EC9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82029"/>
            <a:ext cx="7704000" cy="1122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i="1" dirty="0"/>
              <a:t>Dataset</a:t>
            </a:r>
            <a:r>
              <a:rPr lang="pt-BR" sz="1600" dirty="0"/>
              <a:t> final com 415.071 registos e 63 variáveis, reduzido do original (486.715, 100).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i="1" dirty="0"/>
              <a:t>Dataset</a:t>
            </a:r>
            <a:r>
              <a:rPr lang="pt-BR" sz="1600" dirty="0"/>
              <a:t> final pronto para análises, com dados limpos, consistentes e formatados.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839928-B4CE-C6BB-8FBA-0AC814C921C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0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6AE5428-DAAC-645F-9F30-928B5F2E0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A1158027-B24F-5651-8EFD-A7CA56D5D0E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8D14AE5E-3782-E48B-28D9-76FDC3BC8485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CC3CF317-45D1-F0CB-E3CE-05914CA73E2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EF049F0C-426D-324C-318B-CCE932890E5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2ED9983F-7BCF-5AAA-5A6E-3201FD80D55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A080E08-E174-60BC-00C6-5C76AEA283B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8DC7D968-5876-02B4-5394-A2CFDE3C73F0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A85A798A-72B6-4B4D-7BD7-600F21DD9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dirty="0" err="1"/>
              <a:t>Modelização</a:t>
            </a:r>
            <a:endParaRPr sz="3600" dirty="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B82BA756-1123-C56E-B68F-E865CAF314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3442C3A1-DAA5-F5F4-EE91-19CED3B13196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774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162E3413-66C1-E2CB-F197-E031E521C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B8A81829-B445-8CE1-BE97-63FDF92DA4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Escolha de Técnicas de Modelização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46264D-3B5B-CE35-16C2-5D2B232B47D0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21FA76-B73D-9341-EF64-14EBA6A0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049" b="26361"/>
          <a:stretch>
            <a:fillRect/>
          </a:stretch>
        </p:blipFill>
        <p:spPr>
          <a:xfrm>
            <a:off x="1650381" y="1290146"/>
            <a:ext cx="5664820" cy="85832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F40052-6C62-DD48-719D-49D4D5A3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049" b="7938"/>
          <a:stretch>
            <a:fillRect/>
          </a:stretch>
        </p:blipFill>
        <p:spPr>
          <a:xfrm>
            <a:off x="1650381" y="2571750"/>
            <a:ext cx="5664820" cy="21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75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3C91B999-DC6C-7D32-0FF3-E7EF8720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AFEE81DF-8C79-B6D9-2030-E60AEBC1F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Escolha de Técnicas de Modelização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CFE2CB-7AB5-1C0B-FD96-A9CBDF8431A3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111C27-7CFD-18D2-9A43-2760A635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748" b="14712"/>
          <a:stretch>
            <a:fillRect/>
          </a:stretch>
        </p:blipFill>
        <p:spPr>
          <a:xfrm>
            <a:off x="1962615" y="1162766"/>
            <a:ext cx="5783766" cy="15283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59BC92-B269-16F1-47DF-6966CF7F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854" b="14231"/>
          <a:stretch>
            <a:fillRect/>
          </a:stretch>
        </p:blipFill>
        <p:spPr>
          <a:xfrm>
            <a:off x="1921727" y="3133434"/>
            <a:ext cx="5865541" cy="16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6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57A9EAC-08E5-A188-3A0E-C5D00F24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99F94E7B-F3B3-AD25-5260-315572417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Planificação</a:t>
            </a:r>
            <a:r>
              <a:rPr lang="en-GB"/>
              <a:t> de Testes</a:t>
            </a:r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E6BD2D9F-44F0-4AE4-C57E-AF42042D38B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43231" y="1152293"/>
            <a:ext cx="8341112" cy="37840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400" b="1" u="sng"/>
              <a:t>Modelo de Associação (Objetivo 1 – Apriori)</a:t>
            </a:r>
          </a:p>
          <a:p>
            <a:pPr marL="139700" indent="0"/>
            <a:r>
              <a:rPr lang="pt-BR" sz="1200" b="1"/>
              <a:t>Sem variável alvo</a:t>
            </a:r>
            <a:r>
              <a:rPr lang="pt-BR" sz="1200"/>
              <a:t>: não é aplicável validação clássica (ex.: cross-validation).</a:t>
            </a:r>
          </a:p>
          <a:p>
            <a:pPr marL="139700" indent="0"/>
            <a:r>
              <a:rPr lang="pt-BR" sz="1200" b="1"/>
              <a:t>Métricas utilizadas</a:t>
            </a:r>
            <a:r>
              <a:rPr lang="pt-BR" sz="1200"/>
              <a:t>:</a:t>
            </a:r>
          </a:p>
          <a:p>
            <a:pPr marL="311150" indent="-171450">
              <a:buFontTx/>
              <a:buChar char="-"/>
            </a:pPr>
            <a:r>
              <a:rPr lang="pt-BR" sz="1200"/>
              <a:t>Suporte: frequência da regra no dataset. Suporte mínimo de 0.003 (equivale a pelo menos 3 ocorrências por dia em 7500 transações semanais).</a:t>
            </a:r>
          </a:p>
          <a:p>
            <a:pPr marL="311150" indent="-171450">
              <a:buFontTx/>
              <a:buChar char="-"/>
            </a:pPr>
            <a:r>
              <a:rPr lang="pt-BR" sz="1200"/>
              <a:t>Confiança: probabilidade da consequente dado o antecedente. Testados vários limiares.</a:t>
            </a:r>
          </a:p>
          <a:p>
            <a:pPr marL="311150" indent="-171450">
              <a:buFontTx/>
              <a:buChar char="-"/>
            </a:pPr>
            <a:r>
              <a:rPr lang="pt-BR" sz="1200"/>
              <a:t>Lift: mede a relevância da associação (valores &gt;1 indicam associação positiva).</a:t>
            </a:r>
          </a:p>
          <a:p>
            <a:pPr marL="139700" indent="0"/>
            <a:r>
              <a:rPr lang="pt-BR" sz="1200" b="1"/>
              <a:t>Complexidade das regras controlada</a:t>
            </a:r>
            <a:r>
              <a:rPr lang="pt-BR" sz="1200"/>
              <a:t>:</a:t>
            </a:r>
          </a:p>
          <a:p>
            <a:pPr marL="311150" indent="-171450">
              <a:buFontTx/>
              <a:buChar char="-"/>
            </a:pPr>
            <a:r>
              <a:rPr lang="pt-BR" sz="1200"/>
              <a:t>min_length = 2, max_length = 2 → apenas pares de itens.</a:t>
            </a:r>
          </a:p>
          <a:p>
            <a:pPr marL="139700" indent="0"/>
            <a:endParaRPr lang="pt-BR" sz="1200"/>
          </a:p>
          <a:p>
            <a:pPr marL="139700" indent="0"/>
            <a:endParaRPr lang="pt-BR" sz="1200"/>
          </a:p>
          <a:p>
            <a:pPr marL="139700" indent="0"/>
            <a:r>
              <a:rPr lang="pt-BR" sz="1400" b="1" u="sng"/>
              <a:t>Modelo de Regressão (Objetivo 2)</a:t>
            </a:r>
          </a:p>
          <a:p>
            <a:pPr marL="139700" indent="0"/>
            <a:r>
              <a:rPr lang="pt-BR" sz="1200" b="1"/>
              <a:t>Validação com dados separados (hold-out)</a:t>
            </a:r>
            <a:r>
              <a:rPr lang="pt-BR" sz="1200"/>
              <a:t>: 80% treino, 20% teste, com divisão estratificada e aleatória.</a:t>
            </a:r>
          </a:p>
          <a:p>
            <a:pPr marL="139700" indent="0"/>
            <a:r>
              <a:rPr lang="pt-BR" sz="1200" b="1"/>
              <a:t>Métricas de avaliação</a:t>
            </a:r>
            <a:r>
              <a:rPr lang="pt-BR" sz="1200" u="sng"/>
              <a:t>:</a:t>
            </a:r>
          </a:p>
          <a:p>
            <a:pPr marL="311150" indent="-171450">
              <a:buFontTx/>
              <a:buChar char="-"/>
            </a:pPr>
            <a:r>
              <a:rPr lang="pt-BR" sz="1200"/>
              <a:t>R² (Coef. de Determinação): proporção da variabilidade explicada.</a:t>
            </a:r>
          </a:p>
          <a:p>
            <a:pPr marL="311150" indent="-171450">
              <a:buFontTx/>
              <a:buChar char="-"/>
            </a:pPr>
            <a:r>
              <a:rPr lang="pt-BR" sz="1200"/>
              <a:t>MSE (Erro Quadrático Médio): erro absoluto da previsão.</a:t>
            </a:r>
          </a:p>
          <a:p>
            <a:r>
              <a:rPr lang="pt-BR" sz="1200" b="1"/>
              <a:t>Comparação entre modelos:</a:t>
            </a:r>
            <a:r>
              <a:rPr lang="pt-BR" sz="1200"/>
              <a:t> Regressão Linear Múltipla vs Regressão Linear Polinomial vs Regressão Árvore de Decisão vs Regressão Random Forest.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B338C0-BF1E-1E0F-0D32-26E125AAD81D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75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F8C09DF6-7B63-9A94-8099-4F912E1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C82CCA0C-E034-32A4-A1C2-6CA303EAAE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Planificação</a:t>
            </a:r>
            <a:r>
              <a:rPr lang="en-GB"/>
              <a:t> de Testes</a:t>
            </a:r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A900F3BB-EC1F-59C0-FF19-2CF4CBB16EE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0343" y="1017725"/>
            <a:ext cx="8424000" cy="33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400" b="1" u="sng"/>
              <a:t>Modelo de Classificação (Objetivo 3)</a:t>
            </a:r>
          </a:p>
          <a:p>
            <a:pPr marL="311150" indent="-171450">
              <a:buFontTx/>
              <a:buChar char="-"/>
            </a:pPr>
            <a:r>
              <a:rPr lang="pt-BR" sz="1200" b="1"/>
              <a:t>Separação treino/teste</a:t>
            </a:r>
            <a:r>
              <a:rPr lang="pt-BR" sz="1200"/>
              <a:t>: 80/20 com dados não vistos na avaliação.</a:t>
            </a:r>
          </a:p>
          <a:p>
            <a:pPr marL="311150" indent="-171450">
              <a:buFontTx/>
              <a:buChar char="-"/>
            </a:pPr>
            <a:r>
              <a:rPr lang="pt-BR" sz="1200" b="1"/>
              <a:t> Uso de SMOTE</a:t>
            </a:r>
            <a:r>
              <a:rPr lang="pt-BR" sz="1200"/>
              <a:t> (over-sampling): Aplicado apenas ao treino, para evitar perca de dados.</a:t>
            </a:r>
          </a:p>
          <a:p>
            <a:pPr marL="311150" indent="-171450">
              <a:buFontTx/>
              <a:buChar char="-"/>
            </a:pPr>
            <a:r>
              <a:rPr lang="pt-BR" sz="1200" b="1"/>
              <a:t> Métricas de desempenho: </a:t>
            </a:r>
            <a:r>
              <a:rPr lang="pt-BR" sz="1200"/>
              <a:t>Acurácia, Precisão, Recall, F1-score, Matriz de confusão</a:t>
            </a:r>
          </a:p>
          <a:p>
            <a:pPr marL="311150" indent="-171450">
              <a:buFontTx/>
              <a:buChar char="-"/>
            </a:pPr>
            <a:r>
              <a:rPr lang="pt-BR" sz="1200" b="1"/>
              <a:t> Comparação entre modelos</a:t>
            </a:r>
            <a:r>
              <a:rPr lang="pt-BR" sz="1200"/>
              <a:t>: Regressão Logística vs Random Forest.</a:t>
            </a:r>
          </a:p>
          <a:p>
            <a:pPr marL="139700" indent="0"/>
            <a:endParaRPr lang="pt-BR" sz="1200"/>
          </a:p>
          <a:p>
            <a:pPr marL="139700" indent="0"/>
            <a:r>
              <a:rPr lang="pt-BR" sz="1400" b="1" u="sng"/>
              <a:t>Modelo de Clustering (Objetivo 4)</a:t>
            </a:r>
          </a:p>
          <a:p>
            <a:pPr marL="139700" indent="0"/>
            <a:r>
              <a:rPr lang="pt-BR" sz="1200" b="1"/>
              <a:t>Modelo não supervisionado</a:t>
            </a:r>
            <a:r>
              <a:rPr lang="pt-BR" sz="1200"/>
              <a:t>: uso de todo o dataset.</a:t>
            </a:r>
          </a:p>
          <a:p>
            <a:pPr marL="139700" indent="0"/>
            <a:r>
              <a:rPr lang="pt-BR" sz="1200" b="1"/>
              <a:t>Pré-processamento</a:t>
            </a:r>
            <a:r>
              <a:rPr lang="pt-BR" sz="1200"/>
              <a:t>:</a:t>
            </a:r>
          </a:p>
          <a:p>
            <a:pPr marL="311150" indent="-171450">
              <a:buFontTx/>
              <a:buChar char="-"/>
            </a:pPr>
            <a:r>
              <a:rPr lang="pt-BR" sz="1200"/>
              <a:t>Normalização dos dados </a:t>
            </a:r>
          </a:p>
          <a:p>
            <a:pPr marL="311150" indent="-171450">
              <a:buFontTx/>
              <a:buChar char="-"/>
            </a:pPr>
            <a:r>
              <a:rPr lang="pt-BR" sz="1200"/>
              <a:t>Redução de dimensionalidade com PCA para evitar viés por escala.</a:t>
            </a:r>
          </a:p>
          <a:p>
            <a:pPr marL="139700" indent="0"/>
            <a:r>
              <a:rPr lang="pt-BR" sz="1200" b="1"/>
              <a:t>Definição de grupos:</a:t>
            </a:r>
          </a:p>
          <a:p>
            <a:pPr marL="311150" indent="-171450">
              <a:buFontTx/>
              <a:buChar char="-"/>
            </a:pPr>
            <a:r>
              <a:rPr lang="pt-BR" sz="1200"/>
              <a:t>K-Means: método do cotovelo para determinar número ótimo de clusters.</a:t>
            </a:r>
          </a:p>
          <a:p>
            <a:pPr marL="311150" indent="-171450">
              <a:buFontTx/>
              <a:buChar char="-"/>
            </a:pPr>
            <a:r>
              <a:rPr lang="pt-BR" sz="1200"/>
              <a:t>Clustering Hierárquico: análise visual via dendrograma.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825F4D-5493-0459-22B0-3FFE704267E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7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/>
          <p:nvPr/>
        </p:nvSpPr>
        <p:spPr>
          <a:xfrm>
            <a:off x="1261185" y="1138875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3" name="Google Shape;343;p34"/>
          <p:cNvSpPr/>
          <p:nvPr/>
        </p:nvSpPr>
        <p:spPr>
          <a:xfrm>
            <a:off x="1261185" y="2194894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1261185" y="32695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4694505" y="1138875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48" name="Google Shape;348;p34"/>
          <p:cNvSpPr txBox="1">
            <a:spLocks noGrp="1"/>
          </p:cNvSpPr>
          <p:nvPr>
            <p:ph type="title" idx="5"/>
          </p:nvPr>
        </p:nvSpPr>
        <p:spPr>
          <a:xfrm>
            <a:off x="1284285" y="1344675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0" name="Google Shape;350;p34"/>
          <p:cNvSpPr txBox="1">
            <a:spLocks noGrp="1"/>
          </p:cNvSpPr>
          <p:nvPr>
            <p:ph type="title" idx="7"/>
          </p:nvPr>
        </p:nvSpPr>
        <p:spPr>
          <a:xfrm>
            <a:off x="4717605" y="1344675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1" name="Google Shape;351;p34"/>
          <p:cNvSpPr txBox="1">
            <a:spLocks noGrp="1"/>
          </p:cNvSpPr>
          <p:nvPr>
            <p:ph type="title" idx="8"/>
          </p:nvPr>
        </p:nvSpPr>
        <p:spPr>
          <a:xfrm>
            <a:off x="1284285" y="2400694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34"/>
          <p:cNvSpPr txBox="1">
            <a:spLocks noGrp="1"/>
          </p:cNvSpPr>
          <p:nvPr>
            <p:ph type="title" idx="15"/>
          </p:nvPr>
        </p:nvSpPr>
        <p:spPr>
          <a:xfrm>
            <a:off x="1284285" y="3475326"/>
            <a:ext cx="731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61" name="Google Shape;361;p34"/>
          <p:cNvSpPr txBox="1">
            <a:spLocks noGrp="1"/>
          </p:cNvSpPr>
          <p:nvPr>
            <p:ph type="subTitle" idx="16"/>
          </p:nvPr>
        </p:nvSpPr>
        <p:spPr>
          <a:xfrm>
            <a:off x="2191180" y="1331106"/>
            <a:ext cx="22311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17"/>
          </p:nvPr>
        </p:nvSpPr>
        <p:spPr>
          <a:xfrm>
            <a:off x="5624501" y="1206312"/>
            <a:ext cx="267461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Avaliação</a:t>
            </a:r>
          </a:p>
        </p:txBody>
      </p:sp>
      <p:sp>
        <p:nvSpPr>
          <p:cNvPr id="364" name="Google Shape;364;p34"/>
          <p:cNvSpPr txBox="1">
            <a:spLocks noGrp="1"/>
          </p:cNvSpPr>
          <p:nvPr>
            <p:ph type="subTitle" idx="19"/>
          </p:nvPr>
        </p:nvSpPr>
        <p:spPr>
          <a:xfrm>
            <a:off x="2194866" y="2178427"/>
            <a:ext cx="2231100" cy="7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 err="1"/>
              <a:t>Objetivos</a:t>
            </a:r>
            <a:r>
              <a:rPr lang="en-GB" dirty="0"/>
              <a:t> de Data Mining</a:t>
            </a:r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21"/>
          </p:nvPr>
        </p:nvSpPr>
        <p:spPr>
          <a:xfrm>
            <a:off x="2194866" y="3223778"/>
            <a:ext cx="2231100" cy="834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GB" dirty="0" err="1"/>
              <a:t>Preparação</a:t>
            </a:r>
            <a:r>
              <a:rPr lang="en-GB" dirty="0"/>
              <a:t> dos Dados</a:t>
            </a:r>
            <a:endParaRPr dirty="0"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78A644E4-37A9-6186-D951-A7617DC27139}"/>
              </a:ext>
            </a:extLst>
          </p:cNvPr>
          <p:cNvSpPr/>
          <p:nvPr/>
        </p:nvSpPr>
        <p:spPr>
          <a:xfrm>
            <a:off x="1261185" y="4278026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" name="Google Shape;347;p34">
            <a:extLst>
              <a:ext uri="{FF2B5EF4-FFF2-40B4-BE49-F238E27FC236}">
                <a16:creationId xmlns:a16="http://schemas.microsoft.com/office/drawing/2014/main" id="{35B5BF9D-DB40-1970-8D93-876B841FADEC}"/>
              </a:ext>
            </a:extLst>
          </p:cNvPr>
          <p:cNvSpPr/>
          <p:nvPr/>
        </p:nvSpPr>
        <p:spPr>
          <a:xfrm>
            <a:off x="4694505" y="2129565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" name="Google Shape;352;p34">
            <a:extLst>
              <a:ext uri="{FF2B5EF4-FFF2-40B4-BE49-F238E27FC236}">
                <a16:creationId xmlns:a16="http://schemas.microsoft.com/office/drawing/2014/main" id="{E05E93C6-73B6-8C6A-6BC8-862D039299E3}"/>
              </a:ext>
            </a:extLst>
          </p:cNvPr>
          <p:cNvSpPr txBox="1">
            <a:spLocks/>
          </p:cNvSpPr>
          <p:nvPr/>
        </p:nvSpPr>
        <p:spPr>
          <a:xfrm>
            <a:off x="4717605" y="2335365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3;p34">
            <a:extLst>
              <a:ext uri="{FF2B5EF4-FFF2-40B4-BE49-F238E27FC236}">
                <a16:creationId xmlns:a16="http://schemas.microsoft.com/office/drawing/2014/main" id="{3C668F36-FDD8-CED1-EFF8-B45D336ABE41}"/>
              </a:ext>
            </a:extLst>
          </p:cNvPr>
          <p:cNvSpPr txBox="1">
            <a:spLocks/>
          </p:cNvSpPr>
          <p:nvPr/>
        </p:nvSpPr>
        <p:spPr>
          <a:xfrm>
            <a:off x="1284285" y="4483826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/>
              <a:t>04</a:t>
            </a:r>
          </a:p>
        </p:txBody>
      </p:sp>
      <p:sp>
        <p:nvSpPr>
          <p:cNvPr id="8" name="Google Shape;365;p34">
            <a:extLst>
              <a:ext uri="{FF2B5EF4-FFF2-40B4-BE49-F238E27FC236}">
                <a16:creationId xmlns:a16="http://schemas.microsoft.com/office/drawing/2014/main" id="{26661615-58DF-4EFF-5785-2194E0F58F46}"/>
              </a:ext>
            </a:extLst>
          </p:cNvPr>
          <p:cNvSpPr txBox="1">
            <a:spLocks/>
          </p:cNvSpPr>
          <p:nvPr/>
        </p:nvSpPr>
        <p:spPr>
          <a:xfrm>
            <a:off x="5624501" y="2400694"/>
            <a:ext cx="285786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err="1"/>
              <a:t>Colocação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Produção</a:t>
            </a:r>
            <a:endParaRPr lang="en-GB" dirty="0"/>
          </a:p>
        </p:txBody>
      </p:sp>
      <p:sp>
        <p:nvSpPr>
          <p:cNvPr id="9" name="Google Shape;366;p34">
            <a:extLst>
              <a:ext uri="{FF2B5EF4-FFF2-40B4-BE49-F238E27FC236}">
                <a16:creationId xmlns:a16="http://schemas.microsoft.com/office/drawing/2014/main" id="{A57F45B9-36BE-D239-036E-30098CB52EE0}"/>
              </a:ext>
            </a:extLst>
          </p:cNvPr>
          <p:cNvSpPr txBox="1">
            <a:spLocks/>
          </p:cNvSpPr>
          <p:nvPr/>
        </p:nvSpPr>
        <p:spPr>
          <a:xfrm>
            <a:off x="2194866" y="4555395"/>
            <a:ext cx="223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err="1"/>
              <a:t>Modelização</a:t>
            </a:r>
            <a:endParaRPr lang="en-GB" dirty="0"/>
          </a:p>
        </p:txBody>
      </p:sp>
      <p:sp>
        <p:nvSpPr>
          <p:cNvPr id="20" name="Google Shape;347;p34">
            <a:extLst>
              <a:ext uri="{FF2B5EF4-FFF2-40B4-BE49-F238E27FC236}">
                <a16:creationId xmlns:a16="http://schemas.microsoft.com/office/drawing/2014/main" id="{FD31A693-BD22-D1CD-9A45-51A9ADA71265}"/>
              </a:ext>
            </a:extLst>
          </p:cNvPr>
          <p:cNvSpPr/>
          <p:nvPr/>
        </p:nvSpPr>
        <p:spPr>
          <a:xfrm>
            <a:off x="4690787" y="3174059"/>
            <a:ext cx="777600" cy="77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1" name="Google Shape;352;p34">
            <a:extLst>
              <a:ext uri="{FF2B5EF4-FFF2-40B4-BE49-F238E27FC236}">
                <a16:creationId xmlns:a16="http://schemas.microsoft.com/office/drawing/2014/main" id="{2D799D00-9E87-88A6-BC3F-DDA634D81D0E}"/>
              </a:ext>
            </a:extLst>
          </p:cNvPr>
          <p:cNvSpPr txBox="1">
            <a:spLocks/>
          </p:cNvSpPr>
          <p:nvPr/>
        </p:nvSpPr>
        <p:spPr>
          <a:xfrm>
            <a:off x="4713887" y="3379859"/>
            <a:ext cx="731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2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"/>
              <a:buNone/>
              <a:defRPr sz="30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22" name="Google Shape;365;p34">
            <a:extLst>
              <a:ext uri="{FF2B5EF4-FFF2-40B4-BE49-F238E27FC236}">
                <a16:creationId xmlns:a16="http://schemas.microsoft.com/office/drawing/2014/main" id="{187819C4-0995-59F3-6CDD-401D2EF71ED7}"/>
              </a:ext>
            </a:extLst>
          </p:cNvPr>
          <p:cNvSpPr txBox="1">
            <a:spLocks/>
          </p:cNvSpPr>
          <p:nvPr/>
        </p:nvSpPr>
        <p:spPr>
          <a:xfrm>
            <a:off x="5665387" y="3381438"/>
            <a:ext cx="2231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GB" dirty="0" err="1"/>
              <a:t>Conclusões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CC04E68B-F697-D47A-A805-C2BE028E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AE1664F1-F571-9507-D557-753B6A6F0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2643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- </a:t>
            </a:r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Associação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37043A3C-A4ED-EDD6-E14F-F0FDB35DF40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526632"/>
            <a:ext cx="7704000" cy="25945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 u="sng"/>
              <a:t>Objetivo 1 - Redução de reacendimentos – Apriori</a:t>
            </a:r>
          </a:p>
          <a:p>
            <a:pPr marL="139700" indent="0"/>
            <a:endParaRPr lang="pt-BR" sz="1600" b="1" u="sng"/>
          </a:p>
          <a:p>
            <a:pPr marL="139700" indent="0"/>
            <a:r>
              <a:rPr lang="pt-BR" sz="1200" b="1"/>
              <a:t>Técnica</a:t>
            </a:r>
            <a:r>
              <a:rPr lang="pt-BR" sz="1200"/>
              <a:t>: Apriori para descobrir padrões frequentes entre atributos.</a:t>
            </a:r>
          </a:p>
          <a:p>
            <a:pPr marL="139700" indent="0"/>
            <a:r>
              <a:rPr lang="pt-BR" sz="1200" b="1"/>
              <a:t>Variável geográfica usada</a:t>
            </a:r>
            <a:r>
              <a:rPr lang="pt-BR" sz="1200"/>
              <a:t>: Distrito (para evitar redundância com Concelho, NUTS II, Local).</a:t>
            </a:r>
          </a:p>
          <a:p>
            <a:pPr marL="139700" indent="0"/>
            <a:r>
              <a:rPr lang="pt-BR" sz="1200" b="1"/>
              <a:t>Variáveis numéricas discretizadas em três categorias</a:t>
            </a:r>
            <a:r>
              <a:rPr lang="pt-BR" sz="1200"/>
              <a:t>: Baixo, Médio, Alto.</a:t>
            </a:r>
          </a:p>
          <a:p>
            <a:pPr marL="139700" indent="0"/>
            <a:r>
              <a:rPr lang="pt-BR" sz="1200" b="1"/>
              <a:t>Parâmetros definidos</a:t>
            </a:r>
            <a:r>
              <a:rPr lang="pt-BR" sz="1200"/>
              <a:t>:</a:t>
            </a:r>
          </a:p>
          <a:p>
            <a:pPr marL="311150" indent="-171450">
              <a:buFontTx/>
              <a:buChar char="-"/>
            </a:pPr>
            <a:r>
              <a:rPr lang="pt-BR" sz="1200"/>
              <a:t>Suporte mínimo: 0.002 (base em 415.000 transações).</a:t>
            </a:r>
          </a:p>
          <a:p>
            <a:pPr marL="311150" indent="-171450">
              <a:buFontTx/>
              <a:buChar char="-"/>
            </a:pPr>
            <a:r>
              <a:rPr lang="pt-BR" sz="1200"/>
              <a:t>Regra com 2 itens: Min_length = Max_length = 2.</a:t>
            </a:r>
          </a:p>
          <a:p>
            <a:pPr marL="311150" indent="-171450">
              <a:buFontTx/>
              <a:buChar char="-"/>
            </a:pPr>
            <a:r>
              <a:rPr lang="pt-BR" sz="1200"/>
              <a:t>Confiança mínima: 0.2.</a:t>
            </a:r>
          </a:p>
          <a:p>
            <a:pPr marL="311150" indent="-171450">
              <a:buFontTx/>
              <a:buChar char="-"/>
            </a:pPr>
            <a:r>
              <a:rPr lang="pt-BR" sz="1200"/>
              <a:t>Lift mínimo: 3 (associação 3x mais forte que o acaso).</a:t>
            </a:r>
          </a:p>
          <a:p>
            <a:pPr marL="139700" indent="0"/>
            <a:r>
              <a:rPr lang="pt-BR" sz="1200" b="1"/>
              <a:t>Objetivo</a:t>
            </a:r>
            <a:r>
              <a:rPr lang="pt-BR" sz="1200"/>
              <a:t>: gerar regras interpretáveis e relevantes para o domínio dos dados.</a:t>
            </a:r>
            <a:endParaRPr lang="pt-BR" sz="1600"/>
          </a:p>
          <a:p>
            <a:pPr marL="139700" indent="0"/>
            <a:endParaRPr lang="pt-B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01F6D9-FD15-98D6-8A42-85B7F8E298E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16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9C22751B-62A9-A96D-ADB1-6AD92FA1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FC5A7DD-5B1A-2E59-16AC-D7294BB52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-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Regressão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448F3AE6-BDEB-B35C-21CB-2EBCBC139B5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37423"/>
            <a:ext cx="7704000" cy="26903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 u="sng"/>
              <a:t>Objetivo 2 - Otimização do tempo da primeira Intervenção</a:t>
            </a:r>
          </a:p>
          <a:p>
            <a:pPr marL="139700" indent="0"/>
            <a:endParaRPr lang="pt-BR" sz="1400" b="1" u="sng"/>
          </a:p>
          <a:p>
            <a:pPr marL="139700" indent="0"/>
            <a:r>
              <a:rPr lang="pt-BR" sz="1400"/>
              <a:t>Objetivo: Prever o tempo de resposta da primeira intervenção (Tempo1Intervencao) com diferentes abordagens de regressão.</a:t>
            </a:r>
          </a:p>
          <a:p>
            <a:pPr marL="139700" indent="0"/>
            <a:endParaRPr lang="pt-BR" sz="1400"/>
          </a:p>
          <a:p>
            <a:pPr marL="139700" indent="0"/>
            <a:r>
              <a:rPr lang="pt-BR" sz="1400"/>
              <a:t>Foram construídos 4 modelos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Regressão Linear Múltipla (RLM)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Regressão Linear Polinomial (RLP)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Regressão por Árvores de Decisão (DTR)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Random Forest Regressor (RFR)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08B6D2-7A26-ED26-51F3-D2C14F59CDA7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5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E012EF92-0179-BADA-5F00-9751D79EA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6E6A0CF9-B69A-1741-8BFF-8C5EEDC5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–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Regressão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98D324CD-E226-A58B-2CE7-90ED5F47E6F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207537"/>
            <a:ext cx="7704000" cy="2728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400" b="1" u="sng"/>
              <a:t>Regressão Linear Múltipla (RLM)</a:t>
            </a:r>
          </a:p>
          <a:p>
            <a:pPr marL="139700" indent="0"/>
            <a:r>
              <a:rPr lang="pt-BR" sz="1200" b="1">
                <a:latin typeface="Figtree"/>
              </a:rPr>
              <a:t>Seleção de variáveis:</a:t>
            </a:r>
          </a:p>
          <a:p>
            <a:pPr marL="311150" indent="-171450">
              <a:buFontTx/>
              <a:buChar char="-"/>
            </a:pPr>
            <a:r>
              <a:rPr lang="pt-BR" sz="1200"/>
              <a:t>Eliminação por p-value &gt; 0.05 (Backward Elimination).</a:t>
            </a:r>
          </a:p>
          <a:p>
            <a:pPr marL="311150" indent="-171450">
              <a:buFontTx/>
              <a:buChar char="-"/>
            </a:pPr>
            <a:r>
              <a:rPr lang="pt-BR" sz="1200"/>
              <a:t>Análise de multicolinearidade (VIF): remoção de variáveis com VIF &gt; 10 (ex: dsr, bui).</a:t>
            </a:r>
          </a:p>
          <a:p>
            <a:pPr marL="139700" indent="0"/>
            <a:r>
              <a:rPr lang="pt-BR" sz="1200" b="1"/>
              <a:t>Modelo final</a:t>
            </a:r>
            <a:r>
              <a:rPr lang="pt-BR" sz="1200"/>
              <a:t>: 24 variáveis relevantes (ex: Hora, fwi, Temperatura, DuracaoHoras, Dist_CBS_m).</a:t>
            </a:r>
          </a:p>
          <a:p>
            <a:pPr marL="139700" indent="0"/>
            <a:r>
              <a:rPr lang="pt-BR" sz="1200" b="1"/>
              <a:t>Ferramentas utilizadas</a:t>
            </a:r>
            <a:r>
              <a:rPr lang="pt-BR" sz="1200"/>
              <a:t>: </a:t>
            </a:r>
            <a:r>
              <a:rPr lang="pt-BR" sz="1200" i="1"/>
              <a:t>sklearn.linear_model.LinearRegression</a:t>
            </a:r>
          </a:p>
          <a:p>
            <a:pPr marL="139700" indent="0"/>
            <a:endParaRPr lang="pt-BR" sz="1400"/>
          </a:p>
          <a:p>
            <a:pPr marL="139700" indent="0"/>
            <a:r>
              <a:rPr lang="pt-BR" sz="1400" b="1" u="sng"/>
              <a:t>Regressão Linear Polinomial (RLP)</a:t>
            </a:r>
          </a:p>
          <a:p>
            <a:pPr marL="139700" indent="0"/>
            <a:r>
              <a:rPr lang="pt-BR" sz="1200" b="1"/>
              <a:t>Base</a:t>
            </a:r>
            <a:r>
              <a:rPr lang="pt-BR" sz="1200"/>
              <a:t>: mesmas variáveis da RLM.</a:t>
            </a:r>
          </a:p>
          <a:p>
            <a:pPr marL="139700" indent="0"/>
            <a:r>
              <a:rPr lang="pt-BR" sz="1200" b="1"/>
              <a:t>Transformação polinomial</a:t>
            </a:r>
            <a:r>
              <a:rPr lang="pt-BR" sz="1200"/>
              <a:t>: PolynomialFeatures até grau 3 (considera interações e não-linearidades).</a:t>
            </a:r>
          </a:p>
          <a:p>
            <a:pPr marL="139700" indent="0"/>
            <a:r>
              <a:rPr lang="pt-BR" sz="1200" b="1"/>
              <a:t>Modelos testados: </a:t>
            </a:r>
            <a:r>
              <a:rPr lang="pt-BR" sz="1200"/>
              <a:t>Grau 2 e Grau 3. </a:t>
            </a:r>
          </a:p>
          <a:p>
            <a:pPr marL="139700" indent="0"/>
            <a:r>
              <a:rPr lang="pt-BR" sz="1200" b="1"/>
              <a:t>Treino com</a:t>
            </a:r>
            <a:r>
              <a:rPr lang="pt-BR" sz="1200"/>
              <a:t>: </a:t>
            </a:r>
            <a:r>
              <a:rPr lang="pt-BR" sz="1200" i="1"/>
              <a:t>LinearRegression</a:t>
            </a:r>
            <a:r>
              <a:rPr lang="pt-BR" sz="1200"/>
              <a:t> da </a:t>
            </a:r>
            <a:r>
              <a:rPr lang="pt-BR" sz="1200" i="1"/>
              <a:t>sklearn</a:t>
            </a:r>
            <a:r>
              <a:rPr lang="pt-BR" sz="1200"/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F06F23-B324-B523-6117-DFFC27A936C5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78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93AF224A-D984-3B14-1153-F1D60E494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F42EA64-C0A3-2360-CC6C-1396ABF10A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–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Regressão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FE47AAA8-C2C5-2C60-E188-9EB00958417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929269"/>
            <a:ext cx="7704000" cy="47058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200" b="1" u="sng"/>
              <a:t>Regressão por Árvores de Decisão (DTR)</a:t>
            </a:r>
          </a:p>
          <a:p>
            <a:pPr marL="139700" indent="0"/>
            <a:r>
              <a:rPr lang="pt-BR" sz="1100" b="1"/>
              <a:t>Pré-processamento:</a:t>
            </a:r>
          </a:p>
          <a:p>
            <a:pPr marL="311150" indent="-171450">
              <a:buFontTx/>
              <a:buChar char="-"/>
            </a:pPr>
            <a:r>
              <a:rPr lang="pt-BR" sz="1100"/>
              <a:t>Categóricas: One-Hot Encoding</a:t>
            </a:r>
          </a:p>
          <a:p>
            <a:pPr marL="311150" indent="-171450">
              <a:buFontTx/>
              <a:buChar char="-"/>
            </a:pPr>
            <a:r>
              <a:rPr lang="pt-BR" sz="1100"/>
              <a:t>Numéricas e variável alvo: StandardScaler</a:t>
            </a:r>
          </a:p>
          <a:p>
            <a:pPr marL="139700" indent="0"/>
            <a:r>
              <a:rPr lang="pt-BR" sz="1100" b="1"/>
              <a:t>Remoção de variáveis:</a:t>
            </a:r>
          </a:p>
          <a:p>
            <a:pPr marL="311150" indent="-171450">
              <a:buFontTx/>
              <a:buChar char="-"/>
            </a:pPr>
            <a:r>
              <a:rPr lang="pt-BR" sz="1100"/>
              <a:t>Baixa variância</a:t>
            </a:r>
          </a:p>
          <a:p>
            <a:pPr marL="311150" indent="-171450">
              <a:buFontTx/>
              <a:buChar char="-"/>
            </a:pPr>
            <a:r>
              <a:rPr lang="pt-BR" sz="1100"/>
              <a:t>Alta correlação (corr &gt; 0.9)</a:t>
            </a:r>
          </a:p>
          <a:p>
            <a:pPr marL="139700" indent="0"/>
            <a:r>
              <a:rPr lang="pt-BR" sz="1100" b="1"/>
              <a:t>Modelo: </a:t>
            </a:r>
            <a:r>
              <a:rPr lang="pt-BR" sz="1100" i="1"/>
              <a:t>DecisionTreeRegressor</a:t>
            </a:r>
            <a:r>
              <a:rPr lang="pt-BR" sz="1100"/>
              <a:t> com </a:t>
            </a:r>
            <a:r>
              <a:rPr lang="pt-BR" sz="1100" i="1"/>
              <a:t>max_depth</a:t>
            </a:r>
            <a:r>
              <a:rPr lang="pt-BR" sz="1100"/>
              <a:t>=3 (para evitar </a:t>
            </a:r>
            <a:r>
              <a:rPr lang="pt-BR" sz="1100" i="1"/>
              <a:t>overfitting</a:t>
            </a:r>
            <a:r>
              <a:rPr lang="pt-BR" sz="1100"/>
              <a:t>).</a:t>
            </a:r>
          </a:p>
          <a:p>
            <a:pPr marL="139700" indent="0"/>
            <a:r>
              <a:rPr lang="pt-BR" sz="1100" b="1"/>
              <a:t>Variáveis mais importantes (</a:t>
            </a:r>
            <a:r>
              <a:rPr lang="pt-BR" sz="1100" b="1" i="1"/>
              <a:t>.feature_importances_</a:t>
            </a:r>
            <a:r>
              <a:rPr lang="pt-BR" sz="1100" b="1"/>
              <a:t>):</a:t>
            </a:r>
          </a:p>
          <a:p>
            <a:pPr marL="311150" indent="-171450">
              <a:buFontTx/>
              <a:buChar char="-"/>
            </a:pPr>
            <a:r>
              <a:rPr lang="pt-BR" sz="1100"/>
              <a:t>Ano: 30.74%</a:t>
            </a:r>
          </a:p>
          <a:p>
            <a:pPr marL="311150" indent="-171450">
              <a:buFontTx/>
              <a:buChar char="-"/>
            </a:pPr>
            <a:r>
              <a:rPr lang="pt-BR" sz="1100"/>
              <a:t>DuracaoHoras: 30.73%</a:t>
            </a:r>
          </a:p>
          <a:p>
            <a:pPr marL="311150" indent="-171450">
              <a:buFontTx/>
              <a:buChar char="-"/>
            </a:pPr>
            <a:r>
              <a:rPr lang="pt-BR" sz="1100"/>
              <a:t>Dist_CBS_m: 29.68%</a:t>
            </a:r>
          </a:p>
          <a:p>
            <a:pPr marL="311150" indent="-171450">
              <a:buFontTx/>
              <a:buChar char="-"/>
            </a:pPr>
            <a:r>
              <a:rPr lang="pt-BR" sz="1100"/>
              <a:t>FonteAlerta_112: 8.84%</a:t>
            </a:r>
          </a:p>
          <a:p>
            <a:pPr marL="139700" indent="0"/>
            <a:r>
              <a:rPr lang="pt-BR" sz="1100" b="1"/>
              <a:t>Modelo simplificado:</a:t>
            </a:r>
            <a:r>
              <a:rPr lang="pt-BR" sz="1100"/>
              <a:t> modelo apenas com as 4 variáveis mais relevantes.</a:t>
            </a:r>
          </a:p>
          <a:p>
            <a:pPr marL="139700" indent="0"/>
            <a:endParaRPr lang="pt-BR" sz="1100"/>
          </a:p>
          <a:p>
            <a:pPr marL="139700" indent="0"/>
            <a:r>
              <a:rPr lang="pt-BR" sz="1200" b="1" u="sng"/>
              <a:t>Random Forest Regressor (RFR)</a:t>
            </a:r>
          </a:p>
          <a:p>
            <a:pPr marL="139700" indent="0"/>
            <a:r>
              <a:rPr lang="pt-BR" sz="1100" b="1"/>
              <a:t>Tratamento semelhante ao DTR:</a:t>
            </a:r>
          </a:p>
          <a:p>
            <a:pPr marL="311150" indent="-171450">
              <a:buFontTx/>
              <a:buChar char="-"/>
            </a:pPr>
            <a:r>
              <a:rPr lang="pt-BR" sz="1100"/>
              <a:t>One-Hot Encoding + Normalização (StandardScaler)</a:t>
            </a:r>
          </a:p>
          <a:p>
            <a:pPr marL="311150" indent="-171450">
              <a:buFontTx/>
              <a:buChar char="-"/>
            </a:pPr>
            <a:r>
              <a:rPr lang="pt-BR" sz="1100"/>
              <a:t>Remoção de variáveis altamente correlacionadas (&gt; 0.9)</a:t>
            </a:r>
          </a:p>
          <a:p>
            <a:pPr marL="139700" indent="0"/>
            <a:r>
              <a:rPr lang="pt-BR" sz="1100" b="1"/>
              <a:t>Modelo:</a:t>
            </a:r>
            <a:r>
              <a:rPr lang="pt-BR" sz="1100"/>
              <a:t> </a:t>
            </a:r>
            <a:r>
              <a:rPr lang="pt-BR" sz="1100" i="1"/>
              <a:t>RandomForestRegressor</a:t>
            </a:r>
          </a:p>
          <a:p>
            <a:pPr marL="311150" indent="-171450">
              <a:buFontTx/>
              <a:buChar char="-"/>
            </a:pPr>
            <a:r>
              <a:rPr lang="pt-BR" sz="1100"/>
              <a:t>n_estimators = 10</a:t>
            </a:r>
          </a:p>
          <a:p>
            <a:pPr marL="311150" indent="-171450">
              <a:buFontTx/>
              <a:buChar char="-"/>
            </a:pPr>
            <a:r>
              <a:rPr lang="pt-BR" sz="1100"/>
              <a:t>random_state = 0 (para reprodutibilidade)</a:t>
            </a:r>
          </a:p>
          <a:p>
            <a:pPr marL="139700" indent="0"/>
            <a:r>
              <a:rPr lang="pt-BR" sz="1100" b="1"/>
              <a:t>Conjunto final de variáveis</a:t>
            </a:r>
            <a:r>
              <a:rPr lang="pt-BR" sz="1100"/>
              <a:t>: robusto, bem escalado e sem redundância.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1D6F4E-AFEF-0113-F47B-D42AE1E825F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6B3B1A5F-ADAF-680E-8549-359AF0E1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B0FE7779-3189-5EBC-1D0E-AEFFC9A2D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2643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– </a:t>
            </a:r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Classificação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1FD36942-B1B5-09AD-91E1-3E21EEF58AD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9999" y="1115122"/>
            <a:ext cx="7704000" cy="2706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 u="sng"/>
              <a:t>Objetivo 3 - Classificação de reacendimentos – Regressão Logística</a:t>
            </a:r>
          </a:p>
          <a:p>
            <a:pPr marL="139700" indent="0"/>
            <a:endParaRPr lang="pt-BR" sz="1600" b="1" u="sng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Variáveis explicativas normalizadas com StandardScaler para escala uniforme.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Aplicação de </a:t>
            </a:r>
            <a:r>
              <a:rPr lang="pt-BR" sz="1400" b="1"/>
              <a:t>SMOTE</a:t>
            </a:r>
            <a:r>
              <a:rPr lang="pt-BR" sz="1400"/>
              <a:t> no conjunto de treino para balancear classes desbalanceadas.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Seleção de variáveis com </a:t>
            </a:r>
            <a:r>
              <a:rPr lang="pt-BR" sz="1400" b="1" i="1"/>
              <a:t>Sequential Forward Selection (SFS) </a:t>
            </a:r>
            <a:r>
              <a:rPr lang="pt-BR" sz="1400"/>
              <a:t>em validação cruzada 5 folds, usando F1-score ponderado como critério.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Otimização de hiperparâmetros via </a:t>
            </a:r>
            <a:r>
              <a:rPr lang="pt-BR" sz="1400" b="1" i="1"/>
              <a:t>Grid Search </a:t>
            </a:r>
            <a:r>
              <a:rPr lang="pt-BR" sz="1400"/>
              <a:t>com validação cruzada 10 folds, escolhendo penalizações e solvers que maximizam o F1-score.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400"/>
              <a:t>Treino do modelo final com dados balanceados e validação posterior no conjunto de teste.</a:t>
            </a:r>
          </a:p>
          <a:p>
            <a:pPr marL="139700" indent="0"/>
            <a:endParaRPr lang="pt-B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9D4FEA-4780-913C-2DB1-A45B810DADFF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5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49A68AA2-6238-14CF-F1A6-FBD1ABF5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6A792BE1-9D55-2527-88DE-1E863AA29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528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-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28D11989-C947-C080-D838-BF13A46B0C5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82029"/>
            <a:ext cx="7704000" cy="1910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 u="sng"/>
              <a:t>Objetivo 4 - Criação de perfis territoriais de risco</a:t>
            </a:r>
          </a:p>
          <a:p>
            <a:pPr marL="139700" indent="0"/>
            <a:endParaRPr lang="pt-BR" sz="1600" b="1" u="sng"/>
          </a:p>
          <a:p>
            <a:pPr marL="139700" indent="0"/>
            <a:r>
              <a:rPr lang="pt-BR" sz="1600"/>
              <a:t>Foram construídos 2 modelos: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K-Means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GB" sz="1600"/>
              <a:t>Clustering </a:t>
            </a:r>
            <a:r>
              <a:rPr lang="en-GB" sz="1600" err="1"/>
              <a:t>Hierárquico</a:t>
            </a:r>
            <a:endParaRPr lang="pt-BR" sz="1600" b="1" u="sng"/>
          </a:p>
          <a:p>
            <a:pPr marL="139700" indent="0"/>
            <a:endParaRPr lang="pt-B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2C5E5-B9A2-9E81-32B9-2ECED1238240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77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C836B22-6ECE-279D-A622-45BA1BEF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0FC4F070-DD99-A5FF-377B-24CECE9ED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528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-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26E74CBB-EC92-8128-50DF-DB7E41B1EE4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67161"/>
            <a:ext cx="7704000" cy="35906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 u="sng"/>
              <a:t>K-Means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Seleção de variáveis contínuas relevantes para risco de incêndio (terreno, meteorologia, perigosidade, reacendimentos, etc.).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Normalização das variáveis com StandardScaler para evitar distorções de escala.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Aplicação de PCA para redução da dimensionalidade, preservando a maior parte da variância.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Definição do número ideal de clusters pelo método do cotovelo, com base no WCSS, indicando 4 clusters.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Treino do modelo com n_clusters=4, random_state=42 e n_init=10 para estabilidade das inicializações.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Inclusão dos rótulos dos clusters no dataset original para caracterização dos grupos.</a:t>
            </a:r>
          </a:p>
          <a:p>
            <a:pPr marL="139700" indent="0"/>
            <a:endParaRPr lang="pt-B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F42DA0-5A29-CC9D-EE41-A88E3AF3065B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47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13279481-9035-6F38-3C35-3E491EB03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F7135741-07CC-4346-0136-BD5B03F6F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52807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Construção</a:t>
            </a:r>
            <a:r>
              <a:rPr lang="en-GB"/>
              <a:t> dos </a:t>
            </a:r>
            <a:r>
              <a:rPr lang="en-GB" err="1"/>
              <a:t>Modelos</a:t>
            </a:r>
            <a:r>
              <a:rPr lang="en-GB"/>
              <a:t> - </a:t>
            </a:r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0B60E586-2AF0-79FD-DE70-9544FF8579A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62359"/>
            <a:ext cx="7704000" cy="3323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en-GB" sz="1600" b="1" u="sng"/>
              <a:t>Clustering </a:t>
            </a:r>
            <a:r>
              <a:rPr lang="en-GB" sz="1600" b="1" u="sng" err="1"/>
              <a:t>Hierárquico</a:t>
            </a:r>
            <a:endParaRPr lang="en-GB" sz="1600" b="1" u="sng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Uso do método aglomerativo com linkage ward, visando grupos compactos com baixa variância interna.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Normalização e aplicação de PCA, como no K-Means.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Construção de dendrograma a partir de uma amostra de 500 observações, usando distância euclidiana.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Identificação visual de 4 clusters a partir do dendrograma.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Aplicação do modelo AgglomerativeClustering em 10.000 observações, com n_clusters=4 e linkage='ward’.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pt-BR" sz="1600"/>
              <a:t>Integração dos rótulos dos clusters no dataset para análise dos perfis de risco.</a:t>
            </a:r>
          </a:p>
          <a:p>
            <a:pPr marL="139700" indent="0"/>
            <a:endParaRPr lang="pt-BR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B86FE3-DCC8-067C-B43A-EB23DA54229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55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CA0BD61D-7F14-20FF-1CF2-DFEBD821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911FD211-2041-6058-5F2A-E46CC472845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BBBABF3-32B4-844A-FB2D-C859ADD7A10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0043A98F-932C-C9CC-0390-659A39FD8B2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25B585C9-4149-2383-155F-400169418A9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750FA709-DAB1-2E33-C938-FE2B6327BE6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D3C001BC-6595-F275-B6C7-6452CB035B4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04EA797D-3214-ABC2-DBBE-3B8815FDEEE6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5020C28E-2D0D-99EE-5D40-239EE2146E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Avaliação</a:t>
            </a:r>
            <a:endParaRPr sz="3600" dirty="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578B73AC-A128-1D24-8C1D-06FAD6037A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2DA7299-3971-59D8-A38B-00F9BC68FF79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970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11889629-6BA1-12BB-2BB0-557E7F42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082EC3E7-0695-7036-B169-E68A28F84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Associação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AC4F06-A6DB-1340-6A2E-D651203B5101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49AE98C-8C6E-0EC9-8459-A29335F4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16"/>
          <a:stretch>
            <a:fillRect/>
          </a:stretch>
        </p:blipFill>
        <p:spPr>
          <a:xfrm>
            <a:off x="2481893" y="1017725"/>
            <a:ext cx="5000244" cy="40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/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/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/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380" name="Google Shape;380;p35"/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81" name="Google Shape;381;p35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EB64DDCB-63C8-0D80-352E-783A9B1C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328BA452-5BEE-2FA1-0987-74D842710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Associação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543A4-D1F5-20A4-B661-B35AC172DF0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2D75A4-C137-4EBA-3555-7513C091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561" b="11149"/>
          <a:stretch>
            <a:fillRect/>
          </a:stretch>
        </p:blipFill>
        <p:spPr>
          <a:xfrm>
            <a:off x="1717288" y="1546062"/>
            <a:ext cx="5709424" cy="236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6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58D524C0-05BE-CEAE-574B-C863FFDE7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3649BB09-E327-EAF7-E5A7-59E86B843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Regressão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4BC5E7-397F-12C6-C846-E08CBCCA8AE2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B70B6D-487C-969B-B2C0-7C1959B7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00" r="18293" b="10623"/>
          <a:stretch>
            <a:fillRect/>
          </a:stretch>
        </p:blipFill>
        <p:spPr>
          <a:xfrm>
            <a:off x="1691268" y="1263490"/>
            <a:ext cx="5761463" cy="2616520"/>
          </a:xfrm>
          <a:prstGeom prst="rect">
            <a:avLst/>
          </a:prstGeom>
        </p:spPr>
      </p:pic>
      <p:sp>
        <p:nvSpPr>
          <p:cNvPr id="9" name="Google Shape;390;p36">
            <a:extLst>
              <a:ext uri="{FF2B5EF4-FFF2-40B4-BE49-F238E27FC236}">
                <a16:creationId xmlns:a16="http://schemas.microsoft.com/office/drawing/2014/main" id="{A3CC2FBE-C8E4-5C81-0A4D-526EE7A32106}"/>
              </a:ext>
            </a:extLst>
          </p:cNvPr>
          <p:cNvSpPr txBox="1">
            <a:spLocks/>
          </p:cNvSpPr>
          <p:nvPr/>
        </p:nvSpPr>
        <p:spPr>
          <a:xfrm>
            <a:off x="720000" y="3650166"/>
            <a:ext cx="7704000" cy="112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/>
            <a:r>
              <a:rPr lang="pt-BR" sz="1050"/>
              <a:t>É importante destacar que nenhum dos modelos capturou toda a complexidade do problema, o que pode indicar que existem fatores importantes não contemplados nos dados disponíveis. Se possível, seria ideal testar o modelo diretamente em situações reais para avaliar a sua eficácia prática.</a:t>
            </a:r>
          </a:p>
        </p:txBody>
      </p:sp>
    </p:spTree>
    <p:extLst>
      <p:ext uri="{BB962C8B-B14F-4D97-AF65-F5344CB8AC3E}">
        <p14:creationId xmlns:p14="http://schemas.microsoft.com/office/powerpoint/2010/main" val="33105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26F8A25-22F7-C413-C65F-6CCD3B27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340064A9-D131-E127-7259-EC39D7FD5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Regressão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5F0C24-249F-70F0-8064-AF14F6C3AFD5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5DBBF-A19E-84BE-935D-C37C9AFB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317" b="15184"/>
          <a:stretch>
            <a:fillRect/>
          </a:stretch>
        </p:blipFill>
        <p:spPr>
          <a:xfrm>
            <a:off x="1706136" y="1647385"/>
            <a:ext cx="5731727" cy="16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9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64B017C-0547-B84A-5AD3-F05AA679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AE176DDD-F6FD-E792-8D20-AB8405A2A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Classificação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D59D6700-37A1-0E00-8FF5-CF83029C14D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29991"/>
            <a:ext cx="7970518" cy="4377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200"/>
              <a:t>Foram testadas 3 abordagens para avaliar o desempenho do modelo:</a:t>
            </a:r>
          </a:p>
          <a:p>
            <a:pPr marL="139700" indent="0"/>
            <a:r>
              <a:rPr lang="pt-BR" sz="1200" b="1" u="sng"/>
              <a:t>Abordagem 1 (variáveis originais com SMOTE):</a:t>
            </a:r>
          </a:p>
          <a:p>
            <a:pPr marL="311150" indent="-171450">
              <a:buFontTx/>
              <a:buChar char="-"/>
            </a:pPr>
            <a:r>
              <a:rPr lang="pt-BR" sz="1200"/>
              <a:t>Acurácia: 50%</a:t>
            </a:r>
          </a:p>
          <a:p>
            <a:pPr marL="311150" indent="-171450">
              <a:buFontTx/>
              <a:buChar char="-"/>
            </a:pPr>
            <a:r>
              <a:rPr lang="pt-BR" sz="1200"/>
              <a:t>Recall na classe minoritária (reacendimentos): 74% — alta capacidade de deteção</a:t>
            </a:r>
          </a:p>
          <a:p>
            <a:pPr marL="311150" indent="-171450">
              <a:buFontTx/>
              <a:buChar char="-"/>
            </a:pPr>
            <a:r>
              <a:rPr lang="pt-BR" sz="1200"/>
              <a:t>Precisão: 9% — indica muitos falsos positivos</a:t>
            </a:r>
          </a:p>
          <a:p>
            <a:pPr marL="311150" indent="-171450">
              <a:buFontTx/>
              <a:buChar char="-"/>
            </a:pPr>
            <a:r>
              <a:rPr lang="pt-BR" sz="1200"/>
              <a:t>F1-score: 0,16</a:t>
            </a:r>
          </a:p>
          <a:p>
            <a:pPr marL="139700" indent="0"/>
            <a:endParaRPr lang="pt-BR" sz="1200"/>
          </a:p>
          <a:p>
            <a:pPr marL="139700" indent="0"/>
            <a:r>
              <a:rPr lang="pt-BR" sz="1200" b="1" u="sng"/>
              <a:t>Abordagem 2 (após seleção sequencial de variáveis - SFS):</a:t>
            </a:r>
          </a:p>
          <a:p>
            <a:pPr marL="311150" indent="-171450">
              <a:buFontTx/>
              <a:buChar char="-"/>
            </a:pPr>
            <a:r>
              <a:rPr lang="pt-BR" sz="1200"/>
              <a:t>Recall: 66% (mantido elevado)</a:t>
            </a:r>
          </a:p>
          <a:p>
            <a:pPr marL="311150" indent="-171450">
              <a:buFontTx/>
              <a:buChar char="-"/>
            </a:pPr>
            <a:r>
              <a:rPr lang="pt-BR" sz="1200"/>
              <a:t>Precisão: 7% (continua baixa)</a:t>
            </a:r>
          </a:p>
          <a:p>
            <a:pPr marL="311150" indent="-171450">
              <a:buFontTx/>
              <a:buChar char="-"/>
            </a:pPr>
            <a:r>
              <a:rPr lang="pt-BR" sz="1200"/>
              <a:t>Acurácia global: 41%, refletindo maior sensibilidade em detrimento da especificida</a:t>
            </a:r>
          </a:p>
          <a:p>
            <a:pPr marL="139700" indent="0"/>
            <a:endParaRPr lang="pt-BR" sz="1200"/>
          </a:p>
          <a:p>
            <a:pPr marL="139700" indent="0"/>
            <a:r>
              <a:rPr lang="pt-BR" sz="1200" b="1" u="sng"/>
              <a:t>Abordagem 3 (afinação de hiperparâmetros com Grid Search):</a:t>
            </a:r>
          </a:p>
          <a:p>
            <a:pPr marL="311150" indent="-171450">
              <a:buFontTx/>
              <a:buChar char="-"/>
            </a:pPr>
            <a:r>
              <a:rPr lang="pt-BR" sz="1200"/>
              <a:t>F1-score médio em validação cruzada: aproximadamente 93,87%</a:t>
            </a:r>
          </a:p>
          <a:p>
            <a:pPr marL="311150" indent="-171450">
              <a:buFontTx/>
              <a:buChar char="-"/>
            </a:pPr>
            <a:r>
              <a:rPr lang="pt-BR" sz="1200"/>
              <a:t>No conjunto de teste, desempenho semelhante às versões anteriores, com recall elevado (74%) e precisão baixa (9%)</a:t>
            </a:r>
          </a:p>
          <a:p>
            <a:pPr marL="139700" indent="0"/>
            <a:endParaRPr lang="pt-BR" sz="1200"/>
          </a:p>
          <a:p>
            <a:pPr marL="139700" indent="0"/>
            <a:r>
              <a:rPr lang="pt-BR" sz="1200" b="1"/>
              <a:t>Conclusão:</a:t>
            </a:r>
          </a:p>
          <a:p>
            <a:pPr marL="139700" indent="0"/>
            <a:r>
              <a:rPr lang="pt-BR" sz="1200"/>
              <a:t>O modelo de Regressão Logística apresenta alto recall na deteção de reacendimentos, apesar da baixa precisão. Isto torna o modelo útil como ferramenta complementar para apoio à decisão, especialmente quando o custo de não prever um reacendimento é maior que o de falsos positivos.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7DB73-C984-73B6-739A-7BB281F7FA49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63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2936BF67-739D-39B1-99CE-79916008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51BF1A5A-0CEB-BC2C-93AC-8FA14E9241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</a:t>
            </a:r>
            <a:r>
              <a:rPr lang="en-GB"/>
              <a:t> de </a:t>
            </a:r>
            <a:r>
              <a:rPr lang="en-GB" err="1"/>
              <a:t>Classificação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C78B9E-112D-A9F9-E201-C0955A58442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046A72-63D3-6438-4751-4A20E8FE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561" b="13637"/>
          <a:stretch>
            <a:fillRect/>
          </a:stretch>
        </p:blipFill>
        <p:spPr>
          <a:xfrm>
            <a:off x="1717288" y="1573044"/>
            <a:ext cx="5709424" cy="16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6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A70B9B5-94B0-EE6E-9F1B-BF35B8C8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87C6E435-164E-0A49-28EC-BC823E319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6EA8ABAA-2147-36BB-7DD5-0A21F97868F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82029"/>
            <a:ext cx="7704000" cy="3025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/>
              <a:t>K-Means</a:t>
            </a:r>
          </a:p>
          <a:p>
            <a:pPr marL="425450" indent="-285750">
              <a:buFontTx/>
              <a:buChar char="-"/>
            </a:pPr>
            <a:r>
              <a:rPr lang="pt-BR" sz="1600"/>
              <a:t>Método do cotovelo indicou 4 clusters ideais.</a:t>
            </a:r>
          </a:p>
          <a:p>
            <a:pPr marL="425450" indent="-285750">
              <a:buFontTx/>
              <a:buChar char="-"/>
            </a:pPr>
            <a:r>
              <a:rPr lang="pt-BR" sz="1600"/>
              <a:t>Índices:</a:t>
            </a:r>
          </a:p>
          <a:p>
            <a:pPr marL="882650" lvl="1" indent="-285750">
              <a:buFont typeface="Arial" panose="020B0604020202020204" pitchFamily="34" charset="0"/>
              <a:buChar char="•"/>
            </a:pPr>
            <a:r>
              <a:rPr lang="pt-BR" sz="1600" b="0">
                <a:latin typeface="Figtree"/>
              </a:rPr>
              <a:t>Silhueta: 0,082 (baixa separação entre clusters)</a:t>
            </a:r>
          </a:p>
          <a:p>
            <a:pPr marL="882650" lvl="1" indent="-285750">
              <a:buFont typeface="Arial" panose="020B0604020202020204" pitchFamily="34" charset="0"/>
              <a:buChar char="•"/>
            </a:pPr>
            <a:r>
              <a:rPr lang="pt-BR" sz="1600" b="0">
                <a:latin typeface="Figtree"/>
              </a:rPr>
              <a:t>Calinski-Harabasz: 47.053,89 (boa coesão interna e separação externa)</a:t>
            </a:r>
          </a:p>
          <a:p>
            <a:pPr marL="425450" indent="-285750">
              <a:buFontTx/>
              <a:buChar char="-"/>
            </a:pPr>
            <a:r>
              <a:rPr lang="pt-BR" sz="1600"/>
              <a:t>Análise das médias por cluster revelou perfis distintos de risco (e.g., risco muito elevado, risco urbano, baixo risco).</a:t>
            </a:r>
          </a:p>
          <a:p>
            <a:pPr marL="425450" indent="-285750">
              <a:buFontTx/>
              <a:buChar char="-"/>
            </a:pPr>
            <a:r>
              <a:rPr lang="pt-BR" sz="1600"/>
              <a:t>Visualização com PCA confirma separação razoável.</a:t>
            </a:r>
          </a:p>
          <a:p>
            <a:pPr marL="425450" indent="-285750">
              <a:buFontTx/>
              <a:buChar char="-"/>
            </a:pPr>
            <a:r>
              <a:rPr lang="pt-BR" sz="1600"/>
              <a:t>Modelo apresenta segmentação estatisticamente consistente e interpretável, alinhada aos objetivos do projeto.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AC2EEF-6F77-D6EA-A60C-3456272AECAE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77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42E2A91C-63E9-5F8D-74A1-C8084642A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A785CA93-FB30-FF27-FB4B-21032E20E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5AE372EE-C60C-1047-FDFA-B71F6C36A70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100253"/>
            <a:ext cx="7704000" cy="3995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/>
            <a:r>
              <a:rPr lang="pt-BR" sz="1600" b="1"/>
              <a:t>Clustering Hierárquico</a:t>
            </a:r>
            <a:endParaRPr lang="pt-BR" sz="1600"/>
          </a:p>
          <a:p>
            <a:pPr marL="425450" indent="-285750">
              <a:buFontTx/>
              <a:buChar char="-"/>
            </a:pPr>
            <a:r>
              <a:rPr lang="pt-BR" sz="1600"/>
              <a:t>Método aglomerativo (Ward), com 4 clusters definidos pelo dendrograma.</a:t>
            </a:r>
          </a:p>
          <a:p>
            <a:pPr marL="425450" indent="-285750">
              <a:buFontTx/>
              <a:buChar char="-"/>
            </a:pPr>
            <a:r>
              <a:rPr lang="pt-BR" sz="1600"/>
              <a:t>Índices:</a:t>
            </a:r>
          </a:p>
          <a:p>
            <a:pPr marL="882650" lvl="1" indent="-285750">
              <a:buFont typeface="Arial" panose="020B0604020202020204" pitchFamily="34" charset="0"/>
              <a:buChar char="•"/>
            </a:pPr>
            <a:r>
              <a:rPr lang="pt-BR" sz="1600" b="0">
                <a:latin typeface="Figtree"/>
              </a:rPr>
              <a:t>Silhueta: 0,080 (baixa separação)</a:t>
            </a:r>
            <a:endParaRPr lang="pt-BR" sz="1600" b="0">
              <a:latin typeface="Figtree"/>
              <a:sym typeface="Figtree SemiBold"/>
            </a:endParaRPr>
          </a:p>
          <a:p>
            <a:pPr marL="882650" lvl="1" indent="-285750">
              <a:buFont typeface="Arial" panose="020B0604020202020204" pitchFamily="34" charset="0"/>
              <a:buChar char="•"/>
            </a:pPr>
            <a:r>
              <a:rPr lang="pt-BR" sz="1600" b="0">
                <a:latin typeface="Figtree"/>
                <a:sym typeface="DM Sans"/>
              </a:rPr>
              <a:t>Calinski-Harabasz: 977,93 (coerência interna e separação limitadas)</a:t>
            </a:r>
          </a:p>
          <a:p>
            <a:pPr marL="425450" indent="-285750">
              <a:buFontTx/>
              <a:buChar char="-"/>
            </a:pPr>
            <a:r>
              <a:rPr lang="pt-BR" sz="1600"/>
              <a:t>Perfis identificados, porém com sobreposição e menor distinção entre grupos.</a:t>
            </a:r>
          </a:p>
          <a:p>
            <a:pPr marL="425450" indent="-285750">
              <a:buFontTx/>
              <a:buChar char="-"/>
            </a:pPr>
            <a:r>
              <a:rPr lang="pt-BR" sz="1600"/>
              <a:t>PCA indica estrutura consistente, mas com margens de interseção maiores.</a:t>
            </a:r>
          </a:p>
          <a:p>
            <a:pPr marL="139700" indent="0"/>
            <a:endParaRPr lang="pt-BR" sz="1600"/>
          </a:p>
          <a:p>
            <a:pPr marL="139700" indent="0"/>
            <a:r>
              <a:rPr lang="pt-BR" sz="1600" b="1"/>
              <a:t>Conclusão</a:t>
            </a:r>
          </a:p>
          <a:p>
            <a:pPr marL="425450" indent="-285750">
              <a:buFontTx/>
              <a:buChar char="-"/>
            </a:pPr>
            <a:r>
              <a:rPr lang="pt-BR" sz="1600"/>
              <a:t>O K-Means mostrou desempenho superior, com clusters mais distintos e melhor validade estatística.</a:t>
            </a:r>
          </a:p>
          <a:p>
            <a:pPr marL="425450" indent="-285750">
              <a:buFontTx/>
              <a:buChar char="-"/>
            </a:pPr>
            <a:r>
              <a:rPr lang="pt-BR" sz="1600"/>
              <a:t>Recomenda-se o K-Means para segmentação e apoio à decisão no contexto deste estudo.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CA897C-5A03-085C-8EEC-5A006AD1319B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287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65C632E-E6BD-484B-458B-AABE6F97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805F3FF9-4D6E-CFA0-55CD-98D8015F2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/>
              <a:t>Modelos</a:t>
            </a:r>
            <a:r>
              <a:rPr lang="en-GB"/>
              <a:t> de </a:t>
            </a:r>
            <a:r>
              <a:rPr lang="en-GB" err="1"/>
              <a:t>Clusterização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D7982-96C9-7D53-846D-79184EF18EE7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DDED22-C464-4D24-85D1-F43A0586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561" b="17490"/>
          <a:stretch>
            <a:fillRect/>
          </a:stretch>
        </p:blipFill>
        <p:spPr>
          <a:xfrm>
            <a:off x="1717288" y="1702076"/>
            <a:ext cx="5709424" cy="14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38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6385CDB2-82D4-B678-7829-95E8C403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CD729608-7E59-4607-2240-6ED3124C022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47C85707-2866-F18A-C506-5005A8B3D4BE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889B9014-0ED5-FBAB-EBC4-BFCA591ACAC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E978409-B663-18FD-CF9D-9C4EB5A1018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B356B6BA-47EA-F26D-67D0-7EB042A8B6F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61CC17A9-6F34-37F1-F655-F3A50FCF2FD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7F899A2-0F77-7E3D-EA37-3AF1C2F979FE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D5A9B660-0AA4-74BB-574D-C8C6247F4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sz="3600" err="1"/>
              <a:t>Colocação</a:t>
            </a:r>
            <a:r>
              <a:rPr lang="en-GB" sz="3600"/>
              <a:t> </a:t>
            </a:r>
            <a:r>
              <a:rPr lang="en-GB" sz="3600" err="1"/>
              <a:t>em</a:t>
            </a:r>
            <a:r>
              <a:rPr lang="en-GB" sz="3600"/>
              <a:t> </a:t>
            </a:r>
            <a:r>
              <a:rPr lang="en-GB" sz="3600" err="1"/>
              <a:t>Produção</a:t>
            </a:r>
            <a:endParaRPr lang="en-GB"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9AA69BBD-01FD-D093-97F6-F93D5E22B8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9B22B8B0-52D4-FF9A-5D2A-0297E68B2D45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639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ADBE63DB-E671-2A73-12BD-E3EE45B0B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849A2A8B-5F58-82D0-8363-115301B50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Demo</a:t>
            </a:r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A7B70F-54AF-CE44-CE0B-20108869C7C2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1325FB-F014-8C73-F872-78ECCEBEC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98" y="887849"/>
            <a:ext cx="5591887" cy="35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D43FF191-C42C-7F4E-228B-2E5E7522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9ED8B250-3F20-EED3-EB48-BF747937F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Introdução</a:t>
            </a:r>
            <a:endParaRPr lang="pt-PT" err="1"/>
          </a:p>
        </p:txBody>
      </p:sp>
      <p:sp>
        <p:nvSpPr>
          <p:cNvPr id="387" name="Google Shape;387;p36">
            <a:extLst>
              <a:ext uri="{FF2B5EF4-FFF2-40B4-BE49-F238E27FC236}">
                <a16:creationId xmlns:a16="http://schemas.microsoft.com/office/drawing/2014/main" id="{52961C86-E8C3-29FA-4F8B-906DDB5F5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55030"/>
            <a:ext cx="7704000" cy="3410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Os incêndios florestais têm causado impactos significativos em Portugal.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A análise de dados históricos permite identificar padrões e apoiar decisões de prevenção e resposta.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Este projeto utiliza dados do ICNF (2001–atualidade) sobre ocorrências de incêndios.</a:t>
            </a:r>
          </a:p>
          <a:p>
            <a:pPr marL="0" indent="0">
              <a:lnSpc>
                <a:spcPct val="114999"/>
              </a:lnSpc>
            </a:pPr>
            <a:endParaRPr lang="pt-PT" dirty="0"/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A metodologia aplicada é a CRISP-DM, composta por seis fases:</a:t>
            </a:r>
          </a:p>
          <a:p>
            <a:pPr marL="742950" lvl="1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compreensão do negócio, compreensão dos dados, preparação, modelação, avaliação e implementação.</a:t>
            </a:r>
            <a:endParaRPr lang="e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E705B4-4625-0F08-7D24-110B15843FAA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4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960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1B6FCC46-E960-F479-3E53-E042F795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8336A7B-DB75-A145-15BF-9A14A970ACB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E87891BF-D702-D0DD-1A40-EA6E3B074DA8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3B6FDFDD-6D03-95E6-F85B-42679A51BCC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3BB7468D-EDE5-9829-78F2-DA3106F90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FF8B7C5B-EB51-AC98-E1F1-57D8770A453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A187A111-26CF-05F7-BC4A-F7DDFD5D920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B7643294-3A9B-EE08-B724-5D5A5277F1F5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62F8D51B-639A-7AEC-AD4D-F9B331AA9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Conclusões</a:t>
            </a:r>
            <a:endParaRPr sz="3600"/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670D4F63-B513-C093-7888-3D64EEBB71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F8F0C97C-A355-64B2-F4F0-564CFB17CACC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9646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Conclusões</a:t>
            </a:r>
            <a:endParaRPr lang="pt-PT" dirty="0"/>
          </a:p>
        </p:txBody>
      </p:sp>
      <p:sp>
        <p:nvSpPr>
          <p:cNvPr id="387" name="Google Shape;387;p36"/>
          <p:cNvSpPr txBox="1">
            <a:spLocks noGrp="1"/>
          </p:cNvSpPr>
          <p:nvPr>
            <p:ph type="subTitle" idx="1"/>
          </p:nvPr>
        </p:nvSpPr>
        <p:spPr>
          <a:xfrm>
            <a:off x="720000" y="1757533"/>
            <a:ext cx="7704000" cy="2144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A metodologia CRISP-DM mostrou-se eficaz para analisar dados sobre incêndios florestais em Portugal.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A fase inicial permitiu compreender a problemática e identificar desafios como reacendimentos, resposta lenta e incêndios de grande escala.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A análise exploratória revelou padrões importantes, mesmo com limitações de qualidade em alguns dados.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Foram desenvolvidos quatro modelos, sendo que alguns ofereceram insights úteis para a prevenção.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PT" dirty="0"/>
              <a:t>O projeto demonstrou o potencial do uso de dados históricos para melhorar a gestão e a resposta a incêndios florestais.</a:t>
            </a:r>
            <a:endParaRPr lang="en" dirty="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ubTitle" idx="4"/>
          </p:nvPr>
        </p:nvSpPr>
        <p:spPr>
          <a:xfrm>
            <a:off x="720000" y="124127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 dirty="0"/>
              <a:t>Após a conclusão da parte 2  foi possível concluir: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3FCB17-D6E4-4086-50B3-376E7C4AF455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26</a:t>
            </a:r>
            <a:endParaRPr lang="pt-PT" sz="5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9" r="199"/>
          <a:stretch/>
        </p:blipFill>
        <p:spPr>
          <a:xfrm flipH="1">
            <a:off x="5727454" y="-14250"/>
            <a:ext cx="3434100" cy="5172000"/>
          </a:xfrm>
          <a:prstGeom prst="rect">
            <a:avLst/>
          </a:prstGeom>
        </p:spPr>
      </p:pic>
      <p:grpSp>
        <p:nvGrpSpPr>
          <p:cNvPr id="441" name="Google Shape;441;p40"/>
          <p:cNvGrpSpPr/>
          <p:nvPr/>
        </p:nvGrpSpPr>
        <p:grpSpPr>
          <a:xfrm flipH="1">
            <a:off x="1556739" y="-51525"/>
            <a:ext cx="5928976" cy="5195363"/>
            <a:chOff x="992699" y="1"/>
            <a:chExt cx="5928976" cy="5143924"/>
          </a:xfrm>
        </p:grpSpPr>
        <p:pic>
          <p:nvPicPr>
            <p:cNvPr id="442" name="Google Shape;442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23221" y="1720354"/>
            <a:ext cx="2246629" cy="861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Questões?</a:t>
            </a:r>
          </a:p>
        </p:txBody>
      </p:sp>
      <p:cxnSp>
        <p:nvCxnSpPr>
          <p:cNvPr id="448" name="Google Shape;448;p40"/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355F78-AAFA-47E8-2178-2F9B577ACFA1}"/>
              </a:ext>
            </a:extLst>
          </p:cNvPr>
          <p:cNvSpPr txBox="1"/>
          <p:nvPr/>
        </p:nvSpPr>
        <p:spPr>
          <a:xfrm>
            <a:off x="528981" y="4035384"/>
            <a:ext cx="49549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2F3536"/>
                </a:solidFill>
                <a:latin typeface="Assistant"/>
                <a:cs typeface="Assistant"/>
              </a:rPr>
              <a:t>Eliana Oliveira   Jéssica Grácio   Maria Fialho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A6E50E3E-3588-739E-29EB-B0EB736C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5CC7F059-D9DD-D168-629F-71E0F4868FDD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EC749F17-BD9A-1345-4AEE-7BDEC9427E7B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4327AAF3-1E6E-202C-CF64-3F90A7DE9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3600" dirty="0" err="1"/>
              <a:t>Objetivos</a:t>
            </a:r>
            <a:r>
              <a:rPr lang="en-GB" sz="3600" dirty="0"/>
              <a:t> de Data Mining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D6EF0C02-E500-2E3A-ABEE-D289AAC726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15696DC-3AA3-C954-2269-11293D35A81B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7203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84859377-F088-60DE-203B-F25ABBE8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DFF8BEB7-99DA-1EC9-77D0-6957BCADF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Objetivos</a:t>
            </a:r>
            <a:r>
              <a:rPr lang="en"/>
              <a:t> de Data Mining</a:t>
            </a:r>
            <a:endParaRPr lang="pt-PT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E2F628E-9F0A-69E4-901E-247528685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97393"/>
              </p:ext>
            </p:extLst>
          </p:nvPr>
        </p:nvGraphicFramePr>
        <p:xfrm>
          <a:off x="1187532" y="1499259"/>
          <a:ext cx="6655629" cy="2870202"/>
        </p:xfrm>
        <a:graphic>
          <a:graphicData uri="http://schemas.openxmlformats.org/drawingml/2006/table">
            <a:tbl>
              <a:tblPr firstRow="1" firstCol="1" bandRow="1">
                <a:tableStyleId>{B359226B-897E-4DB8-8FF8-A15CDEE7CC86}</a:tableStyleId>
              </a:tblPr>
              <a:tblGrid>
                <a:gridCol w="3079668">
                  <a:extLst>
                    <a:ext uri="{9D8B030D-6E8A-4147-A177-3AD203B41FA5}">
                      <a16:colId xmlns:a16="http://schemas.microsoft.com/office/drawing/2014/main" val="2304035567"/>
                    </a:ext>
                  </a:extLst>
                </a:gridCol>
                <a:gridCol w="3575961">
                  <a:extLst>
                    <a:ext uri="{9D8B030D-6E8A-4147-A177-3AD203B41FA5}">
                      <a16:colId xmlns:a16="http://schemas.microsoft.com/office/drawing/2014/main" val="3056867977"/>
                    </a:ext>
                  </a:extLst>
                </a:gridCol>
              </a:tblGrid>
              <a:tr h="3392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br>
                        <a:rPr lang="pt-PT" sz="900" b="1" dirty="0">
                          <a:solidFill>
                            <a:srgbClr val="FFFFFF"/>
                          </a:solidFill>
                          <a:effectLst/>
                          <a:latin typeface="Aptos"/>
                          <a:ea typeface="Aptos" panose="020B0004020202020204" pitchFamily="34" charset="0"/>
                          <a:cs typeface="Times New Roman"/>
                        </a:rPr>
                      </a:br>
                      <a:r>
                        <a:rPr lang="pt-PT" sz="1000" b="1" dirty="0">
                          <a:solidFill>
                            <a:srgbClr val="FFFFFF"/>
                          </a:solidFill>
                          <a:effectLst/>
                        </a:rPr>
                        <a:t>Objetivos de Negócio</a:t>
                      </a:r>
                      <a:endParaRPr lang="pt-PT" sz="1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GB" sz="1000" b="1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</a:pPr>
                      <a:r>
                        <a:rPr lang="en-GB" sz="1000" b="1" dirty="0" err="1">
                          <a:solidFill>
                            <a:srgbClr val="FFFFFF"/>
                          </a:solidFill>
                          <a:effectLst/>
                        </a:rPr>
                        <a:t>Objetivos</a:t>
                      </a:r>
                      <a:r>
                        <a:rPr lang="en-GB" sz="1000" b="1" dirty="0">
                          <a:solidFill>
                            <a:srgbClr val="FFFFFF"/>
                          </a:solidFill>
                          <a:effectLst/>
                        </a:rPr>
                        <a:t> de Data Mining</a:t>
                      </a:r>
                      <a:endParaRPr lang="en-GB" sz="1000" dirty="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161671"/>
                  </a:ext>
                </a:extLst>
              </a:tr>
              <a:tr h="74938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1. 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</a:rPr>
                        <a:t>Redução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</a:rPr>
                        <a:t>reacendimentos</a:t>
                      </a:r>
                      <a:endParaRPr lang="en-GB" sz="1000" dirty="0" err="1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Identificar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as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características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mais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associadas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aos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reacendimentos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, com base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em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variáveis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como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de causa,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condições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meteorológicas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após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extinção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, tempo de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rescaldo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localização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, entre 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outras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. (</a:t>
                      </a:r>
                      <a:r>
                        <a:rPr lang="en-GB" sz="1000" dirty="0" err="1">
                          <a:solidFill>
                            <a:srgbClr val="000000"/>
                          </a:solidFill>
                          <a:effectLst/>
                        </a:rPr>
                        <a:t>Classificação</a:t>
                      </a:r>
                      <a:r>
                        <a:rPr lang="en-GB" sz="100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GB" sz="1000" dirty="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95318"/>
                  </a:ext>
                </a:extLst>
              </a:tr>
              <a:tr h="69796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 dirty="0">
                          <a:effectLst/>
                        </a:rPr>
                        <a:t>2. Otimização do tempo da primeira Intervenção</a:t>
                      </a:r>
                      <a:endParaRPr lang="pt-PT" sz="1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dirty="0">
                          <a:effectLst/>
                        </a:rPr>
                        <a:t>Analisar fatores que influenciam o tempo de resposta, como a distância à unidade de bombeiros, hora e data de início do despacho, ou número de ocorrências simultâneas, e prever situações de risco de atrasos operacionais. (Regressão)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290858"/>
                  </a:ext>
                </a:extLst>
              </a:tr>
              <a:tr h="47396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3. 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</a:rPr>
                        <a:t>Classificação</a:t>
                      </a:r>
                      <a:r>
                        <a:rPr lang="en-GB" sz="1000" b="1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GB" sz="1000" b="1" dirty="0" err="1">
                          <a:solidFill>
                            <a:srgbClr val="000000"/>
                          </a:solidFill>
                          <a:effectLst/>
                        </a:rPr>
                        <a:t>reacendimentos</a:t>
                      </a:r>
                      <a:endParaRPr lang="en-GB" sz="1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</a:rPr>
                        <a:t>Prever se um incêndio pode gerar reacendimentos com base em tipo, duração, local, condições atmosféricas e área ardida</a:t>
                      </a:r>
                      <a:r>
                        <a:rPr lang="pt-PT" sz="1000" dirty="0">
                          <a:solidFill>
                            <a:srgbClr val="000000"/>
                          </a:solidFill>
                          <a:effectLst/>
                        </a:rPr>
                        <a:t> (Classificação)</a:t>
                      </a:r>
                      <a:endParaRPr lang="pt-PT" sz="1000" dirty="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567024"/>
                  </a:ext>
                </a:extLst>
              </a:tr>
              <a:tr h="5675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b="1" dirty="0">
                          <a:effectLst/>
                        </a:rPr>
                        <a:t>4. Criação de perfis territoriais de risco</a:t>
                      </a:r>
                      <a:endParaRPr lang="pt-PT" sz="1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sz="1000" dirty="0">
                          <a:effectLst/>
                        </a:rPr>
                        <a:t>Criação de clusters com base no número médio de incêndios, área ardida, perigosidade, tipo de causa e meteorologia média que representem o risco nas diferentes localidades. (</a:t>
                      </a:r>
                      <a:r>
                        <a:rPr lang="pt-PT" sz="1000" dirty="0" err="1">
                          <a:effectLst/>
                        </a:rPr>
                        <a:t>Clusterização</a:t>
                      </a:r>
                      <a:r>
                        <a:rPr lang="pt-PT" sz="10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A9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46465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DC363B9-C0A5-2740-4834-5B0900E1823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8</a:t>
            </a:r>
            <a:endParaRPr lang="pt-PT" sz="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491CFB1D-C8B7-6031-3FBF-4FAD4B56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5">
            <a:extLst>
              <a:ext uri="{FF2B5EF4-FFF2-40B4-BE49-F238E27FC236}">
                <a16:creationId xmlns:a16="http://schemas.microsoft.com/office/drawing/2014/main" id="{1728C014-E146-0A84-76D9-4E008F6F788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r="4187"/>
          <a:stretch/>
        </p:blipFill>
        <p:spPr>
          <a:xfrm flipH="1">
            <a:off x="5727455" y="-14250"/>
            <a:ext cx="3434099" cy="5172001"/>
          </a:xfrm>
          <a:prstGeom prst="rect">
            <a:avLst/>
          </a:prstGeom>
        </p:spPr>
      </p:pic>
      <p:grpSp>
        <p:nvGrpSpPr>
          <p:cNvPr id="372" name="Google Shape;372;p35">
            <a:extLst>
              <a:ext uri="{FF2B5EF4-FFF2-40B4-BE49-F238E27FC236}">
                <a16:creationId xmlns:a16="http://schemas.microsoft.com/office/drawing/2014/main" id="{D27DE554-E3C0-FA45-3C20-11F5AD7253A6}"/>
              </a:ext>
            </a:extLst>
          </p:cNvPr>
          <p:cNvGrpSpPr/>
          <p:nvPr/>
        </p:nvGrpSpPr>
        <p:grpSpPr>
          <a:xfrm flipH="1">
            <a:off x="1830900" y="-51525"/>
            <a:ext cx="5928976" cy="5195363"/>
            <a:chOff x="992699" y="1"/>
            <a:chExt cx="5928976" cy="5143924"/>
          </a:xfrm>
        </p:grpSpPr>
        <p:pic>
          <p:nvPicPr>
            <p:cNvPr id="373" name="Google Shape;373;p35">
              <a:extLst>
                <a:ext uri="{FF2B5EF4-FFF2-40B4-BE49-F238E27FC236}">
                  <a16:creationId xmlns:a16="http://schemas.microsoft.com/office/drawing/2014/main" id="{4BD3D97D-C34C-1C4E-CE02-32A5E89D528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35">
              <a:extLst>
                <a:ext uri="{FF2B5EF4-FFF2-40B4-BE49-F238E27FC236}">
                  <a16:creationId xmlns:a16="http://schemas.microsoft.com/office/drawing/2014/main" id="{C40D592E-340F-39BF-3380-FE3EA55E23A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35">
              <a:extLst>
                <a:ext uri="{FF2B5EF4-FFF2-40B4-BE49-F238E27FC236}">
                  <a16:creationId xmlns:a16="http://schemas.microsoft.com/office/drawing/2014/main" id="{1856A9A9-567D-1DAB-343A-DB33B54E2E1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35">
              <a:extLst>
                <a:ext uri="{FF2B5EF4-FFF2-40B4-BE49-F238E27FC236}">
                  <a16:creationId xmlns:a16="http://schemas.microsoft.com/office/drawing/2014/main" id="{BF340828-FD36-A8C2-C4A6-574B1DC26E3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385225" y="-392525"/>
              <a:ext cx="5143924" cy="5928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35">
            <a:extLst>
              <a:ext uri="{FF2B5EF4-FFF2-40B4-BE49-F238E27FC236}">
                <a16:creationId xmlns:a16="http://schemas.microsoft.com/office/drawing/2014/main" id="{F0B079EA-45D0-492A-BE33-36EC182C9637}"/>
              </a:ext>
            </a:extLst>
          </p:cNvPr>
          <p:cNvSpPr/>
          <p:nvPr/>
        </p:nvSpPr>
        <p:spPr>
          <a:xfrm>
            <a:off x="742800" y="1371134"/>
            <a:ext cx="1097400" cy="1097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8" name="Google Shape;378;p35">
            <a:extLst>
              <a:ext uri="{FF2B5EF4-FFF2-40B4-BE49-F238E27FC236}">
                <a16:creationId xmlns:a16="http://schemas.microsoft.com/office/drawing/2014/main" id="{C2E8CA79-A39B-D6D3-39AC-042A2144E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2800" y="2550700"/>
            <a:ext cx="41277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600" dirty="0" err="1"/>
              <a:t>Preparação</a:t>
            </a:r>
            <a:r>
              <a:rPr lang="en-GB" sz="3600" dirty="0"/>
              <a:t> dos Dados</a:t>
            </a:r>
          </a:p>
        </p:txBody>
      </p:sp>
      <p:sp>
        <p:nvSpPr>
          <p:cNvPr id="380" name="Google Shape;380;p35">
            <a:extLst>
              <a:ext uri="{FF2B5EF4-FFF2-40B4-BE49-F238E27FC236}">
                <a16:creationId xmlns:a16="http://schemas.microsoft.com/office/drawing/2014/main" id="{F37935EE-66D8-C435-E1C9-FA3E9B029F9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2800" y="1563284"/>
            <a:ext cx="1097400" cy="7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81" name="Google Shape;381;p35">
            <a:extLst>
              <a:ext uri="{FF2B5EF4-FFF2-40B4-BE49-F238E27FC236}">
                <a16:creationId xmlns:a16="http://schemas.microsoft.com/office/drawing/2014/main" id="{789AFEA7-AA41-F733-59BC-7DE50C9189C7}"/>
              </a:ext>
            </a:extLst>
          </p:cNvPr>
          <p:cNvCxnSpPr/>
          <p:nvPr/>
        </p:nvCxnSpPr>
        <p:spPr>
          <a:xfrm rot="10800000">
            <a:off x="-44475" y="267119"/>
            <a:ext cx="755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8600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798F0DF3-E7F6-24C0-A29C-A7DBFE27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EED4933E-11C0-50BA-1E75-D9D8F74B91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Seleção dos Dados</a:t>
            </a:r>
          </a:p>
        </p:txBody>
      </p:sp>
      <p:sp>
        <p:nvSpPr>
          <p:cNvPr id="390" name="Google Shape;390;p36">
            <a:extLst>
              <a:ext uri="{FF2B5EF4-FFF2-40B4-BE49-F238E27FC236}">
                <a16:creationId xmlns:a16="http://schemas.microsoft.com/office/drawing/2014/main" id="{01ABE2EB-5531-49CF-6BE6-14C55516F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67961" y="1248936"/>
            <a:ext cx="7704000" cy="9953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Identificação das variáveis relevantes para a análise.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Consideração da utilidade, completude e ausência de redundância.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/>
              <a:t>Ajustes realizados na próxima etapa após pré-processamento.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3D6328-B5F7-7007-360F-48B94DB32874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2A755B-52B6-EDEA-9066-78E9C2DB3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542"/>
            <a:ext cx="9144000" cy="2018360"/>
          </a:xfrm>
          <a:prstGeom prst="rect">
            <a:avLst/>
          </a:prstGeom>
        </p:spPr>
      </p:pic>
      <p:sp>
        <p:nvSpPr>
          <p:cNvPr id="7" name="Google Shape;390;p36">
            <a:extLst>
              <a:ext uri="{FF2B5EF4-FFF2-40B4-BE49-F238E27FC236}">
                <a16:creationId xmlns:a16="http://schemas.microsoft.com/office/drawing/2014/main" id="{6B12846E-43D1-2CFA-3137-0FC238AE3F1D}"/>
              </a:ext>
            </a:extLst>
          </p:cNvPr>
          <p:cNvSpPr txBox="1">
            <a:spLocks/>
          </p:cNvSpPr>
          <p:nvPr/>
        </p:nvSpPr>
        <p:spPr>
          <a:xfrm>
            <a:off x="485824" y="4148106"/>
            <a:ext cx="7704000" cy="29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pt-BR" sz="160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0374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>
          <a:extLst>
            <a:ext uri="{FF2B5EF4-FFF2-40B4-BE49-F238E27FC236}">
              <a16:creationId xmlns:a16="http://schemas.microsoft.com/office/drawing/2014/main" id="{50151E65-A463-E9DA-9115-DC19DE3D2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>
            <a:extLst>
              <a:ext uri="{FF2B5EF4-FFF2-40B4-BE49-F238E27FC236}">
                <a16:creationId xmlns:a16="http://schemas.microsoft.com/office/drawing/2014/main" id="{44C09B43-C56F-FEDE-5940-ED13A7386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dirty="0"/>
              <a:t>Limpeza dos Dados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69E900-B7FA-3719-EA84-C9FF7566E6D9}"/>
              </a:ext>
            </a:extLst>
          </p:cNvPr>
          <p:cNvSpPr/>
          <p:nvPr/>
        </p:nvSpPr>
        <p:spPr>
          <a:xfrm>
            <a:off x="8527143" y="4630057"/>
            <a:ext cx="457200" cy="4654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10</a:t>
            </a:r>
            <a:endParaRPr lang="pt-PT" sz="50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329EE9A-7871-3849-E859-3AF76153A9A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78751" y="1017725"/>
            <a:ext cx="7704000" cy="457200"/>
          </a:xfrm>
        </p:spPr>
        <p:txBody>
          <a:bodyPr/>
          <a:lstStyle/>
          <a:p>
            <a:r>
              <a:rPr lang="en-GB" dirty="0"/>
              <a:t>Valores </a:t>
            </a:r>
            <a:r>
              <a:rPr lang="en-GB" dirty="0" err="1"/>
              <a:t>omissos</a:t>
            </a:r>
            <a:endParaRPr lang="en-GB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AFE19F-710B-058C-CF84-1E342D3C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561" b="4029"/>
          <a:stretch>
            <a:fillRect/>
          </a:stretch>
        </p:blipFill>
        <p:spPr>
          <a:xfrm>
            <a:off x="4572000" y="1008737"/>
            <a:ext cx="3788737" cy="39475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613DCB-E0AC-4503-7468-797F108A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407" r="31545" b="18504"/>
          <a:stretch>
            <a:fillRect/>
          </a:stretch>
        </p:blipFill>
        <p:spPr>
          <a:xfrm>
            <a:off x="490652" y="1520619"/>
            <a:ext cx="3479182" cy="1372082"/>
          </a:xfrm>
          <a:prstGeom prst="rect">
            <a:avLst/>
          </a:prstGeom>
        </p:spPr>
      </p:pic>
      <p:sp>
        <p:nvSpPr>
          <p:cNvPr id="9" name="Google Shape;390;p36">
            <a:extLst>
              <a:ext uri="{FF2B5EF4-FFF2-40B4-BE49-F238E27FC236}">
                <a16:creationId xmlns:a16="http://schemas.microsoft.com/office/drawing/2014/main" id="{935EA465-CD66-9624-2EE3-0F591F1E046E}"/>
              </a:ext>
            </a:extLst>
          </p:cNvPr>
          <p:cNvSpPr txBox="1">
            <a:spLocks/>
          </p:cNvSpPr>
          <p:nvPr/>
        </p:nvSpPr>
        <p:spPr>
          <a:xfrm>
            <a:off x="490652" y="2982534"/>
            <a:ext cx="3703317" cy="238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Tratamento de dados faltantes com médias para numéricas (até 10%) e nova classe "desconhecido" para categóricas.</a:t>
            </a:r>
          </a:p>
          <a:p>
            <a:pPr marL="285750" indent="-285750"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Exclusão de variáveis com &gt;70% missing values após análise detalhada.</a:t>
            </a:r>
          </a:p>
          <a:p>
            <a:pPr marL="0" indent="0">
              <a:lnSpc>
                <a:spcPct val="114999"/>
              </a:lnSpc>
            </a:pP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491670612"/>
      </p:ext>
    </p:extLst>
  </p:cSld>
  <p:clrMapOvr>
    <a:masterClrMapping/>
  </p:clrMapOvr>
</p:sld>
</file>

<file path=ppt/theme/theme1.xml><?xml version="1.0" encoding="utf-8"?>
<a:theme xmlns:a="http://schemas.openxmlformats.org/drawingml/2006/main" name="Fire, Drought and Deforestation Relationships Thesis Defense by Slidesgo">
  <a:themeElements>
    <a:clrScheme name="Simple Light">
      <a:dk1>
        <a:srgbClr val="2F3536"/>
      </a:dk1>
      <a:lt1>
        <a:srgbClr val="F5F5F5"/>
      </a:lt1>
      <a:dk2>
        <a:srgbClr val="83838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F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36b85ad-a448-4186-a9af-e3ccad3302c5}" enabled="0" method="" siteId="{536b85ad-a448-4186-a9af-e3ccad3302c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2494</Words>
  <Application>Microsoft Office PowerPoint</Application>
  <PresentationFormat>Apresentação no Ecrã (16:9)</PresentationFormat>
  <Paragraphs>338</Paragraphs>
  <Slides>42</Slides>
  <Notes>42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42</vt:i4>
      </vt:variant>
    </vt:vector>
  </HeadingPairs>
  <TitlesOfParts>
    <vt:vector size="53" baseType="lpstr">
      <vt:lpstr>Arial</vt:lpstr>
      <vt:lpstr>Nunito Light</vt:lpstr>
      <vt:lpstr>Figtree SemiBold</vt:lpstr>
      <vt:lpstr>Aptos</vt:lpstr>
      <vt:lpstr>Noto Sans Light</vt:lpstr>
      <vt:lpstr>Assistant</vt:lpstr>
      <vt:lpstr>Encode Sans</vt:lpstr>
      <vt:lpstr>Assistant Light</vt:lpstr>
      <vt:lpstr>Figtree</vt:lpstr>
      <vt:lpstr>DM Sans</vt:lpstr>
      <vt:lpstr>Fire, Drought and Deforestation Relationships Thesis Defense by Slidesgo</vt:lpstr>
      <vt:lpstr>Data Mining Aplicada à Gestão de Incêndios</vt:lpstr>
      <vt:lpstr>01</vt:lpstr>
      <vt:lpstr>Introdução</vt:lpstr>
      <vt:lpstr>Introdução</vt:lpstr>
      <vt:lpstr>Objetivos de Data Mining</vt:lpstr>
      <vt:lpstr>Objetivos de Data Mining</vt:lpstr>
      <vt:lpstr>Preparação dos Dados</vt:lpstr>
      <vt:lpstr>Seleção dos Dados</vt:lpstr>
      <vt:lpstr>Limpeza dos Dados</vt:lpstr>
      <vt:lpstr>Limpeza dos Dados</vt:lpstr>
      <vt:lpstr>Limpeza dos Dados</vt:lpstr>
      <vt:lpstr>Derivar Novos Dados</vt:lpstr>
      <vt:lpstr>Formatar Dados</vt:lpstr>
      <vt:lpstr>Criação do Dataset</vt:lpstr>
      <vt:lpstr>Modelização</vt:lpstr>
      <vt:lpstr>Escolha de Técnicas de Modelização</vt:lpstr>
      <vt:lpstr>Escolha de Técnicas de Modelização</vt:lpstr>
      <vt:lpstr>Planificação de Testes</vt:lpstr>
      <vt:lpstr>Planificação de Testes</vt:lpstr>
      <vt:lpstr>Construção dos Modelos - Modelo de Associação</vt:lpstr>
      <vt:lpstr>Construção dos Modelos - Modelos de Regressão</vt:lpstr>
      <vt:lpstr>Construção dos Modelos – Modelos de Regressão</vt:lpstr>
      <vt:lpstr>Construção dos Modelos – Modelos de Regressão</vt:lpstr>
      <vt:lpstr>Construção dos Modelos – Modelo de Classificação</vt:lpstr>
      <vt:lpstr>Construção dos Modelos - Modelos de Clusterização</vt:lpstr>
      <vt:lpstr>Construção dos Modelos - Modelos de Clusterização</vt:lpstr>
      <vt:lpstr>Construção dos Modelos - Modelos de Clusterização</vt:lpstr>
      <vt:lpstr>Avaliação</vt:lpstr>
      <vt:lpstr>Modelo de Associação</vt:lpstr>
      <vt:lpstr>Modelo de Associação</vt:lpstr>
      <vt:lpstr>Modelos de Regressão</vt:lpstr>
      <vt:lpstr>Modelos de Regressão</vt:lpstr>
      <vt:lpstr>Modelo de Classificação</vt:lpstr>
      <vt:lpstr>Modelo de Classificação</vt:lpstr>
      <vt:lpstr>Modelos de Clusterização</vt:lpstr>
      <vt:lpstr>Modelos de Clusterização</vt:lpstr>
      <vt:lpstr>Modelos de Clusterização</vt:lpstr>
      <vt:lpstr>Colocação em Produção</vt:lpstr>
      <vt:lpstr>Demo</vt:lpstr>
      <vt:lpstr>Conclusões</vt:lpstr>
      <vt:lpstr>Conclusões</vt:lpstr>
      <vt:lpstr>Questões?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Jessica Gracio</dc:creator>
  <cp:lastModifiedBy>Jéssica Dias Grácio</cp:lastModifiedBy>
  <cp:revision>4</cp:revision>
  <dcterms:modified xsi:type="dcterms:W3CDTF">2025-06-27T18:18:58Z</dcterms:modified>
</cp:coreProperties>
</file>