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67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2017</c:v>
                </c:pt>
                <c:pt idx="8">
                  <c:v>2016</c:v>
                </c:pt>
                <c:pt idx="9">
                  <c:v>2015</c:v>
                </c:pt>
                <c:pt idx="10">
                  <c:v>2014</c:v>
                </c:pt>
                <c:pt idx="11">
                  <c:v>2013</c:v>
                </c:pt>
                <c:pt idx="12">
                  <c:v>2012</c:v>
                </c:pt>
                <c:pt idx="13">
                  <c:v>2011</c:v>
                </c:pt>
                <c:pt idx="14">
                  <c:v>2010</c:v>
                </c:pt>
                <c:pt idx="15">
                  <c:v>2009</c:v>
                </c:pt>
                <c:pt idx="16">
                  <c:v>2008</c:v>
                </c:pt>
                <c:pt idx="17">
                  <c:v>2007</c:v>
                </c:pt>
                <c:pt idx="18">
                  <c:v>2006</c:v>
                </c:pt>
                <c:pt idx="19">
                  <c:v>2005</c:v>
                </c:pt>
                <c:pt idx="20">
                  <c:v>2004</c:v>
                </c:pt>
                <c:pt idx="21">
                  <c:v>2003</c:v>
                </c:pt>
                <c:pt idx="22">
                  <c:v>2002</c:v>
                </c:pt>
                <c:pt idx="23">
                  <c:v>2001</c:v>
                </c:pt>
                <c:pt idx="24">
                  <c:v>2000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11.1</c:v>
                </c:pt>
                <c:pt idx="1">
                  <c:v>11.5</c:v>
                </c:pt>
                <c:pt idx="2">
                  <c:v>11.6</c:v>
                </c:pt>
                <c:pt idx="3">
                  <c:v>11.5</c:v>
                </c:pt>
                <c:pt idx="4">
                  <c:v>10.5</c:v>
                </c:pt>
                <c:pt idx="5">
                  <c:v>11.8</c:v>
                </c:pt>
                <c:pt idx="6">
                  <c:v>12.3</c:v>
                </c:pt>
                <c:pt idx="7">
                  <c:v>12.3</c:v>
                </c:pt>
                <c:pt idx="8">
                  <c:v>12.7</c:v>
                </c:pt>
                <c:pt idx="9">
                  <c:v>13.5</c:v>
                </c:pt>
                <c:pt idx="10">
                  <c:v>14.8</c:v>
                </c:pt>
                <c:pt idx="11">
                  <c:v>14.8</c:v>
                </c:pt>
                <c:pt idx="12">
                  <c:v>15</c:v>
                </c:pt>
                <c:pt idx="13">
                  <c:v>15</c:v>
                </c:pt>
                <c:pt idx="14">
                  <c:v>15.1</c:v>
                </c:pt>
                <c:pt idx="15">
                  <c:v>14.3</c:v>
                </c:pt>
                <c:pt idx="16">
                  <c:v>13.2</c:v>
                </c:pt>
                <c:pt idx="17">
                  <c:v>12.5</c:v>
                </c:pt>
                <c:pt idx="18">
                  <c:v>12.3</c:v>
                </c:pt>
                <c:pt idx="19">
                  <c:v>12.6</c:v>
                </c:pt>
                <c:pt idx="20">
                  <c:v>12.7</c:v>
                </c:pt>
                <c:pt idx="21">
                  <c:v>12.5</c:v>
                </c:pt>
                <c:pt idx="22">
                  <c:v>12.1</c:v>
                </c:pt>
                <c:pt idx="23">
                  <c:v>11.7</c:v>
                </c:pt>
                <c:pt idx="24">
                  <c:v>11.3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6F-44AB-A588-F50175D83C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1737055"/>
        <c:axId val="1021741375"/>
      </c:lineChart>
      <c:catAx>
        <c:axId val="1021737055"/>
        <c:scaling>
          <c:orientation val="maxMin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1741375"/>
        <c:crosses val="autoZero"/>
        <c:auto val="1"/>
        <c:lblAlgn val="ctr"/>
        <c:lblOffset val="100"/>
        <c:noMultiLvlLbl val="0"/>
      </c:catAx>
      <c:valAx>
        <c:axId val="1021741375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85000"/>
                </a:schemeClr>
              </a:solidFill>
              <a:round/>
            </a:ln>
            <a:effectLst/>
          </c:spPr>
        </c:majorGridlines>
        <c:numFmt formatCode="##0&quot;%&quot;" sourceLinked="0"/>
        <c:majorTickMark val="out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1737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03821906766988E-2"/>
          <c:y val="0.15900569375835169"/>
          <c:w val="0.93083115889700374"/>
          <c:h val="0.70392720432883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Quantiles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0.79999999999999993</c:v>
                </c:pt>
                <c:pt idx="8">
                  <c:v>0.89999999999999991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1.5199878400972699E-4</c:v>
                </c:pt>
                <c:pt idx="3">
                  <c:v>7.6832151300236396E-3</c:v>
                </c:pt>
                <c:pt idx="4">
                  <c:v>1.29163834126444E-2</c:v>
                </c:pt>
                <c:pt idx="5">
                  <c:v>1.9354838709677399E-2</c:v>
                </c:pt>
                <c:pt idx="6">
                  <c:v>2.7883396704689398E-2</c:v>
                </c:pt>
                <c:pt idx="7">
                  <c:v>4.03280929596719E-2</c:v>
                </c:pt>
                <c:pt idx="8">
                  <c:v>6.2081286288521602E-2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79-459B-B77A-141FDB38D8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2988367"/>
        <c:axId val="1322990287"/>
      </c:barChart>
      <c:catAx>
        <c:axId val="1322988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990287"/>
        <c:crosses val="autoZero"/>
        <c:auto val="1"/>
        <c:lblAlgn val="ctr"/>
        <c:lblOffset val="100"/>
        <c:noMultiLvlLbl val="0"/>
      </c:catAx>
      <c:valAx>
        <c:axId val="132299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988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87318655443595439"/>
          <c:y val="2.3221162636721162E-2"/>
          <c:w val="0.11932033668263406"/>
          <c:h val="9.63061247952716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211024738604733E-2"/>
          <c:y val="5.919402985074626E-2"/>
          <c:w val="0.90075913057862633"/>
          <c:h val="0.9079701492537313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RFC</c:v>
                </c:pt>
                <c:pt idx="1">
                  <c:v>DTC</c:v>
                </c:pt>
                <c:pt idx="2">
                  <c:v>HGBC</c:v>
                </c:pt>
                <c:pt idx="3">
                  <c:v>MLPC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0.83705700000000005</c:v>
                </c:pt>
                <c:pt idx="1">
                  <c:v>0.80537999999999998</c:v>
                </c:pt>
                <c:pt idx="2">
                  <c:v>0.77629400000000004</c:v>
                </c:pt>
                <c:pt idx="3">
                  <c:v>0.76670899999999997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30-47E9-BCF9-3FC7FDEA716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59226111"/>
        <c:axId val="1159224191"/>
      </c:barChart>
      <c:catAx>
        <c:axId val="115922611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224191"/>
        <c:crosses val="autoZero"/>
        <c:auto val="1"/>
        <c:lblAlgn val="ctr"/>
        <c:lblOffset val="100"/>
        <c:noMultiLvlLbl val="0"/>
      </c:catAx>
      <c:valAx>
        <c:axId val="115922419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592261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211024738604733E-2"/>
          <c:y val="5.919402985074626E-2"/>
          <c:w val="0.80327068538787605"/>
          <c:h val="0.9079701492537313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37BF-479A-8FEF-9B3DF0DB4E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RFC</c:v>
                </c:pt>
                <c:pt idx="1">
                  <c:v>DTC</c:v>
                </c:pt>
                <c:pt idx="2">
                  <c:v>HGBC</c:v>
                </c:pt>
                <c:pt idx="3">
                  <c:v>MLPC</c:v>
                </c:pt>
                <c:pt idx="4">
                  <c:v>VC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0.83705700000000005</c:v>
                </c:pt>
                <c:pt idx="1">
                  <c:v>0.80537999999999998</c:v>
                </c:pt>
                <c:pt idx="2">
                  <c:v>0.77629400000000004</c:v>
                </c:pt>
                <c:pt idx="3">
                  <c:v>0.76670899999999997</c:v>
                </c:pt>
                <c:pt idx="4">
                  <c:v>0.69359099999999996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30-47E9-BCF9-3FC7FDEA716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59226111"/>
        <c:axId val="1159224191"/>
      </c:barChart>
      <c:catAx>
        <c:axId val="115922611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224191"/>
        <c:crosses val="autoZero"/>
        <c:auto val="1"/>
        <c:lblAlgn val="ctr"/>
        <c:lblOffset val="100"/>
        <c:noMultiLvlLbl val="0"/>
      </c:catAx>
      <c:valAx>
        <c:axId val="115922419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592261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211024738604733E-2"/>
          <c:y val="5.919402985074626E-2"/>
          <c:w val="0.80327068538787605"/>
          <c:h val="0.9079701492537313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A27-4C77-9234-044623816DA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RFC</c:v>
                </c:pt>
                <c:pt idx="1">
                  <c:v>DTC</c:v>
                </c:pt>
                <c:pt idx="2">
                  <c:v>HGBC</c:v>
                </c:pt>
                <c:pt idx="3">
                  <c:v>SEQ</c:v>
                </c:pt>
                <c:pt idx="4">
                  <c:v>MLPC</c:v>
                </c:pt>
                <c:pt idx="5">
                  <c:v>VC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0.83705700000000005</c:v>
                </c:pt>
                <c:pt idx="1">
                  <c:v>0.80537999999999998</c:v>
                </c:pt>
                <c:pt idx="2">
                  <c:v>0.77629400000000004</c:v>
                </c:pt>
                <c:pt idx="3">
                  <c:v>0.77429999999999999</c:v>
                </c:pt>
                <c:pt idx="4">
                  <c:v>0.76670899999999997</c:v>
                </c:pt>
                <c:pt idx="5">
                  <c:v>0.69359099999999996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30-47E9-BCF9-3FC7FDEA716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59226111"/>
        <c:axId val="1159224191"/>
      </c:barChart>
      <c:catAx>
        <c:axId val="115922611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224191"/>
        <c:crosses val="autoZero"/>
        <c:auto val="1"/>
        <c:lblAlgn val="ctr"/>
        <c:lblOffset val="100"/>
        <c:noMultiLvlLbl val="0"/>
      </c:catAx>
      <c:valAx>
        <c:axId val="115922419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592261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D4119-7801-46A4-A513-43EBAE8DF5FB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AE7B5-04E3-4C27-8960-242A4275E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69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“Table A-3”, </a:t>
            </a:r>
            <a:r>
              <a:rPr lang="en-US" i="1" dirty="0"/>
              <a:t>Census</a:t>
            </a:r>
            <a:r>
              <a:rPr lang="en-US" i="0" dirty="0"/>
              <a:t>, accessed December 11, 2024, https://www.census.gov/library/publications/2024/demo/p60-283.html#:~:text=Official%20Poverty%20Measure%3A,and%20Table%20A-1).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AE7B5-04E3-4C27-8960-242A4275EC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1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5AB4D-B73A-37A6-9292-C68D7A216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1C7675-758B-41AE-BACE-6E0280B478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11A5C2-7714-495E-AE41-5AD93A62B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“Table A-3”, </a:t>
            </a:r>
            <a:r>
              <a:rPr lang="en-US" i="1" dirty="0"/>
              <a:t>Census</a:t>
            </a:r>
            <a:r>
              <a:rPr lang="en-US" i="0" dirty="0"/>
              <a:t>, accessed December 11, 2024, https://www.census.gov/library/publications/2024/demo/p60-283.html#:~:text=Official%20Poverty%20Measure%3A,and%20Table%20A-1).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B9EEC-8A60-559D-1190-D34E1B3F4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AE7B5-04E3-4C27-8960-242A4275EC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27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B4580-905D-67A7-E524-610DE5B64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E489C3-3C4A-675A-4436-A55FEB3E4E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81A2F6-A46D-7A86-8518-4513CDF15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“Table A-3”, </a:t>
            </a:r>
            <a:r>
              <a:rPr lang="en-US" i="1" dirty="0"/>
              <a:t>Census</a:t>
            </a:r>
            <a:r>
              <a:rPr lang="en-US" i="0" dirty="0"/>
              <a:t>, accessed December 11, 2024, https://www.census.gov/library/publications/2024/demo/p60-283.html#:~:text=Official%20Poverty%20Measure%3A,and%20Table%20A-1).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7974C-DF87-3197-2B4F-57C9AF40C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AE7B5-04E3-4C27-8960-242A4275EC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7D608-5216-FDFD-044D-D7C8E7CBE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59C1F3-D498-F38B-D107-1BE0AAD93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41551B-7292-C9C3-4D4D-429532D16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“Table A-3”, </a:t>
            </a:r>
            <a:r>
              <a:rPr lang="en-US" i="1" dirty="0"/>
              <a:t>Census</a:t>
            </a:r>
            <a:r>
              <a:rPr lang="en-US" i="0" dirty="0"/>
              <a:t>, accessed December 11, 2024, https://www.census.gov/library/publications/2024/demo/p60-283.html#:~:text=Official%20Poverty%20Measure%3A,and%20Table%20A-1).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404EF-966F-0ADF-0F40-86E6EB903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AE7B5-04E3-4C27-8960-242A4275EC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9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B622-0A48-4E06-B470-936FB9F7FD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06D-280D-4F26-BC94-D9DD53F1158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71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B622-0A48-4E06-B470-936FB9F7FD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06D-280D-4F26-BC94-D9DD53F1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3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B622-0A48-4E06-B470-936FB9F7FD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06D-280D-4F26-BC94-D9DD53F1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85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B622-0A48-4E06-B470-936FB9F7FD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06D-280D-4F26-BC94-D9DD53F1158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3544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B622-0A48-4E06-B470-936FB9F7FD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06D-280D-4F26-BC94-D9DD53F1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89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B622-0A48-4E06-B470-936FB9F7FD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06D-280D-4F26-BC94-D9DD53F115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6421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B622-0A48-4E06-B470-936FB9F7FD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06D-280D-4F26-BC94-D9DD53F1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45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B622-0A48-4E06-B470-936FB9F7FD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06D-280D-4F26-BC94-D9DD53F1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72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B622-0A48-4E06-B470-936FB9F7FD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06D-280D-4F26-BC94-D9DD53F1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B622-0A48-4E06-B470-936FB9F7FD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06D-280D-4F26-BC94-D9DD53F1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5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B622-0A48-4E06-B470-936FB9F7FD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06D-280D-4F26-BC94-D9DD53F1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6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B622-0A48-4E06-B470-936FB9F7FD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06D-280D-4F26-BC94-D9DD53F1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3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B622-0A48-4E06-B470-936FB9F7FD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06D-280D-4F26-BC94-D9DD53F1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0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B622-0A48-4E06-B470-936FB9F7FD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06D-280D-4F26-BC94-D9DD53F1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5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B622-0A48-4E06-B470-936FB9F7FD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06D-280D-4F26-BC94-D9DD53F1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8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39901"/>
            <a:ext cx="8154988" cy="4254498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B622-0A48-4E06-B470-936FB9F7FD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06D-280D-4F26-BC94-D9DD53F115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2F944F-2A9B-289A-5749-F7B059DEFDFC}"/>
              </a:ext>
            </a:extLst>
          </p:cNvPr>
          <p:cNvSpPr/>
          <p:nvPr userDrawn="1"/>
        </p:nvSpPr>
        <p:spPr>
          <a:xfrm>
            <a:off x="0" y="6715125"/>
            <a:ext cx="12192000" cy="142875"/>
          </a:xfrm>
          <a:prstGeom prst="rect">
            <a:avLst/>
          </a:prstGeom>
          <a:gradFill flip="none" rotWithShape="1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48195B0-82BE-57AA-00FA-7B997001DD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12" y="677333"/>
            <a:ext cx="10820400" cy="88476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237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B622-0A48-4E06-B470-936FB9F7FD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06D-280D-4F26-BC94-D9DD53F1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4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AD2B622-0A48-4E06-B470-936FB9F7FD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4C2F06D-280D-4F26-BC94-D9DD53F1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93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33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28.svg"/><Relationship Id="rId3" Type="http://schemas.openxmlformats.org/officeDocument/2006/relationships/image" Target="../media/image26.svg"/><Relationship Id="rId7" Type="http://schemas.openxmlformats.org/officeDocument/2006/relationships/image" Target="../media/image43.svg"/><Relationship Id="rId12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11" Type="http://schemas.openxmlformats.org/officeDocument/2006/relationships/image" Target="../media/image47.svg"/><Relationship Id="rId5" Type="http://schemas.openxmlformats.org/officeDocument/2006/relationships/image" Target="../media/image41.sv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6ADB-A0A4-0520-236B-33CCDDF7D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Poverty Rates by Census Block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8E4A1-C72A-6964-6E56-B5053A075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Jehan Bugli</a:t>
            </a:r>
          </a:p>
        </p:txBody>
      </p:sp>
    </p:spTree>
    <p:extLst>
      <p:ext uri="{BB962C8B-B14F-4D97-AF65-F5344CB8AC3E}">
        <p14:creationId xmlns:p14="http://schemas.microsoft.com/office/powerpoint/2010/main" val="207918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8B38E-42BE-D947-034A-6C7948A7C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1E0AD3-3594-9E12-8ADF-5C6BE7EA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MODELS INTO A VOTING CLASSIFIER ULTIMATELY DEGRADED RESULT QUALITY RELATIVE TO THE INDIVIDUAL MODELS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41037E5-DE65-378B-1131-BDF57F1F3F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714151"/>
              </p:ext>
            </p:extLst>
          </p:nvPr>
        </p:nvGraphicFramePr>
        <p:xfrm>
          <a:off x="684213" y="1562101"/>
          <a:ext cx="10682287" cy="4432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888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082C45-18AC-48BC-ADD8-8D14423D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FINAL ATTEMPT FEATURED A SEQUENTIAL NEURAL NETWORK WITH DROPOUT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69F589-898B-852F-E576-E78E5A556AC0}"/>
              </a:ext>
            </a:extLst>
          </p:cNvPr>
          <p:cNvGrpSpPr/>
          <p:nvPr/>
        </p:nvGrpSpPr>
        <p:grpSpPr>
          <a:xfrm>
            <a:off x="684212" y="2035561"/>
            <a:ext cx="5945188" cy="1060064"/>
            <a:chOff x="684212" y="2035561"/>
            <a:chExt cx="5945188" cy="106006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380A233-20F3-D987-43D0-1AFDA00D3EB6}"/>
                </a:ext>
              </a:extLst>
            </p:cNvPr>
            <p:cNvSpPr/>
            <p:nvPr/>
          </p:nvSpPr>
          <p:spPr>
            <a:xfrm>
              <a:off x="684212" y="2035561"/>
              <a:ext cx="5945188" cy="106006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2960" rtlCol="0" anchor="ctr"/>
            <a:lstStyle/>
            <a:p>
              <a:r>
                <a:rPr lang="en-US" sz="1400" b="1" dirty="0">
                  <a:solidFill>
                    <a:schemeClr val="bg2"/>
                  </a:solidFill>
                </a:rPr>
                <a:t>I hypothesized that the MLPC performance limitations could be improved upon with a more complex model </a:t>
              </a:r>
              <a:r>
                <a:rPr lang="en-US" sz="1400" dirty="0">
                  <a:solidFill>
                    <a:schemeClr val="bg2"/>
                  </a:solidFill>
                </a:rPr>
                <a:t>(using dropout to prevent overfitting)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647BAC61-BB26-AB8E-39AE-7A66575C7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822324" y="2281430"/>
              <a:ext cx="568326" cy="568326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9E559F-E1BF-7A53-032E-CF1764A0D22D}"/>
              </a:ext>
            </a:extLst>
          </p:cNvPr>
          <p:cNvGrpSpPr/>
          <p:nvPr/>
        </p:nvGrpSpPr>
        <p:grpSpPr>
          <a:xfrm>
            <a:off x="1630867" y="3383685"/>
            <a:ext cx="5945188" cy="1060064"/>
            <a:chOff x="1390650" y="3341494"/>
            <a:chExt cx="5945188" cy="106006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E5D97FA-E84D-B696-F19A-7C28E453E034}"/>
                </a:ext>
              </a:extLst>
            </p:cNvPr>
            <p:cNvSpPr/>
            <p:nvPr/>
          </p:nvSpPr>
          <p:spPr>
            <a:xfrm>
              <a:off x="1390650" y="3341494"/>
              <a:ext cx="5945188" cy="106006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2960" rtlCol="0" anchor="ctr"/>
            <a:lstStyle/>
            <a:p>
              <a:r>
                <a:rPr lang="en-US" sz="1400" b="1" dirty="0">
                  <a:solidFill>
                    <a:schemeClr val="bg2"/>
                  </a:solidFill>
                </a:rPr>
                <a:t>After facing limitations with f1 macro scoring implementation initially, I switched my target – and interpretation – to precision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  <p:pic>
          <p:nvPicPr>
            <p:cNvPr id="13" name="Graphic 12" descr="Research">
              <a:extLst>
                <a:ext uri="{FF2B5EF4-FFF2-40B4-BE49-F238E27FC236}">
                  <a16:creationId xmlns:a16="http://schemas.microsoft.com/office/drawing/2014/main" id="{6F6BB247-0775-E8CB-A10A-89C7546D3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12887" y="3555758"/>
              <a:ext cx="631535" cy="63153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087D7C-C27A-E16E-98A2-EAEB19331021}"/>
              </a:ext>
            </a:extLst>
          </p:cNvPr>
          <p:cNvGrpSpPr/>
          <p:nvPr/>
        </p:nvGrpSpPr>
        <p:grpSpPr>
          <a:xfrm>
            <a:off x="2577522" y="4731809"/>
            <a:ext cx="5945188" cy="1060064"/>
            <a:chOff x="2577522" y="4731809"/>
            <a:chExt cx="5945188" cy="106006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7266D5F-9B0C-3F84-53E8-49C6C1786255}"/>
                </a:ext>
              </a:extLst>
            </p:cNvPr>
            <p:cNvSpPr/>
            <p:nvPr/>
          </p:nvSpPr>
          <p:spPr>
            <a:xfrm>
              <a:off x="2577522" y="4731809"/>
              <a:ext cx="5945188" cy="106006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2960" rtlCol="0" anchor="ctr"/>
            <a:lstStyle/>
            <a:p>
              <a:r>
                <a:rPr lang="en-US" sz="1400" dirty="0">
                  <a:solidFill>
                    <a:schemeClr val="bg2"/>
                  </a:solidFill>
                </a:rPr>
                <a:t>The optimized model had </a:t>
              </a:r>
              <a:r>
                <a:rPr lang="en-US" sz="1400" b="1" dirty="0">
                  <a:solidFill>
                    <a:schemeClr val="bg2"/>
                  </a:solidFill>
                </a:rPr>
                <a:t>2 50-perceptron hidden layers with </a:t>
              </a:r>
              <a:r>
                <a:rPr lang="en-US" sz="1400" b="1" dirty="0" err="1">
                  <a:solidFill>
                    <a:schemeClr val="bg2"/>
                  </a:solidFill>
                </a:rPr>
                <a:t>elu</a:t>
              </a:r>
              <a:r>
                <a:rPr lang="en-US" sz="1400" b="1" dirty="0">
                  <a:solidFill>
                    <a:schemeClr val="bg2"/>
                  </a:solidFill>
                </a:rPr>
                <a:t> activation functions</a:t>
              </a:r>
              <a:r>
                <a:rPr lang="en-US" sz="1400" dirty="0">
                  <a:solidFill>
                    <a:schemeClr val="bg2"/>
                  </a:solidFill>
                </a:rPr>
                <a:t>; before the output layer, I introduced a </a:t>
              </a:r>
              <a:r>
                <a:rPr lang="en-US" sz="1400" b="1" dirty="0">
                  <a:solidFill>
                    <a:schemeClr val="bg2"/>
                  </a:solidFill>
                </a:rPr>
                <a:t>6%  dropout rate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EA3CBD1F-6C1C-8452-A122-98984380F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650290" y="4899511"/>
              <a:ext cx="724660" cy="724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657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E0DF4-2E00-7A54-629B-9D08D74AD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96FDEB-309E-CE74-C9B3-533CF374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MODEL SAW VERY MODEST GAINS RELATIVE TO THE ORIGINAL multi-layer perceptron CLASSIFIER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9F02DE7-75F0-3110-DC17-642D0F57D8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252230"/>
              </p:ext>
            </p:extLst>
          </p:nvPr>
        </p:nvGraphicFramePr>
        <p:xfrm>
          <a:off x="684213" y="1562101"/>
          <a:ext cx="10682287" cy="4432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626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46BDD-4C04-0C3D-8ADE-874AE42E9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28AA90-504C-2F0D-CBD1-BBB47455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the chosen factors are impactful, but the model requires extension for better real-world impacts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FE593-33DC-8F8F-1EDE-F82F25B4A0A5}"/>
              </a:ext>
            </a:extLst>
          </p:cNvPr>
          <p:cNvSpPr txBox="1"/>
          <p:nvPr/>
        </p:nvSpPr>
        <p:spPr>
          <a:xfrm>
            <a:off x="684211" y="3953250"/>
            <a:ext cx="547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Potential next steps …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CE28E5D-E912-6F77-54C9-54D2F02E504D}"/>
              </a:ext>
            </a:extLst>
          </p:cNvPr>
          <p:cNvGrpSpPr/>
          <p:nvPr/>
        </p:nvGrpSpPr>
        <p:grpSpPr>
          <a:xfrm>
            <a:off x="684211" y="4556404"/>
            <a:ext cx="1604457" cy="1542349"/>
            <a:chOff x="684212" y="3944051"/>
            <a:chExt cx="1604457" cy="154234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20D9F59-D601-E1F2-5EAF-34C8D7FBCB3F}"/>
                </a:ext>
              </a:extLst>
            </p:cNvPr>
            <p:cNvSpPr/>
            <p:nvPr/>
          </p:nvSpPr>
          <p:spPr>
            <a:xfrm>
              <a:off x="684212" y="3944051"/>
              <a:ext cx="1604457" cy="154234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b"/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</a:rPr>
                <a:t>Geography additions</a:t>
              </a: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18051FCF-62B8-E1F0-F05F-E150C98F5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029240" y="3993207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5A20E1-481B-309C-F181-B6E0AEA40EDB}"/>
              </a:ext>
            </a:extLst>
          </p:cNvPr>
          <p:cNvGrpSpPr/>
          <p:nvPr/>
        </p:nvGrpSpPr>
        <p:grpSpPr>
          <a:xfrm>
            <a:off x="2757496" y="4556404"/>
            <a:ext cx="1604457" cy="1542349"/>
            <a:chOff x="684212" y="3944051"/>
            <a:chExt cx="1604457" cy="1542349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BFCCDF1-E069-5111-8291-2293A1A1B409}"/>
                </a:ext>
              </a:extLst>
            </p:cNvPr>
            <p:cNvSpPr/>
            <p:nvPr/>
          </p:nvSpPr>
          <p:spPr>
            <a:xfrm>
              <a:off x="684212" y="3944051"/>
              <a:ext cx="1604457" cy="154234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b"/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</a:rPr>
                <a:t>Other data sources</a:t>
              </a: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95F3738E-FDD3-8F10-8B9C-6564F46C7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029240" y="3993207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FB8AEE-86AF-1D25-17E8-7FED20660D69}"/>
              </a:ext>
            </a:extLst>
          </p:cNvPr>
          <p:cNvGrpSpPr/>
          <p:nvPr/>
        </p:nvGrpSpPr>
        <p:grpSpPr>
          <a:xfrm>
            <a:off x="4830781" y="4556404"/>
            <a:ext cx="1604457" cy="1542349"/>
            <a:chOff x="684212" y="3944051"/>
            <a:chExt cx="1604457" cy="1542349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9016647-FA00-1FC0-C97B-776FCDC0BA18}"/>
                </a:ext>
              </a:extLst>
            </p:cNvPr>
            <p:cNvSpPr/>
            <p:nvPr/>
          </p:nvSpPr>
          <p:spPr>
            <a:xfrm>
              <a:off x="684212" y="3944051"/>
              <a:ext cx="1604457" cy="154234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b"/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</a:rPr>
                <a:t>Model architectures</a:t>
              </a: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629098E3-D806-E4A4-199A-A2BD78C3F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029240" y="3993207"/>
              <a:ext cx="914400" cy="9144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E925B3-B24E-908F-6198-291548CC9652}"/>
              </a:ext>
            </a:extLst>
          </p:cNvPr>
          <p:cNvGrpSpPr/>
          <p:nvPr/>
        </p:nvGrpSpPr>
        <p:grpSpPr>
          <a:xfrm>
            <a:off x="6904067" y="4556404"/>
            <a:ext cx="1604457" cy="1542349"/>
            <a:chOff x="684212" y="3944051"/>
            <a:chExt cx="1604457" cy="1542349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09199B5-325D-96F9-F726-5CD9627F6E89}"/>
                </a:ext>
              </a:extLst>
            </p:cNvPr>
            <p:cNvSpPr/>
            <p:nvPr/>
          </p:nvSpPr>
          <p:spPr>
            <a:xfrm>
              <a:off x="684212" y="3944051"/>
              <a:ext cx="1604457" cy="154234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b"/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</a:rPr>
                <a:t>Reframing the problem</a:t>
              </a:r>
            </a:p>
          </p:txBody>
        </p:sp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29DD1C9F-D182-7400-186F-14D7229D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029240" y="3993207"/>
              <a:ext cx="914400" cy="9144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FA5220-083B-1713-2DD8-011006CDC459}"/>
              </a:ext>
            </a:extLst>
          </p:cNvPr>
          <p:cNvGrpSpPr/>
          <p:nvPr/>
        </p:nvGrpSpPr>
        <p:grpSpPr>
          <a:xfrm>
            <a:off x="684211" y="1882447"/>
            <a:ext cx="8593138" cy="738119"/>
            <a:chOff x="684211" y="1882447"/>
            <a:chExt cx="8593138" cy="73811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96FBD8B-C51E-42F3-38C3-D404173484EC}"/>
                </a:ext>
              </a:extLst>
            </p:cNvPr>
            <p:cNvSpPr/>
            <p:nvPr/>
          </p:nvSpPr>
          <p:spPr>
            <a:xfrm>
              <a:off x="684211" y="1882447"/>
              <a:ext cx="8593138" cy="73811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2960" rtlCol="0" anchor="ctr"/>
            <a:lstStyle/>
            <a:p>
              <a:r>
                <a:rPr lang="en-US" sz="1400" b="1" dirty="0">
                  <a:solidFill>
                    <a:schemeClr val="bg2"/>
                  </a:solidFill>
                </a:rPr>
                <a:t>My best model, the Random Forest Classifier, had a precision of ~84%, which appears to be a reasonably strong indicator of my inputs’ impacts</a:t>
              </a:r>
            </a:p>
          </p:txBody>
        </p:sp>
        <p:pic>
          <p:nvPicPr>
            <p:cNvPr id="6" name="Graphic 5" descr="Information">
              <a:extLst>
                <a:ext uri="{FF2B5EF4-FFF2-40B4-BE49-F238E27FC236}">
                  <a16:creationId xmlns:a16="http://schemas.microsoft.com/office/drawing/2014/main" id="{8D28A53E-1138-E09E-70EA-2474739D6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27087" y="1964238"/>
              <a:ext cx="565189" cy="565189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D58CEC-793F-B0F1-3FEE-BB8E89AB13E5}"/>
              </a:ext>
            </a:extLst>
          </p:cNvPr>
          <p:cNvGrpSpPr/>
          <p:nvPr/>
        </p:nvGrpSpPr>
        <p:grpSpPr>
          <a:xfrm>
            <a:off x="684211" y="2894785"/>
            <a:ext cx="8593138" cy="738119"/>
            <a:chOff x="684211" y="2894785"/>
            <a:chExt cx="8593138" cy="73811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A9DAC54-110A-D23C-A7AB-E92BB06DB4BF}"/>
                </a:ext>
              </a:extLst>
            </p:cNvPr>
            <p:cNvSpPr/>
            <p:nvPr/>
          </p:nvSpPr>
          <p:spPr>
            <a:xfrm>
              <a:off x="684211" y="2894785"/>
              <a:ext cx="8593138" cy="73811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2960" rtlCol="0" anchor="ctr"/>
            <a:lstStyle/>
            <a:p>
              <a:r>
                <a:rPr lang="en-US" sz="1400" b="1" dirty="0">
                  <a:solidFill>
                    <a:schemeClr val="bg2"/>
                  </a:solidFill>
                </a:rPr>
                <a:t>I overestimated gains in predictive power from model complexity, including a voting ensemble and neural network architectures </a:t>
              </a:r>
            </a:p>
          </p:txBody>
        </p:sp>
        <p:pic>
          <p:nvPicPr>
            <p:cNvPr id="9" name="Graphic 8" descr="Warning">
              <a:extLst>
                <a:ext uri="{FF2B5EF4-FFF2-40B4-BE49-F238E27FC236}">
                  <a16:creationId xmlns:a16="http://schemas.microsoft.com/office/drawing/2014/main" id="{E55454BE-4598-F1C6-721B-F80584EBA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7087" y="2979681"/>
              <a:ext cx="568326" cy="568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489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5AB33D0-27D9-1EE0-36AA-AA09CD1FFD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236747"/>
              </p:ext>
            </p:extLst>
          </p:nvPr>
        </p:nvGraphicFramePr>
        <p:xfrm>
          <a:off x="684213" y="1739900"/>
          <a:ext cx="8764587" cy="425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0BEF912-6C1B-4FEE-A456-58FE238A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POVERTY IN THE UNITED states HAS CONSISTENTLY EXCEEDED 10%</a:t>
            </a:r>
          </a:p>
        </p:txBody>
      </p:sp>
    </p:spTree>
    <p:extLst>
      <p:ext uri="{BB962C8B-B14F-4D97-AF65-F5344CB8AC3E}">
        <p14:creationId xmlns:p14="http://schemas.microsoft.com/office/powerpoint/2010/main" val="237066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9AE3BF-E892-5E18-6C59-8E58F64C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AMERICAN COMMUNITY SURVEY (ACS)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7B6A4B-EFEE-F0F0-7A96-EB0D66F42A9B}"/>
              </a:ext>
            </a:extLst>
          </p:cNvPr>
          <p:cNvSpPr/>
          <p:nvPr/>
        </p:nvSpPr>
        <p:spPr>
          <a:xfrm>
            <a:off x="684212" y="1922318"/>
            <a:ext cx="5362575" cy="10287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1400" b="1" dirty="0">
                <a:solidFill>
                  <a:schemeClr val="bg2"/>
                </a:solidFill>
              </a:rPr>
              <a:t>The ACS is conducted annually</a:t>
            </a:r>
            <a:r>
              <a:rPr lang="en-US" sz="1400" dirty="0">
                <a:solidFill>
                  <a:schemeClr val="bg2"/>
                </a:solidFill>
              </a:rPr>
              <a:t>, tracking a large number of data points across the US population; more granular data is provided as a</a:t>
            </a:r>
            <a:r>
              <a:rPr lang="en-US" sz="1400" b="1" dirty="0">
                <a:solidFill>
                  <a:schemeClr val="bg2"/>
                </a:solidFill>
              </a:rPr>
              <a:t> 5-year average</a:t>
            </a:r>
            <a:r>
              <a:rPr lang="en-US" sz="1400" dirty="0">
                <a:solidFill>
                  <a:schemeClr val="bg2"/>
                </a:solidFill>
              </a:rPr>
              <a:t>, which is what I used </a:t>
            </a:r>
            <a:r>
              <a:rPr lang="en-US" sz="1400" b="1" dirty="0">
                <a:solidFill>
                  <a:schemeClr val="bg2"/>
                </a:solidFill>
              </a:rPr>
              <a:t>(2017-2022)</a:t>
            </a:r>
          </a:p>
        </p:txBody>
      </p:sp>
      <p:pic>
        <p:nvPicPr>
          <p:cNvPr id="6" name="Graphic 5" descr="Clipboard">
            <a:extLst>
              <a:ext uri="{FF2B5EF4-FFF2-40B4-BE49-F238E27FC236}">
                <a16:creationId xmlns:a16="http://schemas.microsoft.com/office/drawing/2014/main" id="{EBDDE3B9-AD5F-BB66-B987-0E83D7BFC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912" y="2133455"/>
            <a:ext cx="606426" cy="606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0E6BD0-95AD-9D20-777E-62B59A5AEE6E}"/>
              </a:ext>
            </a:extLst>
          </p:cNvPr>
          <p:cNvSpPr txBox="1"/>
          <p:nvPr/>
        </p:nvSpPr>
        <p:spPr>
          <a:xfrm>
            <a:off x="684212" y="3311235"/>
            <a:ext cx="547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Benefits of using the ACS: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E389DC-6E7F-776C-E9A7-1146E5B1C51C}"/>
              </a:ext>
            </a:extLst>
          </p:cNvPr>
          <p:cNvSpPr/>
          <p:nvPr/>
        </p:nvSpPr>
        <p:spPr>
          <a:xfrm>
            <a:off x="684212" y="3944051"/>
            <a:ext cx="2294515" cy="21379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b"/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ACS tracking is more granular than most other sources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7E8567-A657-4DDF-6AD3-28E4869E21BF}"/>
              </a:ext>
            </a:extLst>
          </p:cNvPr>
          <p:cNvSpPr/>
          <p:nvPr/>
        </p:nvSpPr>
        <p:spPr>
          <a:xfrm>
            <a:off x="3603371" y="3944051"/>
            <a:ext cx="2294515" cy="21379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b"/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The ACS tracks many different potential factors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F915EE-1CD3-C912-2516-0A1D910BF463}"/>
              </a:ext>
            </a:extLst>
          </p:cNvPr>
          <p:cNvSpPr/>
          <p:nvPr/>
        </p:nvSpPr>
        <p:spPr>
          <a:xfrm>
            <a:off x="6522529" y="3944051"/>
            <a:ext cx="2294515" cy="21379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b"/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ACS data is readily available through a Census API service</a:t>
            </a:r>
          </a:p>
        </p:txBody>
      </p:sp>
      <p:pic>
        <p:nvPicPr>
          <p:cNvPr id="14" name="Graphic 13" descr="Statistics">
            <a:extLst>
              <a:ext uri="{FF2B5EF4-FFF2-40B4-BE49-F238E27FC236}">
                <a16:creationId xmlns:a16="http://schemas.microsoft.com/office/drawing/2014/main" id="{AEA09B34-EEA4-2674-6AC0-7B9631D68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4269" y="4150518"/>
            <a:ext cx="914400" cy="914400"/>
          </a:xfrm>
          <a:prstGeom prst="rect">
            <a:avLst/>
          </a:prstGeom>
        </p:spPr>
      </p:pic>
      <p:pic>
        <p:nvPicPr>
          <p:cNvPr id="16" name="Graphic 15" descr="Gears">
            <a:extLst>
              <a:ext uri="{FF2B5EF4-FFF2-40B4-BE49-F238E27FC236}">
                <a16:creationId xmlns:a16="http://schemas.microsoft.com/office/drawing/2014/main" id="{8B746BE9-AF4B-59B3-9741-4D560270D2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93428" y="4150518"/>
            <a:ext cx="914400" cy="914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A124CCA-2F3E-0186-BE9F-DB585D46A7E5}"/>
              </a:ext>
            </a:extLst>
          </p:cNvPr>
          <p:cNvGrpSpPr>
            <a:grpSpLocks noChangeAspect="1"/>
          </p:cNvGrpSpPr>
          <p:nvPr/>
        </p:nvGrpSpPr>
        <p:grpSpPr>
          <a:xfrm>
            <a:off x="6913446" y="4202589"/>
            <a:ext cx="1512679" cy="810258"/>
            <a:chOff x="7081352" y="4319795"/>
            <a:chExt cx="1185294" cy="634896"/>
          </a:xfrm>
          <a:solidFill>
            <a:schemeClr val="bg2"/>
          </a:solidFill>
        </p:grpSpPr>
        <p:pic>
          <p:nvPicPr>
            <p:cNvPr id="12" name="Graphic 11" descr="Database">
              <a:extLst>
                <a:ext uri="{FF2B5EF4-FFF2-40B4-BE49-F238E27FC236}">
                  <a16:creationId xmlns:a16="http://schemas.microsoft.com/office/drawing/2014/main" id="{AD1161BF-E1F2-F153-1F96-ED737728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81352" y="4319795"/>
              <a:ext cx="634896" cy="634896"/>
            </a:xfrm>
            <a:prstGeom prst="rect">
              <a:avLst/>
            </a:prstGeom>
          </p:spPr>
        </p:pic>
        <p:pic>
          <p:nvPicPr>
            <p:cNvPr id="17" name="Graphic 16" descr="Database">
              <a:extLst>
                <a:ext uri="{FF2B5EF4-FFF2-40B4-BE49-F238E27FC236}">
                  <a16:creationId xmlns:a16="http://schemas.microsoft.com/office/drawing/2014/main" id="{C8ACBD1A-48DE-0165-9EFF-C0D66A6BE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31750" y="4319795"/>
              <a:ext cx="634896" cy="634896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DC060D2-D19E-BED1-F53E-62FE098DA12C}"/>
              </a:ext>
            </a:extLst>
          </p:cNvPr>
          <p:cNvSpPr/>
          <p:nvPr/>
        </p:nvSpPr>
        <p:spPr>
          <a:xfrm>
            <a:off x="7149379" y="2271732"/>
            <a:ext cx="4218709" cy="10287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1400" b="1" dirty="0">
                <a:solidFill>
                  <a:srgbClr val="FFFFFF"/>
                </a:solidFill>
              </a:rPr>
              <a:t>After determining the fields I wanted, I build out a separate Python script to retrieve data from the API</a:t>
            </a:r>
          </a:p>
        </p:txBody>
      </p:sp>
      <p:pic>
        <p:nvPicPr>
          <p:cNvPr id="21" name="Graphic 20" descr="Download from cloud">
            <a:extLst>
              <a:ext uri="{FF2B5EF4-FFF2-40B4-BE49-F238E27FC236}">
                <a16:creationId xmlns:a16="http://schemas.microsoft.com/office/drawing/2014/main" id="{E07CB5D5-BDA7-3FFF-19A1-2E4C827E4B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88842" y="2503563"/>
            <a:ext cx="565037" cy="565037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7AEB72E-A00D-CC2C-86A7-106C21A7D8D7}"/>
              </a:ext>
            </a:extLst>
          </p:cNvPr>
          <p:cNvCxnSpPr>
            <a:stCxn id="10" idx="0"/>
            <a:endCxn id="19" idx="2"/>
          </p:cNvCxnSpPr>
          <p:nvPr/>
        </p:nvCxnSpPr>
        <p:spPr>
          <a:xfrm rot="5400000" flipH="1" flipV="1">
            <a:off x="8142451" y="2827769"/>
            <a:ext cx="643619" cy="1588947"/>
          </a:xfrm>
          <a:prstGeom prst="bentConnector3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6D577-66AD-EBD7-7B32-965D79D1E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962950-4FB4-6E66-7F16-043FB8C3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SELECTED A LARGE NUMBER OF INPUTS TO LOAD AND INVESTIGATE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EA003-522B-B79E-DD5E-75ACD2F1AB2F}"/>
              </a:ext>
            </a:extLst>
          </p:cNvPr>
          <p:cNvSpPr txBox="1"/>
          <p:nvPr/>
        </p:nvSpPr>
        <p:spPr>
          <a:xfrm>
            <a:off x="684212" y="1885986"/>
            <a:ext cx="547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Including …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6F4F4E-4560-8D8B-3617-244FA1F6306C}"/>
              </a:ext>
            </a:extLst>
          </p:cNvPr>
          <p:cNvGrpSpPr/>
          <p:nvPr/>
        </p:nvGrpSpPr>
        <p:grpSpPr>
          <a:xfrm>
            <a:off x="684212" y="2579202"/>
            <a:ext cx="1604457" cy="1542349"/>
            <a:chOff x="684212" y="3944051"/>
            <a:chExt cx="1604457" cy="154234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1EB1467-3C95-A66B-858B-5241F639B005}"/>
                </a:ext>
              </a:extLst>
            </p:cNvPr>
            <p:cNvSpPr/>
            <p:nvPr/>
          </p:nvSpPr>
          <p:spPr>
            <a:xfrm>
              <a:off x="684212" y="3944051"/>
              <a:ext cx="1604457" cy="154234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b"/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</a:rPr>
                <a:t>Total population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64FB89CB-EC8F-4244-5FCC-E24C8B167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029240" y="3993207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27BADD-6868-7A32-6672-151C759ABA0E}"/>
              </a:ext>
            </a:extLst>
          </p:cNvPr>
          <p:cNvGrpSpPr/>
          <p:nvPr/>
        </p:nvGrpSpPr>
        <p:grpSpPr>
          <a:xfrm>
            <a:off x="2821167" y="2579202"/>
            <a:ext cx="1604457" cy="1542349"/>
            <a:chOff x="684212" y="3944051"/>
            <a:chExt cx="1604457" cy="154234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FBDE71F-54DD-AD09-5E98-8819F7303870}"/>
                </a:ext>
              </a:extLst>
            </p:cNvPr>
            <p:cNvSpPr/>
            <p:nvPr/>
          </p:nvSpPr>
          <p:spPr>
            <a:xfrm>
              <a:off x="684212" y="3944051"/>
              <a:ext cx="1604457" cy="154234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b"/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</a:rPr>
                <a:t>Age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C4F5B54D-AF01-2013-B6BC-21D62766C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029240" y="3993207"/>
              <a:ext cx="914400" cy="9144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4894FA-14D4-E57D-A270-11DFDA66F68F}"/>
              </a:ext>
            </a:extLst>
          </p:cNvPr>
          <p:cNvGrpSpPr/>
          <p:nvPr/>
        </p:nvGrpSpPr>
        <p:grpSpPr>
          <a:xfrm>
            <a:off x="4958122" y="2579202"/>
            <a:ext cx="1604457" cy="1542349"/>
            <a:chOff x="684212" y="3944051"/>
            <a:chExt cx="1604457" cy="154234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7D963A6-5104-43C8-A210-ACF4E5D26F10}"/>
                </a:ext>
              </a:extLst>
            </p:cNvPr>
            <p:cNvSpPr/>
            <p:nvPr/>
          </p:nvSpPr>
          <p:spPr>
            <a:xfrm>
              <a:off x="684212" y="3944051"/>
              <a:ext cx="1604457" cy="154234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b"/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</a:rPr>
                <a:t>Race and ethnicity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19A18D81-EB39-074A-9E0B-D0858053C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029240" y="3993207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767E71-A404-10FD-EF6D-0723E5EA6DB4}"/>
              </a:ext>
            </a:extLst>
          </p:cNvPr>
          <p:cNvGrpSpPr/>
          <p:nvPr/>
        </p:nvGrpSpPr>
        <p:grpSpPr>
          <a:xfrm>
            <a:off x="7095077" y="2579202"/>
            <a:ext cx="1604457" cy="1542349"/>
            <a:chOff x="684212" y="3944051"/>
            <a:chExt cx="1604457" cy="154234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63E8BFB-2987-01FE-1A53-AD14DAAA2ED0}"/>
                </a:ext>
              </a:extLst>
            </p:cNvPr>
            <p:cNvSpPr/>
            <p:nvPr/>
          </p:nvSpPr>
          <p:spPr>
            <a:xfrm>
              <a:off x="684212" y="3944051"/>
              <a:ext cx="1604457" cy="154234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b"/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</a:rPr>
                <a:t>Method of transportation</a:t>
              </a: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CA792A66-7265-765D-A14A-F565B4940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029240" y="3993207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4C3ADEA-4EFA-351D-243F-999D385C92D7}"/>
              </a:ext>
            </a:extLst>
          </p:cNvPr>
          <p:cNvGrpSpPr/>
          <p:nvPr/>
        </p:nvGrpSpPr>
        <p:grpSpPr>
          <a:xfrm>
            <a:off x="684211" y="4555452"/>
            <a:ext cx="1604457" cy="1542349"/>
            <a:chOff x="684212" y="3944051"/>
            <a:chExt cx="1604457" cy="154234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24F5FF9-578E-A631-786B-602736E4F1A3}"/>
                </a:ext>
              </a:extLst>
            </p:cNvPr>
            <p:cNvSpPr/>
            <p:nvPr/>
          </p:nvSpPr>
          <p:spPr>
            <a:xfrm>
              <a:off x="684212" y="3944051"/>
              <a:ext cx="1604457" cy="154234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b"/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</a:rPr>
                <a:t>Educational attainment</a:t>
              </a: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4F54B5C-CCB9-8210-464E-D493D2004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029240" y="3993207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BB103D-5D88-D723-8917-2235B262ECDA}"/>
              </a:ext>
            </a:extLst>
          </p:cNvPr>
          <p:cNvGrpSpPr/>
          <p:nvPr/>
        </p:nvGrpSpPr>
        <p:grpSpPr>
          <a:xfrm>
            <a:off x="2821166" y="4555452"/>
            <a:ext cx="1604457" cy="1542349"/>
            <a:chOff x="684212" y="3944051"/>
            <a:chExt cx="1604457" cy="1542349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EDF9F88-7CED-9C66-B4D3-F490951796D9}"/>
                </a:ext>
              </a:extLst>
            </p:cNvPr>
            <p:cNvSpPr/>
            <p:nvPr/>
          </p:nvSpPr>
          <p:spPr>
            <a:xfrm>
              <a:off x="684212" y="3944051"/>
              <a:ext cx="1604457" cy="154234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b"/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</a:rPr>
                <a:t>Available housing units</a:t>
              </a: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F14F2788-7F61-2554-F331-ADCF70875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029240" y="3993207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8D4216-956D-360C-03BA-65DB54AFCDA7}"/>
              </a:ext>
            </a:extLst>
          </p:cNvPr>
          <p:cNvGrpSpPr/>
          <p:nvPr/>
        </p:nvGrpSpPr>
        <p:grpSpPr>
          <a:xfrm>
            <a:off x="4958121" y="4555452"/>
            <a:ext cx="1604457" cy="1542349"/>
            <a:chOff x="684212" y="3944051"/>
            <a:chExt cx="1604457" cy="1542349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6736D02-8B14-D700-F569-558A547C88D4}"/>
                </a:ext>
              </a:extLst>
            </p:cNvPr>
            <p:cNvSpPr/>
            <p:nvPr/>
          </p:nvSpPr>
          <p:spPr>
            <a:xfrm>
              <a:off x="684212" y="3944051"/>
              <a:ext cx="1604457" cy="154234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b"/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</a:rPr>
                <a:t>Veteran status</a:t>
              </a: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29246098-183D-B0EA-9679-BD8816D6E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029240" y="4070051"/>
              <a:ext cx="914400" cy="9144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DB6EF4-1039-B3AE-0084-C08EC65FBC31}"/>
              </a:ext>
            </a:extLst>
          </p:cNvPr>
          <p:cNvGrpSpPr/>
          <p:nvPr/>
        </p:nvGrpSpPr>
        <p:grpSpPr>
          <a:xfrm>
            <a:off x="7095076" y="4555452"/>
            <a:ext cx="1604457" cy="1542349"/>
            <a:chOff x="684212" y="3944051"/>
            <a:chExt cx="1604457" cy="1542349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7A7B885-604C-126E-A51D-A349D34781A7}"/>
                </a:ext>
              </a:extLst>
            </p:cNvPr>
            <p:cNvSpPr/>
            <p:nvPr/>
          </p:nvSpPr>
          <p:spPr>
            <a:xfrm>
              <a:off x="684212" y="3944051"/>
              <a:ext cx="1604457" cy="154234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b"/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</a:rPr>
                <a:t>And more</a:t>
              </a:r>
            </a:p>
          </p:txBody>
        </p:sp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B054500D-2844-3B7F-A7B3-1DDD45B1F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1029240" y="399320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483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8BA030-CEF4-BA91-18FD-210BEC603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62101"/>
            <a:ext cx="9374188" cy="3148444"/>
          </a:xfrm>
        </p:spPr>
        <p:txBody>
          <a:bodyPr anchor="t">
            <a:normAutofit lnSpcReduction="10000"/>
          </a:bodyPr>
          <a:lstStyle/>
          <a:p>
            <a:pPr marL="457200" indent="-457200">
              <a:buClr>
                <a:schemeClr val="bg2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</a:rPr>
              <a:t>I discarded Census blocks with populations below 500</a:t>
            </a:r>
          </a:p>
          <a:p>
            <a:pPr marL="457200" indent="-457200">
              <a:buClr>
                <a:schemeClr val="bg2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</a:rPr>
              <a:t>I imputed the median year in which structures were built (using the state + county)</a:t>
            </a:r>
          </a:p>
          <a:p>
            <a:pPr marL="457200" indent="-457200">
              <a:buClr>
                <a:schemeClr val="bg2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</a:rPr>
              <a:t>I dropped identifiers </a:t>
            </a:r>
          </a:p>
          <a:p>
            <a:pPr marL="457200" indent="-457200">
              <a:buClr>
                <a:schemeClr val="bg2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</a:rPr>
              <a:t>I converted housing units into individuals per housing unit</a:t>
            </a:r>
          </a:p>
          <a:p>
            <a:pPr marL="457200" indent="-457200">
              <a:buClr>
                <a:schemeClr val="bg2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</a:rPr>
              <a:t>I consolidated longer commute time fields</a:t>
            </a:r>
          </a:p>
          <a:p>
            <a:pPr marL="457200" indent="-457200">
              <a:buClr>
                <a:schemeClr val="bg2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</a:rPr>
              <a:t>I consolidated gender-based age brackets</a:t>
            </a:r>
          </a:p>
          <a:p>
            <a:pPr marL="457200" indent="-457200">
              <a:buClr>
                <a:schemeClr val="bg2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</a:rPr>
              <a:t>I converted raw counts into population percentages in bulk</a:t>
            </a:r>
          </a:p>
          <a:p>
            <a:pPr marL="914400" lvl="1" indent="-457200">
              <a:buClr>
                <a:schemeClr val="bg2"/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2"/>
                </a:solidFill>
              </a:rPr>
              <a:t>This includes the percentage of individuals below the poverty line</a:t>
            </a:r>
          </a:p>
          <a:p>
            <a:pPr marL="457200" indent="-457200">
              <a:buClr>
                <a:schemeClr val="bg2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</a:rPr>
              <a:t>Post-split input data was scaled using the standard scaler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50BA29-6219-BDC5-477D-E23AEC69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ALTERED THE RAW DATA TO IMPROVE MODELING SUITABILITY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9F982A-8AB1-3F3D-530D-6D613372187D}"/>
              </a:ext>
            </a:extLst>
          </p:cNvPr>
          <p:cNvSpPr/>
          <p:nvPr/>
        </p:nvSpPr>
        <p:spPr>
          <a:xfrm>
            <a:off x="1922462" y="5151967"/>
            <a:ext cx="5362575" cy="10287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1400" dirty="0">
                <a:solidFill>
                  <a:schemeClr val="bg2"/>
                </a:solidFill>
              </a:rPr>
              <a:t>While I extensively tested </a:t>
            </a:r>
            <a:r>
              <a:rPr lang="en-US" sz="1400" b="1" dirty="0">
                <a:solidFill>
                  <a:schemeClr val="bg2"/>
                </a:solidFill>
              </a:rPr>
              <a:t>one-hot encoding to represent state location</a:t>
            </a:r>
            <a:r>
              <a:rPr lang="en-US" sz="1400" dirty="0">
                <a:solidFill>
                  <a:schemeClr val="bg2"/>
                </a:solidFill>
              </a:rPr>
              <a:t>, the approach ultimately didn’t lead to appreciable improvements</a:t>
            </a:r>
          </a:p>
        </p:txBody>
      </p:sp>
      <p:pic>
        <p:nvPicPr>
          <p:cNvPr id="6" name="Graphic 5" descr="Marker">
            <a:extLst>
              <a:ext uri="{FF2B5EF4-FFF2-40B4-BE49-F238E27FC236}">
                <a16:creationId xmlns:a16="http://schemas.microsoft.com/office/drawing/2014/main" id="{C4FAAE9B-FEE8-4717-E394-61A1D777F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3238" y="5287193"/>
            <a:ext cx="758248" cy="75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7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C39B24E-151A-F870-AA5A-EA6950F082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100318"/>
              </p:ext>
            </p:extLst>
          </p:nvPr>
        </p:nvGraphicFramePr>
        <p:xfrm>
          <a:off x="684213" y="3341494"/>
          <a:ext cx="8593137" cy="265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B03CF5F-DD35-BD24-9F42-D6CD70FF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SELECTED TARGET WAS A BINARY CLASSIFICATION OF POVERTY INCIDENCE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269DB3-02B2-6342-7A09-A1261D65197B}"/>
              </a:ext>
            </a:extLst>
          </p:cNvPr>
          <p:cNvSpPr/>
          <p:nvPr/>
        </p:nvSpPr>
        <p:spPr>
          <a:xfrm>
            <a:off x="684212" y="2035561"/>
            <a:ext cx="8593138" cy="10600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1400" b="1" dirty="0">
                <a:solidFill>
                  <a:schemeClr val="bg2"/>
                </a:solidFill>
              </a:rPr>
              <a:t>The distribution of poverty is heavily skewed</a:t>
            </a:r>
            <a:r>
              <a:rPr lang="en-US" sz="1400" dirty="0">
                <a:solidFill>
                  <a:schemeClr val="bg2"/>
                </a:solidFill>
              </a:rPr>
              <a:t>; while I could have attempted regression or more granular classification methods, </a:t>
            </a:r>
            <a:r>
              <a:rPr lang="en-US" sz="1400" b="1" dirty="0">
                <a:solidFill>
                  <a:schemeClr val="bg2"/>
                </a:solidFill>
              </a:rPr>
              <a:t>I felt that the most robust and actionable method was a simple binary classification </a:t>
            </a:r>
            <a:r>
              <a:rPr lang="en-US" sz="1400" dirty="0">
                <a:solidFill>
                  <a:schemeClr val="bg2"/>
                </a:solidFill>
              </a:rPr>
              <a:t>indicating whether or not the Census block contains individuals below the poverty threshold.</a:t>
            </a:r>
            <a:endParaRPr lang="en-US" sz="1400" b="1" dirty="0">
              <a:solidFill>
                <a:schemeClr val="bg2"/>
              </a:solidFill>
            </a:endParaRPr>
          </a:p>
        </p:txBody>
      </p:sp>
      <p:pic>
        <p:nvPicPr>
          <p:cNvPr id="9" name="Graphic 8" descr="Warning">
            <a:extLst>
              <a:ext uri="{FF2B5EF4-FFF2-40B4-BE49-F238E27FC236}">
                <a16:creationId xmlns:a16="http://schemas.microsoft.com/office/drawing/2014/main" id="{5D50F02B-6071-ACE1-0B5D-3072C2D95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324" y="2281430"/>
            <a:ext cx="568326" cy="56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8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CCED7F-741D-F722-37B2-0B2B11E2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EXPLORING FEATURE IMPORTANCE through a decision tree, most inputs displayed consistent impacts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A3BDBF-CBA3-310C-C434-8838A841C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4" y="1902316"/>
            <a:ext cx="8915401" cy="441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D2B348-83BC-3489-E1CF-3EA96F833F5D}"/>
              </a:ext>
            </a:extLst>
          </p:cNvPr>
          <p:cNvSpPr/>
          <p:nvPr/>
        </p:nvSpPr>
        <p:spPr>
          <a:xfrm>
            <a:off x="5038725" y="2102236"/>
            <a:ext cx="4457700" cy="11743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1400" b="1" dirty="0">
                <a:solidFill>
                  <a:schemeClr val="bg2"/>
                </a:solidFill>
              </a:rPr>
              <a:t>Apart from a few standouts on either end, feature importance was relatively consistent across the set of chosen inputs in an exploratory decision tree</a:t>
            </a:r>
          </a:p>
        </p:txBody>
      </p:sp>
      <p:pic>
        <p:nvPicPr>
          <p:cNvPr id="6" name="Graphic 5" descr="Flowchart">
            <a:extLst>
              <a:ext uri="{FF2B5EF4-FFF2-40B4-BE49-F238E27FC236}">
                <a16:creationId xmlns:a16="http://schemas.microsoft.com/office/drawing/2014/main" id="{8BD8B647-B295-D1C8-7616-C26DE8381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22862" y="2333817"/>
            <a:ext cx="711201" cy="71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4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BE298-E6C4-BA89-5130-5C6D877D3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5FE2BB-9A5B-6E54-2AD2-4754A477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APPROACH WAS A GRID SEARCH ACROSS 4 promising candidate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6FF268-6D77-BE81-A71D-36C7B34ADF05}"/>
              </a:ext>
            </a:extLst>
          </p:cNvPr>
          <p:cNvSpPr txBox="1"/>
          <p:nvPr/>
        </p:nvSpPr>
        <p:spPr>
          <a:xfrm>
            <a:off x="684212" y="1885986"/>
            <a:ext cx="547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Including …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5C875C-3D5A-1CBA-9A57-F8F30FDEF6D1}"/>
              </a:ext>
            </a:extLst>
          </p:cNvPr>
          <p:cNvGrpSpPr/>
          <p:nvPr/>
        </p:nvGrpSpPr>
        <p:grpSpPr>
          <a:xfrm>
            <a:off x="7489492" y="3673641"/>
            <a:ext cx="1750928" cy="1683150"/>
            <a:chOff x="7095077" y="2438401"/>
            <a:chExt cx="1750928" cy="168315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EB9BFFB-30E8-A3A0-7552-F1AA910C69BB}"/>
                </a:ext>
              </a:extLst>
            </p:cNvPr>
            <p:cNvSpPr/>
            <p:nvPr/>
          </p:nvSpPr>
          <p:spPr>
            <a:xfrm>
              <a:off x="7095077" y="2438401"/>
              <a:ext cx="1750928" cy="168315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b"/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</a:rPr>
                <a:t>Multi-Layer Perceptron Classifier</a:t>
              </a: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D29811E6-C176-836C-1217-B947D826D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608211" y="2561514"/>
              <a:ext cx="724660" cy="72466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34E4CD-7481-55D1-AA49-D788807663E2}"/>
              </a:ext>
            </a:extLst>
          </p:cNvPr>
          <p:cNvGrpSpPr/>
          <p:nvPr/>
        </p:nvGrpSpPr>
        <p:grpSpPr>
          <a:xfrm>
            <a:off x="684212" y="2744599"/>
            <a:ext cx="1750928" cy="1683150"/>
            <a:chOff x="684212" y="2438403"/>
            <a:chExt cx="1750928" cy="168315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A06FD2D-BA40-B42E-35E0-CAABC86A19DB}"/>
                </a:ext>
              </a:extLst>
            </p:cNvPr>
            <p:cNvSpPr/>
            <p:nvPr/>
          </p:nvSpPr>
          <p:spPr>
            <a:xfrm>
              <a:off x="684212" y="2438403"/>
              <a:ext cx="1750928" cy="168315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b"/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</a:rPr>
                <a:t>Decision Tree Classifier</a:t>
              </a:r>
            </a:p>
          </p:txBody>
        </p:sp>
        <p:pic>
          <p:nvPicPr>
            <p:cNvPr id="4" name="Graphic 3" descr="Decision chart">
              <a:extLst>
                <a:ext uri="{FF2B5EF4-FFF2-40B4-BE49-F238E27FC236}">
                  <a16:creationId xmlns:a16="http://schemas.microsoft.com/office/drawing/2014/main" id="{6BD91942-334F-6860-B0DE-1BAB5422B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2476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34E22B-1A39-E1D1-209B-0C5A5C751D63}"/>
              </a:ext>
            </a:extLst>
          </p:cNvPr>
          <p:cNvGrpSpPr/>
          <p:nvPr/>
        </p:nvGrpSpPr>
        <p:grpSpPr>
          <a:xfrm>
            <a:off x="2951580" y="3673641"/>
            <a:ext cx="1750928" cy="1683150"/>
            <a:chOff x="2760662" y="2438403"/>
            <a:chExt cx="1750928" cy="168315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F269844-7AAC-D35E-9620-70B655EA6D1F}"/>
                </a:ext>
              </a:extLst>
            </p:cNvPr>
            <p:cNvSpPr/>
            <p:nvPr/>
          </p:nvSpPr>
          <p:spPr>
            <a:xfrm>
              <a:off x="2760662" y="2438403"/>
              <a:ext cx="1750928" cy="168315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b"/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</a:rPr>
                <a:t>Random Forest Classifier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74E1A2B-08FB-0F63-628B-1F5FC8A9B691}"/>
                </a:ext>
              </a:extLst>
            </p:cNvPr>
            <p:cNvGrpSpPr/>
            <p:nvPr/>
          </p:nvGrpSpPr>
          <p:grpSpPr>
            <a:xfrm>
              <a:off x="2963539" y="2632862"/>
              <a:ext cx="1345173" cy="716240"/>
              <a:chOff x="2950499" y="2632862"/>
              <a:chExt cx="1345173" cy="716240"/>
            </a:xfrm>
            <a:solidFill>
              <a:schemeClr val="bg2">
                <a:lumMod val="60000"/>
                <a:lumOff val="40000"/>
              </a:schemeClr>
            </a:solidFill>
          </p:grpSpPr>
          <p:pic>
            <p:nvPicPr>
              <p:cNvPr id="5" name="Graphic 4" descr="Decision chart">
                <a:extLst>
                  <a:ext uri="{FF2B5EF4-FFF2-40B4-BE49-F238E27FC236}">
                    <a16:creationId xmlns:a16="http://schemas.microsoft.com/office/drawing/2014/main" id="{A7CDFD8F-2D17-B23F-253D-9DB82A317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579432" y="2632862"/>
                <a:ext cx="716240" cy="716240"/>
              </a:xfrm>
              <a:prstGeom prst="rect">
                <a:avLst/>
              </a:prstGeom>
            </p:spPr>
          </p:pic>
          <p:pic>
            <p:nvPicPr>
              <p:cNvPr id="6" name="Graphic 5" descr="Decision chart">
                <a:extLst>
                  <a:ext uri="{FF2B5EF4-FFF2-40B4-BE49-F238E27FC236}">
                    <a16:creationId xmlns:a16="http://schemas.microsoft.com/office/drawing/2014/main" id="{5C8C6792-39C7-D5BF-01F9-F176DF5F96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50499" y="2632862"/>
                <a:ext cx="716240" cy="716240"/>
              </a:xfrm>
              <a:prstGeom prst="rect">
                <a:avLst/>
              </a:prstGeom>
            </p:spPr>
          </p:pic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798CD1-A853-4A92-7753-4AC7145FC352}"/>
              </a:ext>
            </a:extLst>
          </p:cNvPr>
          <p:cNvGrpSpPr/>
          <p:nvPr/>
        </p:nvGrpSpPr>
        <p:grpSpPr>
          <a:xfrm>
            <a:off x="5218948" y="4602683"/>
            <a:ext cx="1750928" cy="1683150"/>
            <a:chOff x="4828127" y="2438402"/>
            <a:chExt cx="1750928" cy="168315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C3147DD-0BD8-C01B-461F-8420204E9B64}"/>
                </a:ext>
              </a:extLst>
            </p:cNvPr>
            <p:cNvSpPr/>
            <p:nvPr/>
          </p:nvSpPr>
          <p:spPr>
            <a:xfrm>
              <a:off x="4828127" y="2438402"/>
              <a:ext cx="1750928" cy="168315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b"/>
            <a:lstStyle/>
            <a:p>
              <a:pPr algn="ctr"/>
              <a:r>
                <a:rPr lang="en-US" sz="1400" b="1" dirty="0" err="1">
                  <a:solidFill>
                    <a:schemeClr val="bg2"/>
                  </a:solidFill>
                </a:rPr>
                <a:t>HistGradient</a:t>
              </a:r>
              <a:r>
                <a:rPr lang="en-US" sz="1400" b="1" dirty="0">
                  <a:solidFill>
                    <a:schemeClr val="bg2"/>
                  </a:solidFill>
                </a:rPr>
                <a:t> Boosting Classifier</a:t>
              </a:r>
            </a:p>
          </p:txBody>
        </p:sp>
        <p:pic>
          <p:nvPicPr>
            <p:cNvPr id="12" name="Graphic 11" descr="Upward trend">
              <a:extLst>
                <a:ext uri="{FF2B5EF4-FFF2-40B4-BE49-F238E27FC236}">
                  <a16:creationId xmlns:a16="http://schemas.microsoft.com/office/drawing/2014/main" id="{E5304D93-B5A7-709E-C9E6-87F551CE4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46178" y="2466644"/>
              <a:ext cx="914400" cy="914400"/>
            </a:xfrm>
            <a:prstGeom prst="rect">
              <a:avLst/>
            </a:prstGeom>
          </p:spPr>
        </p:pic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C97DC56-7620-5062-6C63-D2A668080F98}"/>
              </a:ext>
            </a:extLst>
          </p:cNvPr>
          <p:cNvSpPr/>
          <p:nvPr/>
        </p:nvSpPr>
        <p:spPr>
          <a:xfrm>
            <a:off x="4652459" y="1972398"/>
            <a:ext cx="6423946" cy="8120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1400" b="1" dirty="0">
                <a:solidFill>
                  <a:schemeClr val="bg2"/>
                </a:solidFill>
              </a:rPr>
              <a:t>My target metric was precision</a:t>
            </a:r>
            <a:r>
              <a:rPr lang="en-US" sz="1400" dirty="0">
                <a:solidFill>
                  <a:schemeClr val="bg2"/>
                </a:solidFill>
              </a:rPr>
              <a:t>, aligning with certain limitations/decisions made in light of future attempts</a:t>
            </a:r>
          </a:p>
        </p:txBody>
      </p:sp>
      <p:pic>
        <p:nvPicPr>
          <p:cNvPr id="54" name="Graphic 53" descr="Research">
            <a:extLst>
              <a:ext uri="{FF2B5EF4-FFF2-40B4-BE49-F238E27FC236}">
                <a16:creationId xmlns:a16="http://schemas.microsoft.com/office/drawing/2014/main" id="{E66EC35C-16E1-20F8-F350-5956C132BF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2953" y="2062662"/>
            <a:ext cx="631535" cy="63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69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163B8-D1D2-E086-D06B-127104DF4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3A1EB4-5FBC-2CAC-AD5E-8D28435A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random forest approach pulled ahead after tuning with cross-validation grid search results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5F94BA0-C70D-D89B-15FA-696C979F85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61935"/>
              </p:ext>
            </p:extLst>
          </p:nvPr>
        </p:nvGraphicFramePr>
        <p:xfrm>
          <a:off x="684213" y="1562101"/>
          <a:ext cx="10682287" cy="4432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886711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C0C0C0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182</TotalTime>
  <Words>790</Words>
  <Application>Microsoft Office PowerPoint</Application>
  <PresentationFormat>Widescreen</PresentationFormat>
  <Paragraphs>68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Slice</vt:lpstr>
      <vt:lpstr>Predicting Poverty Rates by Census Block</vt:lpstr>
      <vt:lpstr>POVERTY IN THE UNITED states HAS CONSISTENTLY EXCEEDED 10%</vt:lpstr>
      <vt:lpstr>DATASET: AMERICAN COMMUNITY SURVEY (ACS)</vt:lpstr>
      <vt:lpstr>I SELECTED A LARGE NUMBER OF INPUTS TO LOAD AND INVESTIGATE</vt:lpstr>
      <vt:lpstr>I ALTERED THE RAW DATA TO IMPROVE MODELING SUITABILITY</vt:lpstr>
      <vt:lpstr>MY SELECTED TARGET WAS A BINARY CLASSIFICATION OF POVERTY INCIDENCE</vt:lpstr>
      <vt:lpstr>AFTER EXPLORING FEATURE IMPORTANCE through a decision tree, most inputs displayed consistent impacts</vt:lpstr>
      <vt:lpstr>MY FIRST APPROACH WAS A GRID SEARCH ACROSS 4 promising candidate models</vt:lpstr>
      <vt:lpstr>The random forest approach pulled ahead after tuning with cross-validation grid search results</vt:lpstr>
      <vt:lpstr>COMBINING MODELS INTO A VOTING CLASSIFIER ULTIMATELY DEGRADED RESULT QUALITY RELATIVE TO THE INDIVIDUAL MODELS</vt:lpstr>
      <vt:lpstr>MY FINAL ATTEMPT FEATURED A SEQUENTIAL NEURAL NETWORK WITH DROPOUT</vt:lpstr>
      <vt:lpstr>The NEW MODEL SAW VERY MODEST GAINS RELATIVE TO THE ORIGINAL multi-layer perceptron CLASSIFIER</vt:lpstr>
      <vt:lpstr>CONCLUSION: the chosen factors are impactful, but the model requires extension for better real-world impacts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jehanbugli123@gmail.com</dc:creator>
  <cp:lastModifiedBy>jehanbugli123@gmail.com</cp:lastModifiedBy>
  <cp:revision>28</cp:revision>
  <dcterms:created xsi:type="dcterms:W3CDTF">2024-12-11T22:43:23Z</dcterms:created>
  <dcterms:modified xsi:type="dcterms:W3CDTF">2024-12-12T01:46:02Z</dcterms:modified>
</cp:coreProperties>
</file>