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62" r:id="rId3"/>
    <p:sldId id="263" r:id="rId4"/>
    <p:sldId id="264" r:id="rId5"/>
    <p:sldId id="257" r:id="rId6"/>
    <p:sldId id="266" r:id="rId7"/>
    <p:sldId id="267" r:id="rId8"/>
    <p:sldId id="268" r:id="rId9"/>
    <p:sldId id="269" r:id="rId10"/>
    <p:sldId id="270" r:id="rId11"/>
    <p:sldId id="271" r:id="rId12"/>
    <p:sldId id="272" r:id="rId13"/>
    <p:sldId id="273" r:id="rId14"/>
    <p:sldId id="274" r:id="rId15"/>
    <p:sldId id="275" r:id="rId16"/>
    <p:sldId id="265" r:id="rId17"/>
    <p:sldId id="258" r:id="rId18"/>
    <p:sldId id="260" r:id="rId19"/>
    <p:sldId id="259" r:id="rId20"/>
    <p:sldId id="276" r:id="rId21"/>
    <p:sldId id="277" r:id="rId22"/>
    <p:sldId id="278" r:id="rId23"/>
    <p:sldId id="279" r:id="rId24"/>
    <p:sldId id="280" r:id="rId25"/>
    <p:sldId id="281" r:id="rId26"/>
    <p:sldId id="282" r:id="rId27"/>
    <p:sldId id="283" r:id="rId28"/>
    <p:sldId id="284" r:id="rId29"/>
    <p:sldId id="285" r:id="rId30"/>
    <p:sldId id="288" r:id="rId31"/>
    <p:sldId id="289"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10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36051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313542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79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97613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708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331951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401374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8956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157270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391857A-4D77-4DD0-9D80-56C0B9D1F568}" type="datetimeFigureOut">
              <a:rPr lang="pt-BR" smtClean="0"/>
              <a:t>18/11/2020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341340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391857A-4D77-4DD0-9D80-56C0B9D1F568}" type="datetimeFigureOut">
              <a:rPr lang="pt-BR" smtClean="0"/>
              <a:t>18/11/2020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293909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391857A-4D77-4DD0-9D80-56C0B9D1F568}" type="datetimeFigureOut">
              <a:rPr lang="pt-BR" smtClean="0"/>
              <a:t>18/11/2020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305304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391857A-4D77-4DD0-9D80-56C0B9D1F568}" type="datetimeFigureOut">
              <a:rPr lang="pt-BR" smtClean="0"/>
              <a:t>18/11/2020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282575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1857A-4D77-4DD0-9D80-56C0B9D1F568}" type="datetimeFigureOut">
              <a:rPr lang="pt-BR" smtClean="0"/>
              <a:t>18/11/2020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88510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391857A-4D77-4DD0-9D80-56C0B9D1F568}" type="datetimeFigureOut">
              <a:rPr lang="pt-BR" smtClean="0"/>
              <a:t>18/11/2020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A02B0FF-7D4E-48BE-A772-734A7EE6B246}" type="slidenum">
              <a:rPr lang="pt-BR" smtClean="0"/>
              <a:t>‹nº›</a:t>
            </a:fld>
            <a:endParaRPr lang="pt-BR"/>
          </a:p>
        </p:txBody>
      </p:sp>
    </p:spTree>
    <p:extLst>
      <p:ext uri="{BB962C8B-B14F-4D97-AF65-F5344CB8AC3E}">
        <p14:creationId xmlns:p14="http://schemas.microsoft.com/office/powerpoint/2010/main" val="218456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A02B0FF-7D4E-48BE-A772-734A7EE6B246}" type="slidenum">
              <a:rPr lang="pt-BR" smtClean="0"/>
              <a:t>‹nº›</a:t>
            </a:fld>
            <a:endParaRPr lang="pt-BR"/>
          </a:p>
        </p:txBody>
      </p:sp>
      <p:sp>
        <p:nvSpPr>
          <p:cNvPr id="5" name="Date Placeholder 4"/>
          <p:cNvSpPr>
            <a:spLocks noGrp="1"/>
          </p:cNvSpPr>
          <p:nvPr>
            <p:ph type="dt" sz="half" idx="10"/>
          </p:nvPr>
        </p:nvSpPr>
        <p:spPr/>
        <p:txBody>
          <a:bodyPr/>
          <a:lstStyle/>
          <a:p>
            <a:fld id="{3391857A-4D77-4DD0-9D80-56C0B9D1F568}" type="datetimeFigureOut">
              <a:rPr lang="pt-BR" smtClean="0"/>
              <a:t>18/11/2020</a:t>
            </a:fld>
            <a:endParaRPr lang="pt-BR"/>
          </a:p>
        </p:txBody>
      </p:sp>
    </p:spTree>
    <p:extLst>
      <p:ext uri="{BB962C8B-B14F-4D97-AF65-F5344CB8AC3E}">
        <p14:creationId xmlns:p14="http://schemas.microsoft.com/office/powerpoint/2010/main" val="28695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91857A-4D77-4DD0-9D80-56C0B9D1F568}" type="datetimeFigureOut">
              <a:rPr lang="pt-BR" smtClean="0"/>
              <a:t>18/11/2020</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02B0FF-7D4E-48BE-A772-734A7EE6B246}" type="slidenum">
              <a:rPr lang="pt-BR" smtClean="0"/>
              <a:t>‹nº›</a:t>
            </a:fld>
            <a:endParaRPr lang="pt-BR"/>
          </a:p>
        </p:txBody>
      </p:sp>
    </p:spTree>
    <p:extLst>
      <p:ext uri="{BB962C8B-B14F-4D97-AF65-F5344CB8AC3E}">
        <p14:creationId xmlns:p14="http://schemas.microsoft.com/office/powerpoint/2010/main" val="26028251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pPr algn="ctr"/>
            <a:r>
              <a:rPr lang="pt-BR" dirty="0"/>
              <a:t>APS - AWS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p:txBody>
          <a:bodyPr/>
          <a:lstStyle/>
          <a:p>
            <a:endParaRPr lang="pt-BR"/>
          </a:p>
        </p:txBody>
      </p:sp>
      <p:sp>
        <p:nvSpPr>
          <p:cNvPr id="4" name="CaixaDeTexto 3">
            <a:extLst>
              <a:ext uri="{FF2B5EF4-FFF2-40B4-BE49-F238E27FC236}">
                <a16:creationId xmlns:a16="http://schemas.microsoft.com/office/drawing/2014/main" id="{FF81561A-431C-477A-8528-0FC3AD556617}"/>
              </a:ext>
            </a:extLst>
          </p:cNvPr>
          <p:cNvSpPr txBox="1"/>
          <p:nvPr/>
        </p:nvSpPr>
        <p:spPr>
          <a:xfrm>
            <a:off x="0" y="985026"/>
            <a:ext cx="12192000" cy="630942"/>
          </a:xfrm>
          <a:prstGeom prst="rect">
            <a:avLst/>
          </a:prstGeom>
          <a:noFill/>
        </p:spPr>
        <p:txBody>
          <a:bodyPr wrap="square" rtlCol="0">
            <a:spAutoFit/>
          </a:bodyPr>
          <a:lstStyle/>
          <a:p>
            <a:pPr algn="ctr"/>
            <a:r>
              <a:rPr lang="pt-BR" sz="3500" b="1" dirty="0" err="1"/>
              <a:t>Lider</a:t>
            </a:r>
            <a:r>
              <a:rPr lang="pt-BR" sz="3500" b="1" dirty="0"/>
              <a:t> no Mercado de NUVEM Pública no mundo</a:t>
            </a:r>
          </a:p>
        </p:txBody>
      </p:sp>
      <p:pic>
        <p:nvPicPr>
          <p:cNvPr id="5" name="Imagem 4">
            <a:extLst>
              <a:ext uri="{FF2B5EF4-FFF2-40B4-BE49-F238E27FC236}">
                <a16:creationId xmlns:a16="http://schemas.microsoft.com/office/drawing/2014/main" id="{6ACCEC60-7728-4F81-8D3C-2410AD4E45B2}"/>
              </a:ext>
            </a:extLst>
          </p:cNvPr>
          <p:cNvPicPr>
            <a:picLocks noChangeAspect="1"/>
          </p:cNvPicPr>
          <p:nvPr/>
        </p:nvPicPr>
        <p:blipFill>
          <a:blip r:embed="rId2"/>
          <a:stretch>
            <a:fillRect/>
          </a:stretch>
        </p:blipFill>
        <p:spPr>
          <a:xfrm>
            <a:off x="765110" y="2690709"/>
            <a:ext cx="10226351" cy="3182265"/>
          </a:xfrm>
          <a:prstGeom prst="rect">
            <a:avLst/>
          </a:prstGeom>
        </p:spPr>
      </p:pic>
    </p:spTree>
    <p:extLst>
      <p:ext uri="{BB962C8B-B14F-4D97-AF65-F5344CB8AC3E}">
        <p14:creationId xmlns:p14="http://schemas.microsoft.com/office/powerpoint/2010/main" val="320212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232989"/>
            <a:ext cx="12191999" cy="1096899"/>
          </a:xfrm>
        </p:spPr>
        <p:txBody>
          <a:bodyPr>
            <a:normAutofit fontScale="25000" lnSpcReduction="20000"/>
          </a:bodyPr>
          <a:lstStyle/>
          <a:p>
            <a:pPr algn="just"/>
            <a:r>
              <a:rPr lang="pt-BR" sz="12000" b="1" dirty="0">
                <a:solidFill>
                  <a:schemeClr val="tx1"/>
                </a:solidFill>
              </a:rPr>
              <a:t>Tipos de computação em nuvem:</a:t>
            </a:r>
          </a:p>
          <a:p>
            <a:pPr algn="just"/>
            <a:endParaRPr lang="pt-BR" sz="12000" b="1" dirty="0">
              <a:solidFill>
                <a:schemeClr val="tx1"/>
              </a:solidFill>
            </a:endParaRPr>
          </a:p>
          <a:p>
            <a:pPr algn="just"/>
            <a:r>
              <a:rPr lang="pt-BR" sz="12000" b="1" dirty="0">
                <a:solidFill>
                  <a:schemeClr val="tx1"/>
                </a:solidFill>
              </a:rPr>
              <a:t>Infraestrutura como serviço (IaaS)</a:t>
            </a:r>
          </a:p>
          <a:p>
            <a:pPr algn="just"/>
            <a:endParaRPr lang="pt-BR" sz="12000" b="1" dirty="0">
              <a:solidFill>
                <a:schemeClr val="tx1"/>
              </a:solidFill>
            </a:endParaRPr>
          </a:p>
          <a:p>
            <a:pPr algn="just"/>
            <a:r>
              <a:rPr lang="pt-BR" sz="12000" b="1" dirty="0">
                <a:solidFill>
                  <a:schemeClr val="tx1"/>
                </a:solidFill>
              </a:rPr>
              <a:t>O IaaS contém os componentes básicos da IT na nuvem. Normalmente, o IaaS oferece acesso a recursos de rede, computadores (virtuais ou em hardware dedicado) e espaço de armazenamento de dados. O IaaS oferece o mais alto nível de flexibilidade e controle de gerenciamento sobre os recursos de TI. Ele é o tipo de computação mais semelhante aos recursos existentes de TI, já conhecidos por vários departamentos e desenvolvedores de TI. </a:t>
            </a:r>
          </a:p>
        </p:txBody>
      </p:sp>
    </p:spTree>
    <p:extLst>
      <p:ext uri="{BB962C8B-B14F-4D97-AF65-F5344CB8AC3E}">
        <p14:creationId xmlns:p14="http://schemas.microsoft.com/office/powerpoint/2010/main" val="72075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232989"/>
            <a:ext cx="12191999" cy="1096899"/>
          </a:xfrm>
        </p:spPr>
        <p:txBody>
          <a:bodyPr>
            <a:normAutofit fontScale="25000" lnSpcReduction="20000"/>
          </a:bodyPr>
          <a:lstStyle/>
          <a:p>
            <a:pPr algn="just"/>
            <a:r>
              <a:rPr lang="pt-BR" sz="12000" b="1" dirty="0">
                <a:solidFill>
                  <a:schemeClr val="tx1"/>
                </a:solidFill>
              </a:rPr>
              <a:t>Tipos de computação em nuvem:</a:t>
            </a:r>
          </a:p>
          <a:p>
            <a:pPr algn="just"/>
            <a:endParaRPr lang="pt-BR" sz="12000" b="1" dirty="0">
              <a:solidFill>
                <a:schemeClr val="tx1"/>
              </a:solidFill>
            </a:endParaRPr>
          </a:p>
          <a:p>
            <a:pPr algn="just"/>
            <a:r>
              <a:rPr lang="pt-BR" sz="12000" b="1" dirty="0">
                <a:solidFill>
                  <a:schemeClr val="tx1"/>
                </a:solidFill>
              </a:rPr>
              <a:t>Plataforma como serviço (PaaS)</a:t>
            </a:r>
          </a:p>
          <a:p>
            <a:pPr algn="just"/>
            <a:endParaRPr lang="pt-BR" sz="12000" b="1" dirty="0">
              <a:solidFill>
                <a:schemeClr val="tx1"/>
              </a:solidFill>
            </a:endParaRPr>
          </a:p>
          <a:p>
            <a:pPr algn="just"/>
            <a:r>
              <a:rPr lang="pt-BR" sz="12000" b="1" dirty="0">
                <a:solidFill>
                  <a:schemeClr val="tx1"/>
                </a:solidFill>
              </a:rPr>
              <a:t>Com o PaaS, você não precisa mais gerenciar a infraestrutura subjacente (geralmente, hardware e sistemas operacionais) e pode manter o foco na implantação e no gerenciamento de aplicativos. Dessa forma, você fica mais eficiente, pois não precisa se preocupar com aquisição de recursos, planejamento de capacidade, manutenção de software, correções ou qualquer outro tipo de trabalho genérico repetitivo necessário para a execução dos aplicativos. </a:t>
            </a:r>
          </a:p>
        </p:txBody>
      </p:sp>
    </p:spTree>
    <p:extLst>
      <p:ext uri="{BB962C8B-B14F-4D97-AF65-F5344CB8AC3E}">
        <p14:creationId xmlns:p14="http://schemas.microsoft.com/office/powerpoint/2010/main" val="16551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232989"/>
            <a:ext cx="12191999" cy="1096899"/>
          </a:xfrm>
        </p:spPr>
        <p:txBody>
          <a:bodyPr>
            <a:normAutofit fontScale="25000" lnSpcReduction="20000"/>
          </a:bodyPr>
          <a:lstStyle/>
          <a:p>
            <a:pPr algn="just"/>
            <a:r>
              <a:rPr lang="pt-BR" sz="12000" b="1" dirty="0">
                <a:solidFill>
                  <a:schemeClr val="tx1"/>
                </a:solidFill>
              </a:rPr>
              <a:t>Tipos de computação em nuvem:</a:t>
            </a:r>
          </a:p>
          <a:p>
            <a:pPr algn="just"/>
            <a:endParaRPr lang="pt-BR" sz="12000" b="1" dirty="0">
              <a:solidFill>
                <a:schemeClr val="tx1"/>
              </a:solidFill>
            </a:endParaRPr>
          </a:p>
          <a:p>
            <a:pPr algn="just"/>
            <a:r>
              <a:rPr lang="pt-BR" sz="12000" b="1" dirty="0">
                <a:solidFill>
                  <a:schemeClr val="tx1"/>
                </a:solidFill>
              </a:rPr>
              <a:t>Software como serviço (SaaS)</a:t>
            </a:r>
          </a:p>
          <a:p>
            <a:pPr algn="just"/>
            <a:endParaRPr lang="pt-BR" sz="12000" b="1" dirty="0">
              <a:solidFill>
                <a:schemeClr val="tx1"/>
              </a:solidFill>
            </a:endParaRPr>
          </a:p>
          <a:p>
            <a:pPr algn="just"/>
            <a:r>
              <a:rPr lang="pt-BR" sz="12000" b="1" dirty="0">
                <a:solidFill>
                  <a:schemeClr val="tx1"/>
                </a:solidFill>
              </a:rPr>
              <a:t>O SaaS oferece um produto completo, executado e gerenciado pelo provedor de serviços. Na maioria dos casos, quando as pessoas mencionam SaaS, estão falando de aplicativos de usuários finais (como e-mail baseado na web). Com uma oferta de SaaS, você não precisa pensar sobre a manutenção do serviço ou o gerenciamento da infraestrutura subjacente. Você só precisa se preocupar sobre como utilizará esse software específico. </a:t>
            </a:r>
          </a:p>
        </p:txBody>
      </p:sp>
    </p:spTree>
    <p:extLst>
      <p:ext uri="{BB962C8B-B14F-4D97-AF65-F5344CB8AC3E}">
        <p14:creationId xmlns:p14="http://schemas.microsoft.com/office/powerpoint/2010/main" val="383465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079684"/>
            <a:ext cx="12191999" cy="541175"/>
          </a:xfrm>
        </p:spPr>
        <p:txBody>
          <a:bodyPr>
            <a:normAutofit fontScale="92500" lnSpcReduction="10000"/>
          </a:bodyPr>
          <a:lstStyle/>
          <a:p>
            <a:pPr algn="just"/>
            <a:r>
              <a:rPr lang="pt-BR" sz="3500" b="1" dirty="0">
                <a:solidFill>
                  <a:schemeClr val="tx1"/>
                </a:solidFill>
              </a:rPr>
              <a:t>Exemplo de serviços em nuvem:</a:t>
            </a:r>
          </a:p>
          <a:p>
            <a:pPr algn="just"/>
            <a:endParaRPr lang="pt-BR" sz="12000" b="1" dirty="0">
              <a:solidFill>
                <a:schemeClr val="tx1"/>
              </a:solidFill>
            </a:endParaRPr>
          </a:p>
        </p:txBody>
      </p:sp>
      <p:pic>
        <p:nvPicPr>
          <p:cNvPr id="4" name="Imagem 3">
            <a:extLst>
              <a:ext uri="{FF2B5EF4-FFF2-40B4-BE49-F238E27FC236}">
                <a16:creationId xmlns:a16="http://schemas.microsoft.com/office/drawing/2014/main" id="{69E41A1B-8D3C-423C-BF58-CBE47E2B628E}"/>
              </a:ext>
            </a:extLst>
          </p:cNvPr>
          <p:cNvPicPr>
            <a:picLocks noChangeAspect="1"/>
          </p:cNvPicPr>
          <p:nvPr/>
        </p:nvPicPr>
        <p:blipFill>
          <a:blip r:embed="rId2"/>
          <a:stretch>
            <a:fillRect/>
          </a:stretch>
        </p:blipFill>
        <p:spPr>
          <a:xfrm>
            <a:off x="85614" y="1804804"/>
            <a:ext cx="12106385" cy="5053195"/>
          </a:xfrm>
          <a:prstGeom prst="rect">
            <a:avLst/>
          </a:prstGeom>
          <a:ln>
            <a:noFill/>
          </a:ln>
        </p:spPr>
      </p:pic>
    </p:spTree>
    <p:extLst>
      <p:ext uri="{BB962C8B-B14F-4D97-AF65-F5344CB8AC3E}">
        <p14:creationId xmlns:p14="http://schemas.microsoft.com/office/powerpoint/2010/main" val="406404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079684"/>
            <a:ext cx="12191999" cy="541175"/>
          </a:xfrm>
        </p:spPr>
        <p:txBody>
          <a:bodyPr>
            <a:normAutofit fontScale="85000" lnSpcReduction="10000"/>
          </a:bodyPr>
          <a:lstStyle/>
          <a:p>
            <a:pPr algn="just"/>
            <a:r>
              <a:rPr lang="pt-BR" sz="3500" b="1" dirty="0">
                <a:solidFill>
                  <a:schemeClr val="tx1"/>
                </a:solidFill>
              </a:rPr>
              <a:t>Exemplo de serviços em nuvem, automatizar processos on-line:</a:t>
            </a:r>
          </a:p>
          <a:p>
            <a:pPr algn="just"/>
            <a:endParaRPr lang="pt-BR" sz="12000" b="1" dirty="0">
              <a:solidFill>
                <a:schemeClr val="tx1"/>
              </a:solidFill>
            </a:endParaRPr>
          </a:p>
        </p:txBody>
      </p:sp>
      <p:pic>
        <p:nvPicPr>
          <p:cNvPr id="5" name="Imagem 4">
            <a:extLst>
              <a:ext uri="{FF2B5EF4-FFF2-40B4-BE49-F238E27FC236}">
                <a16:creationId xmlns:a16="http://schemas.microsoft.com/office/drawing/2014/main" id="{4DFDB7A8-AF04-4982-8A81-D46E2AD8C777}"/>
              </a:ext>
            </a:extLst>
          </p:cNvPr>
          <p:cNvPicPr>
            <a:picLocks noChangeAspect="1"/>
          </p:cNvPicPr>
          <p:nvPr/>
        </p:nvPicPr>
        <p:blipFill>
          <a:blip r:embed="rId2"/>
          <a:stretch>
            <a:fillRect/>
          </a:stretch>
        </p:blipFill>
        <p:spPr>
          <a:xfrm>
            <a:off x="0" y="1498060"/>
            <a:ext cx="12192000" cy="5359940"/>
          </a:xfrm>
          <a:prstGeom prst="rect">
            <a:avLst/>
          </a:prstGeom>
        </p:spPr>
      </p:pic>
    </p:spTree>
    <p:extLst>
      <p:ext uri="{BB962C8B-B14F-4D97-AF65-F5344CB8AC3E}">
        <p14:creationId xmlns:p14="http://schemas.microsoft.com/office/powerpoint/2010/main" val="219923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895739"/>
            <a:ext cx="12191999" cy="541175"/>
          </a:xfrm>
        </p:spPr>
        <p:txBody>
          <a:bodyPr>
            <a:normAutofit fontScale="25000" lnSpcReduction="20000"/>
          </a:bodyPr>
          <a:lstStyle/>
          <a:p>
            <a:pPr algn="l"/>
            <a:r>
              <a:rPr lang="en-US" sz="6400" b="1" dirty="0" err="1">
                <a:solidFill>
                  <a:schemeClr val="tx1"/>
                </a:solidFill>
                <a:latin typeface="Arial" pitchFamily="34" charset="0"/>
                <a:cs typeface="Arial" pitchFamily="34" charset="0"/>
              </a:rPr>
              <a:t>Pontos</a:t>
            </a:r>
            <a:r>
              <a:rPr lang="en-US" sz="6400" b="1" dirty="0">
                <a:solidFill>
                  <a:schemeClr val="tx1"/>
                </a:solidFill>
                <a:latin typeface="Arial" pitchFamily="34" charset="0"/>
                <a:cs typeface="Arial" pitchFamily="34" charset="0"/>
              </a:rPr>
              <a:t> </a:t>
            </a:r>
            <a:r>
              <a:rPr lang="en-US" sz="6400" b="1" dirty="0" err="1">
                <a:solidFill>
                  <a:schemeClr val="tx1"/>
                </a:solidFill>
                <a:latin typeface="Arial" pitchFamily="34" charset="0"/>
                <a:cs typeface="Arial" pitchFamily="34" charset="0"/>
              </a:rPr>
              <a:t>utilizados</a:t>
            </a:r>
            <a:r>
              <a:rPr lang="en-US" sz="6400" b="1" dirty="0">
                <a:solidFill>
                  <a:schemeClr val="tx1"/>
                </a:solidFill>
                <a:latin typeface="Arial" pitchFamily="34" charset="0"/>
                <a:cs typeface="Arial" pitchFamily="34" charset="0"/>
              </a:rPr>
              <a:t> / </a:t>
            </a:r>
            <a:r>
              <a:rPr lang="en-US" sz="6400" b="1" dirty="0" err="1">
                <a:solidFill>
                  <a:schemeClr val="tx1"/>
                </a:solidFill>
                <a:latin typeface="Arial" pitchFamily="34" charset="0"/>
                <a:cs typeface="Arial" pitchFamily="34" charset="0"/>
              </a:rPr>
              <a:t>Tecnologias</a:t>
            </a:r>
            <a:endParaRPr lang="en-US" sz="6400" b="1" dirty="0">
              <a:solidFill>
                <a:schemeClr val="tx1"/>
              </a:solidFill>
              <a:latin typeface="Arial" pitchFamily="34" charset="0"/>
              <a:cs typeface="Arial" pitchFamily="34" charset="0"/>
            </a:endParaRPr>
          </a:p>
          <a:p>
            <a:pPr algn="l"/>
            <a:endParaRPr lang="en-US" sz="6400" b="1" dirty="0">
              <a:solidFill>
                <a:schemeClr val="tx1"/>
              </a:solidFill>
              <a:latin typeface="Arial" pitchFamily="34" charset="0"/>
              <a:cs typeface="Arial" pitchFamily="34" charset="0"/>
            </a:endParaRPr>
          </a:p>
          <a:p>
            <a:pPr marL="857250" indent="-857250" algn="l">
              <a:buFont typeface="Wingdings" panose="05000000000000000000" pitchFamily="2" charset="2"/>
              <a:buChar char="v"/>
            </a:pPr>
            <a:r>
              <a:rPr lang="en-US" sz="6400" dirty="0" err="1">
                <a:solidFill>
                  <a:schemeClr val="tx1"/>
                </a:solidFill>
                <a:latin typeface="Arial" pitchFamily="34" charset="0"/>
                <a:cs typeface="Arial" pitchFamily="34" charset="0"/>
              </a:rPr>
              <a:t>Processos</a:t>
            </a: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Síncronos</a:t>
            </a:r>
            <a:r>
              <a:rPr lang="en-US" sz="6400" dirty="0">
                <a:solidFill>
                  <a:schemeClr val="tx1"/>
                </a:solidFill>
                <a:latin typeface="Arial" pitchFamily="34" charset="0"/>
                <a:cs typeface="Arial" pitchFamily="34" charset="0"/>
              </a:rPr>
              <a:t> e </a:t>
            </a:r>
            <a:r>
              <a:rPr lang="en-US" sz="6400" dirty="0" err="1">
                <a:solidFill>
                  <a:schemeClr val="tx1"/>
                </a:solidFill>
                <a:latin typeface="Arial" pitchFamily="34" charset="0"/>
                <a:cs typeface="Arial" pitchFamily="34" charset="0"/>
              </a:rPr>
              <a:t>Assíncronos</a:t>
            </a:r>
            <a:endParaRPr lang="en-US" sz="6400" dirty="0">
              <a:solidFill>
                <a:schemeClr val="tx1"/>
              </a:solidFill>
              <a:latin typeface="Arial" pitchFamily="34" charset="0"/>
              <a:cs typeface="Arial" pitchFamily="34" charset="0"/>
            </a:endParaRPr>
          </a:p>
          <a:p>
            <a:pPr marL="857250" indent="-857250" algn="l">
              <a:buFont typeface="Wingdings" panose="05000000000000000000" pitchFamily="2" charset="2"/>
              <a:buChar char="v"/>
            </a:pP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Utilização</a:t>
            </a:r>
            <a:r>
              <a:rPr lang="en-US" sz="6400" dirty="0">
                <a:solidFill>
                  <a:schemeClr val="tx1"/>
                </a:solidFill>
                <a:latin typeface="Arial" pitchFamily="34" charset="0"/>
                <a:cs typeface="Arial" pitchFamily="34" charset="0"/>
              </a:rPr>
              <a:t> de Gateways (XOR e AND)</a:t>
            </a:r>
          </a:p>
          <a:p>
            <a:pPr marL="857250" indent="-857250" algn="l">
              <a:buFont typeface="Wingdings" panose="05000000000000000000" pitchFamily="2" charset="2"/>
              <a:buChar char="v"/>
            </a:pP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Tarefas</a:t>
            </a:r>
            <a:r>
              <a:rPr lang="en-US" sz="6400" dirty="0">
                <a:solidFill>
                  <a:schemeClr val="tx1"/>
                </a:solidFill>
                <a:latin typeface="Arial" pitchFamily="34" charset="0"/>
                <a:cs typeface="Arial" pitchFamily="34" charset="0"/>
              </a:rPr>
              <a:t> </a:t>
            </a: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Script</a:t>
            </a: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Serviço</a:t>
            </a:r>
            <a:endParaRPr lang="en-US" sz="6400" dirty="0">
              <a:solidFill>
                <a:schemeClr val="tx1"/>
              </a:solidFill>
              <a:latin typeface="Arial" pitchFamily="34" charset="0"/>
              <a:cs typeface="Arial" pitchFamily="34" charset="0"/>
            </a:endParaRP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Manual</a:t>
            </a: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Usuário</a:t>
            </a: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genérica</a:t>
            </a:r>
            <a:r>
              <a:rPr lang="en-US" sz="6400" dirty="0">
                <a:solidFill>
                  <a:schemeClr val="tx1"/>
                </a:solidFill>
                <a:latin typeface="Arial" pitchFamily="34" charset="0"/>
                <a:cs typeface="Arial" pitchFamily="34" charset="0"/>
              </a:rPr>
              <a:t>)</a:t>
            </a:r>
          </a:p>
          <a:p>
            <a:pPr marL="857250" indent="-857250" algn="l">
              <a:buFont typeface="Wingdings" panose="05000000000000000000" pitchFamily="2" charset="2"/>
              <a:buChar char="v"/>
            </a:pPr>
            <a:r>
              <a:rPr lang="en-US" sz="6400" dirty="0">
                <a:solidFill>
                  <a:schemeClr val="tx1"/>
                </a:solidFill>
                <a:latin typeface="Arial" pitchFamily="34" charset="0"/>
                <a:cs typeface="Arial" pitchFamily="34" charset="0"/>
              </a:rPr>
              <a:t> APIs (Dados reais e Mock)</a:t>
            </a: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SOAP (</a:t>
            </a:r>
            <a:r>
              <a:rPr lang="en-US" sz="6400" dirty="0" err="1">
                <a:solidFill>
                  <a:schemeClr val="tx1"/>
                </a:solidFill>
                <a:latin typeface="Arial" pitchFamily="34" charset="0"/>
                <a:cs typeface="Arial" pitchFamily="34" charset="0"/>
              </a:rPr>
              <a:t>Correios</a:t>
            </a:r>
            <a:r>
              <a:rPr lang="en-US" sz="6400" dirty="0">
                <a:solidFill>
                  <a:schemeClr val="tx1"/>
                </a:solidFill>
                <a:latin typeface="Arial" pitchFamily="34" charset="0"/>
                <a:cs typeface="Arial" pitchFamily="34" charset="0"/>
              </a:rPr>
              <a:t>)</a:t>
            </a: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REST (Skyscanner e Booking)</a:t>
            </a: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oData</a:t>
            </a: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Bizagi</a:t>
            </a:r>
            <a:r>
              <a:rPr lang="en-US" sz="6400" dirty="0">
                <a:solidFill>
                  <a:schemeClr val="tx1"/>
                </a:solidFill>
                <a:latin typeface="Arial" pitchFamily="34" charset="0"/>
                <a:cs typeface="Arial" pitchFamily="34" charset="0"/>
              </a:rPr>
              <a:t>)</a:t>
            </a:r>
          </a:p>
          <a:p>
            <a:pPr marL="857250" indent="-857250" algn="l">
              <a:buFont typeface="Wingdings" panose="05000000000000000000" pitchFamily="2" charset="2"/>
              <a:buChar char="v"/>
            </a:pP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Servidores</a:t>
            </a:r>
            <a:endParaRPr lang="en-US" sz="6400" dirty="0">
              <a:solidFill>
                <a:schemeClr val="tx1"/>
              </a:solidFill>
              <a:latin typeface="Arial" pitchFamily="34" charset="0"/>
              <a:cs typeface="Arial" pitchFamily="34" charset="0"/>
            </a:endParaRP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Bizagi</a:t>
            </a:r>
            <a:r>
              <a:rPr lang="en-US" sz="6400" dirty="0">
                <a:solidFill>
                  <a:schemeClr val="tx1"/>
                </a:solidFill>
                <a:latin typeface="Arial" pitchFamily="34" charset="0"/>
                <a:cs typeface="Arial" pitchFamily="34" charset="0"/>
              </a:rPr>
              <a:t> (AWS)</a:t>
            </a:r>
          </a:p>
          <a:p>
            <a:pPr marL="1314450" lvl="1" indent="-857250" algn="l">
              <a:buFont typeface="Wingdings" panose="05000000000000000000" pitchFamily="2" charset="2"/>
              <a:buChar char="v"/>
            </a:pPr>
            <a:r>
              <a:rPr lang="en-US" sz="6400" dirty="0">
                <a:solidFill>
                  <a:schemeClr val="tx1"/>
                </a:solidFill>
                <a:latin typeface="Arial" pitchFamily="34" charset="0"/>
                <a:cs typeface="Arial" pitchFamily="34" charset="0"/>
              </a:rPr>
              <a:t> Website (Digital Ocean)</a:t>
            </a:r>
          </a:p>
          <a:p>
            <a:pPr marL="857250" indent="-857250" algn="l">
              <a:buFont typeface="Wingdings" panose="05000000000000000000" pitchFamily="2" charset="2"/>
              <a:buChar char="v"/>
            </a:pP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Diferentes</a:t>
            </a:r>
            <a:r>
              <a:rPr lang="en-US" sz="6400" dirty="0">
                <a:solidFill>
                  <a:schemeClr val="tx1"/>
                </a:solidFill>
                <a:latin typeface="Arial" pitchFamily="34" charset="0"/>
                <a:cs typeface="Arial" pitchFamily="34" charset="0"/>
              </a:rPr>
              <a:t> </a:t>
            </a:r>
            <a:r>
              <a:rPr lang="en-US" sz="6400" dirty="0" err="1">
                <a:solidFill>
                  <a:schemeClr val="tx1"/>
                </a:solidFill>
                <a:latin typeface="Arial" pitchFamily="34" charset="0"/>
                <a:cs typeface="Arial" pitchFamily="34" charset="0"/>
              </a:rPr>
              <a:t>usuários</a:t>
            </a:r>
            <a:r>
              <a:rPr lang="en-US" sz="6400" dirty="0">
                <a:solidFill>
                  <a:schemeClr val="tx1"/>
                </a:solidFill>
                <a:latin typeface="Arial" pitchFamily="34" charset="0"/>
                <a:cs typeface="Arial" pitchFamily="34" charset="0"/>
              </a:rPr>
              <a:t> e </a:t>
            </a:r>
            <a:r>
              <a:rPr lang="en-US" sz="6400" dirty="0" err="1">
                <a:solidFill>
                  <a:schemeClr val="tx1"/>
                </a:solidFill>
                <a:latin typeface="Arial" pitchFamily="34" charset="0"/>
                <a:cs typeface="Arial" pitchFamily="34" charset="0"/>
              </a:rPr>
              <a:t>perfis</a:t>
            </a:r>
            <a:r>
              <a:rPr lang="en-US" sz="6400" dirty="0">
                <a:solidFill>
                  <a:schemeClr val="tx1"/>
                </a:solidFill>
                <a:latin typeface="Arial" pitchFamily="34" charset="0"/>
                <a:cs typeface="Arial" pitchFamily="34" charset="0"/>
              </a:rPr>
              <a:t> (Consultor e Consultor VIP)</a:t>
            </a:r>
          </a:p>
          <a:p>
            <a:pPr marL="1314450" lvl="1" indent="-857250" algn="l">
              <a:buFont typeface="Wingdings" panose="05000000000000000000" pitchFamily="2" charset="2"/>
              <a:buChar char="v"/>
            </a:pPr>
            <a:r>
              <a:rPr lang="en-US" sz="6400" dirty="0" err="1">
                <a:solidFill>
                  <a:schemeClr val="tx1"/>
                </a:solidFill>
                <a:latin typeface="Arial" pitchFamily="34" charset="0"/>
                <a:cs typeface="Arial" pitchFamily="34" charset="0"/>
              </a:rPr>
              <a:t>oAuth</a:t>
            </a:r>
            <a:endParaRPr lang="en-US" sz="6400" dirty="0">
              <a:solidFill>
                <a:schemeClr val="tx1"/>
              </a:solidFill>
              <a:latin typeface="Arial" pitchFamily="34" charset="0"/>
              <a:cs typeface="Arial" pitchFamily="34" charset="0"/>
            </a:endParaRPr>
          </a:p>
          <a:p>
            <a:pPr algn="just"/>
            <a:endParaRPr lang="pt-BR" sz="12000" b="1" dirty="0">
              <a:solidFill>
                <a:schemeClr val="tx1"/>
              </a:solidFill>
            </a:endParaRPr>
          </a:p>
        </p:txBody>
      </p:sp>
    </p:spTree>
    <p:extLst>
      <p:ext uri="{BB962C8B-B14F-4D97-AF65-F5344CB8AC3E}">
        <p14:creationId xmlns:p14="http://schemas.microsoft.com/office/powerpoint/2010/main" val="261679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p:txBody>
          <a:bodyPr/>
          <a:lstStyle/>
          <a:p>
            <a:endParaRPr lang="pt-BR"/>
          </a:p>
        </p:txBody>
      </p:sp>
      <p:pic>
        <p:nvPicPr>
          <p:cNvPr id="1026" name="Picture 2" descr="MySQL: Replicação de Dados">
            <a:extLst>
              <a:ext uri="{FF2B5EF4-FFF2-40B4-BE49-F238E27FC236}">
                <a16:creationId xmlns:a16="http://schemas.microsoft.com/office/drawing/2014/main" id="{F288E7A5-0180-4E02-A660-12C16DEB8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5739"/>
            <a:ext cx="12192000" cy="595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94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0" y="1046376"/>
            <a:ext cx="12192000" cy="5811624"/>
          </a:xfrm>
        </p:spPr>
        <p:txBody>
          <a:bodyPr>
            <a:noAutofit/>
          </a:bodyPr>
          <a:lstStyle/>
          <a:p>
            <a:pPr algn="just"/>
            <a:r>
              <a:rPr lang="pt-BR" sz="3000" dirty="0">
                <a:solidFill>
                  <a:schemeClr val="tx1"/>
                </a:solidFill>
              </a:rPr>
              <a:t>	O </a:t>
            </a:r>
            <a:r>
              <a:rPr lang="pt-BR" sz="3000" dirty="0" err="1">
                <a:solidFill>
                  <a:schemeClr val="tx1"/>
                </a:solidFill>
              </a:rPr>
              <a:t>Amazon</a:t>
            </a:r>
            <a:r>
              <a:rPr lang="pt-BR" sz="3000" dirty="0">
                <a:solidFill>
                  <a:schemeClr val="tx1"/>
                </a:solidFill>
              </a:rPr>
              <a:t> RDS oferece alta disponibilidade e suporte a </a:t>
            </a:r>
            <a:r>
              <a:rPr lang="pt-BR" sz="3000" dirty="0" err="1">
                <a:solidFill>
                  <a:schemeClr val="tx1"/>
                </a:solidFill>
              </a:rPr>
              <a:t>failover</a:t>
            </a:r>
            <a:r>
              <a:rPr lang="pt-BR" sz="3000" dirty="0">
                <a:solidFill>
                  <a:schemeClr val="tx1"/>
                </a:solidFill>
              </a:rPr>
              <a:t> para instâncias de banco de dados usando implantações </a:t>
            </a:r>
            <a:r>
              <a:rPr lang="pt-BR" sz="3000" dirty="0" err="1">
                <a:solidFill>
                  <a:schemeClr val="tx1"/>
                </a:solidFill>
              </a:rPr>
              <a:t>Multi-AZ</a:t>
            </a:r>
            <a:r>
              <a:rPr lang="pt-BR" sz="3000" dirty="0">
                <a:solidFill>
                  <a:schemeClr val="tx1"/>
                </a:solidFill>
              </a:rPr>
              <a:t>.</a:t>
            </a:r>
          </a:p>
          <a:p>
            <a:pPr algn="just"/>
            <a:r>
              <a:rPr lang="pt-BR" sz="3000" dirty="0">
                <a:solidFill>
                  <a:schemeClr val="tx1"/>
                </a:solidFill>
              </a:rPr>
              <a:t>Significa Zona de disponibilidade múltipla de uma forma imediata.</a:t>
            </a:r>
          </a:p>
          <a:p>
            <a:pPr algn="just"/>
            <a:endParaRPr lang="pt-BR" sz="3000" dirty="0">
              <a:solidFill>
                <a:schemeClr val="tx1"/>
              </a:solidFill>
            </a:endParaRPr>
          </a:p>
        </p:txBody>
      </p:sp>
      <p:pic>
        <p:nvPicPr>
          <p:cNvPr id="4" name="Imagem 3">
            <a:extLst>
              <a:ext uri="{FF2B5EF4-FFF2-40B4-BE49-F238E27FC236}">
                <a16:creationId xmlns:a16="http://schemas.microsoft.com/office/drawing/2014/main" id="{06A745AB-4AD4-46BC-94F9-A5B3F480CE29}"/>
              </a:ext>
            </a:extLst>
          </p:cNvPr>
          <p:cNvPicPr>
            <a:picLocks noChangeAspect="1"/>
          </p:cNvPicPr>
          <p:nvPr/>
        </p:nvPicPr>
        <p:blipFill>
          <a:blip r:embed="rId2"/>
          <a:stretch>
            <a:fillRect/>
          </a:stretch>
        </p:blipFill>
        <p:spPr>
          <a:xfrm>
            <a:off x="0" y="2780522"/>
            <a:ext cx="12191999" cy="3922970"/>
          </a:xfrm>
          <a:prstGeom prst="rect">
            <a:avLst/>
          </a:prstGeom>
        </p:spPr>
      </p:pic>
    </p:spTree>
    <p:extLst>
      <p:ext uri="{BB962C8B-B14F-4D97-AF65-F5344CB8AC3E}">
        <p14:creationId xmlns:p14="http://schemas.microsoft.com/office/powerpoint/2010/main" val="329068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0" y="895739"/>
            <a:ext cx="12192000" cy="5962261"/>
          </a:xfrm>
        </p:spPr>
        <p:txBody>
          <a:bodyPr>
            <a:noAutofit/>
          </a:bodyPr>
          <a:lstStyle/>
          <a:p>
            <a:pPr algn="just"/>
            <a:r>
              <a:rPr lang="pt-BR" sz="2000" b="1" dirty="0">
                <a:solidFill>
                  <a:schemeClr val="tx1"/>
                </a:solidFill>
              </a:rPr>
              <a:t>	</a:t>
            </a:r>
            <a:r>
              <a:rPr lang="pt-BR" sz="2000" b="1" dirty="0" err="1">
                <a:solidFill>
                  <a:schemeClr val="tx1"/>
                </a:solidFill>
              </a:rPr>
              <a:t>Failover</a:t>
            </a:r>
            <a:r>
              <a:rPr lang="pt-BR" sz="2000" b="1" dirty="0">
                <a:solidFill>
                  <a:schemeClr val="tx1"/>
                </a:solidFill>
              </a:rPr>
              <a:t> em computação significa tolerância a falhas. Quando um sistema, servidor ou outro componente de hardware ou software fica indisponível, um componente secundário assume operações sem que haja interrupção nos serviços. Sistemas de alta disponibilidade (HA) são tolerantes a falhas, ou seja, são construídos com equipamentos / aplicações redundantes e, caso um dos componentes fique indisponível por falha ou manutenção, nenhum serviço é interrompido.</a:t>
            </a:r>
          </a:p>
          <a:p>
            <a:pPr algn="ctr"/>
            <a:r>
              <a:rPr lang="pt-BR" sz="3000" b="1" u="sng" dirty="0">
                <a:solidFill>
                  <a:schemeClr val="tx1"/>
                </a:solidFill>
              </a:rPr>
              <a:t>FILOVER</a:t>
            </a:r>
          </a:p>
          <a:p>
            <a:pPr algn="just"/>
            <a:endParaRPr lang="pt-BR" sz="3000" dirty="0">
              <a:solidFill>
                <a:schemeClr val="tx1"/>
              </a:solidFill>
            </a:endParaRPr>
          </a:p>
        </p:txBody>
      </p:sp>
      <p:pic>
        <p:nvPicPr>
          <p:cNvPr id="5" name="Imagem 4">
            <a:extLst>
              <a:ext uri="{FF2B5EF4-FFF2-40B4-BE49-F238E27FC236}">
                <a16:creationId xmlns:a16="http://schemas.microsoft.com/office/drawing/2014/main" id="{97978572-942C-4B40-BD0B-6F0655152DE1}"/>
              </a:ext>
            </a:extLst>
          </p:cNvPr>
          <p:cNvPicPr>
            <a:picLocks noChangeAspect="1"/>
          </p:cNvPicPr>
          <p:nvPr/>
        </p:nvPicPr>
        <p:blipFill>
          <a:blip r:embed="rId2"/>
          <a:stretch>
            <a:fillRect/>
          </a:stretch>
        </p:blipFill>
        <p:spPr>
          <a:xfrm>
            <a:off x="0" y="3354379"/>
            <a:ext cx="12191999" cy="3503621"/>
          </a:xfrm>
          <a:prstGeom prst="rect">
            <a:avLst/>
          </a:prstGeom>
        </p:spPr>
      </p:pic>
    </p:spTree>
    <p:extLst>
      <p:ext uri="{BB962C8B-B14F-4D97-AF65-F5344CB8AC3E}">
        <p14:creationId xmlns:p14="http://schemas.microsoft.com/office/powerpoint/2010/main" val="2471973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0" y="1046376"/>
            <a:ext cx="12192000" cy="5811624"/>
          </a:xfrm>
        </p:spPr>
        <p:txBody>
          <a:bodyPr>
            <a:noAutofit/>
          </a:bodyPr>
          <a:lstStyle/>
          <a:p>
            <a:pPr algn="just"/>
            <a:endParaRPr lang="pt-BR" sz="3000" dirty="0"/>
          </a:p>
          <a:p>
            <a:pPr algn="just"/>
            <a:r>
              <a:rPr lang="pt-BR" sz="3000" dirty="0">
                <a:solidFill>
                  <a:schemeClr val="tx1"/>
                </a:solidFill>
              </a:rPr>
              <a:t>	O </a:t>
            </a:r>
            <a:r>
              <a:rPr lang="pt-BR" sz="3000" dirty="0" err="1">
                <a:solidFill>
                  <a:schemeClr val="tx1"/>
                </a:solidFill>
              </a:rPr>
              <a:t>Amazon</a:t>
            </a:r>
            <a:r>
              <a:rPr lang="pt-BR" sz="3000" dirty="0">
                <a:solidFill>
                  <a:schemeClr val="tx1"/>
                </a:solidFill>
              </a:rPr>
              <a:t> RDS oferece alta disponibilidade e suporte a </a:t>
            </a:r>
            <a:r>
              <a:rPr lang="pt-BR" sz="3000" dirty="0" err="1">
                <a:solidFill>
                  <a:schemeClr val="tx1"/>
                </a:solidFill>
              </a:rPr>
              <a:t>failover</a:t>
            </a:r>
            <a:r>
              <a:rPr lang="pt-BR" sz="3000" dirty="0">
                <a:solidFill>
                  <a:schemeClr val="tx1"/>
                </a:solidFill>
              </a:rPr>
              <a:t> para instâncias de banco de dados usando implantações </a:t>
            </a:r>
            <a:r>
              <a:rPr lang="pt-BR" sz="3000" dirty="0" err="1">
                <a:solidFill>
                  <a:schemeClr val="tx1"/>
                </a:solidFill>
              </a:rPr>
              <a:t>Multi-AZ</a:t>
            </a:r>
            <a:r>
              <a:rPr lang="pt-BR" sz="3000" dirty="0">
                <a:solidFill>
                  <a:schemeClr val="tx1"/>
                </a:solidFill>
              </a:rPr>
              <a:t>.</a:t>
            </a:r>
          </a:p>
          <a:p>
            <a:pPr algn="just"/>
            <a:endParaRPr lang="pt-BR" sz="3000" dirty="0">
              <a:solidFill>
                <a:schemeClr val="tx1"/>
              </a:solidFill>
            </a:endParaRPr>
          </a:p>
          <a:p>
            <a:pPr algn="just"/>
            <a:r>
              <a:rPr lang="pt-BR" sz="3000" dirty="0">
                <a:solidFill>
                  <a:schemeClr val="tx1"/>
                </a:solidFill>
              </a:rPr>
              <a:t>As implantações </a:t>
            </a:r>
            <a:r>
              <a:rPr lang="pt-BR" sz="3000" dirty="0" err="1">
                <a:solidFill>
                  <a:schemeClr val="tx1"/>
                </a:solidFill>
              </a:rPr>
              <a:t>Multi-AZ</a:t>
            </a:r>
            <a:r>
              <a:rPr lang="pt-BR" sz="3000" dirty="0">
                <a:solidFill>
                  <a:schemeClr val="tx1"/>
                </a:solidFill>
              </a:rPr>
              <a:t> para instâncias de banco de dados </a:t>
            </a:r>
            <a:r>
              <a:rPr lang="pt-BR" sz="3000" dirty="0" err="1">
                <a:solidFill>
                  <a:schemeClr val="tx1"/>
                </a:solidFill>
              </a:rPr>
              <a:t>MariaDB</a:t>
            </a:r>
            <a:r>
              <a:rPr lang="pt-BR" sz="3000" dirty="0">
                <a:solidFill>
                  <a:schemeClr val="tx1"/>
                </a:solidFill>
              </a:rPr>
              <a:t>, MySQL, Oracle e PostgreSQL usam a tecnologia de </a:t>
            </a:r>
            <a:r>
              <a:rPr lang="pt-BR" sz="3000" dirty="0" err="1">
                <a:solidFill>
                  <a:schemeClr val="tx1"/>
                </a:solidFill>
              </a:rPr>
              <a:t>failover</a:t>
            </a:r>
            <a:r>
              <a:rPr lang="pt-BR" sz="3000" dirty="0">
                <a:solidFill>
                  <a:schemeClr val="tx1"/>
                </a:solidFill>
              </a:rPr>
              <a:t> da </a:t>
            </a:r>
            <a:r>
              <a:rPr lang="pt-BR" sz="3000" dirty="0" err="1">
                <a:solidFill>
                  <a:schemeClr val="tx1"/>
                </a:solidFill>
              </a:rPr>
              <a:t>Amazon</a:t>
            </a:r>
            <a:r>
              <a:rPr lang="pt-BR" sz="3000" dirty="0">
                <a:solidFill>
                  <a:schemeClr val="tx1"/>
                </a:solidFill>
              </a:rPr>
              <a:t>.</a:t>
            </a:r>
          </a:p>
        </p:txBody>
      </p:sp>
    </p:spTree>
    <p:extLst>
      <p:ext uri="{BB962C8B-B14F-4D97-AF65-F5344CB8AC3E}">
        <p14:creationId xmlns:p14="http://schemas.microsoft.com/office/powerpoint/2010/main" val="235417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630943"/>
          </a:xfrm>
        </p:spPr>
        <p:txBody>
          <a:bodyPr/>
          <a:lstStyle/>
          <a:p>
            <a:pPr algn="ctr"/>
            <a:r>
              <a:rPr lang="pt-BR" dirty="0"/>
              <a:t>APS - AWS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p:txBody>
          <a:bodyPr/>
          <a:lstStyle/>
          <a:p>
            <a:endParaRPr lang="pt-BR"/>
          </a:p>
        </p:txBody>
      </p:sp>
      <p:sp>
        <p:nvSpPr>
          <p:cNvPr id="4" name="CaixaDeTexto 3">
            <a:extLst>
              <a:ext uri="{FF2B5EF4-FFF2-40B4-BE49-F238E27FC236}">
                <a16:creationId xmlns:a16="http://schemas.microsoft.com/office/drawing/2014/main" id="{FF81561A-431C-477A-8528-0FC3AD556617}"/>
              </a:ext>
            </a:extLst>
          </p:cNvPr>
          <p:cNvSpPr txBox="1"/>
          <p:nvPr/>
        </p:nvSpPr>
        <p:spPr>
          <a:xfrm>
            <a:off x="0" y="646954"/>
            <a:ext cx="12192000" cy="630942"/>
          </a:xfrm>
          <a:prstGeom prst="rect">
            <a:avLst/>
          </a:prstGeom>
          <a:noFill/>
        </p:spPr>
        <p:txBody>
          <a:bodyPr wrap="square" rtlCol="0">
            <a:spAutoFit/>
          </a:bodyPr>
          <a:lstStyle/>
          <a:p>
            <a:pPr algn="ctr"/>
            <a:r>
              <a:rPr lang="pt-BR" sz="3500" b="1" dirty="0" err="1"/>
              <a:t>Lider</a:t>
            </a:r>
            <a:r>
              <a:rPr lang="pt-BR" sz="3500" b="1" dirty="0"/>
              <a:t> no Mercado de NUVEM Pública no mundo</a:t>
            </a:r>
          </a:p>
        </p:txBody>
      </p:sp>
      <p:pic>
        <p:nvPicPr>
          <p:cNvPr id="7" name="Imagem 6">
            <a:extLst>
              <a:ext uri="{FF2B5EF4-FFF2-40B4-BE49-F238E27FC236}">
                <a16:creationId xmlns:a16="http://schemas.microsoft.com/office/drawing/2014/main" id="{55C2A911-630E-4C64-868C-85FC5A7F14EE}"/>
              </a:ext>
            </a:extLst>
          </p:cNvPr>
          <p:cNvPicPr>
            <a:picLocks noChangeAspect="1"/>
          </p:cNvPicPr>
          <p:nvPr/>
        </p:nvPicPr>
        <p:blipFill>
          <a:blip r:embed="rId2"/>
          <a:stretch>
            <a:fillRect/>
          </a:stretch>
        </p:blipFill>
        <p:spPr>
          <a:xfrm>
            <a:off x="0" y="1277896"/>
            <a:ext cx="12191999" cy="5580104"/>
          </a:xfrm>
          <a:prstGeom prst="rect">
            <a:avLst/>
          </a:prstGeom>
        </p:spPr>
      </p:pic>
    </p:spTree>
    <p:extLst>
      <p:ext uri="{BB962C8B-B14F-4D97-AF65-F5344CB8AC3E}">
        <p14:creationId xmlns:p14="http://schemas.microsoft.com/office/powerpoint/2010/main" val="331617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p:txBody>
          <a:bodyPr/>
          <a:lstStyle/>
          <a:p>
            <a:pPr algn="ctr"/>
            <a:r>
              <a:rPr lang="pt-BR" dirty="0"/>
              <a:t>Google – Sistema de Comunicação em escala global</a:t>
            </a:r>
          </a:p>
        </p:txBody>
      </p:sp>
      <p:pic>
        <p:nvPicPr>
          <p:cNvPr id="4" name="Espaço Reservado para Conteúdo 3">
            <a:extLst>
              <a:ext uri="{FF2B5EF4-FFF2-40B4-BE49-F238E27FC236}">
                <a16:creationId xmlns:a16="http://schemas.microsoft.com/office/drawing/2014/main" id="{121A1A2C-3386-4567-A3F6-41C078A58D8E}"/>
              </a:ext>
            </a:extLst>
          </p:cNvPr>
          <p:cNvPicPr>
            <a:picLocks noGrp="1" noChangeAspect="1"/>
          </p:cNvPicPr>
          <p:nvPr>
            <p:ph idx="1"/>
          </p:nvPr>
        </p:nvPicPr>
        <p:blipFill>
          <a:blip r:embed="rId2"/>
          <a:stretch>
            <a:fillRect/>
          </a:stretch>
        </p:blipFill>
        <p:spPr>
          <a:xfrm>
            <a:off x="0" y="1930400"/>
            <a:ext cx="12192000" cy="4318000"/>
          </a:xfrm>
          <a:prstGeom prst="rect">
            <a:avLst/>
          </a:prstGeom>
        </p:spPr>
      </p:pic>
    </p:spTree>
    <p:extLst>
      <p:ext uri="{BB962C8B-B14F-4D97-AF65-F5344CB8AC3E}">
        <p14:creationId xmlns:p14="http://schemas.microsoft.com/office/powerpoint/2010/main" val="186292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E9C721A3-0D40-4C99-BBBB-221185FFE57A}"/>
              </a:ext>
            </a:extLst>
          </p:cNvPr>
          <p:cNvPicPr>
            <a:picLocks noChangeAspect="1"/>
          </p:cNvPicPr>
          <p:nvPr/>
        </p:nvPicPr>
        <p:blipFill>
          <a:blip r:embed="rId2"/>
          <a:stretch>
            <a:fillRect/>
          </a:stretch>
        </p:blipFill>
        <p:spPr>
          <a:xfrm>
            <a:off x="130628" y="1716833"/>
            <a:ext cx="12061371" cy="4833257"/>
          </a:xfrm>
          <a:prstGeom prst="rect">
            <a:avLst/>
          </a:prstGeom>
        </p:spPr>
      </p:pic>
    </p:spTree>
    <p:extLst>
      <p:ext uri="{BB962C8B-B14F-4D97-AF65-F5344CB8AC3E}">
        <p14:creationId xmlns:p14="http://schemas.microsoft.com/office/powerpoint/2010/main" val="4185590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p:txBody>
          <a:bodyPr/>
          <a:lstStyle/>
          <a:p>
            <a:endParaRPr lang="pt-BR"/>
          </a:p>
        </p:txBody>
      </p:sp>
      <p:pic>
        <p:nvPicPr>
          <p:cNvPr id="3" name="Imagem 2">
            <a:extLst>
              <a:ext uri="{FF2B5EF4-FFF2-40B4-BE49-F238E27FC236}">
                <a16:creationId xmlns:a16="http://schemas.microsoft.com/office/drawing/2014/main" id="{52FA3B31-5A18-4DB4-803E-59E5E773AAAC}"/>
              </a:ext>
            </a:extLst>
          </p:cNvPr>
          <p:cNvPicPr>
            <a:picLocks noChangeAspect="1"/>
          </p:cNvPicPr>
          <p:nvPr/>
        </p:nvPicPr>
        <p:blipFill>
          <a:blip r:embed="rId2"/>
          <a:stretch>
            <a:fillRect/>
          </a:stretch>
        </p:blipFill>
        <p:spPr>
          <a:xfrm>
            <a:off x="1" y="1772816"/>
            <a:ext cx="12017828" cy="4907901"/>
          </a:xfrm>
          <a:prstGeom prst="rect">
            <a:avLst/>
          </a:prstGeom>
        </p:spPr>
      </p:pic>
    </p:spTree>
    <p:extLst>
      <p:ext uri="{BB962C8B-B14F-4D97-AF65-F5344CB8AC3E}">
        <p14:creationId xmlns:p14="http://schemas.microsoft.com/office/powerpoint/2010/main" val="4140949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0" y="2160589"/>
            <a:ext cx="12055152" cy="3880773"/>
          </a:xfrm>
        </p:spPr>
        <p:txBody>
          <a:bodyPr>
            <a:normAutofit/>
          </a:bodyPr>
          <a:lstStyle/>
          <a:p>
            <a:pPr marL="457200" lvl="1" indent="0" algn="just">
              <a:buNone/>
            </a:pPr>
            <a:r>
              <a:rPr lang="pt-BR" sz="2800" dirty="0"/>
              <a:t>	O sistema distribuído do Google pode ser dividido em três partes que são referidas como a Plataforma do Google que é constituída pela estrutura </a:t>
            </a:r>
            <a:r>
              <a:rPr lang="pt-BR" sz="2800" dirty="0" err="1"/>
              <a:t>física;a</a:t>
            </a:r>
            <a:r>
              <a:rPr lang="pt-BR" sz="2800" dirty="0"/>
              <a:t> Infraestrutura do Google sendo considerada a camada intermediária – Middleware; e as Aplicações, das quais pode-se listar o Gmail e os mais variados tipos de Google: </a:t>
            </a:r>
            <a:r>
              <a:rPr lang="pt-BR" sz="2800" dirty="0" err="1"/>
              <a:t>Docs</a:t>
            </a:r>
            <a:r>
              <a:rPr lang="pt-BR" sz="2800" dirty="0"/>
              <a:t>, Sites, Talk, </a:t>
            </a:r>
            <a:r>
              <a:rPr lang="pt-BR" sz="2800" dirty="0" err="1"/>
              <a:t>Calendar</a:t>
            </a:r>
            <a:r>
              <a:rPr lang="pt-BR" sz="2800" dirty="0"/>
              <a:t>, </a:t>
            </a:r>
            <a:r>
              <a:rPr lang="pt-BR" sz="2800" dirty="0" err="1"/>
              <a:t>Wave</a:t>
            </a:r>
            <a:r>
              <a:rPr lang="pt-BR" sz="2800" dirty="0"/>
              <a:t>, News, Maps, Earth, App </a:t>
            </a:r>
            <a:r>
              <a:rPr lang="pt-BR" sz="2800" dirty="0" err="1"/>
              <a:t>Engine</a:t>
            </a:r>
            <a:r>
              <a:rPr lang="pt-BR" sz="2800" dirty="0"/>
              <a:t>, dentre outros, e serviços como o mecanismo de busca web </a:t>
            </a:r>
            <a:r>
              <a:rPr lang="pt-BR" sz="2800" dirty="0" err="1"/>
              <a:t>ea</a:t>
            </a:r>
            <a:r>
              <a:rPr lang="pt-BR" sz="2800" dirty="0"/>
              <a:t> computação em nuvem.</a:t>
            </a:r>
          </a:p>
          <a:p>
            <a:pPr algn="just"/>
            <a:endParaRPr lang="pt-BR" dirty="0"/>
          </a:p>
        </p:txBody>
      </p:sp>
    </p:spTree>
    <p:extLst>
      <p:ext uri="{BB962C8B-B14F-4D97-AF65-F5344CB8AC3E}">
        <p14:creationId xmlns:p14="http://schemas.microsoft.com/office/powerpoint/2010/main" val="3296546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0" y="2160589"/>
            <a:ext cx="12055152" cy="3880773"/>
          </a:xfrm>
        </p:spPr>
        <p:txBody>
          <a:bodyPr>
            <a:normAutofit/>
          </a:bodyPr>
          <a:lstStyle/>
          <a:p>
            <a:pPr marL="457200" lvl="1" indent="0" algn="just">
              <a:buNone/>
            </a:pPr>
            <a:r>
              <a:rPr lang="pt-BR" sz="2800" dirty="0"/>
              <a:t>	</a:t>
            </a:r>
            <a:r>
              <a:rPr lang="pt-BR" sz="3000" dirty="0"/>
              <a:t>Na infraestrutura física do SISTEMA, o principal aporte está no quantitativo massivo de computadores comuns que apresentam armazenamento em disco com 2 TB, Memória DRAM do tipo </a:t>
            </a:r>
            <a:r>
              <a:rPr lang="pt-BR" sz="3000" dirty="0" err="1"/>
              <a:t>Dynamic</a:t>
            </a:r>
            <a:r>
              <a:rPr lang="pt-BR" sz="3000" dirty="0"/>
              <a:t> </a:t>
            </a:r>
            <a:r>
              <a:rPr lang="pt-BR" sz="3000" dirty="0" err="1"/>
              <a:t>Random</a:t>
            </a:r>
            <a:r>
              <a:rPr lang="pt-BR" sz="3000" dirty="0"/>
              <a:t> Access </a:t>
            </a:r>
            <a:r>
              <a:rPr lang="pt-BR" sz="3000" dirty="0" err="1"/>
              <a:t>Memory</a:t>
            </a:r>
            <a:r>
              <a:rPr lang="pt-BR" sz="3000" dirty="0"/>
              <a:t> com 16 GB e com sistema operacional do tipo Linux. Este tipo de escolha por computadores comuns tem a finalidade de reduzir custos de armazenamento e de computação distribuída. </a:t>
            </a:r>
          </a:p>
        </p:txBody>
      </p:sp>
    </p:spTree>
    <p:extLst>
      <p:ext uri="{BB962C8B-B14F-4D97-AF65-F5344CB8AC3E}">
        <p14:creationId xmlns:p14="http://schemas.microsoft.com/office/powerpoint/2010/main" val="166097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0" y="2160589"/>
            <a:ext cx="12055152" cy="3880773"/>
          </a:xfrm>
        </p:spPr>
        <p:txBody>
          <a:bodyPr>
            <a:normAutofit fontScale="92500" lnSpcReduction="20000"/>
          </a:bodyPr>
          <a:lstStyle/>
          <a:p>
            <a:pPr marL="457200" lvl="1" indent="0" algn="just">
              <a:buNone/>
            </a:pPr>
            <a:r>
              <a:rPr lang="pt-BR" sz="2800" dirty="0"/>
              <a:t>	</a:t>
            </a:r>
            <a:r>
              <a:rPr lang="pt-BR" sz="4000" dirty="0"/>
              <a:t>A organização dos computadores é feita a partir de racks que são conjuntos que variam de 40 a 80 destes e cada rack tem um switch Ethernet para possibilitar a conexão externa. Também, descreve-se que o switch é do tipo modular, cuja organização se dá em números de lâminas que suportam 8 interfaces de rede com velocidade de 100 Mbps ou uma interface com 1 </a:t>
            </a:r>
            <a:r>
              <a:rPr lang="pt-BR" sz="4000" dirty="0" err="1"/>
              <a:t>Gbps</a:t>
            </a:r>
            <a:r>
              <a:rPr lang="pt-BR" sz="4000" dirty="0"/>
              <a:t>.</a:t>
            </a:r>
          </a:p>
        </p:txBody>
      </p:sp>
    </p:spTree>
    <p:extLst>
      <p:ext uri="{BB962C8B-B14F-4D97-AF65-F5344CB8AC3E}">
        <p14:creationId xmlns:p14="http://schemas.microsoft.com/office/powerpoint/2010/main" val="178285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a:xfrm>
            <a:off x="789302" y="71543"/>
            <a:ext cx="8596668" cy="1320800"/>
          </a:xfrm>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68424" y="1110368"/>
            <a:ext cx="12055152" cy="563950"/>
          </a:xfrm>
        </p:spPr>
        <p:txBody>
          <a:bodyPr>
            <a:normAutofit fontScale="92500" lnSpcReduction="20000"/>
          </a:bodyPr>
          <a:lstStyle/>
          <a:p>
            <a:pPr marL="457200" lvl="1" indent="0" algn="just">
              <a:buNone/>
            </a:pPr>
            <a:r>
              <a:rPr lang="pt-BR" sz="2800" dirty="0"/>
              <a:t>	</a:t>
            </a:r>
            <a:r>
              <a:rPr lang="pt-BR" sz="4000" dirty="0"/>
              <a:t>ESTRUTURA</a:t>
            </a:r>
          </a:p>
        </p:txBody>
      </p:sp>
      <p:pic>
        <p:nvPicPr>
          <p:cNvPr id="3" name="Imagem 2">
            <a:extLst>
              <a:ext uri="{FF2B5EF4-FFF2-40B4-BE49-F238E27FC236}">
                <a16:creationId xmlns:a16="http://schemas.microsoft.com/office/drawing/2014/main" id="{241EF91B-2343-4BC8-A7AA-EF5163A19AF2}"/>
              </a:ext>
            </a:extLst>
          </p:cNvPr>
          <p:cNvPicPr>
            <a:picLocks noChangeAspect="1"/>
          </p:cNvPicPr>
          <p:nvPr/>
        </p:nvPicPr>
        <p:blipFill>
          <a:blip r:embed="rId2"/>
          <a:stretch>
            <a:fillRect/>
          </a:stretch>
        </p:blipFill>
        <p:spPr>
          <a:xfrm>
            <a:off x="0" y="1959429"/>
            <a:ext cx="12192000" cy="4898571"/>
          </a:xfrm>
          <a:prstGeom prst="rect">
            <a:avLst/>
          </a:prstGeom>
        </p:spPr>
      </p:pic>
    </p:spTree>
    <p:extLst>
      <p:ext uri="{BB962C8B-B14F-4D97-AF65-F5344CB8AC3E}">
        <p14:creationId xmlns:p14="http://schemas.microsoft.com/office/powerpoint/2010/main" val="360867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a:xfrm>
            <a:off x="789302" y="71543"/>
            <a:ext cx="8596668" cy="1320800"/>
          </a:xfrm>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68424" y="1110368"/>
            <a:ext cx="12055152" cy="563950"/>
          </a:xfrm>
        </p:spPr>
        <p:txBody>
          <a:bodyPr>
            <a:normAutofit fontScale="92500" lnSpcReduction="20000"/>
          </a:bodyPr>
          <a:lstStyle/>
          <a:p>
            <a:pPr marL="457200" lvl="1" indent="0" algn="just">
              <a:buNone/>
            </a:pPr>
            <a:r>
              <a:rPr lang="pt-BR" sz="2800" dirty="0"/>
              <a:t>	</a:t>
            </a:r>
            <a:r>
              <a:rPr lang="pt-BR" sz="4000" dirty="0"/>
              <a:t>Alguns paradigmas</a:t>
            </a:r>
          </a:p>
        </p:txBody>
      </p:sp>
      <p:sp>
        <p:nvSpPr>
          <p:cNvPr id="4" name="Retângulo 3">
            <a:extLst>
              <a:ext uri="{FF2B5EF4-FFF2-40B4-BE49-F238E27FC236}">
                <a16:creationId xmlns:a16="http://schemas.microsoft.com/office/drawing/2014/main" id="{6F2A1957-8915-43C7-83AA-203DBE291A24}"/>
              </a:ext>
            </a:extLst>
          </p:cNvPr>
          <p:cNvSpPr/>
          <p:nvPr/>
        </p:nvSpPr>
        <p:spPr>
          <a:xfrm>
            <a:off x="0" y="1933097"/>
            <a:ext cx="12055152" cy="3893374"/>
          </a:xfrm>
          <a:prstGeom prst="rect">
            <a:avLst/>
          </a:prstGeom>
        </p:spPr>
        <p:txBody>
          <a:bodyPr wrap="square">
            <a:spAutoFit/>
          </a:bodyPr>
          <a:lstStyle/>
          <a:p>
            <a:pPr algn="just"/>
            <a:r>
              <a:rPr lang="pt-BR" sz="3500" dirty="0">
                <a:latin typeface="Times New Roman" panose="02020603050405020304" pitchFamily="18" charset="0"/>
                <a:ea typeface="Calibri" panose="020F0502020204030204" pitchFamily="34" charset="0"/>
              </a:rPr>
              <a:t>	</a:t>
            </a:r>
            <a:r>
              <a:rPr lang="pt-BR" sz="2000" dirty="0">
                <a:latin typeface="Times New Roman" panose="02020603050405020304" pitchFamily="18" charset="0"/>
                <a:ea typeface="Calibri" panose="020F0502020204030204" pitchFamily="34" charset="0"/>
              </a:rPr>
              <a:t>No Paradigma da comunicação, tem-se o serviço de invocação remota simples apresentando componente de serialização considerado simples e de alto desempenho denominado de Buffers de protocolo. </a:t>
            </a:r>
          </a:p>
          <a:p>
            <a:pPr algn="just"/>
            <a:endParaRPr lang="pt-BR" sz="2000" dirty="0">
              <a:latin typeface="Times New Roman" panose="02020603050405020304" pitchFamily="18" charset="0"/>
            </a:endParaRPr>
          </a:p>
          <a:p>
            <a:pPr algn="just"/>
            <a:r>
              <a:rPr lang="pt-BR" sz="2000" dirty="0"/>
              <a:t>	Serviço publicar-assinar como alternativa complementar ao Buffer de protocolo, demonstrando estrutura adotada para atender a disseminação de dados em tempo real garantindo a confiabilidade para elevados números de destinatários.</a:t>
            </a:r>
          </a:p>
          <a:p>
            <a:pPr algn="just"/>
            <a:endParaRPr lang="pt-BR" sz="2000" dirty="0"/>
          </a:p>
          <a:p>
            <a:pPr algn="just"/>
            <a:r>
              <a:rPr lang="pt-BR" dirty="0"/>
              <a:t>Serviços de dados e coordenação  - O GFS é considerado sistema de arquivos distribuídos que fornece aporte para armazenamento e acesso a elevadas quantidades de dados. </a:t>
            </a:r>
          </a:p>
          <a:p>
            <a:pPr algn="just"/>
            <a:endParaRPr lang="pt-BR" sz="2000" dirty="0"/>
          </a:p>
          <a:p>
            <a:pPr algn="just"/>
            <a:r>
              <a:rPr lang="pt-BR" dirty="0"/>
              <a:t>O armazenamento do GFS é disposto em trechos com tamanhos fixos de 64 MB e sua arquitetura é distribuída em clusters tendo gerenciadores de metadados.</a:t>
            </a:r>
            <a:endParaRPr lang="pt-BR" sz="2000" dirty="0"/>
          </a:p>
        </p:txBody>
      </p:sp>
    </p:spTree>
    <p:extLst>
      <p:ext uri="{BB962C8B-B14F-4D97-AF65-F5344CB8AC3E}">
        <p14:creationId xmlns:p14="http://schemas.microsoft.com/office/powerpoint/2010/main" val="2184356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a:xfrm>
            <a:off x="789302" y="71543"/>
            <a:ext cx="8596668" cy="1320800"/>
          </a:xfrm>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68424" y="1110368"/>
            <a:ext cx="12055152" cy="563950"/>
          </a:xfrm>
        </p:spPr>
        <p:txBody>
          <a:bodyPr>
            <a:normAutofit fontScale="92500" lnSpcReduction="20000"/>
          </a:bodyPr>
          <a:lstStyle/>
          <a:p>
            <a:pPr marL="457200" lvl="1" indent="0" algn="just">
              <a:buNone/>
            </a:pPr>
            <a:r>
              <a:rPr lang="pt-BR" sz="2800" dirty="0"/>
              <a:t>	</a:t>
            </a:r>
            <a:r>
              <a:rPr lang="pt-BR" sz="4000" dirty="0"/>
              <a:t>Alguns paradigmas</a:t>
            </a:r>
          </a:p>
        </p:txBody>
      </p:sp>
      <p:sp>
        <p:nvSpPr>
          <p:cNvPr id="4" name="Retângulo 3">
            <a:extLst>
              <a:ext uri="{FF2B5EF4-FFF2-40B4-BE49-F238E27FC236}">
                <a16:creationId xmlns:a16="http://schemas.microsoft.com/office/drawing/2014/main" id="{6F2A1957-8915-43C7-83AA-203DBE291A24}"/>
              </a:ext>
            </a:extLst>
          </p:cNvPr>
          <p:cNvSpPr/>
          <p:nvPr/>
        </p:nvSpPr>
        <p:spPr>
          <a:xfrm>
            <a:off x="0" y="1933097"/>
            <a:ext cx="12055152" cy="4693593"/>
          </a:xfrm>
          <a:prstGeom prst="rect">
            <a:avLst/>
          </a:prstGeom>
        </p:spPr>
        <p:txBody>
          <a:bodyPr wrap="square">
            <a:spAutoFit/>
          </a:bodyPr>
          <a:lstStyle/>
          <a:p>
            <a:pPr algn="just"/>
            <a:r>
              <a:rPr lang="pt-BR" sz="3500" dirty="0">
                <a:latin typeface="Times New Roman" panose="02020603050405020304" pitchFamily="18" charset="0"/>
                <a:ea typeface="Calibri" panose="020F0502020204030204" pitchFamily="34" charset="0"/>
              </a:rPr>
              <a:t>	</a:t>
            </a:r>
            <a:r>
              <a:rPr lang="pt-BR" sz="2200" dirty="0"/>
              <a:t>Uma das características pertinentes aos sistemas distribuídos que podem ser identificadas no estudo de caso Google é a heterogeneidade. Tal característica se encontra descrita na Infraestrutura do Google (camada intermediária - middleware), sendo esta constituída por conjunto de serviços que se subdividem em outros conjuntos menores, dos quais tem-se:</a:t>
            </a:r>
          </a:p>
          <a:p>
            <a:pPr algn="just"/>
            <a:endParaRPr lang="pt-BR" sz="2200" dirty="0"/>
          </a:p>
          <a:p>
            <a:pPr algn="just"/>
            <a:r>
              <a:rPr lang="pt-BR" sz="2200" dirty="0"/>
              <a:t>Paradigmas de comunicação composto pelo Buffer de protocolo e pelo serviço:</a:t>
            </a:r>
          </a:p>
          <a:p>
            <a:pPr algn="just"/>
            <a:endParaRPr lang="pt-BR" sz="2200" dirty="0"/>
          </a:p>
          <a:p>
            <a:pPr marL="285750" indent="-285750" algn="just">
              <a:buFont typeface="Wingdings" panose="05000000000000000000" pitchFamily="2" charset="2"/>
              <a:buChar char="v"/>
            </a:pPr>
            <a:r>
              <a:rPr lang="pt-BR" sz="2200" dirty="0"/>
              <a:t> Publicar-assinar;</a:t>
            </a:r>
          </a:p>
          <a:p>
            <a:pPr marL="285750" indent="-285750" algn="just">
              <a:buFont typeface="Wingdings" panose="05000000000000000000" pitchFamily="2" charset="2"/>
              <a:buChar char="v"/>
            </a:pPr>
            <a:r>
              <a:rPr lang="pt-BR" sz="2200" dirty="0"/>
              <a:t> Dados e coordenação integrado pelo GFS, pelo </a:t>
            </a:r>
            <a:r>
              <a:rPr lang="pt-BR" sz="2200" dirty="0" err="1"/>
              <a:t>Chubby</a:t>
            </a:r>
            <a:r>
              <a:rPr lang="pt-BR" sz="2200" dirty="0"/>
              <a:t> e pelo </a:t>
            </a:r>
            <a:r>
              <a:rPr lang="pt-BR" sz="2200" dirty="0" err="1"/>
              <a:t>Bigtable</a:t>
            </a:r>
            <a:r>
              <a:rPr lang="pt-BR" sz="2200" dirty="0"/>
              <a:t>;</a:t>
            </a:r>
          </a:p>
          <a:p>
            <a:pPr marL="285750" indent="-285750" algn="just">
              <a:buFont typeface="Wingdings" panose="05000000000000000000" pitchFamily="2" charset="2"/>
              <a:buChar char="v"/>
            </a:pPr>
            <a:r>
              <a:rPr lang="pt-BR" sz="2200" dirty="0"/>
              <a:t> </a:t>
            </a:r>
            <a:r>
              <a:rPr lang="pt-BR" sz="2200" dirty="0" err="1"/>
              <a:t>eComputação</a:t>
            </a:r>
            <a:r>
              <a:rPr lang="pt-BR" sz="2200" dirty="0"/>
              <a:t> distribuída formada pelo </a:t>
            </a:r>
            <a:r>
              <a:rPr lang="pt-BR" sz="2200" dirty="0" err="1"/>
              <a:t>MapReduce</a:t>
            </a:r>
            <a:r>
              <a:rPr lang="pt-BR" sz="2200" dirty="0"/>
              <a:t> e pela linguagem de programação </a:t>
            </a:r>
            <a:r>
              <a:rPr lang="pt-BR" sz="2200" dirty="0" err="1"/>
              <a:t>Sawzall</a:t>
            </a:r>
            <a:r>
              <a:rPr lang="pt-BR" sz="2200" dirty="0"/>
              <a:t>.</a:t>
            </a:r>
          </a:p>
          <a:p>
            <a:pPr algn="just"/>
            <a:endParaRPr lang="pt-BR" sz="2200" dirty="0"/>
          </a:p>
          <a:p>
            <a:pPr algn="just"/>
            <a:r>
              <a:rPr lang="pt-BR" sz="2200" dirty="0"/>
              <a:t>Os elementos ora citados estão detalhados no item anterior deste trabalho.</a:t>
            </a:r>
          </a:p>
        </p:txBody>
      </p:sp>
    </p:spTree>
    <p:extLst>
      <p:ext uri="{BB962C8B-B14F-4D97-AF65-F5344CB8AC3E}">
        <p14:creationId xmlns:p14="http://schemas.microsoft.com/office/powerpoint/2010/main" val="2720539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a:xfrm>
            <a:off x="789302" y="71543"/>
            <a:ext cx="8596668" cy="1320800"/>
          </a:xfrm>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68424" y="1110368"/>
            <a:ext cx="12055152" cy="563950"/>
          </a:xfrm>
        </p:spPr>
        <p:txBody>
          <a:bodyPr>
            <a:normAutofit fontScale="92500" lnSpcReduction="20000"/>
          </a:bodyPr>
          <a:lstStyle/>
          <a:p>
            <a:pPr marL="457200" lvl="1" indent="0" algn="just">
              <a:buNone/>
            </a:pPr>
            <a:r>
              <a:rPr lang="pt-BR" sz="2800" dirty="0"/>
              <a:t>	</a:t>
            </a:r>
            <a:r>
              <a:rPr lang="pt-BR" sz="4000" dirty="0"/>
              <a:t>Alguns paradigmas</a:t>
            </a:r>
          </a:p>
        </p:txBody>
      </p:sp>
      <p:sp>
        <p:nvSpPr>
          <p:cNvPr id="4" name="Retângulo 3">
            <a:extLst>
              <a:ext uri="{FF2B5EF4-FFF2-40B4-BE49-F238E27FC236}">
                <a16:creationId xmlns:a16="http://schemas.microsoft.com/office/drawing/2014/main" id="{6F2A1957-8915-43C7-83AA-203DBE291A24}"/>
              </a:ext>
            </a:extLst>
          </p:cNvPr>
          <p:cNvSpPr/>
          <p:nvPr/>
        </p:nvSpPr>
        <p:spPr>
          <a:xfrm>
            <a:off x="0" y="1933097"/>
            <a:ext cx="12055152" cy="1646605"/>
          </a:xfrm>
          <a:prstGeom prst="rect">
            <a:avLst/>
          </a:prstGeom>
        </p:spPr>
        <p:txBody>
          <a:bodyPr wrap="square">
            <a:spAutoFit/>
          </a:bodyPr>
          <a:lstStyle/>
          <a:p>
            <a:pPr algn="just"/>
            <a:r>
              <a:rPr lang="pt-BR" sz="3500" dirty="0">
                <a:latin typeface="Times New Roman" panose="02020603050405020304" pitchFamily="18" charset="0"/>
                <a:ea typeface="Calibri" panose="020F0502020204030204" pitchFamily="34" charset="0"/>
              </a:rPr>
              <a:t>	</a:t>
            </a:r>
            <a:r>
              <a:rPr lang="pt-BR" sz="2200" dirty="0" err="1"/>
              <a:t>Bigtable</a:t>
            </a:r>
            <a:r>
              <a:rPr lang="pt-BR" sz="2200" dirty="0"/>
              <a:t>; O </a:t>
            </a:r>
            <a:r>
              <a:rPr lang="pt-BR" sz="2200" dirty="0" err="1"/>
              <a:t>Bigtable</a:t>
            </a:r>
            <a:r>
              <a:rPr lang="pt-BR" sz="2200" dirty="0"/>
              <a:t> é um sistema de armazenamento distribuído (desenvolvido pelo Google) para gerenciar dados estruturados projetados para serem dimensionados para um tamanho muito grande: </a:t>
            </a:r>
            <a:r>
              <a:rPr lang="pt-BR" sz="2200" dirty="0" err="1"/>
              <a:t>petabytes</a:t>
            </a:r>
            <a:r>
              <a:rPr lang="pt-BR" sz="2200" dirty="0"/>
              <a:t> de dados em milhares de servidores comuns.</a:t>
            </a:r>
          </a:p>
          <a:p>
            <a:pPr algn="just"/>
            <a:endParaRPr lang="pt-BR" sz="2200" dirty="0"/>
          </a:p>
        </p:txBody>
      </p:sp>
      <p:pic>
        <p:nvPicPr>
          <p:cNvPr id="3" name="Imagem 2">
            <a:extLst>
              <a:ext uri="{FF2B5EF4-FFF2-40B4-BE49-F238E27FC236}">
                <a16:creationId xmlns:a16="http://schemas.microsoft.com/office/drawing/2014/main" id="{495DA879-C51F-4F2A-AB73-C47CFC60C257}"/>
              </a:ext>
            </a:extLst>
          </p:cNvPr>
          <p:cNvPicPr>
            <a:picLocks noChangeAspect="1"/>
          </p:cNvPicPr>
          <p:nvPr/>
        </p:nvPicPr>
        <p:blipFill>
          <a:blip r:embed="rId2"/>
          <a:stretch>
            <a:fillRect/>
          </a:stretch>
        </p:blipFill>
        <p:spPr>
          <a:xfrm>
            <a:off x="68424" y="3394629"/>
            <a:ext cx="12123576" cy="3391828"/>
          </a:xfrm>
          <a:prstGeom prst="rect">
            <a:avLst/>
          </a:prstGeom>
        </p:spPr>
      </p:pic>
    </p:spTree>
    <p:extLst>
      <p:ext uri="{BB962C8B-B14F-4D97-AF65-F5344CB8AC3E}">
        <p14:creationId xmlns:p14="http://schemas.microsoft.com/office/powerpoint/2010/main" val="266728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630943"/>
          </a:xfrm>
        </p:spPr>
        <p:txBody>
          <a:bodyPr/>
          <a:lstStyle/>
          <a:p>
            <a:pPr algn="ctr"/>
            <a:r>
              <a:rPr lang="pt-BR" dirty="0"/>
              <a:t>APS - AWS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0" y="1277896"/>
            <a:ext cx="12191999" cy="1096899"/>
          </a:xfrm>
        </p:spPr>
        <p:txBody>
          <a:bodyPr>
            <a:normAutofit fontScale="25000" lnSpcReduction="20000"/>
          </a:bodyPr>
          <a:lstStyle/>
          <a:p>
            <a:pPr algn="l"/>
            <a:endParaRPr lang="pt-BR" sz="8800" dirty="0">
              <a:solidFill>
                <a:schemeClr val="tx1"/>
              </a:solidFill>
            </a:endParaRPr>
          </a:p>
          <a:p>
            <a:pPr algn="l"/>
            <a:r>
              <a:rPr lang="pt-BR" sz="8800" dirty="0">
                <a:solidFill>
                  <a:schemeClr val="tx1"/>
                </a:solidFill>
              </a:rPr>
              <a:t>Serviços em destaque para computação e armazenamento:</a:t>
            </a:r>
          </a:p>
          <a:p>
            <a:pPr algn="l"/>
            <a:endParaRPr lang="pt-BR" sz="8800" dirty="0">
              <a:solidFill>
                <a:schemeClr val="tx1"/>
              </a:solidFill>
            </a:endParaRPr>
          </a:p>
          <a:p>
            <a:pPr marL="342900" indent="-342900" algn="l">
              <a:buFont typeface="Arial" panose="020B0604020202020204" pitchFamily="34" charset="0"/>
              <a:buChar char="•"/>
            </a:pPr>
            <a:r>
              <a:rPr lang="pt-BR" sz="8800" dirty="0">
                <a:solidFill>
                  <a:schemeClr val="tx1"/>
                </a:solidFill>
              </a:rPr>
              <a:t> Banco de dados</a:t>
            </a:r>
          </a:p>
          <a:p>
            <a:pPr marL="342900" indent="-342900" algn="l">
              <a:buFont typeface="Arial" panose="020B0604020202020204" pitchFamily="34" charset="0"/>
              <a:buChar char="•"/>
            </a:pPr>
            <a:r>
              <a:rPr lang="pt-BR" sz="8800" dirty="0">
                <a:solidFill>
                  <a:schemeClr val="tx1"/>
                </a:solidFill>
              </a:rPr>
              <a:t>Games</a:t>
            </a:r>
          </a:p>
          <a:p>
            <a:pPr marL="342900" indent="-342900" algn="l">
              <a:buFont typeface="Arial" panose="020B0604020202020204" pitchFamily="34" charset="0"/>
              <a:buChar char="•"/>
            </a:pPr>
            <a:r>
              <a:rPr lang="pt-BR" sz="8800" dirty="0">
                <a:solidFill>
                  <a:schemeClr val="tx1"/>
                </a:solidFill>
              </a:rPr>
              <a:t>Desenvolvimento de aplicações</a:t>
            </a:r>
          </a:p>
          <a:p>
            <a:pPr marL="342900" indent="-342900" algn="l">
              <a:buFont typeface="Arial" panose="020B0604020202020204" pitchFamily="34" charset="0"/>
              <a:buChar char="•"/>
            </a:pPr>
            <a:r>
              <a:rPr lang="pt-BR" sz="8800" dirty="0">
                <a:solidFill>
                  <a:schemeClr val="tx1"/>
                </a:solidFill>
              </a:rPr>
              <a:t>Segurança</a:t>
            </a:r>
          </a:p>
          <a:p>
            <a:pPr marL="342900" indent="-342900" algn="l">
              <a:buFont typeface="Arial" panose="020B0604020202020204" pitchFamily="34" charset="0"/>
              <a:buChar char="•"/>
            </a:pPr>
            <a:r>
              <a:rPr lang="pt-BR" sz="8800" dirty="0">
                <a:solidFill>
                  <a:schemeClr val="tx1"/>
                </a:solidFill>
              </a:rPr>
              <a:t>Big Data</a:t>
            </a:r>
          </a:p>
          <a:p>
            <a:pPr marL="342900" indent="-342900" algn="l">
              <a:buFont typeface="Arial" panose="020B0604020202020204" pitchFamily="34" charset="0"/>
              <a:buChar char="•"/>
            </a:pPr>
            <a:r>
              <a:rPr lang="pt-BR" sz="8800" dirty="0" err="1">
                <a:solidFill>
                  <a:schemeClr val="tx1"/>
                </a:solidFill>
              </a:rPr>
              <a:t>Analytics</a:t>
            </a:r>
            <a:endParaRPr lang="pt-BR" sz="8800" dirty="0">
              <a:solidFill>
                <a:schemeClr val="tx1"/>
              </a:solidFill>
            </a:endParaRPr>
          </a:p>
          <a:p>
            <a:pPr marL="342900" indent="-342900" algn="l">
              <a:buFont typeface="Arial" panose="020B0604020202020204" pitchFamily="34" charset="0"/>
              <a:buChar char="•"/>
            </a:pPr>
            <a:r>
              <a:rPr lang="pt-BR" sz="8800" dirty="0" err="1">
                <a:solidFill>
                  <a:schemeClr val="tx1"/>
                </a:solidFill>
              </a:rPr>
              <a:t>IoT</a:t>
            </a:r>
            <a:endParaRPr lang="pt-BR" sz="8800" dirty="0">
              <a:solidFill>
                <a:schemeClr val="tx1"/>
              </a:solidFill>
            </a:endParaRPr>
          </a:p>
          <a:p>
            <a:pPr marL="342900" indent="-342900" algn="l">
              <a:buFont typeface="Arial" panose="020B0604020202020204" pitchFamily="34" charset="0"/>
              <a:buChar char="•"/>
            </a:pPr>
            <a:r>
              <a:rPr lang="pt-BR" sz="8800" dirty="0">
                <a:solidFill>
                  <a:schemeClr val="tx1"/>
                </a:solidFill>
              </a:rPr>
              <a:t>Gestão de Desktops</a:t>
            </a:r>
          </a:p>
          <a:p>
            <a:pPr algn="l"/>
            <a:endParaRPr lang="pt-BR" sz="8800" dirty="0">
              <a:solidFill>
                <a:schemeClr val="tx1"/>
              </a:solidFill>
            </a:endParaRPr>
          </a:p>
          <a:p>
            <a:pPr algn="l"/>
            <a:r>
              <a:rPr lang="pt-BR" sz="8800" dirty="0">
                <a:solidFill>
                  <a:schemeClr val="tx1"/>
                </a:solidFill>
              </a:rPr>
              <a:t>Muitos serviços oferecidos em nuvem Pública – Com modelos que podem ser pagos por utilização.</a:t>
            </a:r>
          </a:p>
          <a:p>
            <a:pPr marL="342900" indent="-342900" algn="l">
              <a:buFont typeface="Arial" panose="020B0604020202020204" pitchFamily="34" charset="0"/>
              <a:buChar char="•"/>
            </a:pPr>
            <a:endParaRPr lang="pt-BR" sz="2500" dirty="0">
              <a:solidFill>
                <a:schemeClr val="tx1"/>
              </a:solidFill>
            </a:endParaRPr>
          </a:p>
        </p:txBody>
      </p:sp>
      <p:sp>
        <p:nvSpPr>
          <p:cNvPr id="4" name="CaixaDeTexto 3">
            <a:extLst>
              <a:ext uri="{FF2B5EF4-FFF2-40B4-BE49-F238E27FC236}">
                <a16:creationId xmlns:a16="http://schemas.microsoft.com/office/drawing/2014/main" id="{FF81561A-431C-477A-8528-0FC3AD556617}"/>
              </a:ext>
            </a:extLst>
          </p:cNvPr>
          <p:cNvSpPr txBox="1"/>
          <p:nvPr/>
        </p:nvSpPr>
        <p:spPr>
          <a:xfrm>
            <a:off x="0" y="646954"/>
            <a:ext cx="12192000" cy="630942"/>
          </a:xfrm>
          <a:prstGeom prst="rect">
            <a:avLst/>
          </a:prstGeom>
          <a:noFill/>
        </p:spPr>
        <p:txBody>
          <a:bodyPr wrap="square" rtlCol="0">
            <a:spAutoFit/>
          </a:bodyPr>
          <a:lstStyle/>
          <a:p>
            <a:pPr algn="ctr"/>
            <a:r>
              <a:rPr lang="pt-BR" sz="3500" b="1" dirty="0" err="1"/>
              <a:t>Lider</a:t>
            </a:r>
            <a:r>
              <a:rPr lang="pt-BR" sz="3500" b="1" dirty="0"/>
              <a:t> no Mercado de NUVEM Pública no mundo</a:t>
            </a:r>
          </a:p>
        </p:txBody>
      </p:sp>
    </p:spTree>
    <p:extLst>
      <p:ext uri="{BB962C8B-B14F-4D97-AF65-F5344CB8AC3E}">
        <p14:creationId xmlns:p14="http://schemas.microsoft.com/office/powerpoint/2010/main" val="2726803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a:xfrm>
            <a:off x="789302" y="71543"/>
            <a:ext cx="8596668" cy="1320800"/>
          </a:xfrm>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68424" y="1110368"/>
            <a:ext cx="12055152" cy="563950"/>
          </a:xfrm>
        </p:spPr>
        <p:txBody>
          <a:bodyPr>
            <a:normAutofit fontScale="92500" lnSpcReduction="20000"/>
          </a:bodyPr>
          <a:lstStyle/>
          <a:p>
            <a:pPr marL="457200" lvl="1" indent="0" algn="just">
              <a:buNone/>
            </a:pPr>
            <a:r>
              <a:rPr lang="pt-BR" sz="2800" dirty="0"/>
              <a:t>	</a:t>
            </a:r>
            <a:r>
              <a:rPr lang="pt-BR" sz="4000" dirty="0"/>
              <a:t>Alguns paradigmas</a:t>
            </a:r>
          </a:p>
        </p:txBody>
      </p:sp>
      <p:sp>
        <p:nvSpPr>
          <p:cNvPr id="4" name="Retângulo 3">
            <a:extLst>
              <a:ext uri="{FF2B5EF4-FFF2-40B4-BE49-F238E27FC236}">
                <a16:creationId xmlns:a16="http://schemas.microsoft.com/office/drawing/2014/main" id="{6F2A1957-8915-43C7-83AA-203DBE291A24}"/>
              </a:ext>
            </a:extLst>
          </p:cNvPr>
          <p:cNvSpPr/>
          <p:nvPr/>
        </p:nvSpPr>
        <p:spPr>
          <a:xfrm>
            <a:off x="0" y="1933097"/>
            <a:ext cx="12055152" cy="2108269"/>
          </a:xfrm>
          <a:prstGeom prst="rect">
            <a:avLst/>
          </a:prstGeom>
        </p:spPr>
        <p:txBody>
          <a:bodyPr wrap="square">
            <a:spAutoFit/>
          </a:bodyPr>
          <a:lstStyle/>
          <a:p>
            <a:pPr algn="just"/>
            <a:r>
              <a:rPr lang="pt-BR" sz="3500" dirty="0">
                <a:latin typeface="Times New Roman" panose="02020603050405020304" pitchFamily="18" charset="0"/>
                <a:ea typeface="Calibri" panose="020F0502020204030204" pitchFamily="34" charset="0"/>
              </a:rPr>
              <a:t>	</a:t>
            </a:r>
            <a:r>
              <a:rPr lang="pt-BR" sz="2200" dirty="0" err="1"/>
              <a:t>Bigtable</a:t>
            </a:r>
            <a:r>
              <a:rPr lang="pt-BR" sz="2200" dirty="0"/>
              <a:t>; </a:t>
            </a:r>
            <a:r>
              <a:rPr lang="pt-BR" sz="2400" dirty="0"/>
              <a:t>Muitos projetos no Google armazenam dados no </a:t>
            </a:r>
            <a:r>
              <a:rPr lang="pt-BR" sz="2400" dirty="0" err="1"/>
              <a:t>Bigtable</a:t>
            </a:r>
            <a:r>
              <a:rPr lang="pt-BR" sz="2400" dirty="0"/>
              <a:t>, incluindo indexação na web, Google Earth e Google </a:t>
            </a:r>
            <a:r>
              <a:rPr lang="pt-BR" sz="2400" dirty="0" err="1"/>
              <a:t>Finance</a:t>
            </a:r>
            <a:r>
              <a:rPr lang="pt-BR" sz="2400" dirty="0"/>
              <a:t>. Esses aplicativos impõem demandas muito diferentes ao </a:t>
            </a:r>
            <a:r>
              <a:rPr lang="pt-BR" sz="2400" dirty="0" err="1"/>
              <a:t>Bigtable</a:t>
            </a:r>
            <a:r>
              <a:rPr lang="pt-BR" sz="2400" dirty="0"/>
              <a:t>, tanto em termos de tamanho dos dados (de </a:t>
            </a:r>
            <a:r>
              <a:rPr lang="pt-BR" sz="2400" dirty="0" err="1"/>
              <a:t>URLs</a:t>
            </a:r>
            <a:r>
              <a:rPr lang="pt-BR" sz="2400" dirty="0"/>
              <a:t> a páginas da Web em imagens de satélite) quanto em requisitos de latência (do processamento em massa de </a:t>
            </a:r>
            <a:r>
              <a:rPr lang="pt-BR" sz="2400" dirty="0" err="1"/>
              <a:t>back-end</a:t>
            </a:r>
            <a:r>
              <a:rPr lang="pt-BR" sz="2400" dirty="0"/>
              <a:t> à veiculação de dados em tempo real)</a:t>
            </a:r>
            <a:endParaRPr lang="pt-BR" sz="2200" dirty="0"/>
          </a:p>
        </p:txBody>
      </p:sp>
    </p:spTree>
    <p:extLst>
      <p:ext uri="{BB962C8B-B14F-4D97-AF65-F5344CB8AC3E}">
        <p14:creationId xmlns:p14="http://schemas.microsoft.com/office/powerpoint/2010/main" val="4121412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a:xfrm>
            <a:off x="789302" y="71543"/>
            <a:ext cx="11402698" cy="745095"/>
          </a:xfrm>
        </p:spPr>
        <p:txBody>
          <a:bodyPr/>
          <a:lstStyle/>
          <a:p>
            <a:pPr algn="ctr"/>
            <a:r>
              <a:rPr lang="pt-BR" dirty="0"/>
              <a:t>Google – Sistema de Comunicação em escala global</a:t>
            </a:r>
          </a:p>
        </p:txBody>
      </p:sp>
      <p:sp>
        <p:nvSpPr>
          <p:cNvPr id="4" name="Retângulo 3">
            <a:extLst>
              <a:ext uri="{FF2B5EF4-FFF2-40B4-BE49-F238E27FC236}">
                <a16:creationId xmlns:a16="http://schemas.microsoft.com/office/drawing/2014/main" id="{6F2A1957-8915-43C7-83AA-203DBE291A24}"/>
              </a:ext>
            </a:extLst>
          </p:cNvPr>
          <p:cNvSpPr/>
          <p:nvPr/>
        </p:nvSpPr>
        <p:spPr>
          <a:xfrm>
            <a:off x="0" y="816638"/>
            <a:ext cx="12055152" cy="6140142"/>
          </a:xfrm>
          <a:prstGeom prst="rect">
            <a:avLst/>
          </a:prstGeom>
        </p:spPr>
        <p:txBody>
          <a:bodyPr wrap="square">
            <a:spAutoFit/>
          </a:bodyPr>
          <a:lstStyle/>
          <a:p>
            <a:r>
              <a:rPr lang="pt-BR" sz="3500" dirty="0">
                <a:latin typeface="Times New Roman" panose="02020603050405020304" pitchFamily="18" charset="0"/>
                <a:ea typeface="Calibri" panose="020F0502020204030204" pitchFamily="34" charset="0"/>
              </a:rPr>
              <a:t>	</a:t>
            </a:r>
            <a:r>
              <a:rPr lang="pt-BR" sz="2400" b="1" dirty="0"/>
              <a:t> Algumas funcionalidades</a:t>
            </a:r>
          </a:p>
          <a:p>
            <a:endParaRPr lang="pt-BR" sz="2400" dirty="0"/>
          </a:p>
          <a:p>
            <a:pPr marL="342900" indent="-342900" algn="just">
              <a:buFont typeface="Wingdings" panose="05000000000000000000" pitchFamily="2" charset="2"/>
              <a:buChar char="Ø"/>
            </a:pPr>
            <a:r>
              <a:rPr lang="pt-BR" sz="2400" dirty="0"/>
              <a:t>DBMS rápido e extremamente em grande escala.</a:t>
            </a:r>
          </a:p>
          <a:p>
            <a:pPr marL="342900" indent="-342900">
              <a:buFont typeface="Wingdings" panose="05000000000000000000" pitchFamily="2" charset="2"/>
              <a:buChar char="Ø"/>
            </a:pPr>
            <a:r>
              <a:rPr lang="pt-BR" sz="2400" dirty="0"/>
              <a:t>Um mapa ordenado multidimensional disperso e distribuído, compartilhando características dos bancos de dados orientados a linhas e orientados a colunas.</a:t>
            </a:r>
          </a:p>
          <a:p>
            <a:pPr marL="342900" indent="-342900">
              <a:buFont typeface="Wingdings" panose="05000000000000000000" pitchFamily="2" charset="2"/>
              <a:buChar char="Ø"/>
            </a:pPr>
            <a:r>
              <a:rPr lang="pt-BR" sz="2400" dirty="0"/>
              <a:t>Projetado para escalar na faixa de </a:t>
            </a:r>
            <a:r>
              <a:rPr lang="pt-BR" sz="2400" dirty="0" err="1"/>
              <a:t>petabytes</a:t>
            </a:r>
            <a:endParaRPr lang="pt-BR" sz="2400" dirty="0"/>
          </a:p>
          <a:p>
            <a:pPr marL="342900" indent="-342900">
              <a:buFont typeface="Wingdings" panose="05000000000000000000" pitchFamily="2" charset="2"/>
              <a:buChar char="Ø"/>
            </a:pPr>
            <a:r>
              <a:rPr lang="pt-BR" sz="2400" dirty="0"/>
              <a:t>Funciona em centenas ou milhares de máquinas</a:t>
            </a:r>
          </a:p>
          <a:p>
            <a:pPr marL="342900" indent="-342900">
              <a:buFont typeface="Wingdings" panose="05000000000000000000" pitchFamily="2" charset="2"/>
              <a:buChar char="Ø"/>
            </a:pPr>
            <a:r>
              <a:rPr lang="pt-BR" sz="2400" dirty="0"/>
              <a:t>É fácil adicionar mais máquinas ao sistema e começar automaticamente a tirar proveito desses recursos sem nenhuma reconfiguração.</a:t>
            </a:r>
          </a:p>
          <a:p>
            <a:pPr marL="342900" indent="-342900">
              <a:buFont typeface="Wingdings" panose="05000000000000000000" pitchFamily="2" charset="2"/>
              <a:buChar char="Ø"/>
            </a:pPr>
            <a:r>
              <a:rPr lang="pt-BR" sz="2400" dirty="0"/>
              <a:t>Cada tabela possui várias dimensões (uma das quais é um campo para o tempo, permitindo controle de versão).</a:t>
            </a:r>
          </a:p>
          <a:p>
            <a:pPr marL="342900" indent="-342900">
              <a:buFont typeface="Wingdings" panose="05000000000000000000" pitchFamily="2" charset="2"/>
              <a:buChar char="Ø"/>
            </a:pPr>
            <a:r>
              <a:rPr lang="pt-BR" sz="2400" dirty="0"/>
              <a:t>As tabelas são otimizadas para o GFS (Google File System) ao serem divididas em vários tablets - os segmentos da tabela são divididos ao longo de uma linha escolhida de forma que o tablet tenha aproximadamente 200 megabytes de tamanho.</a:t>
            </a:r>
          </a:p>
          <a:p>
            <a:pPr algn="just"/>
            <a:endParaRPr lang="pt-BR" sz="2200" dirty="0"/>
          </a:p>
        </p:txBody>
      </p:sp>
    </p:spTree>
    <p:extLst>
      <p:ext uri="{BB962C8B-B14F-4D97-AF65-F5344CB8AC3E}">
        <p14:creationId xmlns:p14="http://schemas.microsoft.com/office/powerpoint/2010/main" val="2191746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250B-F996-4F75-A12C-B7D46308C4F7}"/>
              </a:ext>
            </a:extLst>
          </p:cNvPr>
          <p:cNvSpPr>
            <a:spLocks noGrp="1"/>
          </p:cNvSpPr>
          <p:nvPr>
            <p:ph type="title"/>
          </p:nvPr>
        </p:nvSpPr>
        <p:spPr>
          <a:xfrm>
            <a:off x="789302" y="71543"/>
            <a:ext cx="8596668" cy="1320800"/>
          </a:xfrm>
        </p:spPr>
        <p:txBody>
          <a:bodyPr/>
          <a:lstStyle/>
          <a:p>
            <a:pPr algn="ctr"/>
            <a:r>
              <a:rPr lang="pt-BR" dirty="0"/>
              <a:t>Google – Sistema de Comunicação em escala global</a:t>
            </a:r>
          </a:p>
        </p:txBody>
      </p:sp>
      <p:sp>
        <p:nvSpPr>
          <p:cNvPr id="5" name="Espaço Reservado para Conteúdo 4">
            <a:extLst>
              <a:ext uri="{FF2B5EF4-FFF2-40B4-BE49-F238E27FC236}">
                <a16:creationId xmlns:a16="http://schemas.microsoft.com/office/drawing/2014/main" id="{10AA0881-89F6-47F6-A39D-5CC25737DEC2}"/>
              </a:ext>
            </a:extLst>
          </p:cNvPr>
          <p:cNvSpPr>
            <a:spLocks noGrp="1"/>
          </p:cNvSpPr>
          <p:nvPr>
            <p:ph idx="1"/>
          </p:nvPr>
        </p:nvSpPr>
        <p:spPr>
          <a:xfrm>
            <a:off x="68424" y="1110368"/>
            <a:ext cx="12055152" cy="563950"/>
          </a:xfrm>
        </p:spPr>
        <p:txBody>
          <a:bodyPr>
            <a:normAutofit fontScale="92500" lnSpcReduction="20000"/>
          </a:bodyPr>
          <a:lstStyle/>
          <a:p>
            <a:pPr marL="457200" lvl="1" indent="0" algn="just">
              <a:buNone/>
            </a:pPr>
            <a:r>
              <a:rPr lang="pt-BR" sz="2800" dirty="0"/>
              <a:t>	</a:t>
            </a:r>
            <a:r>
              <a:rPr lang="pt-BR" sz="4000" dirty="0"/>
              <a:t>Alguns paradigmas</a:t>
            </a:r>
          </a:p>
        </p:txBody>
      </p:sp>
      <p:sp>
        <p:nvSpPr>
          <p:cNvPr id="4" name="Retângulo 3">
            <a:extLst>
              <a:ext uri="{FF2B5EF4-FFF2-40B4-BE49-F238E27FC236}">
                <a16:creationId xmlns:a16="http://schemas.microsoft.com/office/drawing/2014/main" id="{6F2A1957-8915-43C7-83AA-203DBE291A24}"/>
              </a:ext>
            </a:extLst>
          </p:cNvPr>
          <p:cNvSpPr/>
          <p:nvPr/>
        </p:nvSpPr>
        <p:spPr>
          <a:xfrm>
            <a:off x="0" y="1933097"/>
            <a:ext cx="12055152" cy="969496"/>
          </a:xfrm>
          <a:prstGeom prst="rect">
            <a:avLst/>
          </a:prstGeom>
        </p:spPr>
        <p:txBody>
          <a:bodyPr wrap="square">
            <a:spAutoFit/>
          </a:bodyPr>
          <a:lstStyle/>
          <a:p>
            <a:pPr algn="just"/>
            <a:r>
              <a:rPr lang="pt-BR" sz="3500" dirty="0">
                <a:latin typeface="Times New Roman" panose="02020603050405020304" pitchFamily="18" charset="0"/>
                <a:ea typeface="Calibri" panose="020F0502020204030204" pitchFamily="34" charset="0"/>
              </a:rPr>
              <a:t>	</a:t>
            </a:r>
            <a:r>
              <a:rPr lang="pt-BR" sz="2200" dirty="0"/>
              <a:t>Implementação de modelo</a:t>
            </a:r>
          </a:p>
          <a:p>
            <a:pPr algn="just"/>
            <a:endParaRPr lang="pt-BR" sz="2200" dirty="0"/>
          </a:p>
        </p:txBody>
      </p:sp>
      <p:pic>
        <p:nvPicPr>
          <p:cNvPr id="6" name="Imagem 5">
            <a:extLst>
              <a:ext uri="{FF2B5EF4-FFF2-40B4-BE49-F238E27FC236}">
                <a16:creationId xmlns:a16="http://schemas.microsoft.com/office/drawing/2014/main" id="{5783096C-3BCF-4811-81A7-2F7B7EB984D5}"/>
              </a:ext>
            </a:extLst>
          </p:cNvPr>
          <p:cNvPicPr>
            <a:picLocks noChangeAspect="1"/>
          </p:cNvPicPr>
          <p:nvPr/>
        </p:nvPicPr>
        <p:blipFill>
          <a:blip r:embed="rId2"/>
          <a:stretch>
            <a:fillRect/>
          </a:stretch>
        </p:blipFill>
        <p:spPr>
          <a:xfrm>
            <a:off x="279918" y="2835214"/>
            <a:ext cx="11775234" cy="3714876"/>
          </a:xfrm>
          <a:prstGeom prst="rect">
            <a:avLst/>
          </a:prstGeom>
        </p:spPr>
      </p:pic>
    </p:spTree>
    <p:extLst>
      <p:ext uri="{BB962C8B-B14F-4D97-AF65-F5344CB8AC3E}">
        <p14:creationId xmlns:p14="http://schemas.microsoft.com/office/powerpoint/2010/main" val="198317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630943"/>
          </a:xfrm>
        </p:spPr>
        <p:txBody>
          <a:bodyPr/>
          <a:lstStyle/>
          <a:p>
            <a:pPr algn="ctr"/>
            <a:r>
              <a:rPr lang="pt-BR" dirty="0"/>
              <a:t>APS - AWS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0" y="1277896"/>
            <a:ext cx="12191999" cy="1096899"/>
          </a:xfrm>
        </p:spPr>
        <p:txBody>
          <a:bodyPr>
            <a:normAutofit fontScale="25000" lnSpcReduction="20000"/>
          </a:bodyPr>
          <a:lstStyle/>
          <a:p>
            <a:pPr algn="l"/>
            <a:endParaRPr lang="pt-BR" sz="8800" dirty="0">
              <a:solidFill>
                <a:schemeClr val="tx1"/>
              </a:solidFill>
            </a:endParaRPr>
          </a:p>
          <a:p>
            <a:pPr algn="l"/>
            <a:r>
              <a:rPr lang="pt-BR" sz="8800" dirty="0">
                <a:solidFill>
                  <a:schemeClr val="tx1"/>
                </a:solidFill>
              </a:rPr>
              <a:t>Serviços em destaque para computação e armazenamento:</a:t>
            </a:r>
          </a:p>
          <a:p>
            <a:pPr algn="l"/>
            <a:endParaRPr lang="pt-BR" sz="8800" dirty="0">
              <a:solidFill>
                <a:schemeClr val="tx1"/>
              </a:solidFill>
            </a:endParaRPr>
          </a:p>
          <a:p>
            <a:pPr marL="342900" indent="-342900" algn="l">
              <a:buFont typeface="Arial" panose="020B0604020202020204" pitchFamily="34" charset="0"/>
              <a:buChar char="•"/>
            </a:pPr>
            <a:r>
              <a:rPr lang="pt-BR" sz="8800" dirty="0">
                <a:solidFill>
                  <a:schemeClr val="tx1"/>
                </a:solidFill>
              </a:rPr>
              <a:t> Banco de dados</a:t>
            </a:r>
          </a:p>
          <a:p>
            <a:pPr marL="342900" indent="-342900" algn="l">
              <a:buFont typeface="Arial" panose="020B0604020202020204" pitchFamily="34" charset="0"/>
              <a:buChar char="•"/>
            </a:pPr>
            <a:r>
              <a:rPr lang="pt-BR" sz="8800" dirty="0">
                <a:solidFill>
                  <a:schemeClr val="tx1"/>
                </a:solidFill>
              </a:rPr>
              <a:t>Games</a:t>
            </a:r>
          </a:p>
          <a:p>
            <a:pPr marL="342900" indent="-342900" algn="l">
              <a:buFont typeface="Arial" panose="020B0604020202020204" pitchFamily="34" charset="0"/>
              <a:buChar char="•"/>
            </a:pPr>
            <a:r>
              <a:rPr lang="pt-BR" sz="8800" dirty="0">
                <a:solidFill>
                  <a:schemeClr val="tx1"/>
                </a:solidFill>
              </a:rPr>
              <a:t>Desenvolvimento de aplicações</a:t>
            </a:r>
          </a:p>
          <a:p>
            <a:pPr marL="342900" indent="-342900" algn="l">
              <a:buFont typeface="Arial" panose="020B0604020202020204" pitchFamily="34" charset="0"/>
              <a:buChar char="•"/>
            </a:pPr>
            <a:r>
              <a:rPr lang="pt-BR" sz="8800" dirty="0">
                <a:solidFill>
                  <a:schemeClr val="tx1"/>
                </a:solidFill>
              </a:rPr>
              <a:t>Segurança</a:t>
            </a:r>
          </a:p>
          <a:p>
            <a:pPr marL="342900" indent="-342900" algn="l">
              <a:buFont typeface="Arial" panose="020B0604020202020204" pitchFamily="34" charset="0"/>
              <a:buChar char="•"/>
            </a:pPr>
            <a:r>
              <a:rPr lang="pt-BR" sz="8800" dirty="0">
                <a:solidFill>
                  <a:schemeClr val="tx1"/>
                </a:solidFill>
              </a:rPr>
              <a:t>Big Data</a:t>
            </a:r>
          </a:p>
          <a:p>
            <a:pPr marL="342900" indent="-342900" algn="l">
              <a:buFont typeface="Arial" panose="020B0604020202020204" pitchFamily="34" charset="0"/>
              <a:buChar char="•"/>
            </a:pPr>
            <a:r>
              <a:rPr lang="pt-BR" sz="8800" dirty="0" err="1">
                <a:solidFill>
                  <a:schemeClr val="tx1"/>
                </a:solidFill>
              </a:rPr>
              <a:t>Analytics</a:t>
            </a:r>
            <a:endParaRPr lang="pt-BR" sz="8800" dirty="0">
              <a:solidFill>
                <a:schemeClr val="tx1"/>
              </a:solidFill>
            </a:endParaRPr>
          </a:p>
          <a:p>
            <a:pPr marL="342900" indent="-342900" algn="l">
              <a:buFont typeface="Arial" panose="020B0604020202020204" pitchFamily="34" charset="0"/>
              <a:buChar char="•"/>
            </a:pPr>
            <a:r>
              <a:rPr lang="pt-BR" sz="8800" dirty="0" err="1">
                <a:solidFill>
                  <a:schemeClr val="tx1"/>
                </a:solidFill>
              </a:rPr>
              <a:t>IoT</a:t>
            </a:r>
            <a:endParaRPr lang="pt-BR" sz="8800" dirty="0">
              <a:solidFill>
                <a:schemeClr val="tx1"/>
              </a:solidFill>
            </a:endParaRPr>
          </a:p>
          <a:p>
            <a:pPr marL="342900" indent="-342900" algn="l">
              <a:buFont typeface="Arial" panose="020B0604020202020204" pitchFamily="34" charset="0"/>
              <a:buChar char="•"/>
            </a:pPr>
            <a:r>
              <a:rPr lang="pt-BR" sz="8800" dirty="0">
                <a:solidFill>
                  <a:schemeClr val="tx1"/>
                </a:solidFill>
              </a:rPr>
              <a:t>Gestão de Desktops</a:t>
            </a:r>
          </a:p>
          <a:p>
            <a:pPr algn="l"/>
            <a:endParaRPr lang="pt-BR" sz="8800" dirty="0">
              <a:solidFill>
                <a:schemeClr val="tx1"/>
              </a:solidFill>
            </a:endParaRPr>
          </a:p>
          <a:p>
            <a:pPr algn="l"/>
            <a:r>
              <a:rPr lang="pt-BR" sz="8800" dirty="0">
                <a:solidFill>
                  <a:schemeClr val="tx1"/>
                </a:solidFill>
              </a:rPr>
              <a:t>Muitos serviços oferecidos em nuvem Pública – Com modelos que podem ser pagos por utilização.</a:t>
            </a:r>
          </a:p>
          <a:p>
            <a:pPr marL="342900" indent="-342900" algn="l">
              <a:buFont typeface="Arial" panose="020B0604020202020204" pitchFamily="34" charset="0"/>
              <a:buChar char="•"/>
            </a:pPr>
            <a:endParaRPr lang="pt-BR" sz="2500" dirty="0">
              <a:solidFill>
                <a:schemeClr val="tx1"/>
              </a:solidFill>
            </a:endParaRPr>
          </a:p>
        </p:txBody>
      </p:sp>
      <p:sp>
        <p:nvSpPr>
          <p:cNvPr id="4" name="CaixaDeTexto 3">
            <a:extLst>
              <a:ext uri="{FF2B5EF4-FFF2-40B4-BE49-F238E27FC236}">
                <a16:creationId xmlns:a16="http://schemas.microsoft.com/office/drawing/2014/main" id="{FF81561A-431C-477A-8528-0FC3AD556617}"/>
              </a:ext>
            </a:extLst>
          </p:cNvPr>
          <p:cNvSpPr txBox="1"/>
          <p:nvPr/>
        </p:nvSpPr>
        <p:spPr>
          <a:xfrm>
            <a:off x="0" y="646954"/>
            <a:ext cx="12192000" cy="630942"/>
          </a:xfrm>
          <a:prstGeom prst="rect">
            <a:avLst/>
          </a:prstGeom>
          <a:noFill/>
        </p:spPr>
        <p:txBody>
          <a:bodyPr wrap="square" rtlCol="0">
            <a:spAutoFit/>
          </a:bodyPr>
          <a:lstStyle/>
          <a:p>
            <a:pPr algn="ctr"/>
            <a:r>
              <a:rPr lang="pt-BR" sz="3500" b="1" dirty="0" err="1"/>
              <a:t>Lider</a:t>
            </a:r>
            <a:r>
              <a:rPr lang="pt-BR" sz="3500" b="1" dirty="0"/>
              <a:t> no Mercado de NUVEM Pública no mundo</a:t>
            </a:r>
          </a:p>
        </p:txBody>
      </p:sp>
    </p:spTree>
    <p:extLst>
      <p:ext uri="{BB962C8B-B14F-4D97-AF65-F5344CB8AC3E}">
        <p14:creationId xmlns:p14="http://schemas.microsoft.com/office/powerpoint/2010/main" val="87047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232989"/>
            <a:ext cx="12191999" cy="1096899"/>
          </a:xfrm>
        </p:spPr>
        <p:txBody>
          <a:bodyPr>
            <a:normAutofit fontScale="25000" lnSpcReduction="20000"/>
          </a:bodyPr>
          <a:lstStyle/>
          <a:p>
            <a:pPr algn="just"/>
            <a:r>
              <a:rPr lang="pt-BR" sz="12000" b="1" dirty="0">
                <a:solidFill>
                  <a:schemeClr val="tx1"/>
                </a:solidFill>
              </a:rPr>
              <a:t>Benefícios da computação em nuvem:</a:t>
            </a:r>
          </a:p>
          <a:p>
            <a:pPr algn="just"/>
            <a:endParaRPr lang="pt-BR" sz="12000" b="1" dirty="0">
              <a:solidFill>
                <a:schemeClr val="tx1"/>
              </a:solidFill>
            </a:endParaRPr>
          </a:p>
          <a:p>
            <a:pPr algn="just"/>
            <a:r>
              <a:rPr lang="pt-BR" sz="12000" b="1" dirty="0">
                <a:solidFill>
                  <a:schemeClr val="tx1"/>
                </a:solidFill>
              </a:rPr>
              <a:t>Agilidade</a:t>
            </a:r>
          </a:p>
          <a:p>
            <a:pPr algn="just"/>
            <a:endParaRPr lang="pt-BR" sz="12000" b="1" dirty="0">
              <a:solidFill>
                <a:schemeClr val="tx1"/>
              </a:solidFill>
            </a:endParaRPr>
          </a:p>
          <a:p>
            <a:pPr algn="just"/>
            <a:r>
              <a:rPr lang="pt-BR" sz="12000" b="1" dirty="0">
                <a:solidFill>
                  <a:schemeClr val="tx1"/>
                </a:solidFill>
              </a:rPr>
              <a:t>A nuvem oferece acesso fácil a uma grande variedade de tecnologias para que você possa inovar mais rapidamente e criar praticamente tudo o que puder imaginar.</a:t>
            </a:r>
          </a:p>
          <a:p>
            <a:pPr algn="just"/>
            <a:endParaRPr lang="pt-BR" dirty="0"/>
          </a:p>
        </p:txBody>
      </p:sp>
    </p:spTree>
    <p:extLst>
      <p:ext uri="{BB962C8B-B14F-4D97-AF65-F5344CB8AC3E}">
        <p14:creationId xmlns:p14="http://schemas.microsoft.com/office/powerpoint/2010/main" val="391980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232989"/>
            <a:ext cx="12191999" cy="1096899"/>
          </a:xfrm>
        </p:spPr>
        <p:txBody>
          <a:bodyPr>
            <a:normAutofit fontScale="25000" lnSpcReduction="20000"/>
          </a:bodyPr>
          <a:lstStyle/>
          <a:p>
            <a:pPr algn="just"/>
            <a:r>
              <a:rPr lang="pt-BR" sz="12000" b="1" dirty="0">
                <a:solidFill>
                  <a:schemeClr val="tx1"/>
                </a:solidFill>
              </a:rPr>
              <a:t>Benefícios da computação em nuvem:</a:t>
            </a:r>
          </a:p>
          <a:p>
            <a:pPr algn="just"/>
            <a:endParaRPr lang="pt-BR" sz="12000" b="1" dirty="0">
              <a:solidFill>
                <a:schemeClr val="tx1"/>
              </a:solidFill>
            </a:endParaRPr>
          </a:p>
          <a:p>
            <a:pPr algn="just"/>
            <a:r>
              <a:rPr lang="pt-BR" sz="12000" b="1" dirty="0">
                <a:solidFill>
                  <a:schemeClr val="tx1"/>
                </a:solidFill>
              </a:rPr>
              <a:t>Elasticidade</a:t>
            </a:r>
          </a:p>
          <a:p>
            <a:pPr algn="just"/>
            <a:endParaRPr lang="pt-BR" sz="12000" b="1" dirty="0">
              <a:solidFill>
                <a:schemeClr val="tx1"/>
              </a:solidFill>
            </a:endParaRPr>
          </a:p>
          <a:p>
            <a:pPr algn="just"/>
            <a:r>
              <a:rPr lang="pt-BR" sz="12000" b="1" dirty="0">
                <a:solidFill>
                  <a:schemeClr val="tx1"/>
                </a:solidFill>
              </a:rPr>
              <a:t>Com a computação em nuvem, você não precisa provisionar recursos em excesso para absorver picos de atividades empresariais no futuro.</a:t>
            </a:r>
            <a:endParaRPr lang="pt-BR" dirty="0"/>
          </a:p>
        </p:txBody>
      </p:sp>
    </p:spTree>
    <p:extLst>
      <p:ext uri="{BB962C8B-B14F-4D97-AF65-F5344CB8AC3E}">
        <p14:creationId xmlns:p14="http://schemas.microsoft.com/office/powerpoint/2010/main" val="304409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232989"/>
            <a:ext cx="12191999" cy="1096899"/>
          </a:xfrm>
        </p:spPr>
        <p:txBody>
          <a:bodyPr>
            <a:normAutofit fontScale="25000" lnSpcReduction="20000"/>
          </a:bodyPr>
          <a:lstStyle/>
          <a:p>
            <a:pPr algn="just"/>
            <a:r>
              <a:rPr lang="pt-BR" sz="12000" b="1" dirty="0">
                <a:solidFill>
                  <a:schemeClr val="tx1"/>
                </a:solidFill>
              </a:rPr>
              <a:t>Benefícios da computação em nuvem:</a:t>
            </a:r>
          </a:p>
          <a:p>
            <a:pPr algn="just"/>
            <a:endParaRPr lang="pt-BR" sz="12000" b="1" dirty="0">
              <a:solidFill>
                <a:schemeClr val="tx1"/>
              </a:solidFill>
            </a:endParaRPr>
          </a:p>
          <a:p>
            <a:pPr algn="just"/>
            <a:r>
              <a:rPr lang="pt-BR" sz="12000" b="1" dirty="0">
                <a:solidFill>
                  <a:schemeClr val="tx1"/>
                </a:solidFill>
              </a:rPr>
              <a:t>Economia de custo</a:t>
            </a:r>
          </a:p>
          <a:p>
            <a:pPr algn="just"/>
            <a:endParaRPr lang="pt-BR" sz="12000" b="1" dirty="0">
              <a:solidFill>
                <a:schemeClr val="tx1"/>
              </a:solidFill>
            </a:endParaRPr>
          </a:p>
          <a:p>
            <a:pPr algn="just"/>
            <a:r>
              <a:rPr lang="pt-BR" sz="12000" b="1" dirty="0">
                <a:solidFill>
                  <a:schemeClr val="tx1"/>
                </a:solidFill>
              </a:rPr>
              <a:t>A nuvem permite que você troque as despesas de capital (datacenters, servidores físicos etc.) por despesas variáveis e pague apenas pela TI consumida. </a:t>
            </a:r>
          </a:p>
        </p:txBody>
      </p:sp>
    </p:spTree>
    <p:extLst>
      <p:ext uri="{BB962C8B-B14F-4D97-AF65-F5344CB8AC3E}">
        <p14:creationId xmlns:p14="http://schemas.microsoft.com/office/powerpoint/2010/main" val="313508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232989"/>
            <a:ext cx="12191999" cy="1096899"/>
          </a:xfrm>
        </p:spPr>
        <p:txBody>
          <a:bodyPr>
            <a:normAutofit fontScale="25000" lnSpcReduction="20000"/>
          </a:bodyPr>
          <a:lstStyle/>
          <a:p>
            <a:pPr algn="just"/>
            <a:r>
              <a:rPr lang="pt-BR" sz="12000" b="1" dirty="0">
                <a:solidFill>
                  <a:schemeClr val="tx1"/>
                </a:solidFill>
              </a:rPr>
              <a:t>Benefícios da computação em nuvem:</a:t>
            </a:r>
          </a:p>
          <a:p>
            <a:pPr algn="just"/>
            <a:endParaRPr lang="pt-BR" sz="12000" b="1" dirty="0">
              <a:solidFill>
                <a:schemeClr val="tx1"/>
              </a:solidFill>
            </a:endParaRPr>
          </a:p>
          <a:p>
            <a:pPr algn="just"/>
            <a:r>
              <a:rPr lang="pt-BR" sz="12000" b="1" dirty="0">
                <a:solidFill>
                  <a:schemeClr val="tx1"/>
                </a:solidFill>
              </a:rPr>
              <a:t>Implantação global em questão de minutos</a:t>
            </a:r>
          </a:p>
          <a:p>
            <a:pPr algn="just"/>
            <a:endParaRPr lang="pt-BR" sz="12000" b="1" dirty="0">
              <a:solidFill>
                <a:schemeClr val="tx1"/>
              </a:solidFill>
            </a:endParaRPr>
          </a:p>
          <a:p>
            <a:pPr algn="just"/>
            <a:r>
              <a:rPr lang="pt-BR" sz="12000" b="1" dirty="0">
                <a:solidFill>
                  <a:schemeClr val="tx1"/>
                </a:solidFill>
              </a:rPr>
              <a:t>Com a nuvem, você pode ampliar as atividades para novas regiões geográficas e implantar globalmente em minutos. Por exemplo, a AWS tem infraestrutura em todo o mundo.</a:t>
            </a:r>
          </a:p>
        </p:txBody>
      </p:sp>
    </p:spTree>
    <p:extLst>
      <p:ext uri="{BB962C8B-B14F-4D97-AF65-F5344CB8AC3E}">
        <p14:creationId xmlns:p14="http://schemas.microsoft.com/office/powerpoint/2010/main" val="326053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E1752-876E-4625-B377-9B0B71D317ED}"/>
              </a:ext>
            </a:extLst>
          </p:cNvPr>
          <p:cNvSpPr>
            <a:spLocks noGrp="1"/>
          </p:cNvSpPr>
          <p:nvPr>
            <p:ph type="ctrTitle"/>
          </p:nvPr>
        </p:nvSpPr>
        <p:spPr>
          <a:xfrm>
            <a:off x="0" y="154508"/>
            <a:ext cx="12192000" cy="741231"/>
          </a:xfrm>
        </p:spPr>
        <p:txBody>
          <a:bodyPr/>
          <a:lstStyle/>
          <a:p>
            <a:r>
              <a:rPr lang="pt-BR" dirty="0"/>
              <a:t>Redundância e Replicação de dados</a:t>
            </a:r>
          </a:p>
        </p:txBody>
      </p:sp>
      <p:sp>
        <p:nvSpPr>
          <p:cNvPr id="3" name="Subtítulo 2">
            <a:extLst>
              <a:ext uri="{FF2B5EF4-FFF2-40B4-BE49-F238E27FC236}">
                <a16:creationId xmlns:a16="http://schemas.microsoft.com/office/drawing/2014/main" id="{1E8F51DF-560D-4BAF-A2C6-DEE9B4615040}"/>
              </a:ext>
            </a:extLst>
          </p:cNvPr>
          <p:cNvSpPr>
            <a:spLocks noGrp="1"/>
          </p:cNvSpPr>
          <p:nvPr>
            <p:ph type="subTitle" idx="1"/>
          </p:nvPr>
        </p:nvSpPr>
        <p:spPr>
          <a:xfrm>
            <a:off x="-1" y="1232989"/>
            <a:ext cx="12191999" cy="1096899"/>
          </a:xfrm>
        </p:spPr>
        <p:txBody>
          <a:bodyPr>
            <a:normAutofit fontScale="25000" lnSpcReduction="20000"/>
          </a:bodyPr>
          <a:lstStyle/>
          <a:p>
            <a:pPr algn="just"/>
            <a:r>
              <a:rPr lang="pt-BR" sz="12000" b="1" dirty="0">
                <a:solidFill>
                  <a:schemeClr val="tx1"/>
                </a:solidFill>
              </a:rPr>
              <a:t>Tipos de computação em nuvem:</a:t>
            </a:r>
          </a:p>
          <a:p>
            <a:pPr algn="just"/>
            <a:endParaRPr lang="pt-BR" sz="12000" b="1" dirty="0">
              <a:solidFill>
                <a:schemeClr val="tx1"/>
              </a:solidFill>
            </a:endParaRPr>
          </a:p>
          <a:p>
            <a:pPr algn="just"/>
            <a:r>
              <a:rPr lang="pt-BR" sz="12000" b="1" dirty="0">
                <a:solidFill>
                  <a:schemeClr val="tx1"/>
                </a:solidFill>
              </a:rPr>
              <a:t>Os três principais tipos de computação em nuvem são infraestrutura como serviço, plataforma como serviço e software como serviço. Cada tipo de computação em nuvem oferece diferentes níveis de controle, flexibilidade e gerenciamento para que você possa selecionar o conjunto certo de serviços para as suas necessidades. </a:t>
            </a:r>
          </a:p>
        </p:txBody>
      </p:sp>
    </p:spTree>
    <p:extLst>
      <p:ext uri="{BB962C8B-B14F-4D97-AF65-F5344CB8AC3E}">
        <p14:creationId xmlns:p14="http://schemas.microsoft.com/office/powerpoint/2010/main" val="4129584015"/>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157</TotalTime>
  <Words>1729</Words>
  <Application>Microsoft Office PowerPoint</Application>
  <PresentationFormat>Widescreen</PresentationFormat>
  <Paragraphs>165</Paragraphs>
  <Slides>32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Times New Roman</vt:lpstr>
      <vt:lpstr>Trebuchet MS</vt:lpstr>
      <vt:lpstr>Wingdings</vt:lpstr>
      <vt:lpstr>Wingdings 3</vt:lpstr>
      <vt:lpstr>Facetado</vt:lpstr>
      <vt:lpstr>APS - AWS</vt:lpstr>
      <vt:lpstr>APS - AWS</vt:lpstr>
      <vt:lpstr>APS - AWS</vt:lpstr>
      <vt:lpstr>APS - AWS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Redundância e Replicação de dados</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lpstr>Google – Sistema de Comunicação em escala global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Administrador</dc:creator>
  <cp:lastModifiedBy>Administrador</cp:lastModifiedBy>
  <cp:revision>20</cp:revision>
  <dcterms:created xsi:type="dcterms:W3CDTF">2020-11-18T09:05:46Z</dcterms:created>
  <dcterms:modified xsi:type="dcterms:W3CDTF">2020-11-18T11:42:49Z</dcterms:modified>
</cp:coreProperties>
</file>