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4E7"/>
    <a:srgbClr val="EDF5E8"/>
    <a:srgbClr val="66C6B9"/>
    <a:srgbClr val="FFD15C"/>
    <a:srgbClr val="F3705A"/>
    <a:srgbClr val="DA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87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41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4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1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6436-D262-42FC-8274-C53ABFE3D97A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50CF-A246-4287-83F1-CADFD0EC93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ta Black Click Em Papel Bran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0"/>
          <a:stretch/>
        </p:blipFill>
        <p:spPr bwMode="auto">
          <a:xfrm>
            <a:off x="0" y="-12879"/>
            <a:ext cx="12178094" cy="68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011121" y="2960895"/>
            <a:ext cx="6155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PERSONAL PRONOUN</a:t>
            </a:r>
            <a:endParaRPr lang="pt-BR" sz="5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5756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CHICKEN Pie" panose="02000600000000000000" pitchFamily="2" charset="0"/>
              </a:rPr>
              <a:t>THIRD PERSON SINGULAR </a:t>
            </a:r>
            <a:endParaRPr lang="pt-BR" sz="4000" dirty="0">
              <a:latin typeface="CHICKEN Pie" panose="020006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2850" y="2085461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VERBOS TERMINADOS EM: 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2850" y="3878752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O,S,X,SH,CH = 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  <a:latin typeface="CHICKEN Pie" panose="02000600000000000000" pitchFamily="2" charset="0"/>
              </a:rPr>
              <a:t>+ ES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948757" y="2085461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EXEMPLOS: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948757" y="2716896"/>
            <a:ext cx="124425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GO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RELAX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PRESS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VANISH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591189" y="283539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GOES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137540" y="3321267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RELAXES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903502" y="387875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SEARCHES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166394" y="443623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PRESSES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954798" y="499372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VANISHES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5756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CHICKEN Pie" panose="02000600000000000000" pitchFamily="2" charset="0"/>
              </a:rPr>
              <a:t>THIRD PERSON SINGULAR </a:t>
            </a:r>
            <a:endParaRPr lang="pt-BR" sz="4000" dirty="0">
              <a:latin typeface="CHICKEN Pie" panose="020006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2850" y="2085461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VERBOS TERMINADOS EM: 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2850" y="387875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VOGAL + Y = 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  <a:latin typeface="CHICKEN Pie" panose="02000600000000000000" pitchFamily="2" charset="0"/>
              </a:rPr>
              <a:t>+ S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948757" y="2085461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EXEMPLOS: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948757" y="2955422"/>
            <a:ext cx="9012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PLAY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SAY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STAY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PRAY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436919" y="2988901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PLAYS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573175" y="354446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SAYS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428102" y="410958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STAYS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387226" y="470248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PRAYS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5756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CHICKEN Pie" panose="02000600000000000000" pitchFamily="2" charset="0"/>
              </a:rPr>
              <a:t>THIRD PERSON SINGULAR </a:t>
            </a:r>
            <a:endParaRPr lang="pt-BR" sz="4000" dirty="0">
              <a:latin typeface="CHICKEN Pie" panose="020006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2850" y="2085461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VERBOS TERMINADOS EM: 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2850" y="3878752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CONSOANTE + Y = 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  <a:latin typeface="CHICKEN Pie" panose="02000600000000000000" pitchFamily="2" charset="0"/>
              </a:rPr>
              <a:t>- Y + IES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948757" y="2085461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EXEMPLOS: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948757" y="2955422"/>
            <a:ext cx="1154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CRY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TRY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FLY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MARRY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509437" y="306108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CRIES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523863" y="3585335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TRIES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591189" y="410958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FLIES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084640" y="4633833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MARRIES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5756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CHICKEN Pie" panose="02000600000000000000" pitchFamily="2" charset="0"/>
              </a:rPr>
              <a:t>THIRD PERSON SINGULAR </a:t>
            </a:r>
            <a:endParaRPr lang="pt-BR" sz="4000" dirty="0">
              <a:latin typeface="CHICKEN Pie" panose="020006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18782" y="1705634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VERBOS TERMINADOS EM: 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18782" y="3498925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CONSOANTE + Y = 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  <a:latin typeface="CHICKEN Pie" panose="02000600000000000000" pitchFamily="2" charset="0"/>
              </a:rPr>
              <a:t>- Y + IES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934689" y="1705634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EXEMPLOS: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934689" y="2575595"/>
            <a:ext cx="1154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CRY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TRY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FLY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MARRY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18782" y="5070327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EXCEÇÕES: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34689" y="5070327"/>
            <a:ext cx="349875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EXEMPLOS: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934689" y="5626074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I ____  A DOG</a:t>
            </a:r>
          </a:p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SHE ____ A DOG 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73524" y="5688796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HAVE - </a:t>
            </a:r>
            <a:r>
              <a:rPr lang="pt-BR" sz="2400" dirty="0" smtClean="0">
                <a:solidFill>
                  <a:schemeClr val="accent6">
                    <a:lumMod val="50000"/>
                  </a:schemeClr>
                </a:solidFill>
                <a:latin typeface="CHICKEN Pie" panose="02000600000000000000" pitchFamily="2" charset="0"/>
              </a:rPr>
              <a:t>HAS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511930" y="591962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HAS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168727" y="557990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HAVE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515845" y="275199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CRIES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530271" y="327624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TRIES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597597" y="380049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FLIES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091048" y="432474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MARRIES</a:t>
            </a:r>
            <a:endParaRPr lang="pt-BR" sz="2400" dirty="0">
              <a:solidFill>
                <a:srgbClr val="FF0000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2539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 smtClean="0">
                <a:latin typeface="CHICKEN Pie" panose="02000600000000000000" pitchFamily="2" charset="0"/>
              </a:rPr>
              <a:t>Exercise</a:t>
            </a:r>
            <a:endParaRPr lang="pt-BR" sz="4400" dirty="0">
              <a:latin typeface="CHICKEN Pie" panose="020006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7146" y="1478376"/>
            <a:ext cx="2055716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AFFIRMATIVE: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56529" y="1448761"/>
            <a:ext cx="2055716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NEGATIVE: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35953" y="1478375"/>
            <a:ext cx="234175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INTERROGATIVE: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78135" y="2173618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 PLAY SOCCER</a:t>
            </a:r>
            <a:endParaRPr lang="pt-BR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8134" y="3071606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WE MAKE COFFEE</a:t>
            </a:r>
            <a:endParaRPr lang="pt-BR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134974" y="3863866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YOU DON’T DANCE BALLET</a:t>
            </a:r>
            <a:endParaRPr lang="pt-BR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8134" y="4867582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THEY PASS THE TEST</a:t>
            </a:r>
            <a:endParaRPr lang="pt-BR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467080" y="5775513"/>
            <a:ext cx="3554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DO YOU WASH THE DISHES?</a:t>
            </a:r>
            <a:endParaRPr lang="pt-BR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032139" y="2181081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DO I PLAY SOCCER?</a:t>
            </a:r>
            <a:endParaRPr lang="pt-BR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3507" y="2609941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HE _____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1082" y="348736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SHE _____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81925" y="438534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IT _____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1082" y="5329247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SHE _____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2913" y="623486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HE _____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72306" y="1981026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 DON’T PLAY SOCCER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41347" y="2606810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PLAYS SOCCER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372758" y="2451736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HE DOESN’T PLAY SOCCER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747605" y="2630385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DOES HE PLAY SOCCER?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486571" y="2922446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WE DON’T MAKE COFFEE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875844" y="307968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 WE MAKE COFFEE?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58349" y="3484974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MAKES COFFEE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296616" y="3393156"/>
            <a:ext cx="357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SHE DOESN’T MAKE COFFEE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671461" y="3528993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DOES SHE MAKE COFFEE?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66039" y="3946637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YOU DANCE BALLET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729169" y="3978297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 YOU DANCE BALLET?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32342" y="436000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DANCES BALLET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271742" y="4334576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IT DOESN’T DANCE BALLET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747605" y="4427601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DOES IT DANCE BALLET?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296616" y="4805286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THEY DON’T PASS THE TEST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29169" y="4876905"/>
            <a:ext cx="311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 THEY PASS THE TEST?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044156" y="5329246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PASSES THE TEST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134974" y="5275996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SHE DOESN’T PASS THE TEST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591312" y="5326209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DOES SHE PASS THE TEST?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134974" y="5746706"/>
            <a:ext cx="378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YOU DON’T WASH THE DISHES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160" y="5800711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YOU WASH THE DISHES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66146" y="6220284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WASHES THE DISHES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167376" y="6217414"/>
            <a:ext cx="382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HE DOESN’T WASH THE DISHES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8357967" y="6224814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DOES HE WASH THE DISHES?</a:t>
            </a:r>
            <a:endParaRPr lang="pt-BR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37" y="3751318"/>
            <a:ext cx="3409335" cy="3409335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5005786" y="2364346"/>
            <a:ext cx="1701036" cy="1701036"/>
            <a:chOff x="5005786" y="2364346"/>
            <a:chExt cx="1701036" cy="170103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786" y="2364346"/>
              <a:ext cx="1701036" cy="1701036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5777239" y="3452932"/>
              <a:ext cx="235403" cy="519497"/>
            </a:xfrm>
            <a:prstGeom prst="ellipse">
              <a:avLst/>
            </a:prstGeom>
            <a:solidFill>
              <a:srgbClr val="DAE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18"/>
          <p:cNvGrpSpPr/>
          <p:nvPr/>
        </p:nvGrpSpPr>
        <p:grpSpPr>
          <a:xfrm rot="21373943">
            <a:off x="5461546" y="3427535"/>
            <a:ext cx="288246" cy="333614"/>
            <a:chOff x="8145886" y="1680692"/>
            <a:chExt cx="360609" cy="611724"/>
          </a:xfrm>
        </p:grpSpPr>
        <p:sp>
          <p:nvSpPr>
            <p:cNvPr id="17" name="Retângulo 16"/>
            <p:cNvSpPr/>
            <p:nvPr/>
          </p:nvSpPr>
          <p:spPr>
            <a:xfrm rot="19847549">
              <a:off x="8344832" y="1803149"/>
              <a:ext cx="86632" cy="489267"/>
            </a:xfrm>
            <a:prstGeom prst="rect">
              <a:avLst/>
            </a:prstGeom>
            <a:solidFill>
              <a:srgbClr val="F37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 rot="1827919">
              <a:off x="8238983" y="1791270"/>
              <a:ext cx="86632" cy="489267"/>
            </a:xfrm>
            <a:prstGeom prst="rect">
              <a:avLst/>
            </a:prstGeom>
            <a:solidFill>
              <a:srgbClr val="F37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strela de 6 Pontas 15"/>
            <p:cNvSpPr/>
            <p:nvPr/>
          </p:nvSpPr>
          <p:spPr>
            <a:xfrm>
              <a:off x="8145886" y="1680692"/>
              <a:ext cx="360609" cy="515155"/>
            </a:xfrm>
            <a:prstGeom prst="star6">
              <a:avLst/>
            </a:prstGeom>
            <a:solidFill>
              <a:srgbClr val="F37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8216721" y="1803042"/>
              <a:ext cx="218941" cy="270457"/>
            </a:xfrm>
            <a:prstGeom prst="ellipse">
              <a:avLst/>
            </a:prstGeom>
            <a:solidFill>
              <a:srgbClr val="F37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 rot="1921074">
            <a:off x="6019759" y="3458319"/>
            <a:ext cx="318391" cy="330369"/>
            <a:chOff x="8145886" y="1680692"/>
            <a:chExt cx="360609" cy="611724"/>
          </a:xfrm>
          <a:solidFill>
            <a:srgbClr val="FFD15C"/>
          </a:solidFill>
        </p:grpSpPr>
        <p:sp>
          <p:nvSpPr>
            <p:cNvPr id="21" name="Retângulo 20"/>
            <p:cNvSpPr/>
            <p:nvPr/>
          </p:nvSpPr>
          <p:spPr>
            <a:xfrm rot="19847549">
              <a:off x="8344832" y="1803149"/>
              <a:ext cx="86632" cy="489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 rot="1827919">
              <a:off x="8238983" y="1791270"/>
              <a:ext cx="86632" cy="489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strela de 6 Pontas 22"/>
            <p:cNvSpPr/>
            <p:nvPr/>
          </p:nvSpPr>
          <p:spPr>
            <a:xfrm>
              <a:off x="8145886" y="1680692"/>
              <a:ext cx="360609" cy="515155"/>
            </a:xfrm>
            <a:prstGeom prst="star6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8216721" y="1803042"/>
              <a:ext cx="218941" cy="270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24"/>
          <p:cNvGrpSpPr/>
          <p:nvPr/>
        </p:nvGrpSpPr>
        <p:grpSpPr>
          <a:xfrm rot="21317901">
            <a:off x="5735744" y="3405381"/>
            <a:ext cx="318391" cy="330369"/>
            <a:chOff x="8145886" y="1680692"/>
            <a:chExt cx="360609" cy="611724"/>
          </a:xfrm>
          <a:solidFill>
            <a:srgbClr val="66C6B9"/>
          </a:solidFill>
        </p:grpSpPr>
        <p:sp>
          <p:nvSpPr>
            <p:cNvPr id="26" name="Retângulo 25"/>
            <p:cNvSpPr/>
            <p:nvPr/>
          </p:nvSpPr>
          <p:spPr>
            <a:xfrm rot="19847549">
              <a:off x="8344832" y="1803149"/>
              <a:ext cx="86632" cy="489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1827919">
              <a:off x="8238983" y="1791270"/>
              <a:ext cx="86632" cy="489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strela de 6 Pontas 27"/>
            <p:cNvSpPr/>
            <p:nvPr/>
          </p:nvSpPr>
          <p:spPr>
            <a:xfrm>
              <a:off x="8145886" y="1680692"/>
              <a:ext cx="360609" cy="515155"/>
            </a:xfrm>
            <a:prstGeom prst="star6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216721" y="1803042"/>
              <a:ext cx="218941" cy="270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5483578" y="3460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3</a:t>
            </a:r>
            <a:endParaRPr lang="pt-BR" sz="800" dirty="0" smtClean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73100" y="34429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078730" y="348355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2</a:t>
            </a:r>
            <a:endParaRPr lang="pt-BR" sz="800" dirty="0" smtClean="0">
              <a:solidFill>
                <a:schemeClr val="bg1"/>
              </a:solidFill>
            </a:endParaRPr>
          </a:p>
        </p:txBody>
      </p:sp>
      <p:sp>
        <p:nvSpPr>
          <p:cNvPr id="33" name="Texto explicativo em elipse 32"/>
          <p:cNvSpPr/>
          <p:nvPr/>
        </p:nvSpPr>
        <p:spPr>
          <a:xfrm rot="993323">
            <a:off x="6110881" y="1199346"/>
            <a:ext cx="1325830" cy="1294228"/>
          </a:xfrm>
          <a:prstGeom prst="wedgeEllipse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266808" y="1388697"/>
            <a:ext cx="1131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CHICKEN Pie" panose="02000600000000000000" pitchFamily="2" charset="0"/>
              </a:rPr>
              <a:t>Hi</a:t>
            </a:r>
            <a:r>
              <a:rPr lang="pt-BR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CHICKEN Pie" panose="02000600000000000000" pitchFamily="2" charset="0"/>
              </a:rPr>
              <a:t>my</a:t>
            </a:r>
            <a:r>
              <a:rPr lang="pt-BR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HICKEN Pie" panose="02000600000000000000" pitchFamily="2" charset="0"/>
              </a:rPr>
              <a:t>name</a:t>
            </a:r>
            <a:r>
              <a:rPr lang="pt-BR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HICKEN Pie" panose="02000600000000000000" pitchFamily="2" charset="0"/>
              </a:rPr>
              <a:t>is</a:t>
            </a:r>
            <a:r>
              <a:rPr lang="pt-BR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 Bob!</a:t>
            </a:r>
            <a:endParaRPr lang="pt-BR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57601" y="183630"/>
            <a:ext cx="5044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HICKEN Pie" panose="02000600000000000000" pitchFamily="2" charset="0"/>
              </a:rPr>
              <a:t>PERSONAL PRONOUN</a:t>
            </a:r>
            <a:endParaRPr lang="pt-BR" sz="4400" dirty="0"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1086803"/>
            <a:ext cx="3965488" cy="5961307"/>
            <a:chOff x="3854548" y="1199346"/>
            <a:chExt cx="3965488" cy="596130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637" y="3751318"/>
              <a:ext cx="3409335" cy="3409335"/>
            </a:xfrm>
            <a:prstGeom prst="rect">
              <a:avLst/>
            </a:prstGeom>
          </p:spPr>
        </p:pic>
        <p:grpSp>
          <p:nvGrpSpPr>
            <p:cNvPr id="6" name="Grupo 5"/>
            <p:cNvGrpSpPr/>
            <p:nvPr/>
          </p:nvGrpSpPr>
          <p:grpSpPr>
            <a:xfrm>
              <a:off x="5005786" y="2364346"/>
              <a:ext cx="1701036" cy="1701036"/>
              <a:chOff x="5005786" y="2364346"/>
              <a:chExt cx="1701036" cy="1701036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786" y="2364346"/>
                <a:ext cx="1701036" cy="1701036"/>
              </a:xfrm>
              <a:prstGeom prst="rect">
                <a:avLst/>
              </a:prstGeom>
            </p:spPr>
          </p:pic>
          <p:sp>
            <p:nvSpPr>
              <p:cNvPr id="5" name="Elipse 4"/>
              <p:cNvSpPr/>
              <p:nvPr/>
            </p:nvSpPr>
            <p:spPr>
              <a:xfrm>
                <a:off x="5777239" y="3452932"/>
                <a:ext cx="235403" cy="519497"/>
              </a:xfrm>
              <a:prstGeom prst="ellipse">
                <a:avLst/>
              </a:prstGeom>
              <a:solidFill>
                <a:srgbClr val="DAE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 rot="21373943">
              <a:off x="5461523" y="3427534"/>
              <a:ext cx="288245" cy="333613"/>
              <a:chOff x="8145886" y="1680692"/>
              <a:chExt cx="360609" cy="611724"/>
            </a:xfrm>
          </p:grpSpPr>
          <p:sp>
            <p:nvSpPr>
              <p:cNvPr id="17" name="Retângulo 16"/>
              <p:cNvSpPr/>
              <p:nvPr/>
            </p:nvSpPr>
            <p:spPr>
              <a:xfrm rot="19847549">
                <a:off x="8344832" y="1803149"/>
                <a:ext cx="86632" cy="489267"/>
              </a:xfrm>
              <a:prstGeom prst="rect">
                <a:avLst/>
              </a:prstGeom>
              <a:solidFill>
                <a:srgbClr val="F370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 rot="1827919">
                <a:off x="8238983" y="1791270"/>
                <a:ext cx="86632" cy="489267"/>
              </a:xfrm>
              <a:prstGeom prst="rect">
                <a:avLst/>
              </a:prstGeom>
              <a:solidFill>
                <a:srgbClr val="F370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strela de 6 Pontas 15"/>
              <p:cNvSpPr/>
              <p:nvPr/>
            </p:nvSpPr>
            <p:spPr>
              <a:xfrm>
                <a:off x="8145886" y="1680692"/>
                <a:ext cx="360609" cy="515155"/>
              </a:xfrm>
              <a:prstGeom prst="star6">
                <a:avLst/>
              </a:prstGeom>
              <a:solidFill>
                <a:srgbClr val="F370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8216721" y="1803042"/>
                <a:ext cx="218941" cy="270457"/>
              </a:xfrm>
              <a:prstGeom prst="ellipse">
                <a:avLst/>
              </a:prstGeom>
              <a:solidFill>
                <a:srgbClr val="F370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921074">
              <a:off x="6019779" y="3458331"/>
              <a:ext cx="318392" cy="330369"/>
              <a:chOff x="8145886" y="1680692"/>
              <a:chExt cx="360609" cy="611724"/>
            </a:xfrm>
            <a:solidFill>
              <a:srgbClr val="FFD15C"/>
            </a:solidFill>
          </p:grpSpPr>
          <p:sp>
            <p:nvSpPr>
              <p:cNvPr id="21" name="Retângulo 20"/>
              <p:cNvSpPr/>
              <p:nvPr/>
            </p:nvSpPr>
            <p:spPr>
              <a:xfrm rot="19847549">
                <a:off x="8344832" y="1803149"/>
                <a:ext cx="86632" cy="4892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 rot="1827919">
                <a:off x="8238983" y="1791270"/>
                <a:ext cx="86632" cy="4892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strela de 6 Pontas 22"/>
              <p:cNvSpPr/>
              <p:nvPr/>
            </p:nvSpPr>
            <p:spPr>
              <a:xfrm>
                <a:off x="8145886" y="1680692"/>
                <a:ext cx="360609" cy="515155"/>
              </a:xfrm>
              <a:prstGeom prst="star6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8216721" y="1803042"/>
                <a:ext cx="218941" cy="270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 rot="21317901">
              <a:off x="5735744" y="3405381"/>
              <a:ext cx="318391" cy="330369"/>
              <a:chOff x="8145886" y="1680692"/>
              <a:chExt cx="360609" cy="611724"/>
            </a:xfrm>
            <a:solidFill>
              <a:srgbClr val="66C6B9"/>
            </a:solidFill>
          </p:grpSpPr>
          <p:sp>
            <p:nvSpPr>
              <p:cNvPr id="26" name="Retângulo 25"/>
              <p:cNvSpPr/>
              <p:nvPr/>
            </p:nvSpPr>
            <p:spPr>
              <a:xfrm rot="19847549">
                <a:off x="8344832" y="1803149"/>
                <a:ext cx="86632" cy="4892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 rot="1827919">
                <a:off x="8238983" y="1791270"/>
                <a:ext cx="86632" cy="4892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strela de 6 Pontas 27"/>
              <p:cNvSpPr/>
              <p:nvPr/>
            </p:nvSpPr>
            <p:spPr>
              <a:xfrm>
                <a:off x="8145886" y="1680692"/>
                <a:ext cx="360609" cy="515155"/>
              </a:xfrm>
              <a:prstGeom prst="star6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8216721" y="1803042"/>
                <a:ext cx="218941" cy="2704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/>
            <p:cNvSpPr txBox="1"/>
            <p:nvPr/>
          </p:nvSpPr>
          <p:spPr>
            <a:xfrm>
              <a:off x="5483578" y="34603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/>
                  </a:solidFill>
                </a:rPr>
                <a:t>3</a:t>
              </a:r>
              <a:endParaRPr lang="pt-B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773100" y="344292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078730" y="348355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/>
                  </a:solidFill>
                </a:rPr>
                <a:t>2</a:t>
              </a:r>
              <a:endParaRPr lang="pt-B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Texto explicativo em elipse 32"/>
            <p:cNvSpPr/>
            <p:nvPr/>
          </p:nvSpPr>
          <p:spPr>
            <a:xfrm rot="993323">
              <a:off x="6110881" y="1199346"/>
              <a:ext cx="1325830" cy="1294228"/>
            </a:xfrm>
            <a:prstGeom prst="wedgeEllipse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266808" y="1388697"/>
              <a:ext cx="1131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Hi</a:t>
              </a:r>
              <a:r>
                <a:rPr lang="pt-BR" dirty="0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, </a:t>
              </a:r>
              <a:r>
                <a:rPr lang="pt-BR" dirty="0" err="1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my</a:t>
              </a:r>
              <a:r>
                <a:rPr lang="pt-BR" dirty="0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 </a:t>
              </a:r>
              <a:r>
                <a:rPr lang="pt-BR" dirty="0" err="1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name</a:t>
              </a:r>
              <a:r>
                <a:rPr lang="pt-BR" dirty="0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 </a:t>
              </a:r>
              <a:r>
                <a:rPr lang="pt-BR" dirty="0" err="1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is</a:t>
              </a:r>
              <a:r>
                <a:rPr lang="pt-BR" dirty="0" smtClean="0">
                  <a:solidFill>
                    <a:schemeClr val="bg1"/>
                  </a:solidFill>
                  <a:latin typeface="CHICKEN Pie" panose="02000600000000000000" pitchFamily="2" charset="0"/>
                </a:rPr>
                <a:t> Bob!</a:t>
              </a:r>
              <a:endParaRPr lang="pt-BR" dirty="0">
                <a:solidFill>
                  <a:schemeClr val="bg1"/>
                </a:solidFill>
                <a:latin typeface="CHICKEN Pie" panose="02000600000000000000" pitchFamily="2" charset="0"/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>
              <a:off x="3854548" y="4309989"/>
              <a:ext cx="1448972" cy="2669345"/>
            </a:xfrm>
            <a:prstGeom prst="rect">
              <a:avLst/>
            </a:prstGeom>
            <a:solidFill>
              <a:srgbClr val="ECF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371064" y="4278345"/>
              <a:ext cx="1448972" cy="2669345"/>
            </a:xfrm>
            <a:prstGeom prst="rect">
              <a:avLst/>
            </a:prstGeom>
            <a:solidFill>
              <a:srgbClr val="ECF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5021447" y="330321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1) WHEN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I SPEAK </a:t>
            </a:r>
            <a:r>
              <a:rPr lang="pt-BR" dirty="0" smtClean="0">
                <a:latin typeface="CHICKEN Pie" panose="02000600000000000000" pitchFamily="2" charset="0"/>
              </a:rPr>
              <a:t>OR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I SPEAK WITH FRIENDS </a:t>
            </a:r>
            <a:r>
              <a:rPr lang="pt-BR" dirty="0" smtClean="0">
                <a:latin typeface="CHICKEN Pie" panose="02000600000000000000" pitchFamily="2" charset="0"/>
              </a:rPr>
              <a:t>IT´S CALLED THE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1 PERSON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556576" y="906822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1) QUANDO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EU FALO</a:t>
            </a:r>
            <a:r>
              <a:rPr lang="pt-BR" dirty="0" smtClean="0">
                <a:latin typeface="CHICKEN Pie" panose="02000600000000000000" pitchFamily="2" charset="0"/>
              </a:rPr>
              <a:t> OU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EU FALO COM AMIGOS </a:t>
            </a:r>
            <a:r>
              <a:rPr lang="pt-BR" dirty="0" smtClean="0">
                <a:latin typeface="CHICKEN Pie" panose="02000600000000000000" pitchFamily="2" charset="0"/>
              </a:rPr>
              <a:t>É CHAMADO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PRIMEIRA PESSOA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957874" y="1483323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I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(SINGULAR), </a:t>
            </a:r>
            <a:r>
              <a:rPr lang="pt-BR" dirty="0" smtClean="0">
                <a:latin typeface="CHICKEN Pie" panose="02000600000000000000" pitchFamily="2" charset="0"/>
              </a:rPr>
              <a:t>WE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(PLURAL)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018788" y="3214175"/>
            <a:ext cx="3175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EXAMPLE: 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WE LIKE PIZZA</a:t>
            </a:r>
          </a:p>
          <a:p>
            <a:endParaRPr lang="pt-BR" dirty="0" smtClean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I DRINK WATER EVERY DAY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23520" y="1874596"/>
            <a:ext cx="3913131" cy="5286057"/>
            <a:chOff x="3781897" y="1874596"/>
            <a:chExt cx="3913131" cy="528605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637" y="3751318"/>
              <a:ext cx="3409335" cy="3409335"/>
            </a:xfrm>
            <a:prstGeom prst="rect">
              <a:avLst/>
            </a:prstGeom>
          </p:spPr>
        </p:pic>
        <p:grpSp>
          <p:nvGrpSpPr>
            <p:cNvPr id="2" name="Grupo 1"/>
            <p:cNvGrpSpPr/>
            <p:nvPr/>
          </p:nvGrpSpPr>
          <p:grpSpPr>
            <a:xfrm>
              <a:off x="3781897" y="1874596"/>
              <a:ext cx="2430925" cy="2866036"/>
              <a:chOff x="5005786" y="1199346"/>
              <a:chExt cx="2430925" cy="2866036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5005786" y="2364346"/>
                <a:ext cx="1701036" cy="1701036"/>
                <a:chOff x="5005786" y="2364346"/>
                <a:chExt cx="1701036" cy="1701036"/>
              </a:xfrm>
            </p:grpSpPr>
            <p:pic>
              <p:nvPicPr>
                <p:cNvPr id="4" name="Imagem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786" y="2364346"/>
                  <a:ext cx="1701036" cy="1701036"/>
                </a:xfrm>
                <a:prstGeom prst="rect">
                  <a:avLst/>
                </a:prstGeom>
              </p:spPr>
            </p:pic>
            <p:sp>
              <p:nvSpPr>
                <p:cNvPr id="5" name="Elipse 4"/>
                <p:cNvSpPr/>
                <p:nvPr/>
              </p:nvSpPr>
              <p:spPr>
                <a:xfrm>
                  <a:off x="5777239" y="3452932"/>
                  <a:ext cx="235403" cy="519497"/>
                </a:xfrm>
                <a:prstGeom prst="ellipse">
                  <a:avLst/>
                </a:prstGeom>
                <a:solidFill>
                  <a:srgbClr val="DAE6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 rot="21373943">
                <a:off x="5461546" y="3427535"/>
                <a:ext cx="288246" cy="333614"/>
                <a:chOff x="8145886" y="1680692"/>
                <a:chExt cx="360609" cy="611724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 rot="19847549">
                  <a:off x="8344832" y="1803149"/>
                  <a:ext cx="86632" cy="489267"/>
                </a:xfrm>
                <a:prstGeom prst="rect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 rot="1827919">
                  <a:off x="8238983" y="1791270"/>
                  <a:ext cx="86632" cy="489267"/>
                </a:xfrm>
                <a:prstGeom prst="rect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strela de 6 Pontas 15"/>
                <p:cNvSpPr/>
                <p:nvPr/>
              </p:nvSpPr>
              <p:spPr>
                <a:xfrm>
                  <a:off x="8145886" y="1680692"/>
                  <a:ext cx="360609" cy="515155"/>
                </a:xfrm>
                <a:prstGeom prst="star6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8216721" y="1803042"/>
                  <a:ext cx="218941" cy="270457"/>
                </a:xfrm>
                <a:prstGeom prst="ellipse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 rot="1921074">
                <a:off x="6019759" y="3458319"/>
                <a:ext cx="318391" cy="330369"/>
                <a:chOff x="8145886" y="1680692"/>
                <a:chExt cx="360609" cy="611724"/>
              </a:xfrm>
              <a:solidFill>
                <a:srgbClr val="FFD15C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 rot="19847549">
                  <a:off x="8344832" y="1803149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 rot="1827919">
                  <a:off x="8238983" y="1791270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strela de 6 Pontas 22"/>
                <p:cNvSpPr/>
                <p:nvPr/>
              </p:nvSpPr>
              <p:spPr>
                <a:xfrm>
                  <a:off x="8145886" y="1680692"/>
                  <a:ext cx="360609" cy="515155"/>
                </a:xfrm>
                <a:prstGeom prst="star6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8216721" y="1803042"/>
                  <a:ext cx="218941" cy="27045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 rot="21317901">
                <a:off x="5735744" y="3405381"/>
                <a:ext cx="318391" cy="330369"/>
                <a:chOff x="8145886" y="1680692"/>
                <a:chExt cx="360609" cy="611724"/>
              </a:xfrm>
              <a:solidFill>
                <a:srgbClr val="66C6B9"/>
              </a:solidFill>
            </p:grpSpPr>
            <p:sp>
              <p:nvSpPr>
                <p:cNvPr id="26" name="Retângulo 25"/>
                <p:cNvSpPr/>
                <p:nvPr/>
              </p:nvSpPr>
              <p:spPr>
                <a:xfrm rot="19847549">
                  <a:off x="8344832" y="1803149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 rot="1827919">
                  <a:off x="8238983" y="1791270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strela de 6 Pontas 27"/>
                <p:cNvSpPr/>
                <p:nvPr/>
              </p:nvSpPr>
              <p:spPr>
                <a:xfrm>
                  <a:off x="8145886" y="1680692"/>
                  <a:ext cx="360609" cy="515155"/>
                </a:xfrm>
                <a:prstGeom prst="star6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8216721" y="1803042"/>
                  <a:ext cx="218941" cy="27045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" name="CaixaDeTexto 29"/>
              <p:cNvSpPr txBox="1"/>
              <p:nvPr/>
            </p:nvSpPr>
            <p:spPr>
              <a:xfrm>
                <a:off x="5483578" y="3460344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bg1"/>
                    </a:solidFill>
                  </a:rPr>
                  <a:t>3</a:t>
                </a:r>
                <a:endParaRPr lang="pt-B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5773100" y="3442921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6078730" y="3483555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  <a:endParaRPr lang="pt-B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o explicativo em elipse 32"/>
              <p:cNvSpPr/>
              <p:nvPr/>
            </p:nvSpPr>
            <p:spPr>
              <a:xfrm rot="993323">
                <a:off x="6110881" y="1199346"/>
                <a:ext cx="1325830" cy="1294228"/>
              </a:xfrm>
              <a:prstGeom prst="wedgeEllipseCallou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6266808" y="1388697"/>
                <a:ext cx="11318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Hi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, </a:t>
                </a:r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my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 </a:t>
                </a:r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name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 </a:t>
                </a:r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is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 Bob!</a:t>
                </a:r>
                <a:endParaRPr lang="pt-BR" dirty="0">
                  <a:solidFill>
                    <a:schemeClr val="bg1"/>
                  </a:solidFill>
                  <a:latin typeface="CHICKEN Pie" panose="02000600000000000000" pitchFamily="2" charset="0"/>
                </a:endParaRPr>
              </a:p>
            </p:txBody>
          </p:sp>
        </p:grpSp>
        <p:sp>
          <p:nvSpPr>
            <p:cNvPr id="7" name="Retângulo 6"/>
            <p:cNvSpPr/>
            <p:nvPr/>
          </p:nvSpPr>
          <p:spPr>
            <a:xfrm>
              <a:off x="5283135" y="3904182"/>
              <a:ext cx="2411893" cy="2967886"/>
            </a:xfrm>
            <a:prstGeom prst="rect">
              <a:avLst/>
            </a:prstGeom>
            <a:solidFill>
              <a:srgbClr val="EDF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5021447" y="330321"/>
            <a:ext cx="714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HICKEN Pie" panose="02000600000000000000" pitchFamily="2" charset="0"/>
              </a:rPr>
              <a:t>2</a:t>
            </a:r>
            <a:r>
              <a:rPr lang="pt-BR" dirty="0" smtClean="0">
                <a:latin typeface="CHICKEN Pie" panose="02000600000000000000" pitchFamily="2" charset="0"/>
              </a:rPr>
              <a:t>) WHEN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I SPEAK </a:t>
            </a:r>
            <a:r>
              <a:rPr lang="pt-BR" dirty="0" smtClean="0">
                <a:latin typeface="CHICKEN Pie" panose="02000600000000000000" pitchFamily="2" charset="0"/>
              </a:rPr>
              <a:t>TO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YOU</a:t>
            </a:r>
            <a:r>
              <a:rPr lang="pt-BR" dirty="0" smtClean="0">
                <a:latin typeface="CHICKEN Pie" panose="02000600000000000000" pitchFamily="2" charset="0"/>
              </a:rPr>
              <a:t> OR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A GROUP OF PEOPLE </a:t>
            </a:r>
            <a:r>
              <a:rPr lang="pt-BR" dirty="0" smtClean="0">
                <a:latin typeface="CHICKEN Pie" panose="02000600000000000000" pitchFamily="2" charset="0"/>
              </a:rPr>
              <a:t>IT´S CALLED 2 </a:t>
            </a:r>
            <a:r>
              <a:rPr lang="pt-BR" dirty="0" err="1" smtClean="0">
                <a:latin typeface="CHICKEN Pie" panose="02000600000000000000" pitchFamily="2" charset="0"/>
              </a:rPr>
              <a:t>person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938791" y="903778"/>
            <a:ext cx="935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HICKEN Pie" panose="02000600000000000000" pitchFamily="2" charset="0"/>
              </a:rPr>
              <a:t>2</a:t>
            </a:r>
            <a:r>
              <a:rPr lang="pt-BR" dirty="0" smtClean="0">
                <a:latin typeface="CHICKEN Pie" panose="02000600000000000000" pitchFamily="2" charset="0"/>
              </a:rPr>
              <a:t>) QUANDO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EU FALO</a:t>
            </a:r>
            <a:r>
              <a:rPr lang="pt-BR" dirty="0" smtClean="0">
                <a:latin typeface="CHICKEN Pie" panose="02000600000000000000" pitchFamily="2" charset="0"/>
              </a:rPr>
              <a:t> COM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 VOCÊ </a:t>
            </a:r>
            <a:r>
              <a:rPr lang="pt-BR" dirty="0" smtClean="0">
                <a:latin typeface="CHICKEN Pie" panose="02000600000000000000" pitchFamily="2" charset="0"/>
              </a:rPr>
              <a:t>OU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COM UM GRUPO DE PESSOAS </a:t>
            </a:r>
            <a:r>
              <a:rPr lang="pt-BR" dirty="0" smtClean="0">
                <a:latin typeface="CHICKEN Pie" panose="02000600000000000000" pitchFamily="2" charset="0"/>
              </a:rPr>
              <a:t>É CHAMADO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SEGUNDA PESSOA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898563" y="147723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YOU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(SINGULAR), </a:t>
            </a:r>
            <a:r>
              <a:rPr lang="pt-BR" dirty="0" smtClean="0">
                <a:latin typeface="CHICKEN Pie" panose="02000600000000000000" pitchFamily="2" charset="0"/>
              </a:rPr>
              <a:t>YOU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(PLURAL)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675745" y="3198306"/>
            <a:ext cx="3728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EXAMPLE: 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YOU PLAY SOCCER TWICE A WEEK</a:t>
            </a:r>
          </a:p>
          <a:p>
            <a:endParaRPr lang="pt-BR" dirty="0" smtClean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YOU CAN EAT THE CAKE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1927273" y="2289595"/>
            <a:ext cx="5132086" cy="4871058"/>
            <a:chOff x="3460653" y="2289595"/>
            <a:chExt cx="5132086" cy="487105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637" y="3751318"/>
              <a:ext cx="3409335" cy="3409335"/>
            </a:xfrm>
            <a:prstGeom prst="rect">
              <a:avLst/>
            </a:prstGeom>
          </p:spPr>
        </p:pic>
        <p:grpSp>
          <p:nvGrpSpPr>
            <p:cNvPr id="7" name="Grupo 6"/>
            <p:cNvGrpSpPr/>
            <p:nvPr/>
          </p:nvGrpSpPr>
          <p:grpSpPr>
            <a:xfrm>
              <a:off x="3460653" y="2289595"/>
              <a:ext cx="5132086" cy="4568405"/>
              <a:chOff x="3446585" y="2310694"/>
              <a:chExt cx="5132086" cy="4568405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3446585" y="3953021"/>
                <a:ext cx="2982350" cy="2926078"/>
              </a:xfrm>
              <a:prstGeom prst="rect">
                <a:avLst/>
              </a:prstGeom>
              <a:solidFill>
                <a:srgbClr val="ECF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6147746" y="3475694"/>
                <a:ext cx="1701036" cy="1701036"/>
                <a:chOff x="5005786" y="2364346"/>
                <a:chExt cx="1701036" cy="1701036"/>
              </a:xfrm>
            </p:grpSpPr>
            <p:pic>
              <p:nvPicPr>
                <p:cNvPr id="4" name="Imagem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786" y="2364346"/>
                  <a:ext cx="1701036" cy="1701036"/>
                </a:xfrm>
                <a:prstGeom prst="rect">
                  <a:avLst/>
                </a:prstGeom>
              </p:spPr>
            </p:pic>
            <p:sp>
              <p:nvSpPr>
                <p:cNvPr id="5" name="Elipse 4"/>
                <p:cNvSpPr/>
                <p:nvPr/>
              </p:nvSpPr>
              <p:spPr>
                <a:xfrm>
                  <a:off x="5777239" y="3452932"/>
                  <a:ext cx="235403" cy="519497"/>
                </a:xfrm>
                <a:prstGeom prst="ellipse">
                  <a:avLst/>
                </a:prstGeom>
                <a:solidFill>
                  <a:srgbClr val="DAE6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 rot="21373943">
                <a:off x="6603506" y="4538883"/>
                <a:ext cx="288246" cy="333614"/>
                <a:chOff x="8145886" y="1680692"/>
                <a:chExt cx="360609" cy="611724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 rot="19847549">
                  <a:off x="8344832" y="1803149"/>
                  <a:ext cx="86632" cy="489267"/>
                </a:xfrm>
                <a:prstGeom prst="rect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 rot="1827919">
                  <a:off x="8238983" y="1791270"/>
                  <a:ext cx="86632" cy="489267"/>
                </a:xfrm>
                <a:prstGeom prst="rect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strela de 6 Pontas 15"/>
                <p:cNvSpPr/>
                <p:nvPr/>
              </p:nvSpPr>
              <p:spPr>
                <a:xfrm>
                  <a:off x="8145886" y="1680692"/>
                  <a:ext cx="360609" cy="515155"/>
                </a:xfrm>
                <a:prstGeom prst="star6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8216721" y="1803042"/>
                  <a:ext cx="218941" cy="270457"/>
                </a:xfrm>
                <a:prstGeom prst="ellipse">
                  <a:avLst/>
                </a:prstGeom>
                <a:solidFill>
                  <a:srgbClr val="F370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 rot="1921074">
                <a:off x="7161719" y="4569667"/>
                <a:ext cx="318391" cy="330369"/>
                <a:chOff x="8145886" y="1680692"/>
                <a:chExt cx="360609" cy="611724"/>
              </a:xfrm>
              <a:solidFill>
                <a:srgbClr val="FFD15C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 rot="19847549">
                  <a:off x="8344832" y="1803149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 rot="1827919">
                  <a:off x="8238983" y="1791270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strela de 6 Pontas 22"/>
                <p:cNvSpPr/>
                <p:nvPr/>
              </p:nvSpPr>
              <p:spPr>
                <a:xfrm>
                  <a:off x="8145886" y="1680692"/>
                  <a:ext cx="360609" cy="515155"/>
                </a:xfrm>
                <a:prstGeom prst="star6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8216721" y="1803042"/>
                  <a:ext cx="218941" cy="27045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 rot="21317901">
                <a:off x="6877704" y="4516729"/>
                <a:ext cx="318391" cy="330369"/>
                <a:chOff x="8145886" y="1680692"/>
                <a:chExt cx="360609" cy="611724"/>
              </a:xfrm>
              <a:solidFill>
                <a:srgbClr val="66C6B9"/>
              </a:solidFill>
            </p:grpSpPr>
            <p:sp>
              <p:nvSpPr>
                <p:cNvPr id="26" name="Retângulo 25"/>
                <p:cNvSpPr/>
                <p:nvPr/>
              </p:nvSpPr>
              <p:spPr>
                <a:xfrm rot="19847549">
                  <a:off x="8344832" y="1803149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 rot="1827919">
                  <a:off x="8238983" y="1791270"/>
                  <a:ext cx="86632" cy="4892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strela de 6 Pontas 27"/>
                <p:cNvSpPr/>
                <p:nvPr/>
              </p:nvSpPr>
              <p:spPr>
                <a:xfrm>
                  <a:off x="8145886" y="1680692"/>
                  <a:ext cx="360609" cy="515155"/>
                </a:xfrm>
                <a:prstGeom prst="star6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8216721" y="1803042"/>
                  <a:ext cx="218941" cy="27045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" name="CaixaDeTexto 29"/>
              <p:cNvSpPr txBox="1"/>
              <p:nvPr/>
            </p:nvSpPr>
            <p:spPr>
              <a:xfrm>
                <a:off x="6625538" y="4571692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bg1"/>
                    </a:solidFill>
                  </a:rPr>
                  <a:t>3</a:t>
                </a:r>
                <a:endParaRPr lang="pt-B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6915060" y="4554269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7220690" y="459490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bg1"/>
                    </a:solidFill>
                  </a:rPr>
                  <a:t>2</a:t>
                </a:r>
                <a:endParaRPr lang="pt-B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o explicativo em elipse 32"/>
              <p:cNvSpPr/>
              <p:nvPr/>
            </p:nvSpPr>
            <p:spPr>
              <a:xfrm rot="993323">
                <a:off x="7252841" y="2310694"/>
                <a:ext cx="1325830" cy="1294228"/>
              </a:xfrm>
              <a:prstGeom prst="wedgeEllipseCallou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7408768" y="2500045"/>
                <a:ext cx="11318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Hi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, </a:t>
                </a:r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my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 </a:t>
                </a:r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name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 </a:t>
                </a:r>
                <a:r>
                  <a:rPr lang="pt-BR" dirty="0" err="1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is</a:t>
                </a:r>
                <a:r>
                  <a:rPr lang="pt-BR" dirty="0" smtClean="0">
                    <a:solidFill>
                      <a:schemeClr val="bg1"/>
                    </a:solidFill>
                    <a:latin typeface="CHICKEN Pie" panose="02000600000000000000" pitchFamily="2" charset="0"/>
                  </a:rPr>
                  <a:t> Bob!</a:t>
                </a:r>
                <a:endParaRPr lang="pt-BR" dirty="0">
                  <a:solidFill>
                    <a:schemeClr val="bg1"/>
                  </a:solidFill>
                  <a:latin typeface="CHICKEN Pie" panose="02000600000000000000" pitchFamily="2" charset="0"/>
                </a:endParaRPr>
              </a:p>
            </p:txBody>
          </p:sp>
        </p:grpSp>
      </p:grpSp>
      <p:sp>
        <p:nvSpPr>
          <p:cNvPr id="35" name="CaixaDeTexto 34"/>
          <p:cNvSpPr txBox="1"/>
          <p:nvPr/>
        </p:nvSpPr>
        <p:spPr>
          <a:xfrm>
            <a:off x="5021447" y="330321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HICKEN Pie" panose="02000600000000000000" pitchFamily="2" charset="0"/>
              </a:rPr>
              <a:t>3</a:t>
            </a:r>
            <a:r>
              <a:rPr lang="pt-BR" dirty="0" smtClean="0">
                <a:latin typeface="CHICKEN Pie" panose="02000600000000000000" pitchFamily="2" charset="0"/>
              </a:rPr>
              <a:t>) WHEN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I SPEAK </a:t>
            </a:r>
            <a:r>
              <a:rPr lang="pt-BR" dirty="0" smtClean="0">
                <a:latin typeface="CHICKEN Pie" panose="02000600000000000000" pitchFamily="2" charset="0"/>
              </a:rPr>
              <a:t>ABOUT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SOMEONE </a:t>
            </a:r>
            <a:r>
              <a:rPr lang="pt-BR" dirty="0" smtClean="0">
                <a:latin typeface="CHICKEN Pie" panose="02000600000000000000" pitchFamily="2" charset="0"/>
              </a:rPr>
              <a:t>OR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 SOMETHING </a:t>
            </a:r>
            <a:r>
              <a:rPr lang="pt-BR" dirty="0" smtClean="0">
                <a:latin typeface="CHICKEN Pie" panose="02000600000000000000" pitchFamily="2" charset="0"/>
              </a:rPr>
              <a:t>IT’S CALLED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3 PERSON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18479" y="903778"/>
            <a:ext cx="749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HICKEN Pie" panose="02000600000000000000" pitchFamily="2" charset="0"/>
              </a:rPr>
              <a:t>3</a:t>
            </a:r>
            <a:r>
              <a:rPr lang="pt-BR" dirty="0" smtClean="0">
                <a:latin typeface="CHICKEN Pie" panose="02000600000000000000" pitchFamily="2" charset="0"/>
              </a:rPr>
              <a:t>) QUANDO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EU FALO</a:t>
            </a:r>
            <a:r>
              <a:rPr lang="pt-BR" dirty="0" smtClean="0">
                <a:latin typeface="CHICKEN Pie" panose="02000600000000000000" pitchFamily="2" charset="0"/>
              </a:rPr>
              <a:t> DE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ALGUEM</a:t>
            </a:r>
            <a:r>
              <a:rPr lang="pt-BR" dirty="0" smtClean="0">
                <a:latin typeface="CHICKEN Pie" panose="02000600000000000000" pitchFamily="2" charset="0"/>
              </a:rPr>
              <a:t> OU DE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ALGO</a:t>
            </a:r>
            <a:r>
              <a:rPr lang="pt-BR" dirty="0" smtClean="0">
                <a:latin typeface="CHICKEN Pie" panose="02000600000000000000" pitchFamily="2" charset="0"/>
              </a:rPr>
              <a:t> É CHAMADO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TERCEIRA PESSOA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596396" y="1477235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HE, SHE, IT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(SINGULAR), </a:t>
            </a:r>
            <a:r>
              <a:rPr lang="pt-BR" dirty="0" smtClean="0">
                <a:latin typeface="CHICKEN Pie" panose="02000600000000000000" pitchFamily="2" charset="0"/>
              </a:rPr>
              <a:t>THEY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(PLURAL)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129395" y="2936709"/>
            <a:ext cx="267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HICKEN Pie" panose="02000600000000000000" pitchFamily="2" charset="0"/>
              </a:rPr>
              <a:t>EXAMPLE: 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HE LOVE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S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 CHOCOLATE </a:t>
            </a:r>
          </a:p>
          <a:p>
            <a:endParaRPr lang="pt-BR" dirty="0" smtClean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THEY LIVE ALONE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2539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 smtClean="0">
                <a:latin typeface="CHICKEN Pie" panose="02000600000000000000" pitchFamily="2" charset="0"/>
              </a:rPr>
              <a:t>Exercise</a:t>
            </a:r>
            <a:endParaRPr lang="pt-BR" sz="4400" dirty="0">
              <a:latin typeface="CHICKEN Pie" panose="02000600000000000000" pitchFamily="2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12085" y="2250271"/>
            <a:ext cx="5125121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HICKEN Pie" panose="02000600000000000000" pitchFamily="2" charset="0"/>
              </a:rPr>
              <a:t>THIS IS GEORGE,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HE</a:t>
            </a:r>
            <a:r>
              <a:rPr lang="pt-BR" dirty="0" smtClean="0">
                <a:latin typeface="CHICKEN Pie" panose="02000600000000000000" pitchFamily="2" charset="0"/>
              </a:rPr>
              <a:t> WATCHES TV EVERYNIGHT; </a:t>
            </a:r>
            <a:endParaRPr lang="pt-BR" dirty="0">
              <a:latin typeface="CHICKEN Pie" panose="02000600000000000000" pitchFamily="2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12085" y="2951312"/>
            <a:ext cx="5623655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HICKEN Pie" panose="02000600000000000000" pitchFamily="2" charset="0"/>
              </a:rPr>
              <a:t>LOOK AT MY MOTHER,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SHE</a:t>
            </a:r>
            <a:r>
              <a:rPr lang="pt-BR" dirty="0" smtClean="0">
                <a:latin typeface="CHICKEN Pie" panose="02000600000000000000" pitchFamily="2" charset="0"/>
              </a:rPr>
              <a:t> EXERCISES ONCE A WEEK; </a:t>
            </a:r>
            <a:endParaRPr lang="pt-BR" dirty="0">
              <a:latin typeface="CHICKEN Pie" panose="020006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12085" y="3657321"/>
            <a:ext cx="5216493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CHICKEN Pie" panose="02000600000000000000" pitchFamily="2" charset="0"/>
              </a:rPr>
              <a:t>MY COW LOVES GRASS, </a:t>
            </a:r>
            <a:r>
              <a:rPr lang="pt-BR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IT</a:t>
            </a:r>
            <a:r>
              <a:rPr lang="pt-BR" dirty="0" smtClean="0">
                <a:latin typeface="CHICKEN Pie" panose="02000600000000000000" pitchFamily="2" charset="0"/>
              </a:rPr>
              <a:t> EATS EVERY 2 HOURS; </a:t>
            </a:r>
            <a:endParaRPr lang="pt-BR" dirty="0">
              <a:latin typeface="CHICKEN Pie" panose="02000600000000000000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212085" y="4363330"/>
            <a:ext cx="5258171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CHICKEN Pie" panose="02000600000000000000" pitchFamily="2" charset="0"/>
              </a:rPr>
              <a:t>I</a:t>
            </a:r>
            <a:r>
              <a:rPr lang="pt-BR" dirty="0" smtClean="0">
                <a:latin typeface="CHICKEN Pie" panose="02000600000000000000" pitchFamily="2" charset="0"/>
              </a:rPr>
              <a:t> DON’T LIKE SUSHI, I’M NOT A FAN OF RAW FOOD.</a:t>
            </a:r>
            <a:endParaRPr lang="pt-BR" dirty="0"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ta Black Click Em Papel Bran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0"/>
          <a:stretch/>
        </p:blipFill>
        <p:spPr bwMode="auto">
          <a:xfrm>
            <a:off x="0" y="-12879"/>
            <a:ext cx="12178094" cy="68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321028" y="2960895"/>
            <a:ext cx="753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THIRD PERSON SINGULAR</a:t>
            </a:r>
            <a:endParaRPr lang="pt-BR" sz="5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2" y="267838"/>
            <a:ext cx="6312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HICKEN Pie" panose="02000600000000000000" pitchFamily="2" charset="0"/>
              </a:rPr>
              <a:t>THIRD PERSON SINGULAR </a:t>
            </a:r>
            <a:endParaRPr lang="pt-BR" sz="4400" dirty="0">
              <a:latin typeface="CHICKEN Pie" panose="020006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90166" y="3084268"/>
            <a:ext cx="3147065" cy="7694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HE, SHE &amp; IT</a:t>
            </a:r>
            <a:endParaRPr lang="pt-BR" sz="4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270143" y="397341"/>
            <a:ext cx="380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HICKEN Pie" panose="02000600000000000000" pitchFamily="2" charset="0"/>
              </a:rPr>
              <a:t>THIRD PERSON SINGULAR = </a:t>
            </a:r>
            <a:endParaRPr lang="pt-BR" sz="2400" dirty="0">
              <a:latin typeface="CHICKEN Pie" panose="020006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26412" y="425476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FIRST, SECOND PERSON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3657599" y="571903"/>
            <a:ext cx="168813" cy="16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ta para a direita 3"/>
          <p:cNvSpPr/>
          <p:nvPr/>
        </p:nvSpPr>
        <p:spPr>
          <a:xfrm rot="5400000">
            <a:off x="3228533" y="1139076"/>
            <a:ext cx="1026942" cy="87219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00505" y="2406675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SIMPLE PRESENT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5017891" y="2522090"/>
            <a:ext cx="757643" cy="2308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09923" y="2406675"/>
            <a:ext cx="557396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HICKEN Pie" panose="02000600000000000000" pitchFamily="2" charset="0"/>
              </a:rPr>
              <a:t>ROUTINES, HABITS AND DAILY ACTIVITIES</a:t>
            </a:r>
            <a:endParaRPr lang="pt-BR" sz="2400" dirty="0">
              <a:solidFill>
                <a:schemeClr val="bg1"/>
              </a:solidFill>
              <a:latin typeface="CHICKEN Pie" panose="020006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39028" y="859006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(HE, SHE &amp; IT)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42124" y="859005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(I, YOU, WE)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</p:txBody>
      </p:sp>
      <p:sp>
        <p:nvSpPr>
          <p:cNvPr id="12" name="Seta para a direita 11"/>
          <p:cNvSpPr/>
          <p:nvPr/>
        </p:nvSpPr>
        <p:spPr>
          <a:xfrm rot="5400000">
            <a:off x="8202666" y="3307536"/>
            <a:ext cx="757643" cy="2308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017891" y="5373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51246" y="3792284"/>
            <a:ext cx="56893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EXAMPLES: </a:t>
            </a:r>
          </a:p>
          <a:p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AFFIRMATIVE: </a:t>
            </a:r>
            <a:r>
              <a:rPr lang="pt-BR" sz="2400" dirty="0" smtClean="0">
                <a:latin typeface="CHICKEN Pie" panose="02000600000000000000" pitchFamily="2" charset="0"/>
              </a:rPr>
              <a:t>I HAVE A BROTHER </a:t>
            </a:r>
          </a:p>
          <a:p>
            <a:endParaRPr lang="pt-B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NEGATIVE: </a:t>
            </a:r>
            <a:r>
              <a:rPr lang="pt-BR" sz="2400" dirty="0" smtClean="0">
                <a:latin typeface="CHICKEN Pie" panose="02000600000000000000" pitchFamily="2" charset="0"/>
              </a:rPr>
              <a:t>I DON’T HAVE A BROTHER</a:t>
            </a:r>
          </a:p>
          <a:p>
            <a:endParaRPr lang="pt-BR" sz="2400" dirty="0" smtClean="0">
              <a:latin typeface="CHICKEN Pie" panose="02000600000000000000" pitchFamily="2" charset="0"/>
            </a:endParaRPr>
          </a:p>
          <a:p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CHICKEN Pie" panose="02000600000000000000" pitchFamily="2" charset="0"/>
              </a:rPr>
              <a:t>INTERROGATIVE: </a:t>
            </a:r>
            <a:r>
              <a:rPr lang="pt-BR" sz="2400" dirty="0" smtClean="0">
                <a:latin typeface="CHICKEN Pie" panose="02000600000000000000" pitchFamily="2" charset="0"/>
              </a:rPr>
              <a:t>DO I HAVE A BROTHER? </a:t>
            </a:r>
            <a:endParaRPr lang="pt-BR" sz="2400" dirty="0">
              <a:latin typeface="CHICKEN Pie" panose="02000600000000000000" pitchFamily="2" charset="0"/>
            </a:endParaRPr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5419512" y="4542860"/>
            <a:ext cx="757643" cy="2308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0376021" y="3241637"/>
            <a:ext cx="1055074" cy="10128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0409761" y="3351541"/>
            <a:ext cx="102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HICKEN Pie" panose="02000600000000000000" pitchFamily="2" charset="0"/>
              </a:rPr>
              <a:t>I, YOU,WE,</a:t>
            </a:r>
            <a:endParaRPr lang="pt-BR" dirty="0">
              <a:latin typeface="CHICKEN Pie" panose="020006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18882" y="3422952"/>
            <a:ext cx="5292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EXAMPLES: </a:t>
            </a:r>
          </a:p>
          <a:p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HICKEN Pie" panose="02000600000000000000" pitchFamily="2" charset="0"/>
            </a:endParaRP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latin typeface="CHICKEN Pie" panose="02000600000000000000" pitchFamily="2" charset="0"/>
              </a:rPr>
              <a:t>AFFIRMATIVE: </a:t>
            </a:r>
            <a:r>
              <a:rPr lang="pt-BR" sz="2400" dirty="0" smtClean="0">
                <a:latin typeface="CHICKEN Pie" panose="02000600000000000000" pitchFamily="2" charset="0"/>
              </a:rPr>
              <a:t>SHE HAS A BROTHER</a:t>
            </a:r>
          </a:p>
          <a:p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ICKEN Pie" panose="02000600000000000000" pitchFamily="2" charset="0"/>
              </a:rPr>
              <a:t> </a:t>
            </a:r>
          </a:p>
          <a:p>
            <a:r>
              <a:rPr lang="pt-BR" sz="2400" dirty="0" smtClean="0">
                <a:solidFill>
                  <a:srgbClr val="FF0000"/>
                </a:solidFill>
                <a:latin typeface="CHICKEN Pie" panose="02000600000000000000" pitchFamily="2" charset="0"/>
              </a:rPr>
              <a:t>NEGATIVE: </a:t>
            </a:r>
            <a:r>
              <a:rPr lang="pt-BR" sz="2400" dirty="0" smtClean="0">
                <a:latin typeface="CHICKEN Pie" panose="02000600000000000000" pitchFamily="2" charset="0"/>
              </a:rPr>
              <a:t>SHE DOESN’T HAVE A BROTHER</a:t>
            </a:r>
          </a:p>
          <a:p>
            <a:endParaRPr lang="pt-BR" sz="2400" dirty="0" smtClean="0">
              <a:solidFill>
                <a:schemeClr val="bg1">
                  <a:lumMod val="50000"/>
                </a:schemeClr>
              </a:solidFill>
              <a:latin typeface="CHICKEN Pie" panose="02000600000000000000" pitchFamily="2" charset="0"/>
            </a:endParaRPr>
          </a:p>
          <a:p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CHICKEN Pie" panose="02000600000000000000" pitchFamily="2" charset="0"/>
              </a:rPr>
              <a:t>INTERROGATIVE: </a:t>
            </a:r>
            <a:r>
              <a:rPr lang="pt-BR" sz="2400" dirty="0" smtClean="0">
                <a:latin typeface="CHICKEN Pie" panose="02000600000000000000" pitchFamily="2" charset="0"/>
              </a:rPr>
              <a:t>DOES SHE HAVE A BROTHER? </a:t>
            </a:r>
            <a:endParaRPr lang="pt-BR" sz="2400" dirty="0">
              <a:latin typeface="CHICKEN Pie" panose="02000600000000000000" pitchFamily="2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87050" y="3056409"/>
            <a:ext cx="1055074" cy="10128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522276" y="3146515"/>
            <a:ext cx="98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HICKEN Pie" panose="02000600000000000000" pitchFamily="2" charset="0"/>
              </a:rPr>
              <a:t>HE, SHE &amp; </a:t>
            </a:r>
          </a:p>
          <a:p>
            <a:pPr algn="ctr"/>
            <a:r>
              <a:rPr lang="pt-BR" dirty="0" smtClean="0">
                <a:latin typeface="CHICKEN Pie" panose="02000600000000000000" pitchFamily="2" charset="0"/>
              </a:rPr>
              <a:t>IT</a:t>
            </a:r>
            <a:endParaRPr lang="pt-BR" dirty="0">
              <a:latin typeface="CHICKEN Pi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5" grpId="0" animBg="1"/>
      <p:bldP spid="9" grpId="0" animBg="1"/>
      <p:bldP spid="12" grpId="0" animBg="1"/>
      <p:bldP spid="6" grpId="0"/>
      <p:bldP spid="14" grpId="0"/>
      <p:bldP spid="15" grpId="0" animBg="1"/>
      <p:bldP spid="13" grpId="0" animBg="1"/>
      <p:bldP spid="16" grpId="0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591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CHICKEN Pie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Rabello</dc:creator>
  <cp:lastModifiedBy>Lucas Rabello</cp:lastModifiedBy>
  <cp:revision>24</cp:revision>
  <dcterms:created xsi:type="dcterms:W3CDTF">2021-04-23T17:41:32Z</dcterms:created>
  <dcterms:modified xsi:type="dcterms:W3CDTF">2021-04-24T18:04:16Z</dcterms:modified>
</cp:coreProperties>
</file>