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pPr/>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a:t>Tarea Ecuaciones Diferenciales</a:t>
            </a:r>
          </a:p>
        </p:txBody>
      </p:sp>
      <p:sp>
        <p:nvSpPr>
          <p:cNvPr id="3" name="Subtítulo 2"/>
          <p:cNvSpPr>
            <a:spLocks noGrp="1"/>
          </p:cNvSpPr>
          <p:nvPr>
            <p:ph type="subTitle" idx="1"/>
          </p:nvPr>
        </p:nvSpPr>
        <p:spPr/>
        <p:txBody>
          <a:bodyPr/>
          <a:lstStyle/>
          <a:p>
            <a:endParaRPr lang="es-CL" dirty="0"/>
          </a:p>
          <a:p>
            <a:endParaRPr lang="es-CL" dirty="0"/>
          </a:p>
        </p:txBody>
      </p:sp>
    </p:spTree>
    <p:extLst>
      <p:ext uri="{BB962C8B-B14F-4D97-AF65-F5344CB8AC3E}">
        <p14:creationId xmlns:p14="http://schemas.microsoft.com/office/powerpoint/2010/main" xmlns="" val="26337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Hipótesis de </a:t>
            </a:r>
            <a:r>
              <a:rPr lang="es-CL" dirty="0" err="1"/>
              <a:t>Lotka-Volterra</a:t>
            </a:r>
            <a:endParaRPr lang="es-CL" dirty="0"/>
          </a:p>
        </p:txBody>
      </p:sp>
      <p:sp>
        <p:nvSpPr>
          <p:cNvPr id="3" name="Marcador de contenido 2"/>
          <p:cNvSpPr>
            <a:spLocks noGrp="1"/>
          </p:cNvSpPr>
          <p:nvPr>
            <p:ph idx="1"/>
          </p:nvPr>
        </p:nvSpPr>
        <p:spPr/>
        <p:txBody>
          <a:bodyPr/>
          <a:lstStyle/>
          <a:p>
            <a:r>
              <a:rPr lang="es-CL" dirty="0"/>
              <a:t>El ecosistema está aislado: no hay migración, no hay otras especies presentes, no hay plagas</a:t>
            </a:r>
          </a:p>
          <a:p>
            <a:r>
              <a:rPr lang="es-CL" dirty="0"/>
              <a:t>La población de presas en ausencia de depredadores crece de manera exponencial: la velocidad de reproducción es proporcional al número de individuos. Las presas sólo mueren cuando son cazadas por el depredador.</a:t>
            </a:r>
          </a:p>
          <a:p>
            <a:r>
              <a:rPr lang="es-CL" dirty="0"/>
              <a:t>La población de depredadores en ausencia de presas decrece de manera exponencial.</a:t>
            </a:r>
          </a:p>
          <a:p>
            <a:r>
              <a:rPr lang="es-CL" dirty="0"/>
              <a:t>La población de depredadores afecta a la de presas haciéndola decrecer de forma proporcional al número de presas y depredadores (esto es como decir de forma proporcional al número de posibles encuentros entre presa y depredador).</a:t>
            </a:r>
          </a:p>
          <a:p>
            <a:pPr marL="0" indent="0">
              <a:buNone/>
            </a:pPr>
            <a:endParaRPr lang="es-CL" dirty="0"/>
          </a:p>
        </p:txBody>
      </p:sp>
    </p:spTree>
    <p:extLst>
      <p:ext uri="{BB962C8B-B14F-4D97-AF65-F5344CB8AC3E}">
        <p14:creationId xmlns:p14="http://schemas.microsoft.com/office/powerpoint/2010/main" xmlns="" val="357802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Ecuaciones de </a:t>
            </a:r>
            <a:r>
              <a:rPr lang="es-CL" dirty="0" err="1"/>
              <a:t>Votka-Volterra</a:t>
            </a:r>
            <a:r>
              <a:rPr lang="es-CL" dirty="0"/>
              <a:t> </a:t>
            </a:r>
          </a:p>
        </p:txBody>
      </p:sp>
      <p:sp>
        <p:nvSpPr>
          <p:cNvPr id="3" name="Marcador de contenido 2"/>
          <p:cNvSpPr>
            <a:spLocks noGrp="1"/>
          </p:cNvSpPr>
          <p:nvPr>
            <p:ph idx="1"/>
          </p:nvPr>
        </p:nvSpPr>
        <p:spPr/>
        <p:txBody>
          <a:bodyPr/>
          <a:lstStyle/>
          <a:p>
            <a:r>
              <a:rPr lang="es-CL" dirty="0"/>
              <a:t>dx/</a:t>
            </a:r>
            <a:r>
              <a:rPr lang="es-CL" dirty="0" err="1"/>
              <a:t>dt</a:t>
            </a:r>
            <a:r>
              <a:rPr lang="es-CL" dirty="0"/>
              <a:t>=αx−β</a:t>
            </a:r>
            <a:r>
              <a:rPr lang="es-CL" dirty="0" err="1"/>
              <a:t>xy</a:t>
            </a:r>
            <a:endParaRPr lang="es-CL" dirty="0"/>
          </a:p>
          <a:p>
            <a:r>
              <a:rPr lang="es-CL" dirty="0" err="1"/>
              <a:t>dy</a:t>
            </a:r>
            <a:r>
              <a:rPr lang="es-CL" dirty="0"/>
              <a:t>/</a:t>
            </a:r>
            <a:r>
              <a:rPr lang="es-CL" dirty="0" err="1"/>
              <a:t>dt</a:t>
            </a:r>
            <a:r>
              <a:rPr lang="es-CL" dirty="0"/>
              <a:t>=−</a:t>
            </a:r>
            <a:r>
              <a:rPr lang="es-CL" dirty="0" err="1"/>
              <a:t>γy+δyx</a:t>
            </a:r>
            <a:endParaRPr lang="es-CL" dirty="0"/>
          </a:p>
          <a:p>
            <a:r>
              <a:rPr lang="es-CL" dirty="0"/>
              <a:t>Donde:</a:t>
            </a:r>
          </a:p>
          <a:p>
            <a:pPr lvl="1"/>
            <a:r>
              <a:rPr lang="es-CL" dirty="0"/>
              <a:t>α: tasa de crecimiento de las presas.</a:t>
            </a:r>
          </a:p>
          <a:p>
            <a:pPr lvl="1"/>
            <a:r>
              <a:rPr lang="es-CL" dirty="0"/>
              <a:t>β: éxito en la caza del depredador.</a:t>
            </a:r>
          </a:p>
          <a:p>
            <a:pPr lvl="1"/>
            <a:r>
              <a:rPr lang="es-CL" dirty="0"/>
              <a:t>γ: tasa de decrecimiento de los depredadores.</a:t>
            </a:r>
          </a:p>
          <a:p>
            <a:pPr lvl="1"/>
            <a:r>
              <a:rPr lang="es-CL" dirty="0"/>
              <a:t>δ: éxito en la caza y cuánto alimenta cazar una presa al depredador.</a:t>
            </a:r>
          </a:p>
          <a:p>
            <a:pPr marL="457200" lvl="1" indent="0">
              <a:buNone/>
            </a:pPr>
            <a:endParaRPr lang="es-CL" dirty="0"/>
          </a:p>
        </p:txBody>
      </p:sp>
    </p:spTree>
    <p:extLst>
      <p:ext uri="{BB962C8B-B14F-4D97-AF65-F5344CB8AC3E}">
        <p14:creationId xmlns:p14="http://schemas.microsoft.com/office/powerpoint/2010/main" xmlns="" val="320628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Código </a:t>
            </a:r>
            <a:r>
              <a:rPr lang="es-CL" dirty="0" err="1"/>
              <a:t>Mathlab</a:t>
            </a:r>
            <a:endParaRPr lang="es-CL" dirty="0"/>
          </a:p>
        </p:txBody>
      </p:sp>
      <p:sp>
        <p:nvSpPr>
          <p:cNvPr id="3" name="Marcador de contenido 2"/>
          <p:cNvSpPr>
            <a:spLocks noGrp="1"/>
          </p:cNvSpPr>
          <p:nvPr>
            <p:ph idx="1"/>
          </p:nvPr>
        </p:nvSpPr>
        <p:spPr>
          <a:xfrm>
            <a:off x="677334" y="1285461"/>
            <a:ext cx="8596668" cy="5049078"/>
          </a:xfrm>
        </p:spPr>
        <p:txBody>
          <a:bodyPr>
            <a:normAutofit fontScale="55000" lnSpcReduction="20000"/>
          </a:bodyPr>
          <a:lstStyle/>
          <a:p>
            <a:r>
              <a:rPr lang="es-CL" dirty="0" err="1"/>
              <a:t>clear</a:t>
            </a:r>
            <a:r>
              <a:rPr lang="es-CL" dirty="0"/>
              <a:t> </a:t>
            </a:r>
            <a:r>
              <a:rPr lang="es-CL" dirty="0" err="1"/>
              <a:t>all</a:t>
            </a:r>
            <a:endParaRPr lang="es-CL" dirty="0"/>
          </a:p>
          <a:p>
            <a:r>
              <a:rPr lang="es-CL" dirty="0"/>
              <a:t>  N=1000; %Número de iteraciones.</a:t>
            </a:r>
          </a:p>
          <a:p>
            <a:r>
              <a:rPr lang="es-CL" dirty="0"/>
              <a:t>  t0=0; </a:t>
            </a:r>
            <a:r>
              <a:rPr lang="es-CL" dirty="0" err="1"/>
              <a:t>tN</a:t>
            </a:r>
            <a:r>
              <a:rPr lang="es-CL" dirty="0"/>
              <a:t>=100; h=(tN-t0)/N;  %Tiempo inicial, final y espacio entre iteraciones sucesivas.</a:t>
            </a:r>
          </a:p>
          <a:p>
            <a:r>
              <a:rPr lang="es-CL" dirty="0"/>
              <a:t>  a=0.4;b=0.37;c=0.3;d=0.05;  %Valor de las constantes del modelo</a:t>
            </a:r>
          </a:p>
          <a:p>
            <a:r>
              <a:rPr lang="es-CL" dirty="0"/>
              <a:t>  R(1)=3; F(1)=1;  %Condiciones iniciales</a:t>
            </a:r>
          </a:p>
          <a:p>
            <a:r>
              <a:rPr lang="es-CL" dirty="0"/>
              <a:t>  </a:t>
            </a:r>
          </a:p>
          <a:p>
            <a:r>
              <a:rPr lang="es-CL" dirty="0"/>
              <a:t>  </a:t>
            </a:r>
            <a:r>
              <a:rPr lang="es-CL" dirty="0" err="1"/>
              <a:t>for</a:t>
            </a:r>
            <a:r>
              <a:rPr lang="es-CL" dirty="0"/>
              <a:t> i = 1:N</a:t>
            </a:r>
          </a:p>
          <a:p>
            <a:r>
              <a:rPr lang="es-CL" dirty="0"/>
              <a:t>   %Cálculo del próximo valor de R, F por el método de Euler.</a:t>
            </a:r>
          </a:p>
          <a:p>
            <a:r>
              <a:rPr lang="es-CL" dirty="0"/>
              <a:t>   R(i+1) = R(i) + h*R(i)*(a-c*F(i));</a:t>
            </a:r>
          </a:p>
          <a:p>
            <a:r>
              <a:rPr lang="es-CL" dirty="0"/>
              <a:t>   F(i+1) = F(i) + h*F(i)*(-</a:t>
            </a:r>
            <a:r>
              <a:rPr lang="es-CL" dirty="0" err="1"/>
              <a:t>b+d</a:t>
            </a:r>
            <a:r>
              <a:rPr lang="es-CL" dirty="0"/>
              <a:t>*R(i));</a:t>
            </a:r>
          </a:p>
          <a:p>
            <a:r>
              <a:rPr lang="es-CL" dirty="0"/>
              <a:t> </a:t>
            </a:r>
            <a:r>
              <a:rPr lang="es-CL" dirty="0" err="1"/>
              <a:t>end</a:t>
            </a:r>
            <a:r>
              <a:rPr lang="es-CL" dirty="0"/>
              <a:t>;</a:t>
            </a:r>
          </a:p>
          <a:p>
            <a:r>
              <a:rPr lang="es-CL" dirty="0"/>
              <a:t> T=t0:h:tN;</a:t>
            </a:r>
          </a:p>
          <a:p>
            <a:r>
              <a:rPr lang="es-CL" dirty="0"/>
              <a:t>%Gráfica de la solución.</a:t>
            </a:r>
          </a:p>
          <a:p>
            <a:r>
              <a:rPr lang="es-CL" dirty="0" err="1"/>
              <a:t>hold</a:t>
            </a:r>
            <a:r>
              <a:rPr lang="es-CL" dirty="0"/>
              <a:t> </a:t>
            </a:r>
            <a:r>
              <a:rPr lang="es-CL" dirty="0" err="1"/>
              <a:t>on</a:t>
            </a:r>
            <a:endParaRPr lang="es-CL" dirty="0"/>
          </a:p>
          <a:p>
            <a:r>
              <a:rPr lang="es-CL" dirty="0"/>
              <a:t>figure(1)</a:t>
            </a:r>
          </a:p>
          <a:p>
            <a:r>
              <a:rPr lang="es-CL" dirty="0" err="1"/>
              <a:t>plot</a:t>
            </a:r>
            <a:r>
              <a:rPr lang="es-CL" dirty="0"/>
              <a:t>(</a:t>
            </a:r>
            <a:r>
              <a:rPr lang="es-CL" dirty="0" err="1"/>
              <a:t>T,R,'r</a:t>
            </a:r>
            <a:r>
              <a:rPr lang="es-CL" dirty="0"/>
              <a:t>')</a:t>
            </a:r>
          </a:p>
          <a:p>
            <a:r>
              <a:rPr lang="es-CL" dirty="0" err="1"/>
              <a:t>plot</a:t>
            </a:r>
            <a:r>
              <a:rPr lang="es-CL" dirty="0"/>
              <a:t>(</a:t>
            </a:r>
            <a:r>
              <a:rPr lang="es-CL" dirty="0" err="1"/>
              <a:t>T,F,'g</a:t>
            </a:r>
            <a:r>
              <a:rPr lang="es-CL" dirty="0"/>
              <a:t>')</a:t>
            </a:r>
          </a:p>
          <a:p>
            <a:r>
              <a:rPr lang="es-CL" dirty="0"/>
              <a:t>figure(2)</a:t>
            </a:r>
          </a:p>
          <a:p>
            <a:r>
              <a:rPr lang="es-CL" dirty="0" err="1"/>
              <a:t>plot</a:t>
            </a:r>
            <a:r>
              <a:rPr lang="es-CL" dirty="0"/>
              <a:t>(R,F)</a:t>
            </a:r>
          </a:p>
          <a:p>
            <a:r>
              <a:rPr lang="es-CL" dirty="0" err="1"/>
              <a:t>hold</a:t>
            </a:r>
            <a:r>
              <a:rPr lang="es-CL" dirty="0"/>
              <a:t> off</a:t>
            </a:r>
          </a:p>
          <a:p>
            <a:pPr marL="0" indent="0">
              <a:buNone/>
            </a:pPr>
            <a:endParaRPr lang="es-CL" dirty="0"/>
          </a:p>
        </p:txBody>
      </p:sp>
    </p:spTree>
    <p:extLst>
      <p:ext uri="{BB962C8B-B14F-4D97-AF65-F5344CB8AC3E}">
        <p14:creationId xmlns:p14="http://schemas.microsoft.com/office/powerpoint/2010/main" xmlns="" val="90406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Grafico</a:t>
            </a:r>
          </a:p>
        </p:txBody>
      </p:sp>
      <p:pic>
        <p:nvPicPr>
          <p:cNvPr id="4" name="Marcador de contenido 3" descr="https://scontent.fgru3-2.fna.fbcdn.net/v/t34.0-12/15416027_1347413978615954_1540940583_n.png?oh=2c59632cc604f4002af321cb17207df7&amp;oe=584F1914"/>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51560" y="1440180"/>
            <a:ext cx="7086600" cy="4777740"/>
          </a:xfrm>
          <a:prstGeom prst="rect">
            <a:avLst/>
          </a:prstGeom>
          <a:noFill/>
          <a:ln>
            <a:noFill/>
          </a:ln>
        </p:spPr>
      </p:pic>
    </p:spTree>
    <p:extLst>
      <p:ext uri="{BB962C8B-B14F-4D97-AF65-F5344CB8AC3E}">
        <p14:creationId xmlns:p14="http://schemas.microsoft.com/office/powerpoint/2010/main" xmlns="" val="373945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 posible establecer un </a:t>
            </a:r>
            <a:r>
              <a:rPr lang="es-ES" smtClean="0"/>
              <a:t>sistema análogo </a:t>
            </a:r>
            <a:r>
              <a:rPr lang="es-ES" dirty="0" smtClean="0"/>
              <a:t>de este a la informática?</a:t>
            </a:r>
            <a:endParaRPr lang="es-ES" dirty="0"/>
          </a:p>
        </p:txBody>
      </p:sp>
      <p:sp>
        <p:nvSpPr>
          <p:cNvPr id="3" name="2 Marcador de contenido"/>
          <p:cNvSpPr>
            <a:spLocks noGrp="1"/>
          </p:cNvSpPr>
          <p:nvPr>
            <p:ph idx="1"/>
          </p:nvPr>
        </p:nvSpPr>
        <p:spPr/>
        <p:txBody>
          <a:bodyPr/>
          <a:lstStyle/>
          <a:p>
            <a:r>
              <a:rPr lang="es-ES" dirty="0" smtClean="0"/>
              <a:t>En informática una forma parecida a la competición de especies seria la creación de virus cuyo alimento serian las millones de computadoras  a nivel mundial  los cuales serian las presas ya que su multiplicación seria  masiva y sus depredadores los antivirus que día a día deberán adaptarse para combatirlos.</a:t>
            </a:r>
          </a:p>
          <a:p>
            <a:r>
              <a:rPr lang="es-ES" dirty="0" smtClean="0"/>
              <a:t>Si hay mas virus en circulación la gente compraría mas antivirus en cambio si hay menos bajaría la demanda tal como en la competencia animal cuando hay mas presas hay mas depredadores y viceversa</a:t>
            </a:r>
          </a:p>
          <a:p>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Modelo MSIR	</a:t>
            </a:r>
          </a:p>
        </p:txBody>
      </p:sp>
      <p:sp>
        <p:nvSpPr>
          <p:cNvPr id="3" name="Marcador de contenido 2"/>
          <p:cNvSpPr>
            <a:spLocks noGrp="1"/>
          </p:cNvSpPr>
          <p:nvPr>
            <p:ph idx="1"/>
          </p:nvPr>
        </p:nvSpPr>
        <p:spPr/>
        <p:txBody>
          <a:bodyPr/>
          <a:lstStyle/>
          <a:p>
            <a:r>
              <a:rPr lang="es-CL" dirty="0"/>
              <a:t>1.- Problema en el mundo real:</a:t>
            </a:r>
          </a:p>
          <a:p>
            <a:pPr lvl="1"/>
            <a:r>
              <a:rPr lang="es-CL" dirty="0"/>
              <a:t>Evolución de una población por efecto de una enfermedad.</a:t>
            </a:r>
          </a:p>
          <a:p>
            <a:pPr lvl="1"/>
            <a:r>
              <a:rPr lang="es-CL" dirty="0"/>
              <a:t>Población no permanece constante.</a:t>
            </a:r>
          </a:p>
          <a:p>
            <a:pPr lvl="1"/>
            <a:r>
              <a:rPr lang="es-CL" dirty="0"/>
              <a:t>Al recuperarse, se logra la inmunidad.</a:t>
            </a:r>
          </a:p>
          <a:p>
            <a:pPr lvl="1"/>
            <a:r>
              <a:rPr lang="es-CL" dirty="0"/>
              <a:t>Individuos que tienen inmunidad pasiva, posteriormente la pierden y son portadores de la enfermedad.</a:t>
            </a:r>
          </a:p>
        </p:txBody>
      </p:sp>
    </p:spTree>
    <p:extLst>
      <p:ext uri="{BB962C8B-B14F-4D97-AF65-F5344CB8AC3E}">
        <p14:creationId xmlns:p14="http://schemas.microsoft.com/office/powerpoint/2010/main" xmlns="" val="244118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Modelo MSIR</a:t>
            </a:r>
          </a:p>
        </p:txBody>
      </p:sp>
      <p:sp>
        <p:nvSpPr>
          <p:cNvPr id="3" name="Marcador de contenido 2"/>
          <p:cNvSpPr>
            <a:spLocks noGrp="1"/>
          </p:cNvSpPr>
          <p:nvPr>
            <p:ph idx="1"/>
          </p:nvPr>
        </p:nvSpPr>
        <p:spPr/>
        <p:txBody>
          <a:bodyPr/>
          <a:lstStyle/>
          <a:p>
            <a:r>
              <a:rPr lang="es-CL" dirty="0"/>
              <a:t>2.- Modelo Real:</a:t>
            </a:r>
          </a:p>
          <a:p>
            <a:pPr lvl="1"/>
            <a:r>
              <a:rPr lang="es-CL" dirty="0"/>
              <a:t>H(1), población de N individuos no es constante.</a:t>
            </a:r>
          </a:p>
          <a:p>
            <a:pPr lvl="1"/>
            <a:r>
              <a:rPr lang="es-CL" dirty="0"/>
              <a:t>H(2) S(t), número de individuos susceptibles en función del tiempo.</a:t>
            </a:r>
          </a:p>
          <a:p>
            <a:pPr lvl="1"/>
            <a:r>
              <a:rPr lang="es-CL" dirty="0"/>
              <a:t>H(3) I(t), número de individuos infectados en función del tiempo.</a:t>
            </a:r>
          </a:p>
          <a:p>
            <a:pPr lvl="1"/>
            <a:r>
              <a:rPr lang="es-CL" dirty="0"/>
              <a:t>H(4) R(t), número de infectados que lograron recuperarse.</a:t>
            </a:r>
          </a:p>
          <a:p>
            <a:pPr lvl="1"/>
            <a:r>
              <a:rPr lang="es-CL" dirty="0"/>
              <a:t>H(5) M(t), infantes que nacen con inmunidad pasiva, pero que luego pasan a ser del grupo S(t).</a:t>
            </a:r>
          </a:p>
          <a:p>
            <a:pPr lvl="1"/>
            <a:r>
              <a:rPr lang="es-CL" dirty="0"/>
              <a:t>Secuencia de acciones: M -&gt; S -&gt; I -&gt; R</a:t>
            </a:r>
          </a:p>
        </p:txBody>
      </p:sp>
    </p:spTree>
    <p:extLst>
      <p:ext uri="{BB962C8B-B14F-4D97-AF65-F5344CB8AC3E}">
        <p14:creationId xmlns:p14="http://schemas.microsoft.com/office/powerpoint/2010/main" xmlns="" val="132233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Modelo MSIR </a:t>
            </a:r>
          </a:p>
        </p:txBody>
      </p:sp>
      <mc:AlternateContent xmlns:mc="http://schemas.openxmlformats.org/markup-compatibility/2006">
        <mc:Choice xmlns:a14="http://schemas.microsoft.com/office/drawing/2010/main" xmlns="" Requires="a14">
          <p:sp>
            <p:nvSpPr>
              <p:cNvPr id="3" name="Marcador de contenido 2"/>
              <p:cNvSpPr>
                <a:spLocks noGrp="1"/>
              </p:cNvSpPr>
              <p:nvPr>
                <p:ph idx="1"/>
              </p:nvPr>
            </p:nvSpPr>
            <p:spPr/>
            <p:txBody>
              <a:bodyPr/>
              <a:lstStyle/>
              <a:p>
                <a:r>
                  <a:rPr lang="es-CL" dirty="0"/>
                  <a:t>3.- Modelo matemático:</a:t>
                </a:r>
              </a:p>
              <a:p>
                <a:pPr lvl="1"/>
                <a:r>
                  <a:rPr lang="es-CL" dirty="0"/>
                  <a:t>B representa la tasa promedio de nacimientos de los individuos.</a:t>
                </a:r>
              </a:p>
              <a:p>
                <a:pPr lvl="1"/>
                <a14:m>
                  <m:oMath xmlns:m="http://schemas.openxmlformats.org/officeDocument/2006/math">
                    <m:r>
                      <a:rPr lang="es-CL" i="1">
                        <a:latin typeface="Cambria Math" panose="02040503050406030204" pitchFamily="18" charset="0"/>
                      </a:rPr>
                      <m:t>𝛿</m:t>
                    </m:r>
                  </m:oMath>
                </a14:m>
                <a:r>
                  <a:rPr lang="es-CL" dirty="0"/>
                  <a:t> es el tiempo promedio de inmunidad temporal de los individuos M(t).</a:t>
                </a:r>
              </a:p>
              <a:p>
                <a:pPr lvl="1"/>
                <a:r>
                  <a:rPr lang="es-CL" dirty="0"/>
                  <a:t>β es la tasa de contagio.</a:t>
                </a:r>
              </a:p>
              <a:p>
                <a:pPr lvl="1"/>
                <a:r>
                  <a:rPr lang="es-CL" dirty="0"/>
                  <a:t>µ es la tasa promedio de defunciones por infección.</a:t>
                </a:r>
              </a:p>
              <a:p>
                <a:pPr lvl="1"/>
                <a14:m>
                  <m:oMath xmlns:m="http://schemas.openxmlformats.org/officeDocument/2006/math">
                    <m:r>
                      <a:rPr lang="es-CL" i="1">
                        <a:latin typeface="Cambria Math" panose="02040503050406030204" pitchFamily="18" charset="0"/>
                      </a:rPr>
                      <m:t>𝛾</m:t>
                    </m:r>
                  </m:oMath>
                </a14:m>
                <a:r>
                  <a:rPr lang="es-CL" dirty="0"/>
                  <a:t> es el tiempo promedio que pasa una persona para que se infecte.</a:t>
                </a:r>
              </a:p>
              <a:p>
                <a:pPr marL="457200" lvl="1" indent="0">
                  <a:buNone/>
                </a:pPr>
                <a:endParaRPr lang="es-CL"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s-CL">
                    <a:noFill/>
                  </a:rPr>
                  <a:t> </a:t>
                </a:r>
              </a:p>
            </p:txBody>
          </p:sp>
        </mc:Fallback>
      </mc:AlternateContent>
    </p:spTree>
    <p:extLst>
      <p:ext uri="{BB962C8B-B14F-4D97-AF65-F5344CB8AC3E}">
        <p14:creationId xmlns:p14="http://schemas.microsoft.com/office/powerpoint/2010/main" xmlns="" val="215344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Modelo MSIR</a:t>
            </a:r>
          </a:p>
        </p:txBody>
      </p:sp>
      <mc:AlternateContent xmlns:mc="http://schemas.openxmlformats.org/markup-compatibility/2006">
        <mc:Choice xmlns:a14="http://schemas.microsoft.com/office/drawing/2010/main" xmlns="" Requires="a14">
          <p:sp>
            <p:nvSpPr>
              <p:cNvPr id="3" name="Marcador de contenido 2"/>
              <p:cNvSpPr>
                <a:spLocks noGrp="1"/>
              </p:cNvSpPr>
              <p:nvPr>
                <p:ph idx="1"/>
              </p:nvPr>
            </p:nvSpPr>
            <p:spPr/>
            <p:txBody>
              <a:bodyPr/>
              <a:lstStyle/>
              <a:p>
                <a:r>
                  <a:rPr lang="es-CL" dirty="0"/>
                  <a:t>3.- Modelo matemático:</a:t>
                </a:r>
              </a:p>
              <a:p>
                <a:pPr lvl="1"/>
                <a:r>
                  <a:rPr lang="es-CL" dirty="0"/>
                  <a:t>Ecuación para los susceptibles: </a:t>
                </a:r>
                <a14:m>
                  <m:oMath xmlns:m="http://schemas.openxmlformats.org/officeDocument/2006/math">
                    <m:f>
                      <m:fPr>
                        <m:ctrlPr>
                          <a:rPr lang="es-CL" i="1">
                            <a:latin typeface="Cambria Math" panose="02040503050406030204" pitchFamily="18" charset="0"/>
                          </a:rPr>
                        </m:ctrlPr>
                      </m:fPr>
                      <m:num>
                        <m:r>
                          <a:rPr lang="es-CL" i="1">
                            <a:latin typeface="Cambria Math" panose="02040503050406030204" pitchFamily="18" charset="0"/>
                          </a:rPr>
                          <m:t>𝑑𝑠</m:t>
                        </m:r>
                      </m:num>
                      <m:den>
                        <m:r>
                          <a:rPr lang="es-CL" i="1">
                            <a:latin typeface="Cambria Math" panose="02040503050406030204" pitchFamily="18" charset="0"/>
                          </a:rPr>
                          <m:t>𝑑𝑡</m:t>
                        </m:r>
                      </m:den>
                    </m:f>
                    <m:r>
                      <a:rPr lang="es-CL" i="1">
                        <a:latin typeface="Cambria Math" panose="02040503050406030204" pitchFamily="18" charset="0"/>
                      </a:rPr>
                      <m:t>=</m:t>
                    </m:r>
                    <m:r>
                      <a:rPr lang="es-CL" i="1">
                        <a:latin typeface="Cambria Math" panose="02040503050406030204" pitchFamily="18" charset="0"/>
                      </a:rPr>
                      <m:t>𝛿</m:t>
                    </m:r>
                    <m:r>
                      <a:rPr lang="es-CL" i="1">
                        <a:latin typeface="Cambria Math" panose="02040503050406030204" pitchFamily="18" charset="0"/>
                      </a:rPr>
                      <m:t>𝑀𝑆</m:t>
                    </m:r>
                    <m:r>
                      <a:rPr lang="es-CL" i="1">
                        <a:latin typeface="Cambria Math" panose="02040503050406030204" pitchFamily="18" charset="0"/>
                      </a:rPr>
                      <m:t>−</m:t>
                    </m:r>
                    <m:r>
                      <a:rPr lang="es-CL" i="1">
                        <a:latin typeface="Cambria Math" panose="02040503050406030204" pitchFamily="18" charset="0"/>
                      </a:rPr>
                      <m:t>𝛽</m:t>
                    </m:r>
                    <m:r>
                      <a:rPr lang="es-CL" i="1">
                        <a:latin typeface="Cambria Math" panose="02040503050406030204" pitchFamily="18" charset="0"/>
                      </a:rPr>
                      <m:t>𝑆𝐼</m:t>
                    </m:r>
                    <m:r>
                      <a:rPr lang="es-CL" i="1">
                        <a:latin typeface="Cambria Math" panose="02040503050406030204" pitchFamily="18" charset="0"/>
                      </a:rPr>
                      <m:t>−</m:t>
                    </m:r>
                    <m:r>
                      <a:rPr lang="es-CL" i="1">
                        <a:latin typeface="Cambria Math" panose="02040503050406030204" pitchFamily="18" charset="0"/>
                      </a:rPr>
                      <m:t>𝜇</m:t>
                    </m:r>
                    <m:r>
                      <a:rPr lang="es-CL" i="1">
                        <a:latin typeface="Cambria Math" panose="02040503050406030204" pitchFamily="18" charset="0"/>
                      </a:rPr>
                      <m:t>𝑆</m:t>
                    </m:r>
                  </m:oMath>
                </a14:m>
                <a:endParaRPr lang="es-CL" dirty="0"/>
              </a:p>
              <a:p>
                <a:pPr lvl="1"/>
                <a:r>
                  <a:rPr lang="es-CL" dirty="0"/>
                  <a:t>Ecuación para los infectados: </a:t>
                </a:r>
                <a14:m>
                  <m:oMath xmlns:m="http://schemas.openxmlformats.org/officeDocument/2006/math">
                    <m:f>
                      <m:fPr>
                        <m:ctrlPr>
                          <a:rPr lang="es-CL" i="1">
                            <a:latin typeface="Cambria Math" panose="02040503050406030204" pitchFamily="18" charset="0"/>
                          </a:rPr>
                        </m:ctrlPr>
                      </m:fPr>
                      <m:num>
                        <m:r>
                          <a:rPr lang="es-CL" i="1">
                            <a:latin typeface="Cambria Math" panose="02040503050406030204" pitchFamily="18" charset="0"/>
                          </a:rPr>
                          <m:t>𝑑𝐼</m:t>
                        </m:r>
                      </m:num>
                      <m:den>
                        <m:r>
                          <a:rPr lang="es-CL" i="1">
                            <a:latin typeface="Cambria Math" panose="02040503050406030204" pitchFamily="18" charset="0"/>
                          </a:rPr>
                          <m:t>𝑑𝑡</m:t>
                        </m:r>
                      </m:den>
                    </m:f>
                    <m:r>
                      <a:rPr lang="es-CL" i="1">
                        <a:latin typeface="Cambria Math" panose="02040503050406030204" pitchFamily="18" charset="0"/>
                      </a:rPr>
                      <m:t>=</m:t>
                    </m:r>
                    <m:r>
                      <a:rPr lang="es-CL" i="1">
                        <a:latin typeface="Cambria Math" panose="02040503050406030204" pitchFamily="18" charset="0"/>
                      </a:rPr>
                      <m:t>𝛽</m:t>
                    </m:r>
                    <m:r>
                      <a:rPr lang="es-CL" i="1">
                        <a:latin typeface="Cambria Math" panose="02040503050406030204" pitchFamily="18" charset="0"/>
                      </a:rPr>
                      <m:t>𝑆𝐼</m:t>
                    </m:r>
                    <m:r>
                      <a:rPr lang="es-CL" i="1">
                        <a:latin typeface="Cambria Math" panose="02040503050406030204" pitchFamily="18" charset="0"/>
                      </a:rPr>
                      <m:t>−</m:t>
                    </m:r>
                    <m:r>
                      <a:rPr lang="es-CL" i="1">
                        <a:latin typeface="Cambria Math" panose="02040503050406030204" pitchFamily="18" charset="0"/>
                      </a:rPr>
                      <m:t>𝛾</m:t>
                    </m:r>
                    <m:r>
                      <a:rPr lang="es-CL" i="1">
                        <a:latin typeface="Cambria Math" panose="02040503050406030204" pitchFamily="18" charset="0"/>
                      </a:rPr>
                      <m:t>𝐼</m:t>
                    </m:r>
                    <m:r>
                      <a:rPr lang="es-CL" i="1">
                        <a:latin typeface="Cambria Math" panose="02040503050406030204" pitchFamily="18" charset="0"/>
                      </a:rPr>
                      <m:t>−</m:t>
                    </m:r>
                    <m:r>
                      <a:rPr lang="es-CL" i="1">
                        <a:latin typeface="Cambria Math" panose="02040503050406030204" pitchFamily="18" charset="0"/>
                      </a:rPr>
                      <m:t>𝜇</m:t>
                    </m:r>
                    <m:r>
                      <a:rPr lang="es-CL" i="1">
                        <a:latin typeface="Cambria Math" panose="02040503050406030204" pitchFamily="18" charset="0"/>
                      </a:rPr>
                      <m:t>𝐼</m:t>
                    </m:r>
                  </m:oMath>
                </a14:m>
                <a:endParaRPr lang="es-CL" dirty="0"/>
              </a:p>
              <a:p>
                <a:pPr lvl="1"/>
                <a:r>
                  <a:rPr lang="es-CL" dirty="0"/>
                  <a:t>Ecuación para los recabados: </a:t>
                </a:r>
                <a14:m>
                  <m:oMath xmlns:m="http://schemas.openxmlformats.org/officeDocument/2006/math">
                    <m:f>
                      <m:fPr>
                        <m:ctrlPr>
                          <a:rPr lang="es-CL" i="1">
                            <a:latin typeface="Cambria Math" panose="02040503050406030204" pitchFamily="18" charset="0"/>
                          </a:rPr>
                        </m:ctrlPr>
                      </m:fPr>
                      <m:num>
                        <m:r>
                          <a:rPr lang="es-CL" i="1">
                            <a:latin typeface="Cambria Math" panose="02040503050406030204" pitchFamily="18" charset="0"/>
                          </a:rPr>
                          <m:t>𝑑𝑅</m:t>
                        </m:r>
                      </m:num>
                      <m:den>
                        <m:r>
                          <a:rPr lang="es-CL" i="1">
                            <a:latin typeface="Cambria Math" panose="02040503050406030204" pitchFamily="18" charset="0"/>
                          </a:rPr>
                          <m:t>𝑑𝑡</m:t>
                        </m:r>
                      </m:den>
                    </m:f>
                    <m:r>
                      <a:rPr lang="es-CL" i="1">
                        <a:latin typeface="Cambria Math" panose="02040503050406030204" pitchFamily="18" charset="0"/>
                      </a:rPr>
                      <m:t>=</m:t>
                    </m:r>
                    <m:r>
                      <a:rPr lang="es-CL" i="1">
                        <a:latin typeface="Cambria Math" panose="02040503050406030204" pitchFamily="18" charset="0"/>
                      </a:rPr>
                      <m:t>𝛾</m:t>
                    </m:r>
                    <m:r>
                      <a:rPr lang="es-CL" i="1">
                        <a:latin typeface="Cambria Math" panose="02040503050406030204" pitchFamily="18" charset="0"/>
                      </a:rPr>
                      <m:t>𝐼</m:t>
                    </m:r>
                    <m:r>
                      <a:rPr lang="es-CL" i="1">
                        <a:latin typeface="Cambria Math" panose="02040503050406030204" pitchFamily="18" charset="0"/>
                      </a:rPr>
                      <m:t>−</m:t>
                    </m:r>
                    <m:r>
                      <a:rPr lang="es-CL" i="1">
                        <a:latin typeface="Cambria Math" panose="02040503050406030204" pitchFamily="18" charset="0"/>
                      </a:rPr>
                      <m:t>𝜇</m:t>
                    </m:r>
                    <m:r>
                      <a:rPr lang="es-CL" i="1">
                        <a:latin typeface="Cambria Math" panose="02040503050406030204" pitchFamily="18" charset="0"/>
                      </a:rPr>
                      <m:t>𝑅</m:t>
                    </m:r>
                  </m:oMath>
                </a14:m>
                <a:endParaRPr lang="es-CL" dirty="0"/>
              </a:p>
              <a:p>
                <a:pPr lvl="1"/>
                <a:r>
                  <a:rPr lang="es-CL" dirty="0"/>
                  <a:t>Ecuación para los infantes con inmunidad pasiva:</a:t>
                </a:r>
                <a14:m>
                  <m:oMath xmlns:m="http://schemas.openxmlformats.org/officeDocument/2006/math">
                    <m:f>
                      <m:fPr>
                        <m:ctrlPr>
                          <a:rPr lang="es-CL" i="1">
                            <a:latin typeface="Cambria Math" panose="02040503050406030204" pitchFamily="18" charset="0"/>
                          </a:rPr>
                        </m:ctrlPr>
                      </m:fPr>
                      <m:num>
                        <m:r>
                          <a:rPr lang="es-CL" i="1">
                            <a:latin typeface="Cambria Math" panose="02040503050406030204" pitchFamily="18" charset="0"/>
                          </a:rPr>
                          <m:t>𝑑𝑀</m:t>
                        </m:r>
                      </m:num>
                      <m:den>
                        <m:r>
                          <a:rPr lang="es-CL" i="1">
                            <a:latin typeface="Cambria Math" panose="02040503050406030204" pitchFamily="18" charset="0"/>
                          </a:rPr>
                          <m:t>𝑑𝑡</m:t>
                        </m:r>
                      </m:den>
                    </m:f>
                    <m:r>
                      <a:rPr lang="es-CL" i="1">
                        <a:latin typeface="Cambria Math" panose="02040503050406030204" pitchFamily="18" charset="0"/>
                      </a:rPr>
                      <m:t>=</m:t>
                    </m:r>
                    <m:r>
                      <a:rPr lang="es-CL" i="1">
                        <a:latin typeface="Cambria Math" panose="02040503050406030204" pitchFamily="18" charset="0"/>
                      </a:rPr>
                      <m:t>𝐵</m:t>
                    </m:r>
                    <m:r>
                      <a:rPr lang="es-CL" i="1">
                        <a:latin typeface="Cambria Math" panose="02040503050406030204" pitchFamily="18" charset="0"/>
                      </a:rPr>
                      <m:t>−</m:t>
                    </m:r>
                    <m:r>
                      <a:rPr lang="es-CL" i="1">
                        <a:latin typeface="Cambria Math" panose="02040503050406030204" pitchFamily="18" charset="0"/>
                      </a:rPr>
                      <m:t>𝛿</m:t>
                    </m:r>
                    <m:r>
                      <a:rPr lang="es-CL" i="1">
                        <a:latin typeface="Cambria Math" panose="02040503050406030204" pitchFamily="18" charset="0"/>
                      </a:rPr>
                      <m:t>𝑀𝑆</m:t>
                    </m:r>
                    <m:r>
                      <a:rPr lang="es-CL" i="1">
                        <a:latin typeface="Cambria Math" panose="02040503050406030204" pitchFamily="18" charset="0"/>
                      </a:rPr>
                      <m:t>−</m:t>
                    </m:r>
                    <m:r>
                      <a:rPr lang="es-CL" i="1">
                        <a:latin typeface="Cambria Math" panose="02040503050406030204" pitchFamily="18" charset="0"/>
                      </a:rPr>
                      <m:t>𝜇</m:t>
                    </m:r>
                    <m:r>
                      <a:rPr lang="es-CL" i="1">
                        <a:latin typeface="Cambria Math" panose="02040503050406030204" pitchFamily="18" charset="0"/>
                      </a:rPr>
                      <m:t>𝑀</m:t>
                    </m:r>
                  </m:oMath>
                </a14:m>
                <a:endParaRPr lang="es-CL" dirty="0"/>
              </a:p>
              <a:p>
                <a:pPr marL="457200" lvl="1" indent="0">
                  <a:buNone/>
                </a:pPr>
                <a:endParaRPr lang="es-CL"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s-CL">
                    <a:noFill/>
                  </a:rPr>
                  <a:t> </a:t>
                </a:r>
              </a:p>
            </p:txBody>
          </p:sp>
        </mc:Fallback>
      </mc:AlternateContent>
    </p:spTree>
    <p:extLst>
      <p:ext uri="{BB962C8B-B14F-4D97-AF65-F5344CB8AC3E}">
        <p14:creationId xmlns:p14="http://schemas.microsoft.com/office/powerpoint/2010/main" xmlns="" val="393046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Virus de computadoras</a:t>
            </a:r>
          </a:p>
        </p:txBody>
      </p:sp>
      <p:sp>
        <p:nvSpPr>
          <p:cNvPr id="3" name="Marcador de contenido 2"/>
          <p:cNvSpPr>
            <a:spLocks noGrp="1"/>
          </p:cNvSpPr>
          <p:nvPr>
            <p:ph idx="1"/>
          </p:nvPr>
        </p:nvSpPr>
        <p:spPr/>
        <p:txBody>
          <a:bodyPr/>
          <a:lstStyle/>
          <a:p>
            <a:r>
              <a:rPr lang="es-CL" dirty="0"/>
              <a:t>Afectan a casi todos los sistemas.</a:t>
            </a:r>
          </a:p>
          <a:p>
            <a:r>
              <a:rPr lang="es-CL" dirty="0"/>
              <a:t>Objetivo, alterar el funcionamiento.</a:t>
            </a:r>
          </a:p>
          <a:p>
            <a:r>
              <a:rPr lang="es-CL" dirty="0"/>
              <a:t>Aparecen cada día nuevos virus.</a:t>
            </a:r>
          </a:p>
          <a:p>
            <a:r>
              <a:rPr lang="es-CL" dirty="0"/>
              <a:t>Ecuación para determinar numero de computadoras infectadas por un virus: Q2= Q0.e^(4 ln⁡5⁄2)</a:t>
            </a:r>
          </a:p>
          <a:p>
            <a:r>
              <a:rPr lang="es-CL" dirty="0"/>
              <a:t>Q2 es el numero de computadoras infectadas</a:t>
            </a:r>
          </a:p>
          <a:p>
            <a:r>
              <a:rPr lang="es-CL" dirty="0"/>
              <a:t>Q0 numero inicial de computadoras.</a:t>
            </a:r>
          </a:p>
        </p:txBody>
      </p:sp>
    </p:spTree>
    <p:extLst>
      <p:ext uri="{BB962C8B-B14F-4D97-AF65-F5344CB8AC3E}">
        <p14:creationId xmlns:p14="http://schemas.microsoft.com/office/powerpoint/2010/main" xmlns="" val="160254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Gráficamente en labVIEW</a:t>
            </a:r>
          </a:p>
        </p:txBody>
      </p:sp>
      <p:pic>
        <p:nvPicPr>
          <p:cNvPr id="4" name="Marcador de contenido 3" descr="C:\Users\Juan Carlos\Desktop\Virus Edo\Sin título.png"/>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03654" y="2160588"/>
            <a:ext cx="7544730" cy="3881437"/>
          </a:xfrm>
          <a:prstGeom prst="rect">
            <a:avLst/>
          </a:prstGeom>
          <a:noFill/>
          <a:ln>
            <a:noFill/>
          </a:ln>
        </p:spPr>
      </p:pic>
    </p:spTree>
    <p:extLst>
      <p:ext uri="{BB962C8B-B14F-4D97-AF65-F5344CB8AC3E}">
        <p14:creationId xmlns:p14="http://schemas.microsoft.com/office/powerpoint/2010/main" xmlns="" val="232105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Gráficamente en labVIEW</a:t>
            </a:r>
          </a:p>
        </p:txBody>
      </p:sp>
      <p:sp>
        <p:nvSpPr>
          <p:cNvPr id="3" name="Marcador de contenido 2"/>
          <p:cNvSpPr>
            <a:spLocks noGrp="1"/>
          </p:cNvSpPr>
          <p:nvPr>
            <p:ph idx="1"/>
          </p:nvPr>
        </p:nvSpPr>
        <p:spPr/>
        <p:txBody>
          <a:bodyPr/>
          <a:lstStyle/>
          <a:p>
            <a:r>
              <a:rPr lang="es-CL" dirty="0"/>
              <a:t>Q0 y N son las variables de entrada </a:t>
            </a:r>
          </a:p>
          <a:p>
            <a:r>
              <a:rPr lang="es-CL" dirty="0"/>
              <a:t>Q2 representa salida.</a:t>
            </a:r>
          </a:p>
          <a:p>
            <a:r>
              <a:rPr lang="es-CL" dirty="0"/>
              <a:t>Ecuación final: q2=q0*</a:t>
            </a:r>
            <a:r>
              <a:rPr lang="es-CL" dirty="0" err="1"/>
              <a:t>exp</a:t>
            </a:r>
            <a:r>
              <a:rPr lang="es-CL" dirty="0"/>
              <a:t>(n*</a:t>
            </a:r>
            <a:r>
              <a:rPr lang="es-CL" dirty="0" err="1"/>
              <a:t>ln</a:t>
            </a:r>
            <a:r>
              <a:rPr lang="es-CL" dirty="0"/>
              <a:t>(1.6))</a:t>
            </a:r>
          </a:p>
        </p:txBody>
      </p:sp>
    </p:spTree>
    <p:extLst>
      <p:ext uri="{BB962C8B-B14F-4D97-AF65-F5344CB8AC3E}">
        <p14:creationId xmlns:p14="http://schemas.microsoft.com/office/powerpoint/2010/main" xmlns="" val="402828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Parte 3</a:t>
            </a:r>
          </a:p>
        </p:txBody>
      </p:sp>
      <p:sp>
        <p:nvSpPr>
          <p:cNvPr id="3" name="Marcador de contenido 2"/>
          <p:cNvSpPr>
            <a:spLocks noGrp="1"/>
          </p:cNvSpPr>
          <p:nvPr>
            <p:ph idx="1"/>
          </p:nvPr>
        </p:nvSpPr>
        <p:spPr/>
        <p:txBody>
          <a:bodyPr/>
          <a:lstStyle/>
          <a:p>
            <a:r>
              <a:rPr lang="es-CL" dirty="0"/>
              <a:t>Población de depredador y presa están relacionadas, si una aumenta la otra igual.</a:t>
            </a:r>
          </a:p>
          <a:p>
            <a:r>
              <a:rPr lang="es-CL" dirty="0"/>
              <a:t>Aumenta numero de leones, que se comen a casi todas las cebras</a:t>
            </a:r>
          </a:p>
          <a:p>
            <a:r>
              <a:rPr lang="es-CL" dirty="0"/>
              <a:t>¿Cuántas cebras morirán en el atracón?</a:t>
            </a:r>
          </a:p>
          <a:p>
            <a:r>
              <a:rPr lang="es-CL" dirty="0"/>
              <a:t>¿Cuánto tiempo pasaran los leones con hambre?</a:t>
            </a:r>
          </a:p>
          <a:p>
            <a:r>
              <a:rPr lang="es-CL" dirty="0"/>
              <a:t>¿Cuántos morirán? </a:t>
            </a:r>
          </a:p>
          <a:p>
            <a:r>
              <a:rPr lang="es-CL" dirty="0"/>
              <a:t>Ecuación de </a:t>
            </a:r>
            <a:r>
              <a:rPr lang="es-CL" dirty="0" err="1"/>
              <a:t>Lotka-Volterra</a:t>
            </a:r>
            <a:r>
              <a:rPr lang="es-CL" dirty="0"/>
              <a:t>, modelo </a:t>
            </a:r>
            <a:r>
              <a:rPr lang="es-CL" dirty="0" err="1"/>
              <a:t>biomatemático</a:t>
            </a:r>
            <a:r>
              <a:rPr lang="es-CL" dirty="0"/>
              <a:t>.</a:t>
            </a:r>
          </a:p>
          <a:p>
            <a:endParaRPr lang="es-CL" dirty="0"/>
          </a:p>
        </p:txBody>
      </p:sp>
    </p:spTree>
    <p:extLst>
      <p:ext uri="{BB962C8B-B14F-4D97-AF65-F5344CB8AC3E}">
        <p14:creationId xmlns:p14="http://schemas.microsoft.com/office/powerpoint/2010/main" xmlns="" val="372938569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104</TotalTime>
  <Words>668</Words>
  <Application>Microsoft Office PowerPoint</Application>
  <PresentationFormat>Personalizado</PresentationFormat>
  <Paragraphs>76</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Faceta</vt:lpstr>
      <vt:lpstr>Tarea Ecuaciones Diferenciales</vt:lpstr>
      <vt:lpstr>Modelo MSIR </vt:lpstr>
      <vt:lpstr>Modelo MSIR</vt:lpstr>
      <vt:lpstr>Modelo MSIR </vt:lpstr>
      <vt:lpstr>Modelo MSIR</vt:lpstr>
      <vt:lpstr>Virus de computadoras</vt:lpstr>
      <vt:lpstr>Gráficamente en labVIEW</vt:lpstr>
      <vt:lpstr>Gráficamente en labVIEW</vt:lpstr>
      <vt:lpstr>Parte 3</vt:lpstr>
      <vt:lpstr>Hipótesis de Lotka-Volterra</vt:lpstr>
      <vt:lpstr>Ecuaciones de Votka-Volterra </vt:lpstr>
      <vt:lpstr>Código Mathlab</vt:lpstr>
      <vt:lpstr>Grafico</vt:lpstr>
      <vt:lpstr>Es posible establecer un sistema análogo de este a la informática?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dc:title>
  <dc:creator>carlos andres</dc:creator>
  <cp:lastModifiedBy>JEHISON VILLEGAS</cp:lastModifiedBy>
  <cp:revision>11</cp:revision>
  <dcterms:created xsi:type="dcterms:W3CDTF">2016-12-11T03:44:15Z</dcterms:created>
  <dcterms:modified xsi:type="dcterms:W3CDTF">2016-12-11T22:50:51Z</dcterms:modified>
</cp:coreProperties>
</file>