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0" r:id="rId6"/>
    <p:sldId id="261" r:id="rId7"/>
    <p:sldId id="262"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D3A272-675C-E826-7603-125EA639814A}"/>
              </a:ext>
            </a:extLst>
          </p:cNvPr>
          <p:cNvSpPr>
            <a:spLocks noGrp="1"/>
          </p:cNvSpPr>
          <p:nvPr>
            <p:ph type="ctrTitle"/>
          </p:nvPr>
        </p:nvSpPr>
        <p:spPr/>
        <p:txBody>
          <a:bodyPr>
            <a:normAutofit fontScale="90000"/>
          </a:bodyPr>
          <a:lstStyle/>
          <a:p>
            <a:r>
              <a:rPr lang="es-CO" dirty="0"/>
              <a:t> Descarga MySQL en Linux y gestión de  usuarios</a:t>
            </a:r>
            <a:br>
              <a:rPr lang="es-CO" dirty="0"/>
            </a:br>
            <a:endParaRPr lang="es-CO" dirty="0"/>
          </a:p>
        </p:txBody>
      </p:sp>
      <p:sp>
        <p:nvSpPr>
          <p:cNvPr id="3" name="Subtítulo 2">
            <a:extLst>
              <a:ext uri="{FF2B5EF4-FFF2-40B4-BE49-F238E27FC236}">
                <a16:creationId xmlns:a16="http://schemas.microsoft.com/office/drawing/2014/main" id="{7F0C76CA-2755-2529-8AEA-C35642720146}"/>
              </a:ext>
            </a:extLst>
          </p:cNvPr>
          <p:cNvSpPr>
            <a:spLocks noGrp="1"/>
          </p:cNvSpPr>
          <p:nvPr>
            <p:ph type="subTitle" idx="1"/>
          </p:nvPr>
        </p:nvSpPr>
        <p:spPr/>
        <p:txBody>
          <a:bodyPr/>
          <a:lstStyle/>
          <a:p>
            <a:r>
              <a:rPr lang="es-CO" dirty="0"/>
              <a:t>Jehnsy Jesyd Mendoza Colmenares-02200131005</a:t>
            </a:r>
          </a:p>
          <a:p>
            <a:endParaRPr lang="es-CO" dirty="0"/>
          </a:p>
        </p:txBody>
      </p:sp>
    </p:spTree>
    <p:extLst>
      <p:ext uri="{BB962C8B-B14F-4D97-AF65-F5344CB8AC3E}">
        <p14:creationId xmlns:p14="http://schemas.microsoft.com/office/powerpoint/2010/main" val="46818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49BA57-921F-1045-4ED9-BD9C243F97E4}"/>
              </a:ext>
            </a:extLst>
          </p:cNvPr>
          <p:cNvSpPr>
            <a:spLocks noGrp="1"/>
          </p:cNvSpPr>
          <p:nvPr>
            <p:ph type="title"/>
          </p:nvPr>
        </p:nvSpPr>
        <p:spPr>
          <a:xfrm>
            <a:off x="1580074" y="506170"/>
            <a:ext cx="8643154" cy="1887950"/>
          </a:xfrm>
        </p:spPr>
        <p:txBody>
          <a:bodyPr/>
          <a:lstStyle/>
          <a:p>
            <a:r>
              <a:rPr lang="es-CO" dirty="0"/>
              <a:t>Eliminación de permisos</a:t>
            </a:r>
          </a:p>
        </p:txBody>
      </p:sp>
      <p:sp>
        <p:nvSpPr>
          <p:cNvPr id="3" name="Marcador de texto 2">
            <a:extLst>
              <a:ext uri="{FF2B5EF4-FFF2-40B4-BE49-F238E27FC236}">
                <a16:creationId xmlns:a16="http://schemas.microsoft.com/office/drawing/2014/main" id="{083BF16E-4D18-B156-7025-B758F529D062}"/>
              </a:ext>
            </a:extLst>
          </p:cNvPr>
          <p:cNvSpPr>
            <a:spLocks noGrp="1"/>
          </p:cNvSpPr>
          <p:nvPr>
            <p:ph type="body" idx="1"/>
          </p:nvPr>
        </p:nvSpPr>
        <p:spPr>
          <a:xfrm>
            <a:off x="1370349" y="4118994"/>
            <a:ext cx="8630446" cy="1736522"/>
          </a:xfrm>
        </p:spPr>
        <p:txBody>
          <a:bodyPr>
            <a:normAutofit/>
          </a:bodyPr>
          <a:lstStyle/>
          <a:p>
            <a:r>
              <a:rPr lang="es-MX" sz="1200" dirty="0">
                <a:latin typeface="Arial" panose="020B0604020202020204" pitchFamily="34" charset="0"/>
                <a:cs typeface="Arial" panose="020B0604020202020204" pitchFamily="34" charset="0"/>
              </a:rPr>
              <a:t>La eliminación de permisos sobre un usuario se hace de forma análoga a la dotación de acceso, pero en este caso se usa la palabra clave </a:t>
            </a:r>
            <a:r>
              <a:rPr lang="es-MX" sz="1200" dirty="0" err="1">
                <a:latin typeface="Arial" panose="020B0604020202020204" pitchFamily="34" charset="0"/>
                <a:cs typeface="Arial" panose="020B0604020202020204" pitchFamily="34" charset="0"/>
              </a:rPr>
              <a:t>revoke</a:t>
            </a:r>
            <a:r>
              <a:rPr lang="es-MX" sz="1200" dirty="0">
                <a:latin typeface="Arial" panose="020B0604020202020204" pitchFamily="34" charset="0"/>
                <a:cs typeface="Arial" panose="020B0604020202020204" pitchFamily="34" charset="0"/>
              </a:rPr>
              <a:t> de la siguiente manera:</a:t>
            </a:r>
          </a:p>
          <a:p>
            <a:endParaRPr lang="es-MX" sz="1200" dirty="0">
              <a:latin typeface="Arial" panose="020B0604020202020204" pitchFamily="34" charset="0"/>
              <a:cs typeface="Arial" panose="020B0604020202020204" pitchFamily="34" charset="0"/>
            </a:endParaRPr>
          </a:p>
          <a:p>
            <a:r>
              <a:rPr lang="es-MX" sz="1200" dirty="0" err="1">
                <a:latin typeface="Arial" panose="020B0604020202020204" pitchFamily="34" charset="0"/>
                <a:cs typeface="Arial" panose="020B0604020202020204" pitchFamily="34" charset="0"/>
              </a:rPr>
              <a:t>revoke</a:t>
            </a:r>
            <a:r>
              <a:rPr lang="es-MX" sz="1200" dirty="0">
                <a:latin typeface="Arial" panose="020B0604020202020204" pitchFamily="34" charset="0"/>
                <a:cs typeface="Arial" panose="020B0604020202020204" pitchFamily="34" charset="0"/>
              </a:rPr>
              <a:t> </a:t>
            </a:r>
            <a:r>
              <a:rPr lang="es-MX" sz="1200" dirty="0" err="1">
                <a:latin typeface="Arial" panose="020B0604020202020204" pitchFamily="34" charset="0"/>
                <a:cs typeface="Arial" panose="020B0604020202020204" pitchFamily="34" charset="0"/>
              </a:rPr>
              <a:t>all</a:t>
            </a:r>
            <a:r>
              <a:rPr lang="es-MX" sz="1200" dirty="0">
                <a:latin typeface="Arial" panose="020B0604020202020204" pitchFamily="34" charset="0"/>
                <a:cs typeface="Arial" panose="020B0604020202020204" pitchFamily="34" charset="0"/>
              </a:rPr>
              <a:t> </a:t>
            </a:r>
            <a:r>
              <a:rPr lang="es-MX" sz="1200" dirty="0" err="1">
                <a:latin typeface="Arial" panose="020B0604020202020204" pitchFamily="34" charset="0"/>
                <a:cs typeface="Arial" panose="020B0604020202020204" pitchFamily="34" charset="0"/>
              </a:rPr>
              <a:t>privileges</a:t>
            </a:r>
            <a:r>
              <a:rPr lang="es-MX" sz="1200" dirty="0">
                <a:latin typeface="Arial" panose="020B0604020202020204" pitchFamily="34" charset="0"/>
                <a:cs typeface="Arial" panose="020B0604020202020204" pitchFamily="34" charset="0"/>
              </a:rPr>
              <a:t> </a:t>
            </a:r>
            <a:r>
              <a:rPr lang="es-MX" sz="1200" dirty="0" err="1">
                <a:latin typeface="Arial" panose="020B0604020202020204" pitchFamily="34" charset="0"/>
                <a:cs typeface="Arial" panose="020B0604020202020204" pitchFamily="34" charset="0"/>
              </a:rPr>
              <a:t>on</a:t>
            </a:r>
            <a:r>
              <a:rPr lang="es-MX" sz="1200" dirty="0">
                <a:latin typeface="Arial" panose="020B0604020202020204" pitchFamily="34" charset="0"/>
                <a:cs typeface="Arial" panose="020B0604020202020204" pitchFamily="34" charset="0"/>
              </a:rPr>
              <a:t> </a:t>
            </a:r>
            <a:r>
              <a:rPr lang="es-MX" sz="1200" dirty="0" err="1">
                <a:latin typeface="Arial" panose="020B0604020202020204" pitchFamily="34" charset="0"/>
                <a:cs typeface="Arial" panose="020B0604020202020204" pitchFamily="34" charset="0"/>
              </a:rPr>
              <a:t>database</a:t>
            </a:r>
            <a:r>
              <a:rPr lang="es-MX" sz="1200" dirty="0">
                <a:latin typeface="Arial" panose="020B0604020202020204" pitchFamily="34" charset="0"/>
                <a:cs typeface="Arial" panose="020B0604020202020204" pitchFamily="34" charset="0"/>
              </a:rPr>
              <a:t> </a:t>
            </a:r>
            <a:r>
              <a:rPr lang="es-MX" sz="1200" dirty="0" err="1">
                <a:latin typeface="Arial" panose="020B0604020202020204" pitchFamily="34" charset="0"/>
                <a:cs typeface="Arial" panose="020B0604020202020204" pitchFamily="34" charset="0"/>
              </a:rPr>
              <a:t>pepito_app</a:t>
            </a:r>
            <a:r>
              <a:rPr lang="es-MX" sz="1200" dirty="0">
                <a:latin typeface="Arial" panose="020B0604020202020204" pitchFamily="34" charset="0"/>
                <a:cs typeface="Arial" panose="020B0604020202020204" pitchFamily="34" charset="0"/>
              </a:rPr>
              <a:t> </a:t>
            </a:r>
            <a:r>
              <a:rPr lang="es-MX" sz="1200" dirty="0" err="1">
                <a:latin typeface="Arial" panose="020B0604020202020204" pitchFamily="34" charset="0"/>
                <a:cs typeface="Arial" panose="020B0604020202020204" pitchFamily="34" charset="0"/>
              </a:rPr>
              <a:t>from</a:t>
            </a:r>
            <a:r>
              <a:rPr lang="es-MX" sz="1200" dirty="0">
                <a:latin typeface="Arial" panose="020B0604020202020204" pitchFamily="34" charset="0"/>
                <a:cs typeface="Arial" panose="020B0604020202020204" pitchFamily="34" charset="0"/>
              </a:rPr>
              <a:t> pepito;</a:t>
            </a:r>
            <a:endParaRPr lang="es-CO"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5498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399,958 imágenes de Muchas gracias - Imágenes, fotos y vectores de stock |  Shutterstock">
            <a:extLst>
              <a:ext uri="{FF2B5EF4-FFF2-40B4-BE49-F238E27FC236}">
                <a16:creationId xmlns:a16="http://schemas.microsoft.com/office/drawing/2014/main" id="{CE3E681B-31E6-88EE-958A-689D56AC21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794"/>
          <a:stretch/>
        </p:blipFill>
        <p:spPr bwMode="auto">
          <a:xfrm>
            <a:off x="461394" y="0"/>
            <a:ext cx="10796839" cy="6040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05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EE8486-3EA8-1681-D14F-E9B1A71DD1C7}"/>
              </a:ext>
            </a:extLst>
          </p:cNvPr>
          <p:cNvSpPr>
            <a:spLocks noGrp="1"/>
          </p:cNvSpPr>
          <p:nvPr>
            <p:ph type="title"/>
          </p:nvPr>
        </p:nvSpPr>
        <p:spPr/>
        <p:txBody>
          <a:bodyPr/>
          <a:lstStyle/>
          <a:p>
            <a:r>
              <a:rPr lang="es-CO" dirty="0"/>
              <a:t>Crear usuario</a:t>
            </a:r>
            <a:br>
              <a:rPr lang="es-CO" dirty="0"/>
            </a:br>
            <a:endParaRPr lang="es-CO" dirty="0"/>
          </a:p>
        </p:txBody>
      </p:sp>
      <p:sp>
        <p:nvSpPr>
          <p:cNvPr id="4" name="Rectangle 1">
            <a:extLst>
              <a:ext uri="{FF2B5EF4-FFF2-40B4-BE49-F238E27FC236}">
                <a16:creationId xmlns:a16="http://schemas.microsoft.com/office/drawing/2014/main" id="{9B58B6F6-91B3-2FAF-2F9C-654610096D5A}"/>
              </a:ext>
            </a:extLst>
          </p:cNvPr>
          <p:cNvSpPr>
            <a:spLocks noGrp="1" noChangeArrowheads="1"/>
          </p:cNvSpPr>
          <p:nvPr>
            <p:ph idx="1"/>
          </p:nvPr>
        </p:nvSpPr>
        <p:spPr bwMode="auto">
          <a:xfrm>
            <a:off x="1451579" y="2425587"/>
            <a:ext cx="9603275" cy="1974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CO" sz="1000" b="0" i="0" u="none" strike="noStrike" cap="none" normalizeH="0" baseline="0" dirty="0">
                <a:ln>
                  <a:noFill/>
                </a:ln>
                <a:solidFill>
                  <a:schemeClr val="tx1"/>
                </a:solidFill>
                <a:effectLst/>
              </a:rPr>
              <a:t>Para crear una nueva cuenta de usuario en MySQL, sigue estos pasos:</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CO" sz="1000" dirty="0"/>
              <a:t>1</a:t>
            </a:r>
            <a:r>
              <a:rPr kumimoji="0" lang="es-MX" altLang="es-CO" sz="1000" b="0" i="0" u="none" strike="noStrike" cap="none" normalizeH="0" baseline="0" dirty="0">
                <a:ln>
                  <a:noFill/>
                </a:ln>
                <a:solidFill>
                  <a:schemeClr val="tx1"/>
                </a:solidFill>
                <a:effectLst/>
              </a:rPr>
              <a:t>.CREATE USER '</a:t>
            </a:r>
            <a:r>
              <a:rPr kumimoji="0" lang="es-MX" altLang="es-CO" sz="1000" b="0" i="0" u="none" strike="noStrike" cap="none" normalizeH="0" baseline="0" dirty="0" err="1">
                <a:ln>
                  <a:noFill/>
                </a:ln>
                <a:solidFill>
                  <a:schemeClr val="tx1"/>
                </a:solidFill>
                <a:effectLst/>
              </a:rPr>
              <a:t>nuevo_usuario'@'localhost</a:t>
            </a:r>
            <a:r>
              <a:rPr kumimoji="0" lang="es-MX" altLang="es-CO" sz="1000" b="0" i="0" u="none" strike="noStrike" cap="none" normalizeH="0" baseline="0" dirty="0">
                <a:ln>
                  <a:noFill/>
                </a:ln>
                <a:solidFill>
                  <a:schemeClr val="tx1"/>
                </a:solidFill>
                <a:effectLst/>
              </a:rPr>
              <a:t>' IDENTIFIED BY 'contraseña’;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CO"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CO" sz="1000" b="0" i="0" u="none" strike="noStrike" cap="none" normalizeH="0" baseline="0" dirty="0">
                <a:ln>
                  <a:noFill/>
                </a:ln>
                <a:solidFill>
                  <a:schemeClr val="tx1"/>
                </a:solidFill>
                <a:effectLst/>
              </a:rPr>
              <a:t>2.nuevo_usuario es el nombre que le hemos dado a nuestra nueva cuenta de usuario y la sección IDENTIFIED BY «contraseña» establece un código de acceso para este usuario. Puedes reemplazar estos valores con los tuyos, dentro de las comillas.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CO"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s-MX" altLang="es-CO" sz="1000" dirty="0"/>
              <a:t>3</a:t>
            </a:r>
            <a:r>
              <a:rPr kumimoji="0" lang="es-MX" altLang="es-CO" sz="1000" b="0" i="0" u="none" strike="noStrike" cap="none" normalizeH="0" baseline="0" dirty="0">
                <a:ln>
                  <a:noFill/>
                </a:ln>
                <a:solidFill>
                  <a:schemeClr val="tx1"/>
                </a:solidFill>
                <a:effectLst/>
              </a:rPr>
              <a:t>.Para otorgar todos los privilegios de la base de datos para un usuario recién creado, ejecuta el siguiente comando:</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CO" sz="1000" b="0" i="0" u="none" strike="noStrike" cap="none" normalizeH="0" baseline="0" dirty="0">
                <a:ln>
                  <a:noFill/>
                </a:ln>
                <a:solidFill>
                  <a:schemeClr val="tx1"/>
                </a:solidFill>
                <a:effectLst/>
              </a:rPr>
              <a:t>GRANT ALL PRIVILEGES ON * . * TO '</a:t>
            </a:r>
            <a:r>
              <a:rPr kumimoji="0" lang="es-MX" altLang="es-CO" sz="1000" b="0" i="0" u="none" strike="noStrike" cap="none" normalizeH="0" baseline="0" dirty="0" err="1">
                <a:ln>
                  <a:noFill/>
                </a:ln>
                <a:solidFill>
                  <a:schemeClr val="tx1"/>
                </a:solidFill>
                <a:effectLst/>
              </a:rPr>
              <a:t>nuevo_usuario'@'localhost</a:t>
            </a:r>
            <a:r>
              <a:rPr kumimoji="0" lang="es-MX" altLang="es-CO" sz="1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CO"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CO" sz="1000" b="0" i="0" u="none" strike="noStrike" cap="none" normalizeH="0" baseline="0" dirty="0">
                <a:ln>
                  <a:noFill/>
                </a:ln>
                <a:solidFill>
                  <a:schemeClr val="tx1"/>
                </a:solidFill>
                <a:effectLst/>
              </a:rPr>
              <a:t>4.Para que los cambios tengan efecto inmediatamente, elimina estos privilegios escribiendo el comando:</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CO" sz="1000" b="0" i="0" u="none" strike="noStrike" cap="none" normalizeH="0" baseline="0" dirty="0">
                <a:ln>
                  <a:noFill/>
                </a:ln>
                <a:solidFill>
                  <a:schemeClr val="tx1"/>
                </a:solidFill>
                <a:effectLst/>
              </a:rPr>
              <a:t>FLUSH PRIVILEGES;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CO" sz="1000" b="0" i="0" u="none" strike="noStrike" cap="none" normalizeH="0" baseline="0" dirty="0">
                <a:ln>
                  <a:noFill/>
                </a:ln>
                <a:solidFill>
                  <a:schemeClr val="tx1"/>
                </a:solidFill>
                <a:effectLst/>
              </a:rPr>
              <a:t>Una vez hecho esto, tu nueva cuenta de usuario tendrá el mismo acceso a la base de datos que el usuario </a:t>
            </a:r>
            <a:r>
              <a:rPr kumimoji="0" lang="es-MX" altLang="es-CO" sz="1000" b="0" i="0" u="none" strike="noStrike" cap="none" normalizeH="0" baseline="0" dirty="0" err="1">
                <a:ln>
                  <a:noFill/>
                </a:ln>
                <a:solidFill>
                  <a:schemeClr val="tx1"/>
                </a:solidFill>
                <a:effectLst/>
              </a:rPr>
              <a:t>root</a:t>
            </a:r>
            <a:r>
              <a:rPr kumimoji="0" lang="es-MX" altLang="es-CO" sz="1000" b="0" i="0" u="none" strike="noStrike" cap="none" normalizeH="0" baseline="0" dirty="0">
                <a:ln>
                  <a:noFill/>
                </a:ln>
                <a:solidFill>
                  <a:schemeClr val="tx1"/>
                </a:solidFill>
                <a:effectLst/>
              </a:rPr>
              <a:t>.</a:t>
            </a:r>
            <a:endParaRPr kumimoji="0" lang="es-CO" altLang="es-CO" sz="1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6365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56C1D1-81B6-7444-EAF7-5C2F937A407C}"/>
              </a:ext>
            </a:extLst>
          </p:cNvPr>
          <p:cNvSpPr>
            <a:spLocks noGrp="1"/>
          </p:cNvSpPr>
          <p:nvPr>
            <p:ph type="title"/>
          </p:nvPr>
        </p:nvSpPr>
        <p:spPr>
          <a:xfrm>
            <a:off x="1294362" y="141789"/>
            <a:ext cx="9603275" cy="1049235"/>
          </a:xfrm>
        </p:spPr>
        <p:txBody>
          <a:bodyPr/>
          <a:lstStyle/>
          <a:p>
            <a:r>
              <a:rPr lang="es-CO" dirty="0"/>
              <a:t>Privilegios De los usuarios</a:t>
            </a:r>
            <a:br>
              <a:rPr lang="es-CO" dirty="0"/>
            </a:br>
            <a:endParaRPr lang="es-CO" dirty="0"/>
          </a:p>
        </p:txBody>
      </p:sp>
      <p:sp>
        <p:nvSpPr>
          <p:cNvPr id="3" name="Marcador de contenido 2">
            <a:extLst>
              <a:ext uri="{FF2B5EF4-FFF2-40B4-BE49-F238E27FC236}">
                <a16:creationId xmlns:a16="http://schemas.microsoft.com/office/drawing/2014/main" id="{5388BAFC-99B0-9021-053B-6943F0F66762}"/>
              </a:ext>
            </a:extLst>
          </p:cNvPr>
          <p:cNvSpPr>
            <a:spLocks noGrp="1"/>
          </p:cNvSpPr>
          <p:nvPr>
            <p:ph idx="1"/>
          </p:nvPr>
        </p:nvSpPr>
        <p:spPr>
          <a:xfrm>
            <a:off x="1134350" y="748994"/>
            <a:ext cx="9603275" cy="3450613"/>
          </a:xfrm>
        </p:spPr>
        <p:txBody>
          <a:bodyPr>
            <a:noAutofit/>
          </a:bodyPr>
          <a:lstStyle/>
          <a:p>
            <a:r>
              <a:rPr lang="es-MX" sz="1100" dirty="0">
                <a:latin typeface="Arial" panose="020B0604020202020204" pitchFamily="34" charset="0"/>
                <a:cs typeface="Arial" panose="020B0604020202020204" pitchFamily="34" charset="0"/>
              </a:rPr>
              <a:t>MySQL ofrece una amplia variedad de permisos y privilegios que se pueden otorgar a los usuarios. Aquí hay una lista de algunos de los permisos comunes que se pueden otorgar en MySQL:</a:t>
            </a:r>
          </a:p>
          <a:p>
            <a:r>
              <a:rPr lang="es-MX" sz="1100" dirty="0">
                <a:latin typeface="Arial" panose="020B0604020202020204" pitchFamily="34" charset="0"/>
                <a:cs typeface="Arial" panose="020B0604020202020204" pitchFamily="34" charset="0"/>
              </a:rPr>
              <a:t>SELECT: Permite a los usuarios seleccionar datos de una tabla.</a:t>
            </a:r>
          </a:p>
          <a:p>
            <a:r>
              <a:rPr lang="es-MX" sz="1100" dirty="0">
                <a:latin typeface="Arial" panose="020B0604020202020204" pitchFamily="34" charset="0"/>
                <a:cs typeface="Arial" panose="020B0604020202020204" pitchFamily="34" charset="0"/>
              </a:rPr>
              <a:t>INSERT: Permite a los usuarios insertar nuevos registros en una tabla.</a:t>
            </a:r>
          </a:p>
          <a:p>
            <a:r>
              <a:rPr lang="es-MX" sz="1100" dirty="0">
                <a:latin typeface="Arial" panose="020B0604020202020204" pitchFamily="34" charset="0"/>
                <a:cs typeface="Arial" panose="020B0604020202020204" pitchFamily="34" charset="0"/>
              </a:rPr>
              <a:t>UPDATE: Permite a los usuarios actualizar registros en una tabla.</a:t>
            </a:r>
          </a:p>
          <a:p>
            <a:r>
              <a:rPr lang="es-MX" sz="1100" dirty="0">
                <a:latin typeface="Arial" panose="020B0604020202020204" pitchFamily="34" charset="0"/>
                <a:cs typeface="Arial" panose="020B0604020202020204" pitchFamily="34" charset="0"/>
              </a:rPr>
              <a:t>DELETE: Permite a los usuarios eliminar registros de una tabla.</a:t>
            </a:r>
          </a:p>
          <a:p>
            <a:r>
              <a:rPr lang="es-MX" sz="1100" dirty="0">
                <a:latin typeface="Arial" panose="020B0604020202020204" pitchFamily="34" charset="0"/>
                <a:cs typeface="Arial" panose="020B0604020202020204" pitchFamily="34" charset="0"/>
              </a:rPr>
              <a:t>CREATE: Permite a los usuarios crear nuevas tablas en una base de datos.</a:t>
            </a:r>
          </a:p>
          <a:p>
            <a:r>
              <a:rPr lang="es-MX" sz="1100" dirty="0">
                <a:latin typeface="Arial" panose="020B0604020202020204" pitchFamily="34" charset="0"/>
                <a:cs typeface="Arial" panose="020B0604020202020204" pitchFamily="34" charset="0"/>
              </a:rPr>
              <a:t>DROP: Permite a los usuarios eliminar tablas de una base de datos.</a:t>
            </a:r>
          </a:p>
          <a:p>
            <a:r>
              <a:rPr lang="es-MX" sz="1100" dirty="0">
                <a:latin typeface="Arial" panose="020B0604020202020204" pitchFamily="34" charset="0"/>
                <a:cs typeface="Arial" panose="020B0604020202020204" pitchFamily="34" charset="0"/>
              </a:rPr>
              <a:t>ALTER: Permite a los usuarios modificar la estructura de una tabla existente.</a:t>
            </a:r>
          </a:p>
          <a:p>
            <a:r>
              <a:rPr lang="es-MX" sz="1100" dirty="0">
                <a:latin typeface="Arial" panose="020B0604020202020204" pitchFamily="34" charset="0"/>
                <a:cs typeface="Arial" panose="020B0604020202020204" pitchFamily="34" charset="0"/>
              </a:rPr>
              <a:t>INDEX: Permite a los usuarios crear y eliminar índices en una tabla.</a:t>
            </a:r>
          </a:p>
          <a:p>
            <a:r>
              <a:rPr lang="es-MX" sz="1100" dirty="0">
                <a:latin typeface="Arial" panose="020B0604020202020204" pitchFamily="34" charset="0"/>
                <a:cs typeface="Arial" panose="020B0604020202020204" pitchFamily="34" charset="0"/>
              </a:rPr>
              <a:t>GRANT OPTION: Permite a los usuarios otorgar permisos a otros usuarios.</a:t>
            </a:r>
          </a:p>
        </p:txBody>
      </p:sp>
    </p:spTree>
    <p:extLst>
      <p:ext uri="{BB962C8B-B14F-4D97-AF65-F5344CB8AC3E}">
        <p14:creationId xmlns:p14="http://schemas.microsoft.com/office/powerpoint/2010/main" val="3172334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7FDAB196-CE15-568D-8844-140F017BE88B}"/>
              </a:ext>
            </a:extLst>
          </p:cNvPr>
          <p:cNvSpPr>
            <a:spLocks noGrp="1"/>
          </p:cNvSpPr>
          <p:nvPr>
            <p:ph type="body" sz="half" idx="2"/>
          </p:nvPr>
        </p:nvSpPr>
        <p:spPr>
          <a:xfrm>
            <a:off x="1444671" y="1820411"/>
            <a:ext cx="3275013" cy="3633261"/>
          </a:xfrm>
        </p:spPr>
        <p:txBody>
          <a:bodyPr>
            <a:normAutofit fontScale="70000" lnSpcReduction="20000"/>
          </a:bodyPr>
          <a:lstStyle/>
          <a:p>
            <a:r>
              <a:rPr lang="es-MX" sz="1600" dirty="0">
                <a:latin typeface="Arial" panose="020B0604020202020204" pitchFamily="34" charset="0"/>
                <a:cs typeface="Arial" panose="020B0604020202020204" pitchFamily="34" charset="0"/>
              </a:rPr>
              <a:t>Los permisos se pueden otorgar a nivel global, a nivel de base de datos o a nivel de tabla. Por ejemplo, un usuario puede tener permisos para seleccionar datos de todas las tablas en una base de datos, o solo para seleccionar datos de una tabla específica.</a:t>
            </a:r>
          </a:p>
          <a:p>
            <a:endParaRPr lang="es-MX" sz="1600" dirty="0">
              <a:latin typeface="Arial" panose="020B0604020202020204" pitchFamily="34" charset="0"/>
              <a:cs typeface="Arial" panose="020B0604020202020204" pitchFamily="34" charset="0"/>
            </a:endParaRPr>
          </a:p>
          <a:p>
            <a:r>
              <a:rPr lang="es-MX" sz="1600" dirty="0">
                <a:latin typeface="Arial" panose="020B0604020202020204" pitchFamily="34" charset="0"/>
                <a:cs typeface="Arial" panose="020B0604020202020204" pitchFamily="34" charset="0"/>
              </a:rPr>
              <a:t>Los privilegios se pueden otorgar y revocar utilizando los comandos GRANT y REVOKE en MySQL. El usuario con permisos de administrador (por lo general, el usuario "</a:t>
            </a:r>
            <a:r>
              <a:rPr lang="es-MX" sz="1600" dirty="0" err="1">
                <a:latin typeface="Arial" panose="020B0604020202020204" pitchFamily="34" charset="0"/>
                <a:cs typeface="Arial" panose="020B0604020202020204" pitchFamily="34" charset="0"/>
              </a:rPr>
              <a:t>root</a:t>
            </a:r>
            <a:r>
              <a:rPr lang="es-MX" sz="1600" dirty="0">
                <a:latin typeface="Arial" panose="020B0604020202020204" pitchFamily="34" charset="0"/>
                <a:cs typeface="Arial" panose="020B0604020202020204" pitchFamily="34" charset="0"/>
              </a:rPr>
              <a:t>") es el único que puede otorgar o revocar permisos en MySQL. Es importante otorgar los permisos de manera selectiva y sólo a los usuarios que necesiten tener acceso a ciertos datos o funcionalidades, y revocar los permisos a los usuarios que ya no los necesitan para evitar problemas de seguridad.</a:t>
            </a:r>
            <a:endParaRPr lang="es-CO" sz="1600" dirty="0">
              <a:latin typeface="Arial" panose="020B0604020202020204" pitchFamily="34" charset="0"/>
              <a:cs typeface="Arial" panose="020B0604020202020204" pitchFamily="34" charset="0"/>
            </a:endParaRPr>
          </a:p>
          <a:p>
            <a:endParaRPr lang="es-CO" dirty="0"/>
          </a:p>
        </p:txBody>
      </p:sp>
      <p:pic>
        <p:nvPicPr>
          <p:cNvPr id="4098" name="Picture 2" descr="Linux: Mysql ver usuarios y permisos | SYSADMIT">
            <a:extLst>
              <a:ext uri="{FF2B5EF4-FFF2-40B4-BE49-F238E27FC236}">
                <a16:creationId xmlns:a16="http://schemas.microsoft.com/office/drawing/2014/main" id="{6D548EF2-D489-E319-9F20-C48898F9A3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43488" y="1435252"/>
            <a:ext cx="6013450" cy="3385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979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2B6552-90E9-C808-169C-D02907061241}"/>
              </a:ext>
            </a:extLst>
          </p:cNvPr>
          <p:cNvSpPr>
            <a:spLocks noGrp="1"/>
          </p:cNvSpPr>
          <p:nvPr>
            <p:ph type="title"/>
          </p:nvPr>
        </p:nvSpPr>
        <p:spPr/>
        <p:txBody>
          <a:bodyPr/>
          <a:lstStyle/>
          <a:p>
            <a:pPr fontAlgn="base"/>
            <a:r>
              <a:rPr lang="es-MX" b="1" i="0">
                <a:effectLst/>
                <a:latin typeface="-apple-system"/>
              </a:rPr>
              <a:t>Requisitos para instalar MySQL en Ubuntu</a:t>
            </a:r>
            <a:endParaRPr lang="es-MX" b="1" i="0" dirty="0">
              <a:effectLst/>
              <a:latin typeface="-apple-system"/>
            </a:endParaRPr>
          </a:p>
        </p:txBody>
      </p:sp>
      <p:sp>
        <p:nvSpPr>
          <p:cNvPr id="3" name="Marcador de contenido 2">
            <a:extLst>
              <a:ext uri="{FF2B5EF4-FFF2-40B4-BE49-F238E27FC236}">
                <a16:creationId xmlns:a16="http://schemas.microsoft.com/office/drawing/2014/main" id="{C3E302E1-F85C-DD29-E5A4-B8A67F9CF98A}"/>
              </a:ext>
            </a:extLst>
          </p:cNvPr>
          <p:cNvSpPr>
            <a:spLocks noGrp="1"/>
          </p:cNvSpPr>
          <p:nvPr>
            <p:ph idx="1"/>
          </p:nvPr>
        </p:nvSpPr>
        <p:spPr/>
        <p:txBody>
          <a:bodyPr>
            <a:normAutofit/>
          </a:bodyPr>
          <a:lstStyle/>
          <a:p>
            <a:pPr algn="l" fontAlgn="base"/>
            <a:r>
              <a:rPr lang="es-MX" b="0" i="0" dirty="0">
                <a:effectLst/>
                <a:latin typeface="var(--font-serif)"/>
              </a:rPr>
              <a:t>Para instalar MySQL en Ubuntu, necesitarás:</a:t>
            </a:r>
          </a:p>
          <a:p>
            <a:pPr algn="l" fontAlgn="base">
              <a:buFont typeface="Arial" panose="020B0604020202020204" pitchFamily="34" charset="0"/>
              <a:buChar char="•"/>
            </a:pPr>
            <a:r>
              <a:rPr lang="es-MX" b="0" i="0" dirty="0">
                <a:effectLst/>
                <a:latin typeface="inherit"/>
              </a:rPr>
              <a:t>Una conexión a Internet activa</a:t>
            </a:r>
          </a:p>
          <a:p>
            <a:pPr algn="l" fontAlgn="base">
              <a:buFont typeface="Arial" panose="020B0604020202020204" pitchFamily="34" charset="0"/>
              <a:buChar char="•"/>
            </a:pPr>
            <a:r>
              <a:rPr lang="es-MX" b="0" i="0" dirty="0">
                <a:effectLst/>
                <a:latin typeface="inherit"/>
              </a:rPr>
              <a:t>Acceso administrativo a su sistema Ubuntu</a:t>
            </a:r>
          </a:p>
          <a:p>
            <a:pPr algn="l" fontAlgn="base">
              <a:buFont typeface="Arial" panose="020B0604020202020204" pitchFamily="34" charset="0"/>
              <a:buChar char="•"/>
            </a:pPr>
            <a:r>
              <a:rPr lang="es-MX" b="0" i="0" dirty="0">
                <a:effectLst/>
                <a:latin typeface="inherit"/>
              </a:rPr>
              <a:t>Al menos una partición de disco duro disponible o espacio en disco para crear su base de datos</a:t>
            </a:r>
          </a:p>
          <a:p>
            <a:pPr algn="l" fontAlgn="base">
              <a:buFont typeface="Arial" panose="020B0604020202020204" pitchFamily="34" charset="0"/>
              <a:buChar char="•"/>
            </a:pPr>
            <a:r>
              <a:rPr lang="es-MX" b="0" i="0" dirty="0">
                <a:effectLst/>
                <a:latin typeface="inherit"/>
              </a:rPr>
              <a:t>Un servidor Ubuntu 20.04 funcionando con un usuario administrativo no </a:t>
            </a:r>
            <a:r>
              <a:rPr lang="es-MX" b="0" i="0" dirty="0" err="1">
                <a:effectLst/>
                <a:latin typeface="inherit"/>
              </a:rPr>
              <a:t>root</a:t>
            </a:r>
            <a:r>
              <a:rPr lang="es-MX" b="0" i="0" dirty="0">
                <a:effectLst/>
                <a:latin typeface="inherit"/>
              </a:rPr>
              <a:t> y un firewall configurado con UFW.</a:t>
            </a:r>
          </a:p>
          <a:p>
            <a:endParaRPr lang="es-CO" dirty="0"/>
          </a:p>
        </p:txBody>
      </p:sp>
    </p:spTree>
    <p:extLst>
      <p:ext uri="{BB962C8B-B14F-4D97-AF65-F5344CB8AC3E}">
        <p14:creationId xmlns:p14="http://schemas.microsoft.com/office/powerpoint/2010/main" val="183527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22AB19-157A-7C59-5227-096755467577}"/>
              </a:ext>
            </a:extLst>
          </p:cNvPr>
          <p:cNvSpPr>
            <a:spLocks noGrp="1"/>
          </p:cNvSpPr>
          <p:nvPr>
            <p:ph type="title"/>
          </p:nvPr>
        </p:nvSpPr>
        <p:spPr/>
        <p:txBody>
          <a:bodyPr>
            <a:normAutofit fontScale="90000"/>
          </a:bodyPr>
          <a:lstStyle/>
          <a:p>
            <a:r>
              <a:rPr lang="es-MX" b="1" i="0" dirty="0">
                <a:effectLst/>
                <a:latin typeface="-apple-system"/>
              </a:rPr>
              <a:t>Cómo instalar MySQL desde la consola de comandos de Linux</a:t>
            </a:r>
            <a:br>
              <a:rPr lang="es-MX" b="1" i="0" dirty="0">
                <a:effectLst/>
                <a:latin typeface="-apple-system"/>
              </a:rPr>
            </a:br>
            <a:endParaRPr lang="es-CO" dirty="0"/>
          </a:p>
        </p:txBody>
      </p:sp>
      <p:sp>
        <p:nvSpPr>
          <p:cNvPr id="3" name="Marcador de contenido 2">
            <a:extLst>
              <a:ext uri="{FF2B5EF4-FFF2-40B4-BE49-F238E27FC236}">
                <a16:creationId xmlns:a16="http://schemas.microsoft.com/office/drawing/2014/main" id="{7E3896C5-8BB8-A013-2256-8390B72ED5DC}"/>
              </a:ext>
            </a:extLst>
          </p:cNvPr>
          <p:cNvSpPr>
            <a:spLocks noGrp="1"/>
          </p:cNvSpPr>
          <p:nvPr>
            <p:ph idx="1"/>
          </p:nvPr>
        </p:nvSpPr>
        <p:spPr/>
        <p:txBody>
          <a:bodyPr/>
          <a:lstStyle/>
          <a:p>
            <a:pPr algn="l" fontAlgn="base"/>
            <a:r>
              <a:rPr lang="es-MX" b="0" i="0" dirty="0">
                <a:effectLst/>
                <a:latin typeface="var(--font-serif)"/>
              </a:rPr>
              <a:t>En primer lugar, abra la consola de comandos de Ubuntu y escriba el siguiente comando:</a:t>
            </a:r>
          </a:p>
          <a:p>
            <a:pPr algn="l" fontAlgn="base"/>
            <a:r>
              <a:rPr lang="es-MX" b="0" i="0" dirty="0">
                <a:effectLst/>
                <a:latin typeface="var(--font-serif)"/>
              </a:rPr>
              <a:t>sudo </a:t>
            </a:r>
            <a:r>
              <a:rPr lang="es-MX" b="0" i="0" dirty="0" err="1">
                <a:effectLst/>
                <a:latin typeface="var(--font-serif)"/>
              </a:rPr>
              <a:t>apt-get</a:t>
            </a:r>
            <a:r>
              <a:rPr lang="es-MX" b="0" i="0" dirty="0">
                <a:effectLst/>
                <a:latin typeface="var(--font-serif)"/>
              </a:rPr>
              <a:t> </a:t>
            </a:r>
            <a:r>
              <a:rPr lang="es-MX" b="0" i="0" dirty="0" err="1">
                <a:effectLst/>
                <a:latin typeface="var(--font-serif)"/>
              </a:rPr>
              <a:t>install</a:t>
            </a:r>
            <a:r>
              <a:rPr lang="es-MX" b="0" i="0" dirty="0">
                <a:effectLst/>
                <a:latin typeface="var(--font-serif)"/>
              </a:rPr>
              <a:t> </a:t>
            </a:r>
            <a:r>
              <a:rPr lang="es-MX" b="0" i="0" dirty="0" err="1">
                <a:effectLst/>
                <a:latin typeface="var(--font-serif)"/>
              </a:rPr>
              <a:t>mysql</a:t>
            </a:r>
            <a:r>
              <a:rPr lang="es-MX" b="0" i="0" dirty="0">
                <a:effectLst/>
                <a:latin typeface="var(--font-serif)"/>
              </a:rPr>
              <a:t>-server</a:t>
            </a:r>
          </a:p>
          <a:p>
            <a:pPr algn="l" fontAlgn="base"/>
            <a:r>
              <a:rPr lang="es-MX" b="0" i="0" dirty="0">
                <a:effectLst/>
                <a:latin typeface="var(--font-serif)"/>
              </a:rPr>
              <a:t>A continuación, siga las indicaciones para completar el proceso de instalación. Una vez que MySQL está instalado, puede configurarlo según sea necesario utilizando las diversas opciones de configuración que ofrece la utilidad MySQL.</a:t>
            </a:r>
          </a:p>
          <a:p>
            <a:endParaRPr lang="es-CO" dirty="0"/>
          </a:p>
        </p:txBody>
      </p:sp>
    </p:spTree>
    <p:extLst>
      <p:ext uri="{BB962C8B-B14F-4D97-AF65-F5344CB8AC3E}">
        <p14:creationId xmlns:p14="http://schemas.microsoft.com/office/powerpoint/2010/main" val="1497842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2A4573-BA5B-8A88-F42F-BEF19044D966}"/>
              </a:ext>
            </a:extLst>
          </p:cNvPr>
          <p:cNvSpPr>
            <a:spLocks noGrp="1"/>
          </p:cNvSpPr>
          <p:nvPr>
            <p:ph type="title"/>
          </p:nvPr>
        </p:nvSpPr>
        <p:spPr/>
        <p:txBody>
          <a:bodyPr>
            <a:normAutofit fontScale="90000"/>
          </a:bodyPr>
          <a:lstStyle/>
          <a:p>
            <a:r>
              <a:rPr lang="es-MX" b="1" i="0" dirty="0">
                <a:effectLst/>
                <a:latin typeface="-apple-system"/>
              </a:rPr>
              <a:t>Cómo instalar MySQL desde el repositorio de </a:t>
            </a:r>
            <a:r>
              <a:rPr lang="es-MX" b="1" i="0" dirty="0" err="1">
                <a:effectLst/>
                <a:latin typeface="-apple-system"/>
              </a:rPr>
              <a:t>LInux</a:t>
            </a:r>
            <a:br>
              <a:rPr lang="es-MX" b="1" i="0" dirty="0">
                <a:effectLst/>
                <a:latin typeface="-apple-system"/>
              </a:rPr>
            </a:br>
            <a:endParaRPr lang="es-CO" dirty="0"/>
          </a:p>
        </p:txBody>
      </p:sp>
      <p:sp>
        <p:nvSpPr>
          <p:cNvPr id="3" name="Marcador de contenido 2">
            <a:extLst>
              <a:ext uri="{FF2B5EF4-FFF2-40B4-BE49-F238E27FC236}">
                <a16:creationId xmlns:a16="http://schemas.microsoft.com/office/drawing/2014/main" id="{61056C3E-FAD0-2CAC-3686-D3ACA674AD39}"/>
              </a:ext>
            </a:extLst>
          </p:cNvPr>
          <p:cNvSpPr>
            <a:spLocks noGrp="1"/>
          </p:cNvSpPr>
          <p:nvPr>
            <p:ph idx="1"/>
          </p:nvPr>
        </p:nvSpPr>
        <p:spPr/>
        <p:txBody>
          <a:bodyPr/>
          <a:lstStyle/>
          <a:p>
            <a:pPr fontAlgn="base"/>
            <a:r>
              <a:rPr lang="es-MX" b="0" i="0" dirty="0">
                <a:effectLst/>
                <a:latin typeface="inherit"/>
              </a:rPr>
              <a:t>Primero, descargue el instalador de MySQL desde el repositorio de software de Ubuntu.</a:t>
            </a:r>
          </a:p>
          <a:p>
            <a:pPr fontAlgn="base"/>
            <a:r>
              <a:rPr lang="es-MX" b="0" i="0" dirty="0">
                <a:effectLst/>
                <a:latin typeface="inherit"/>
              </a:rPr>
              <a:t>A continuación, ejecute el instalador y siga las indicaciones para completar el proceso de instalación.</a:t>
            </a:r>
          </a:p>
          <a:p>
            <a:pPr fontAlgn="base"/>
            <a:r>
              <a:rPr lang="es-MX" b="0" i="0" dirty="0">
                <a:effectLst/>
                <a:latin typeface="inherit"/>
              </a:rPr>
              <a:t>Por último, configure las opciones de MySQL según sea necesario para satisfacer sus necesidades individuales o los requisitos de la aplicación. Esto puede incluir la creación de bases de datos, la configuración de cuentas de usuario, etc.</a:t>
            </a:r>
          </a:p>
          <a:p>
            <a:endParaRPr lang="es-CO" dirty="0"/>
          </a:p>
        </p:txBody>
      </p:sp>
    </p:spTree>
    <p:extLst>
      <p:ext uri="{BB962C8B-B14F-4D97-AF65-F5344CB8AC3E}">
        <p14:creationId xmlns:p14="http://schemas.microsoft.com/office/powerpoint/2010/main" val="59852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FC0A5-B4FB-4AB8-87BD-F876631DE0AC}"/>
              </a:ext>
            </a:extLst>
          </p:cNvPr>
          <p:cNvSpPr>
            <a:spLocks noGrp="1"/>
          </p:cNvSpPr>
          <p:nvPr>
            <p:ph type="title"/>
          </p:nvPr>
        </p:nvSpPr>
        <p:spPr/>
        <p:txBody>
          <a:bodyPr/>
          <a:lstStyle/>
          <a:p>
            <a:r>
              <a:rPr lang="es-CO" dirty="0"/>
              <a:t>Creación de usuarios en </a:t>
            </a:r>
            <a:r>
              <a:rPr lang="es-CO" dirty="0" err="1"/>
              <a:t>postgresql</a:t>
            </a:r>
            <a:endParaRPr lang="es-CO" dirty="0"/>
          </a:p>
        </p:txBody>
      </p:sp>
      <p:sp>
        <p:nvSpPr>
          <p:cNvPr id="3" name="Marcador de contenido 2">
            <a:extLst>
              <a:ext uri="{FF2B5EF4-FFF2-40B4-BE49-F238E27FC236}">
                <a16:creationId xmlns:a16="http://schemas.microsoft.com/office/drawing/2014/main" id="{39AC4326-8F19-A6C4-58A5-F2273F2EDA95}"/>
              </a:ext>
            </a:extLst>
          </p:cNvPr>
          <p:cNvSpPr>
            <a:spLocks noGrp="1"/>
          </p:cNvSpPr>
          <p:nvPr>
            <p:ph idx="1"/>
          </p:nvPr>
        </p:nvSpPr>
        <p:spPr/>
        <p:txBody>
          <a:bodyPr/>
          <a:lstStyle/>
          <a:p>
            <a:r>
              <a:rPr lang="es-MX" dirty="0"/>
              <a:t>Para crear un usuario en PostgreSQL necesitamos saber el nombre de usuario, la contraseña y la IP desde la que estará permitido su acceso (o si se debe dejar abierto desde cualquier dirección). Una vez tengamos claros estos parámetros, abriremos una conexión desde la forma que más nos guste y ejecutaremos la siguiente sentencia:</a:t>
            </a:r>
          </a:p>
          <a:p>
            <a:endParaRPr lang="es-MX" dirty="0"/>
          </a:p>
          <a:p>
            <a:r>
              <a:rPr lang="es-MX" dirty="0" err="1"/>
              <a:t>create</a:t>
            </a:r>
            <a:r>
              <a:rPr lang="es-MX" dirty="0"/>
              <a:t> </a:t>
            </a:r>
            <a:r>
              <a:rPr lang="es-MX" dirty="0" err="1"/>
              <a:t>user</a:t>
            </a:r>
            <a:r>
              <a:rPr lang="es-MX" dirty="0"/>
              <a:t> pepito </a:t>
            </a:r>
            <a:r>
              <a:rPr lang="es-MX" dirty="0" err="1"/>
              <a:t>with</a:t>
            </a:r>
            <a:r>
              <a:rPr lang="es-MX" dirty="0"/>
              <a:t> </a:t>
            </a:r>
            <a:r>
              <a:rPr lang="es-MX" dirty="0" err="1"/>
              <a:t>encrypted</a:t>
            </a:r>
            <a:r>
              <a:rPr lang="es-MX" dirty="0"/>
              <a:t> </a:t>
            </a:r>
            <a:r>
              <a:rPr lang="es-MX" dirty="0" err="1"/>
              <a:t>password</a:t>
            </a:r>
            <a:r>
              <a:rPr lang="es-MX" dirty="0"/>
              <a:t> '</a:t>
            </a:r>
            <a:r>
              <a:rPr lang="es-MX" dirty="0" err="1"/>
              <a:t>pepitoPass</a:t>
            </a:r>
            <a:r>
              <a:rPr lang="es-MX" dirty="0"/>
              <a:t>';</a:t>
            </a:r>
            <a:endParaRPr lang="es-CO" dirty="0"/>
          </a:p>
        </p:txBody>
      </p:sp>
    </p:spTree>
    <p:extLst>
      <p:ext uri="{BB962C8B-B14F-4D97-AF65-F5344CB8AC3E}">
        <p14:creationId xmlns:p14="http://schemas.microsoft.com/office/powerpoint/2010/main" val="420334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CDDC6D-1A10-AC6C-C133-87D9F4FB25DD}"/>
              </a:ext>
            </a:extLst>
          </p:cNvPr>
          <p:cNvSpPr>
            <a:spLocks noGrp="1"/>
          </p:cNvSpPr>
          <p:nvPr>
            <p:ph type="title"/>
          </p:nvPr>
        </p:nvSpPr>
        <p:spPr/>
        <p:txBody>
          <a:bodyPr/>
          <a:lstStyle/>
          <a:p>
            <a:r>
              <a:rPr lang="es-CO" dirty="0"/>
              <a:t>Como otorgar privilegios en </a:t>
            </a:r>
            <a:r>
              <a:rPr lang="es-CO" dirty="0" err="1"/>
              <a:t>postgrestsql</a:t>
            </a:r>
            <a:endParaRPr lang="es-CO" dirty="0"/>
          </a:p>
        </p:txBody>
      </p:sp>
      <p:sp>
        <p:nvSpPr>
          <p:cNvPr id="3" name="Marcador de contenido 2">
            <a:extLst>
              <a:ext uri="{FF2B5EF4-FFF2-40B4-BE49-F238E27FC236}">
                <a16:creationId xmlns:a16="http://schemas.microsoft.com/office/drawing/2014/main" id="{B2794143-9C65-0902-8F67-217270CCAF6B}"/>
              </a:ext>
            </a:extLst>
          </p:cNvPr>
          <p:cNvSpPr>
            <a:spLocks noGrp="1"/>
          </p:cNvSpPr>
          <p:nvPr>
            <p:ph idx="1"/>
          </p:nvPr>
        </p:nvSpPr>
        <p:spPr/>
        <p:txBody>
          <a:bodyPr>
            <a:normAutofit fontScale="92500" lnSpcReduction="20000"/>
          </a:bodyPr>
          <a:lstStyle/>
          <a:p>
            <a:r>
              <a:rPr lang="es-MX" dirty="0"/>
              <a:t>En la mayoría de las ocasiones, si tenemos un usuario por base de datos, será suficiente con dar el permiso ALL, o como mínimo los necesarios para manejar los registros de la base de datos. Sea como fuere, para dar permisos a un usuario sobre una base de datos deberíamos escribir la siguiente sentencia SQL:</a:t>
            </a:r>
          </a:p>
          <a:p>
            <a:endParaRPr lang="es-MX" dirty="0"/>
          </a:p>
          <a:p>
            <a:r>
              <a:rPr lang="es-MX" dirty="0" err="1"/>
              <a:t>grant</a:t>
            </a:r>
            <a:r>
              <a:rPr lang="es-MX" dirty="0"/>
              <a:t> </a:t>
            </a:r>
            <a:r>
              <a:rPr lang="es-MX" dirty="0" err="1"/>
              <a:t>all</a:t>
            </a:r>
            <a:r>
              <a:rPr lang="es-MX" dirty="0"/>
              <a:t> </a:t>
            </a:r>
            <a:r>
              <a:rPr lang="es-MX" dirty="0" err="1"/>
              <a:t>privileges</a:t>
            </a:r>
            <a:r>
              <a:rPr lang="es-MX" dirty="0"/>
              <a:t> </a:t>
            </a:r>
            <a:r>
              <a:rPr lang="es-MX" dirty="0" err="1"/>
              <a:t>on</a:t>
            </a:r>
            <a:r>
              <a:rPr lang="es-MX" dirty="0"/>
              <a:t> </a:t>
            </a:r>
            <a:r>
              <a:rPr lang="es-MX" dirty="0" err="1"/>
              <a:t>database</a:t>
            </a:r>
            <a:r>
              <a:rPr lang="es-MX" dirty="0"/>
              <a:t> </a:t>
            </a:r>
            <a:r>
              <a:rPr lang="es-MX" dirty="0" err="1"/>
              <a:t>pepito_app</a:t>
            </a:r>
            <a:r>
              <a:rPr lang="es-MX" dirty="0"/>
              <a:t> </a:t>
            </a:r>
            <a:r>
              <a:rPr lang="es-MX" dirty="0" err="1"/>
              <a:t>to</a:t>
            </a:r>
            <a:r>
              <a:rPr lang="es-MX" dirty="0"/>
              <a:t> pepito;</a:t>
            </a:r>
          </a:p>
          <a:p>
            <a:r>
              <a:rPr lang="es-MX" dirty="0"/>
              <a:t>Esta sentencia asigna todos los permisos sobre todos los objetos de la base de datos </a:t>
            </a:r>
            <a:r>
              <a:rPr lang="es-MX" dirty="0" err="1"/>
              <a:t>pepito_app</a:t>
            </a:r>
            <a:r>
              <a:rPr lang="es-MX" dirty="0"/>
              <a:t>. A partir de ese momento el usuario podrá crear, modificar o borrar objetos como tablas, secuencias, etc.. Y también operar con las tablas y los registros que contienen pudiendo insertar, actualizar, consultar y borrar las filas que contienen.</a:t>
            </a:r>
            <a:endParaRPr lang="es-CO" dirty="0"/>
          </a:p>
        </p:txBody>
      </p:sp>
    </p:spTree>
    <p:extLst>
      <p:ext uri="{BB962C8B-B14F-4D97-AF65-F5344CB8AC3E}">
        <p14:creationId xmlns:p14="http://schemas.microsoft.com/office/powerpoint/2010/main" val="4011033526"/>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33</TotalTime>
  <Words>942</Words>
  <Application>Microsoft Office PowerPoint</Application>
  <PresentationFormat>Panorámica</PresentationFormat>
  <Paragraphs>55</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-apple-system</vt:lpstr>
      <vt:lpstr>Arial</vt:lpstr>
      <vt:lpstr>Gill Sans MT</vt:lpstr>
      <vt:lpstr>inherit</vt:lpstr>
      <vt:lpstr>var(--font-serif)</vt:lpstr>
      <vt:lpstr>Galería</vt:lpstr>
      <vt:lpstr> Descarga MySQL en Linux y gestión de  usuarios </vt:lpstr>
      <vt:lpstr>Crear usuario </vt:lpstr>
      <vt:lpstr>Privilegios De los usuarios </vt:lpstr>
      <vt:lpstr>Presentación de PowerPoint</vt:lpstr>
      <vt:lpstr>Requisitos para instalar MySQL en Ubuntu</vt:lpstr>
      <vt:lpstr>Cómo instalar MySQL desde la consola de comandos de Linux </vt:lpstr>
      <vt:lpstr>Cómo instalar MySQL desde el repositorio de LInux </vt:lpstr>
      <vt:lpstr>Creación de usuarios en postgresql</vt:lpstr>
      <vt:lpstr>Como otorgar privilegios en postgrestsql</vt:lpstr>
      <vt:lpstr>Eliminación de permisos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Descarga MySQL en Linux y gestión de  usuarios</dc:title>
  <dc:creator>jehnsy.ooo@gmail.com</dc:creator>
  <cp:lastModifiedBy>jehnsy.ooo@gmail.com</cp:lastModifiedBy>
  <cp:revision>2</cp:revision>
  <dcterms:created xsi:type="dcterms:W3CDTF">2023-03-16T11:05:48Z</dcterms:created>
  <dcterms:modified xsi:type="dcterms:W3CDTF">2023-03-16T11:46:00Z</dcterms:modified>
</cp:coreProperties>
</file>