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1E7"/>
    <a:srgbClr val="17A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AA009-E9F1-4467-A82D-8D29268C14F3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29561-91F8-4877-A462-40F77D5AD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5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4FF7F-4BF4-8FDC-FFE6-BD840E8EF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53220-D389-FFD6-DC5E-8C1C51DB2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58C41-C39D-DD62-C08C-D6052AA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39E-8020-4D36-85EC-12F222760A2F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AAE24-B45C-4DA7-68F4-37748D11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5DE86-BB0F-5789-8356-2DF3274B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21F9-7E95-612F-E8EE-B66ADBDB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47F37-00D2-4887-012B-E13D29002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03DA6-BE5B-53FE-92DA-EB812EA0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6097-39AE-47B6-A75D-1E9D77B4818D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6C4AA-E871-8592-257C-603B0D21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1B333-9A6E-FDCA-4697-F933AA6D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B81534-52DE-127C-BD0F-3F2DAE23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DAE4A-0BF6-6F97-3A78-0266C1A1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23537-6676-B583-5DAF-2FA59E86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6CDF-61BB-4209-A9B1-F57188D54C79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F02B3-0C9E-7911-B2E0-596F7ED7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7CAEA-768A-9109-88AA-68FF3A55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C3E49-660D-C006-4012-D017EA9C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943C5-3079-2A2F-3B3A-D3627202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65B52-0011-0CD5-FE19-9AD07FC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3468-AE6F-4485-85C2-2FD85CC64C7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0A00C-DE04-9E43-4286-5CD56744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7F142-0EF8-A9DB-A693-0FC9AC19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B832-986E-2251-4F97-E983526C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09936-9452-0AEC-E97F-42559113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EC4F-24C6-54A4-8AF3-7F417ECF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3BE4-B9CE-40C2-BDC2-55E1085C6DD3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F8178-77B4-E5A4-76CF-F0BC0AAF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3C2E-ABD2-D536-3F24-C87BA6B0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8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74DC-4BF8-F11C-F527-9B99354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ED9E4-C021-74E5-FBD9-069B11D7F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69AC9-3B30-ECF1-1E5A-AF2AE245C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7A95A-4DC6-F240-C020-7C95C798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00F9-AE63-4357-8915-1A1BC2528988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88506-FE6F-D890-E8C9-0EE192B2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C7EAC-70B2-786A-10FC-13924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4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9D26-BF55-4718-7246-8BB4C8C6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2BD34-7259-09D1-C3CA-3B619B5E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91C71-6477-21D9-37C7-95538C20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2BF41-6BFA-CF6D-EC24-1293501C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780522-C10B-7C32-6C0E-C0E2BF8FD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959BD6-CA24-611C-F632-5319B5C1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3AC1-087D-43C3-82DB-E60D71221E80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387BB-0AE2-5293-8328-266591A3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786623-BA0E-8346-1D16-CBC5D589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2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D0245-CCBB-DC60-B5BF-BDC6EC95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C39B3-27D3-D662-DDB0-DFDE0B6D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3C88-E6C0-4C99-817B-A0CB29CDD2FC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BEACF-EBAB-8537-B6F5-356639CE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82DBD7-9FC3-8401-C1EC-B736786D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2B979-88E2-9E37-C40A-56C11E86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7BEA-5F56-4E41-B25C-03E1E89CE958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364E6-8742-479D-F6F4-9D541C5B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D95FF-77E5-0688-97C9-6A406E5A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5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8EA3D-4470-F4AB-559D-E194041D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0A179-3C07-A723-CF5C-380FA369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C4B48-0352-DE11-2919-9F5608112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29C824-9532-7025-28C5-FECFD710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34CE-C882-4349-879D-EB13B430CBB5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B4E99-E6FB-B7D7-AFEE-E4196039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BAA48-03C3-F791-2B18-C306A3C0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9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275D-C383-24C5-57E5-45712A1D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D23DD-156A-EC94-BD43-30DCE2DBA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7A971-FDF8-C2E0-9583-D0A1FA03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27B24C-EF52-BF63-90AF-1027BF2E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1749-21AF-4966-B22D-8F4BF1D95327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8DE54-3D11-FD39-13C6-CE13E609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F8B3D-36D1-4DF4-ABAB-C72798AB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8F557F-A095-2EC4-CB97-F0155A8F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04088-B819-15B2-C0B6-BDEDEA2D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E4F5A-3AFC-B102-AA23-2D3D3EB47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669C-029C-4213-8770-3B1E103FB766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64933-F6E1-AB6B-C850-6ADA9CA73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DF1D9-175E-A0E8-8DFB-7519741CA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9C72C-51C1-435B-B20F-E5531DA4B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2115C-48B8-44EC-31DE-09972A7C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기초 통계학과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0008CE-907F-87E5-0E5A-37E304E90DE7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A8966E-2D8F-19E8-9B8E-8A13854D6E18}"/>
              </a:ext>
            </a:extLst>
          </p:cNvPr>
          <p:cNvSpPr/>
          <p:nvPr/>
        </p:nvSpPr>
        <p:spPr>
          <a:xfrm>
            <a:off x="0" y="6561236"/>
            <a:ext cx="12192000" cy="306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987FCA-3CA7-1961-814C-FE2D54A56EEA}"/>
              </a:ext>
            </a:extLst>
          </p:cNvPr>
          <p:cNvSpPr/>
          <p:nvPr/>
        </p:nvSpPr>
        <p:spPr>
          <a:xfrm>
            <a:off x="1188720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BCA274-8176-F71C-811B-D7CBDC366BBE}"/>
              </a:ext>
            </a:extLst>
          </p:cNvPr>
          <p:cNvSpPr/>
          <p:nvPr/>
        </p:nvSpPr>
        <p:spPr>
          <a:xfrm>
            <a:off x="0" y="0"/>
            <a:ext cx="12192000" cy="306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04FC2-B2B8-36E6-D4DD-74E00210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51" y="0"/>
            <a:ext cx="10496548" cy="1152526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C7926-CD71-4372-2AE3-568E05D1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기초 다지기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분석을 하기 위한 기초 통계 지식 함양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통계적 지식이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분석에 언제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활용되는지 이해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8DFC5-AF8D-1A21-3CD0-1A2EBA56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 t="7903" r="5150" b="13054"/>
          <a:stretch/>
        </p:blipFill>
        <p:spPr>
          <a:xfrm>
            <a:off x="504825" y="104774"/>
            <a:ext cx="1190626" cy="104775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ED699A-B88A-C14E-5F14-39C8E5585928}"/>
              </a:ext>
            </a:extLst>
          </p:cNvPr>
          <p:cNvCxnSpPr>
            <a:cxnSpLocks/>
          </p:cNvCxnSpPr>
          <p:nvPr/>
        </p:nvCxnSpPr>
        <p:spPr>
          <a:xfrm>
            <a:off x="1695451" y="1060165"/>
            <a:ext cx="9791699" cy="5340"/>
          </a:xfrm>
          <a:prstGeom prst="line">
            <a:avLst/>
          </a:prstGeom>
          <a:ln w="19050">
            <a:solidFill>
              <a:srgbClr val="17A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24E282-3C19-4CAF-869A-204370144FAD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9350C-89B4-3299-CA18-37C2EB24401C}"/>
              </a:ext>
            </a:extLst>
          </p:cNvPr>
          <p:cNvSpPr/>
          <p:nvPr/>
        </p:nvSpPr>
        <p:spPr>
          <a:xfrm>
            <a:off x="0" y="6739946"/>
            <a:ext cx="12192000" cy="136525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EB8D59C-FFA6-724B-761A-6A4793C1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0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C61B7-6BC8-CEF0-B7CC-B6BC4FC9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통계량과 추정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가설검정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및 평가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8A688-E3A3-C85F-BDC9-F076A363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37B82B0-1244-25D3-C6EE-CB2C283170C7}"/>
              </a:ext>
            </a:extLst>
          </p:cNvPr>
          <p:cNvSpPr txBox="1">
            <a:spLocks/>
          </p:cNvSpPr>
          <p:nvPr/>
        </p:nvSpPr>
        <p:spPr>
          <a:xfrm>
            <a:off x="1695451" y="0"/>
            <a:ext cx="10496548" cy="115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주차별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커리큘럼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B5E585-6D1B-38AC-9926-7B6295F34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 t="7903" r="5150" b="13054"/>
          <a:stretch/>
        </p:blipFill>
        <p:spPr>
          <a:xfrm>
            <a:off x="504825" y="104774"/>
            <a:ext cx="1190626" cy="10477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222DA4-BE3A-0AD6-8EC1-2F8B9B09D449}"/>
              </a:ext>
            </a:extLst>
          </p:cNvPr>
          <p:cNvCxnSpPr>
            <a:cxnSpLocks/>
          </p:cNvCxnSpPr>
          <p:nvPr/>
        </p:nvCxnSpPr>
        <p:spPr>
          <a:xfrm>
            <a:off x="1695451" y="1060165"/>
            <a:ext cx="9791699" cy="5340"/>
          </a:xfrm>
          <a:prstGeom prst="line">
            <a:avLst/>
          </a:prstGeom>
          <a:ln w="19050">
            <a:solidFill>
              <a:srgbClr val="17A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27AB5-B88E-E978-EA4C-C2632FC2B1E3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510F21-7D03-0FC5-9947-6FA13B75A883}"/>
              </a:ext>
            </a:extLst>
          </p:cNvPr>
          <p:cNvSpPr/>
          <p:nvPr/>
        </p:nvSpPr>
        <p:spPr>
          <a:xfrm>
            <a:off x="0" y="6739946"/>
            <a:ext cx="12192000" cy="136525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C61B7-6BC8-CEF0-B7CC-B6BC4FC9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머신러닝의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기본적인 구조에 대한 기초 다지기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지도학습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비지도학습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Train, Validation, Test set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Imbalanced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과대적합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(Overfitting) 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과소적합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(Underfitting)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EC87-A608-FD3D-FD3E-C9D907AA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9799566-D368-3773-B45C-BD642EF72A32}"/>
              </a:ext>
            </a:extLst>
          </p:cNvPr>
          <p:cNvSpPr txBox="1">
            <a:spLocks/>
          </p:cNvSpPr>
          <p:nvPr/>
        </p:nvSpPr>
        <p:spPr>
          <a:xfrm>
            <a:off x="1695451" y="0"/>
            <a:ext cx="10496548" cy="115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세부 커리큘럼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0E2314-3B3D-6B3F-E488-D202CD193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 t="7903" r="5150" b="13054"/>
          <a:stretch/>
        </p:blipFill>
        <p:spPr>
          <a:xfrm>
            <a:off x="504825" y="104774"/>
            <a:ext cx="1190626" cy="10477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91FE99-EF70-A750-D61F-195C5B06D771}"/>
              </a:ext>
            </a:extLst>
          </p:cNvPr>
          <p:cNvCxnSpPr>
            <a:cxnSpLocks/>
          </p:cNvCxnSpPr>
          <p:nvPr/>
        </p:nvCxnSpPr>
        <p:spPr>
          <a:xfrm>
            <a:off x="1695451" y="1060165"/>
            <a:ext cx="9791699" cy="5340"/>
          </a:xfrm>
          <a:prstGeom prst="line">
            <a:avLst/>
          </a:prstGeom>
          <a:ln w="19050">
            <a:solidFill>
              <a:srgbClr val="17A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10A4C3-E184-B0F5-1559-15A8791479B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4664D9-D465-841F-6F22-020E8E6FE566}"/>
              </a:ext>
            </a:extLst>
          </p:cNvPr>
          <p:cNvSpPr/>
          <p:nvPr/>
        </p:nvSpPr>
        <p:spPr>
          <a:xfrm>
            <a:off x="0" y="6739946"/>
            <a:ext cx="12192000" cy="136525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7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C61B7-6BC8-CEF0-B7CC-B6BC4FC95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목적 </a:t>
                </a:r>
                <a:r>
                  <a:rPr lang="en-US" altLang="ko-KR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통계량과 추정 방법에는 무엇이 있고</a:t>
                </a:r>
                <a:r>
                  <a:rPr lang="en-US" altLang="ko-KR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왜 사용하는지</a:t>
                </a:r>
                <a:r>
                  <a:rPr lang="en-US" altLang="ko-KR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모수와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표본통계량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평균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비율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분산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표준편차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Z-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분포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t-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분포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분포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F-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분포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점추정과 구간추정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최대가능도추정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신뢰도와 신뢰구간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유의수준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C61B7-6BC8-CEF0-B7CC-B6BC4FC95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ED0FF-B16D-77DC-1CF5-A7BA8B9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9CA9EE-9436-E3EA-DA5F-3026CEAF349B}"/>
              </a:ext>
            </a:extLst>
          </p:cNvPr>
          <p:cNvSpPr txBox="1">
            <a:spLocks/>
          </p:cNvSpPr>
          <p:nvPr/>
        </p:nvSpPr>
        <p:spPr>
          <a:xfrm>
            <a:off x="1695451" y="0"/>
            <a:ext cx="10496548" cy="115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세부 커리큘럼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통계량과 추정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6AF4B4-7129-DA3D-8CA5-DEF91F586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" t="7903" r="5150" b="13054"/>
          <a:stretch/>
        </p:blipFill>
        <p:spPr>
          <a:xfrm>
            <a:off x="504825" y="104774"/>
            <a:ext cx="1190626" cy="10477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8B64D5E-6ED0-93EC-74BA-D6A7C502C197}"/>
              </a:ext>
            </a:extLst>
          </p:cNvPr>
          <p:cNvCxnSpPr>
            <a:cxnSpLocks/>
          </p:cNvCxnSpPr>
          <p:nvPr/>
        </p:nvCxnSpPr>
        <p:spPr>
          <a:xfrm>
            <a:off x="1695451" y="1060165"/>
            <a:ext cx="9791699" cy="5340"/>
          </a:xfrm>
          <a:prstGeom prst="line">
            <a:avLst/>
          </a:prstGeom>
          <a:ln w="19050">
            <a:solidFill>
              <a:srgbClr val="17A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5B804-F65C-93E9-A41D-1815C394A149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689600-8C70-7407-AA6A-61961B0242BA}"/>
              </a:ext>
            </a:extLst>
          </p:cNvPr>
          <p:cNvSpPr/>
          <p:nvPr/>
        </p:nvSpPr>
        <p:spPr>
          <a:xfrm>
            <a:off x="0" y="6739946"/>
            <a:ext cx="12192000" cy="136525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C61B7-6BC8-CEF0-B7CC-B6BC4FC9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가설검정이란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무엇이고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진행되는 것인지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가설검정의 개념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귀무가설과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대립가설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오류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오류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검정통계량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검정력과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유의확률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(p-value)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1E408-A0A5-3057-989E-A14C691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2D90B7E-BEDC-6963-0457-D3997D0CF4C9}"/>
              </a:ext>
            </a:extLst>
          </p:cNvPr>
          <p:cNvSpPr txBox="1">
            <a:spLocks/>
          </p:cNvSpPr>
          <p:nvPr/>
        </p:nvSpPr>
        <p:spPr>
          <a:xfrm>
            <a:off x="1695451" y="0"/>
            <a:ext cx="10496548" cy="115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세부 커리큘럼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5D544-1FD9-120D-4B0F-DFC03321E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 t="7903" r="5150" b="13054"/>
          <a:stretch/>
        </p:blipFill>
        <p:spPr>
          <a:xfrm>
            <a:off x="504825" y="104774"/>
            <a:ext cx="1190626" cy="10477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B4DCAE-ECCA-4694-5833-984463C1729A}"/>
              </a:ext>
            </a:extLst>
          </p:cNvPr>
          <p:cNvCxnSpPr>
            <a:cxnSpLocks/>
          </p:cNvCxnSpPr>
          <p:nvPr/>
        </p:nvCxnSpPr>
        <p:spPr>
          <a:xfrm>
            <a:off x="1695451" y="1060165"/>
            <a:ext cx="9791699" cy="5340"/>
          </a:xfrm>
          <a:prstGeom prst="line">
            <a:avLst/>
          </a:prstGeom>
          <a:ln w="19050">
            <a:solidFill>
              <a:srgbClr val="17A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39CCF8-85F5-198D-6AED-6C3BED8CBDF7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60A3E1-880B-CF1A-EDA5-081FDA13D176}"/>
              </a:ext>
            </a:extLst>
          </p:cNvPr>
          <p:cNvSpPr/>
          <p:nvPr/>
        </p:nvSpPr>
        <p:spPr>
          <a:xfrm>
            <a:off x="0" y="6739946"/>
            <a:ext cx="12192000" cy="136525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C61B7-6BC8-CEF0-B7CC-B6BC4FC95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646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목적 </a:t>
                </a:r>
                <a:r>
                  <a:rPr lang="en-US" altLang="ko-KR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3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통계를 이용한 회귀와 분류 방법과 평가 기준</a:t>
                </a:r>
                <a:endParaRPr lang="en-US" altLang="ko-KR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회귀분석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로지스틱 회귀 개념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최소제곱법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회귀모델 평가기준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MSE, RMSE,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Odds &amp; Odds Ratio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Confusion Matrix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arenR"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분류모델 평가기준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정확도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민감도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정밀도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F1-score, AUROC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6C61B7-6BC8-CEF0-B7CC-B6BC4FC95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646" y="1825625"/>
                <a:ext cx="10515600" cy="4351338"/>
              </a:xfrm>
              <a:blipFill>
                <a:blip r:embed="rId2"/>
                <a:stretch>
                  <a:fillRect l="-1449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7B891-CF60-5466-8744-15359746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C72C-51C1-435B-B20F-E5531DA4B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B56BDD0-E1A1-D665-80CA-4DB41D048785}"/>
              </a:ext>
            </a:extLst>
          </p:cNvPr>
          <p:cNvSpPr txBox="1">
            <a:spLocks/>
          </p:cNvSpPr>
          <p:nvPr/>
        </p:nvSpPr>
        <p:spPr>
          <a:xfrm>
            <a:off x="1695451" y="0"/>
            <a:ext cx="10496548" cy="1152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세부 커리큘럼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및 평가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BC4A9-FD6E-18F2-A494-C6DE29A9B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" t="7903" r="5150" b="13054"/>
          <a:stretch/>
        </p:blipFill>
        <p:spPr>
          <a:xfrm>
            <a:off x="504825" y="104774"/>
            <a:ext cx="1190626" cy="104775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BC830A-A9F2-6B7D-C753-84D5F8AF8798}"/>
              </a:ext>
            </a:extLst>
          </p:cNvPr>
          <p:cNvCxnSpPr>
            <a:cxnSpLocks/>
          </p:cNvCxnSpPr>
          <p:nvPr/>
        </p:nvCxnSpPr>
        <p:spPr>
          <a:xfrm>
            <a:off x="1695451" y="1060165"/>
            <a:ext cx="9791699" cy="5340"/>
          </a:xfrm>
          <a:prstGeom prst="line">
            <a:avLst/>
          </a:prstGeom>
          <a:ln w="19050">
            <a:solidFill>
              <a:srgbClr val="17A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C8CAF-B869-4FB8-9C13-29D41005A6C0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AB906-9511-2EF2-6727-F441EAF267CE}"/>
              </a:ext>
            </a:extLst>
          </p:cNvPr>
          <p:cNvSpPr/>
          <p:nvPr/>
        </p:nvSpPr>
        <p:spPr>
          <a:xfrm>
            <a:off x="0" y="6739946"/>
            <a:ext cx="12192000" cy="136525"/>
          </a:xfrm>
          <a:prstGeom prst="rect">
            <a:avLst/>
          </a:prstGeom>
          <a:solidFill>
            <a:srgbClr val="1BB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3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234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맑은 고딕</vt:lpstr>
      <vt:lpstr>Arial</vt:lpstr>
      <vt:lpstr>Cambria Math</vt:lpstr>
      <vt:lpstr>Wingdings</vt:lpstr>
      <vt:lpstr>Office 테마</vt:lpstr>
      <vt:lpstr>기초 통계학과 머신러닝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제후 전</dc:creator>
  <cp:lastModifiedBy>제후 전</cp:lastModifiedBy>
  <cp:revision>37</cp:revision>
  <dcterms:created xsi:type="dcterms:W3CDTF">2024-08-26T13:21:24Z</dcterms:created>
  <dcterms:modified xsi:type="dcterms:W3CDTF">2024-08-26T16:32:05Z</dcterms:modified>
</cp:coreProperties>
</file>