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6" r:id="rId3"/>
  </p:sldIdLst>
  <p:sldSz cx="6119813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8F8F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60" d="100"/>
          <a:sy n="260" d="100"/>
        </p:scale>
        <p:origin x="-522" y="-2460"/>
      </p:cViewPr>
      <p:guideLst>
        <p:guide orient="horz" pos="2160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23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95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8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8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0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9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4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737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4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6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90F5-D263-4BFD-99CE-EF718AEEFCD3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E970-59E3-47D5-841B-D55D6B3641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3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microsoft.com/office/2007/relationships/hdphoto" Target="../media/hdphoto9.wdp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5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microsoft.com/office/2007/relationships/hdphoto" Target="../media/hdphoto9.wdp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358309" y="2748950"/>
            <a:ext cx="524448" cy="14995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6709" y="2506259"/>
            <a:ext cx="1505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Hypothesis </a:t>
            </a:r>
            <a:r>
              <a:rPr lang="en-US" sz="500" b="1" dirty="0" smtClean="0"/>
              <a:t>A</a:t>
            </a:r>
          </a:p>
          <a:p>
            <a:pPr algn="ctr"/>
            <a:r>
              <a:rPr lang="en-US" sz="500" b="1" dirty="0" smtClean="0"/>
              <a:t>(Ancestral to all </a:t>
            </a:r>
            <a:r>
              <a:rPr lang="en-US" sz="500" b="1" dirty="0" err="1"/>
              <a:t>D</a:t>
            </a:r>
            <a:r>
              <a:rPr lang="en-US" sz="500" b="1" dirty="0" err="1" smtClean="0"/>
              <a:t>ecapodiormes</a:t>
            </a:r>
            <a:r>
              <a:rPr lang="en-US" sz="500" b="1" dirty="0" smtClean="0"/>
              <a:t> except </a:t>
            </a:r>
            <a:r>
              <a:rPr lang="en-US" sz="500" b="1" dirty="0" err="1" smtClean="0"/>
              <a:t>Sepiida</a:t>
            </a:r>
            <a:r>
              <a:rPr lang="en-US" sz="500" b="1" dirty="0" smtClean="0"/>
              <a:t>)</a:t>
            </a:r>
            <a:endParaRPr lang="en-US" sz="500" b="1" dirty="0"/>
          </a:p>
        </p:txBody>
      </p:sp>
      <p:sp>
        <p:nvSpPr>
          <p:cNvPr id="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40" y="2713688"/>
            <a:ext cx="338233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Strugnell et al 2017</a:t>
            </a:r>
            <a:endParaRPr kumimoji="0" lang="pt-PT" altLang="pt-PT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Freeform 206">
            <a:extLst>
              <a:ext uri="{FF2B5EF4-FFF2-40B4-BE49-F238E27FC236}">
                <a16:creationId xmlns="" xmlns:a16="http://schemas.microsoft.com/office/drawing/2014/main" id="{42C508C3-A07B-4239-8EB8-6F4F6C66A58C}"/>
              </a:ext>
            </a:extLst>
          </p:cNvPr>
          <p:cNvSpPr>
            <a:spLocks/>
          </p:cNvSpPr>
          <p:nvPr/>
        </p:nvSpPr>
        <p:spPr bwMode="auto">
          <a:xfrm rot="10800000">
            <a:off x="1804267" y="2937100"/>
            <a:ext cx="127530" cy="774152"/>
          </a:xfrm>
          <a:custGeom>
            <a:avLst/>
            <a:gdLst>
              <a:gd name="T0" fmla="*/ 0 w 42"/>
              <a:gd name="T1" fmla="*/ 507 h 507"/>
              <a:gd name="T2" fmla="*/ 0 w 42"/>
              <a:gd name="T3" fmla="*/ 0 h 507"/>
              <a:gd name="T4" fmla="*/ 42 w 42"/>
              <a:gd name="T5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07">
                <a:moveTo>
                  <a:pt x="0" y="507"/>
                </a:moveTo>
                <a:lnTo>
                  <a:pt x="0" y="0"/>
                </a:lnTo>
                <a:lnTo>
                  <a:pt x="4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206">
            <a:extLst>
              <a:ext uri="{FF2B5EF4-FFF2-40B4-BE49-F238E27FC236}">
                <a16:creationId xmlns="" xmlns:a16="http://schemas.microsoft.com/office/drawing/2014/main" id="{42C508C3-A07B-4239-8EB8-6F4F6C66A58C}"/>
              </a:ext>
            </a:extLst>
          </p:cNvPr>
          <p:cNvSpPr>
            <a:spLocks/>
          </p:cNvSpPr>
          <p:nvPr/>
        </p:nvSpPr>
        <p:spPr bwMode="auto">
          <a:xfrm>
            <a:off x="1933252" y="2903763"/>
            <a:ext cx="66675" cy="804865"/>
          </a:xfrm>
          <a:custGeom>
            <a:avLst/>
            <a:gdLst>
              <a:gd name="T0" fmla="*/ 0 w 42"/>
              <a:gd name="T1" fmla="*/ 507 h 507"/>
              <a:gd name="T2" fmla="*/ 0 w 42"/>
              <a:gd name="T3" fmla="*/ 0 h 507"/>
              <a:gd name="T4" fmla="*/ 42 w 42"/>
              <a:gd name="T5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07">
                <a:moveTo>
                  <a:pt x="0" y="507"/>
                </a:moveTo>
                <a:lnTo>
                  <a:pt x="0" y="0"/>
                </a:lnTo>
                <a:lnTo>
                  <a:pt x="42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AutoShape 152">
            <a:extLst>
              <a:ext uri="{FF2B5EF4-FFF2-40B4-BE49-F238E27FC236}">
                <a16:creationId xmlns="" xmlns:a16="http://schemas.microsoft.com/office/drawing/2014/main" id="{1B770015-E1A5-431A-B861-A7A94325EFB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616002" y="217083"/>
            <a:ext cx="4406913" cy="68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angle 154">
            <a:extLst>
              <a:ext uri="{FF2B5EF4-FFF2-40B4-BE49-F238E27FC236}">
                <a16:creationId xmlns="" xmlns:a16="http://schemas.microsoft.com/office/drawing/2014/main" id="{5B34F36B-9CBB-4034-B9E7-4B243F7F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92" y="302086"/>
            <a:ext cx="87043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Ommastrephes</a:t>
            </a:r>
            <a:r>
              <a:rPr kumimoji="0" lang="pt-PT" altLang="pt-PT" sz="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bartramii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6" name="Freeform 155">
            <a:extLst>
              <a:ext uri="{FF2B5EF4-FFF2-40B4-BE49-F238E27FC236}">
                <a16:creationId xmlns="" xmlns:a16="http://schemas.microsoft.com/office/drawing/2014/main" id="{E619E01D-4AC9-4194-AB7C-BDB703883218}"/>
              </a:ext>
            </a:extLst>
          </p:cNvPr>
          <p:cNvSpPr>
            <a:spLocks/>
          </p:cNvSpPr>
          <p:nvPr/>
        </p:nvSpPr>
        <p:spPr bwMode="auto">
          <a:xfrm>
            <a:off x="2442841" y="365343"/>
            <a:ext cx="269876" cy="84138"/>
          </a:xfrm>
          <a:custGeom>
            <a:avLst/>
            <a:gdLst>
              <a:gd name="T0" fmla="*/ 0 w 170"/>
              <a:gd name="T1" fmla="*/ 53 h 53"/>
              <a:gd name="T2" fmla="*/ 0 w 170"/>
              <a:gd name="T3" fmla="*/ 0 h 53"/>
              <a:gd name="T4" fmla="*/ 170 w 170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53">
                <a:moveTo>
                  <a:pt x="0" y="53"/>
                </a:moveTo>
                <a:lnTo>
                  <a:pt x="0" y="0"/>
                </a:lnTo>
                <a:lnTo>
                  <a:pt x="170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angle 156">
            <a:extLst>
              <a:ext uri="{FF2B5EF4-FFF2-40B4-BE49-F238E27FC236}">
                <a16:creationId xmlns="" xmlns:a16="http://schemas.microsoft.com/office/drawing/2014/main" id="{E579AE5C-F74B-4E29-B031-DB083670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91" y="479644"/>
            <a:ext cx="94737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Sthenoteuthis oualaniensis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8" name="Freeform 157">
            <a:extLst>
              <a:ext uri="{FF2B5EF4-FFF2-40B4-BE49-F238E27FC236}">
                <a16:creationId xmlns="" xmlns:a16="http://schemas.microsoft.com/office/drawing/2014/main" id="{FE0AD5F2-FD41-470D-AF77-3DE846576A2A}"/>
              </a:ext>
            </a:extLst>
          </p:cNvPr>
          <p:cNvSpPr>
            <a:spLocks/>
          </p:cNvSpPr>
          <p:nvPr/>
        </p:nvSpPr>
        <p:spPr bwMode="auto">
          <a:xfrm>
            <a:off x="2442841" y="457419"/>
            <a:ext cx="179388" cy="84138"/>
          </a:xfrm>
          <a:custGeom>
            <a:avLst/>
            <a:gdLst>
              <a:gd name="T0" fmla="*/ 0 w 113"/>
              <a:gd name="T1" fmla="*/ 0 h 53"/>
              <a:gd name="T2" fmla="*/ 0 w 113"/>
              <a:gd name="T3" fmla="*/ 53 h 53"/>
              <a:gd name="T4" fmla="*/ 113 w 113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3">
                <a:moveTo>
                  <a:pt x="0" y="0"/>
                </a:moveTo>
                <a:lnTo>
                  <a:pt x="0" y="53"/>
                </a:lnTo>
                <a:lnTo>
                  <a:pt x="113" y="53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Freeform 158">
            <a:extLst>
              <a:ext uri="{FF2B5EF4-FFF2-40B4-BE49-F238E27FC236}">
                <a16:creationId xmlns="" xmlns:a16="http://schemas.microsoft.com/office/drawing/2014/main" id="{341A96C6-0136-45F6-84AB-B69E42BC8D62}"/>
              </a:ext>
            </a:extLst>
          </p:cNvPr>
          <p:cNvSpPr>
            <a:spLocks/>
          </p:cNvSpPr>
          <p:nvPr/>
        </p:nvSpPr>
        <p:spPr bwMode="auto">
          <a:xfrm>
            <a:off x="2401566" y="454244"/>
            <a:ext cx="41275" cy="127000"/>
          </a:xfrm>
          <a:custGeom>
            <a:avLst/>
            <a:gdLst>
              <a:gd name="T0" fmla="*/ 0 w 26"/>
              <a:gd name="T1" fmla="*/ 80 h 80"/>
              <a:gd name="T2" fmla="*/ 0 w 26"/>
              <a:gd name="T3" fmla="*/ 0 h 80"/>
              <a:gd name="T4" fmla="*/ 26 w 26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80">
                <a:moveTo>
                  <a:pt x="0" y="80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Rectangle 159">
            <a:extLst>
              <a:ext uri="{FF2B5EF4-FFF2-40B4-BE49-F238E27FC236}">
                <a16:creationId xmlns="" xmlns:a16="http://schemas.microsoft.com/office/drawing/2014/main" id="{12212C28-3178-4509-8877-A23420B3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566" y="655857"/>
            <a:ext cx="56425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Dosidicus gigas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1" name="Freeform 160">
            <a:extLst>
              <a:ext uri="{FF2B5EF4-FFF2-40B4-BE49-F238E27FC236}">
                <a16:creationId xmlns="" xmlns:a16="http://schemas.microsoft.com/office/drawing/2014/main" id="{93906E4B-069C-4275-A56D-D6C4965A235B}"/>
              </a:ext>
            </a:extLst>
          </p:cNvPr>
          <p:cNvSpPr>
            <a:spLocks/>
          </p:cNvSpPr>
          <p:nvPr/>
        </p:nvSpPr>
        <p:spPr bwMode="auto">
          <a:xfrm>
            <a:off x="2401566" y="589182"/>
            <a:ext cx="123825" cy="127000"/>
          </a:xfrm>
          <a:custGeom>
            <a:avLst/>
            <a:gdLst>
              <a:gd name="T0" fmla="*/ 0 w 78"/>
              <a:gd name="T1" fmla="*/ 0 h 80"/>
              <a:gd name="T2" fmla="*/ 0 w 78"/>
              <a:gd name="T3" fmla="*/ 80 h 80"/>
              <a:gd name="T4" fmla="*/ 78 w 78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0" y="80"/>
                </a:lnTo>
                <a:lnTo>
                  <a:pt x="78" y="8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Freeform 161">
            <a:extLst>
              <a:ext uri="{FF2B5EF4-FFF2-40B4-BE49-F238E27FC236}">
                <a16:creationId xmlns="" xmlns:a16="http://schemas.microsoft.com/office/drawing/2014/main" id="{23A1F17D-AE7E-45E5-96BD-8959B9AC7141}"/>
              </a:ext>
            </a:extLst>
          </p:cNvPr>
          <p:cNvSpPr>
            <a:spLocks/>
          </p:cNvSpPr>
          <p:nvPr/>
        </p:nvSpPr>
        <p:spPr bwMode="auto">
          <a:xfrm>
            <a:off x="2303140" y="586007"/>
            <a:ext cx="98425" cy="192088"/>
          </a:xfrm>
          <a:custGeom>
            <a:avLst/>
            <a:gdLst>
              <a:gd name="T0" fmla="*/ 0 w 62"/>
              <a:gd name="T1" fmla="*/ 121 h 121"/>
              <a:gd name="T2" fmla="*/ 0 w 62"/>
              <a:gd name="T3" fmla="*/ 0 h 121"/>
              <a:gd name="T4" fmla="*/ 62 w 62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21">
                <a:moveTo>
                  <a:pt x="0" y="121"/>
                </a:moveTo>
                <a:lnTo>
                  <a:pt x="0" y="0"/>
                </a:lnTo>
                <a:lnTo>
                  <a:pt x="62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angle 162">
            <a:extLst>
              <a:ext uri="{FF2B5EF4-FFF2-40B4-BE49-F238E27FC236}">
                <a16:creationId xmlns="" xmlns:a16="http://schemas.microsoft.com/office/drawing/2014/main" id="{79E6144A-526A-4DD6-9B70-6F34D5C2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166" y="832070"/>
            <a:ext cx="71333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Todarodes pacificus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5" name="Rectangle 164">
            <a:extLst>
              <a:ext uri="{FF2B5EF4-FFF2-40B4-BE49-F238E27FC236}">
                <a16:creationId xmlns="" xmlns:a16="http://schemas.microsoft.com/office/drawing/2014/main" id="{575823C7-C740-4A10-8D4E-743C63A2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03" y="1006695"/>
            <a:ext cx="5418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Illex argentinus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8" name="Freeform 167">
            <a:extLst>
              <a:ext uri="{FF2B5EF4-FFF2-40B4-BE49-F238E27FC236}">
                <a16:creationId xmlns="" xmlns:a16="http://schemas.microsoft.com/office/drawing/2014/main" id="{E7057EC7-9E09-4688-8B3D-AF5D71B4A49D}"/>
              </a:ext>
            </a:extLst>
          </p:cNvPr>
          <p:cNvSpPr>
            <a:spLocks/>
          </p:cNvSpPr>
          <p:nvPr/>
        </p:nvSpPr>
        <p:spPr bwMode="auto">
          <a:xfrm>
            <a:off x="2199953" y="781270"/>
            <a:ext cx="103188" cy="227013"/>
          </a:xfrm>
          <a:custGeom>
            <a:avLst/>
            <a:gdLst>
              <a:gd name="T0" fmla="*/ 0 w 65"/>
              <a:gd name="T1" fmla="*/ 143 h 143"/>
              <a:gd name="T2" fmla="*/ 0 w 65"/>
              <a:gd name="T3" fmla="*/ 0 h 143"/>
              <a:gd name="T4" fmla="*/ 65 w 65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43">
                <a:moveTo>
                  <a:pt x="0" y="143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tangle 168">
            <a:extLst>
              <a:ext uri="{FF2B5EF4-FFF2-40B4-BE49-F238E27FC236}">
                <a16:creationId xmlns="" xmlns:a16="http://schemas.microsoft.com/office/drawing/2014/main" id="{AD5AE744-6ACD-47F6-9906-933DB88B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05" y="1161793"/>
            <a:ext cx="74379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Watasenia scintillans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0" name="Freeform 169">
            <a:extLst>
              <a:ext uri="{FF2B5EF4-FFF2-40B4-BE49-F238E27FC236}">
                <a16:creationId xmlns="" xmlns:a16="http://schemas.microsoft.com/office/drawing/2014/main" id="{2F95151C-85A6-46E7-AE28-8763C3CEC0C5}"/>
              </a:ext>
            </a:extLst>
          </p:cNvPr>
          <p:cNvSpPr>
            <a:spLocks/>
          </p:cNvSpPr>
          <p:nvPr/>
        </p:nvSpPr>
        <p:spPr bwMode="auto">
          <a:xfrm>
            <a:off x="2199953" y="1014633"/>
            <a:ext cx="515939" cy="228601"/>
          </a:xfrm>
          <a:custGeom>
            <a:avLst/>
            <a:gdLst>
              <a:gd name="T0" fmla="*/ 0 w 325"/>
              <a:gd name="T1" fmla="*/ 0 h 144"/>
              <a:gd name="T2" fmla="*/ 0 w 325"/>
              <a:gd name="T3" fmla="*/ 144 h 144"/>
              <a:gd name="T4" fmla="*/ 325 w 325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144">
                <a:moveTo>
                  <a:pt x="0" y="0"/>
                </a:moveTo>
                <a:lnTo>
                  <a:pt x="0" y="144"/>
                </a:lnTo>
                <a:lnTo>
                  <a:pt x="325" y="144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Freeform 170">
            <a:extLst>
              <a:ext uri="{FF2B5EF4-FFF2-40B4-BE49-F238E27FC236}">
                <a16:creationId xmlns="" xmlns:a16="http://schemas.microsoft.com/office/drawing/2014/main" id="{7FE2D516-094A-4858-92F5-7002DE42276A}"/>
              </a:ext>
            </a:extLst>
          </p:cNvPr>
          <p:cNvSpPr>
            <a:spLocks/>
          </p:cNvSpPr>
          <p:nvPr/>
        </p:nvSpPr>
        <p:spPr bwMode="auto">
          <a:xfrm>
            <a:off x="2168202" y="1011458"/>
            <a:ext cx="31750" cy="200026"/>
          </a:xfrm>
          <a:custGeom>
            <a:avLst/>
            <a:gdLst>
              <a:gd name="T0" fmla="*/ 0 w 20"/>
              <a:gd name="T1" fmla="*/ 126 h 126"/>
              <a:gd name="T2" fmla="*/ 0 w 20"/>
              <a:gd name="T3" fmla="*/ 0 h 126"/>
              <a:gd name="T4" fmla="*/ 20 w 20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26">
                <a:moveTo>
                  <a:pt x="0" y="126"/>
                </a:moveTo>
                <a:lnTo>
                  <a:pt x="0" y="0"/>
                </a:lnTo>
                <a:lnTo>
                  <a:pt x="20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ectangle 171">
            <a:extLst>
              <a:ext uri="{FF2B5EF4-FFF2-40B4-BE49-F238E27FC236}">
                <a16:creationId xmlns="" xmlns:a16="http://schemas.microsoft.com/office/drawing/2014/main" id="{E0B7485D-8C79-4DB9-AD8D-F8866E05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853" y="1357534"/>
            <a:ext cx="57066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Architeuthis dux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3" name="Freeform 172">
            <a:extLst>
              <a:ext uri="{FF2B5EF4-FFF2-40B4-BE49-F238E27FC236}">
                <a16:creationId xmlns="" xmlns:a16="http://schemas.microsoft.com/office/drawing/2014/main" id="{E62B22FF-9B2B-4366-A72C-1F1F7DC2AAB0}"/>
              </a:ext>
            </a:extLst>
          </p:cNvPr>
          <p:cNvSpPr>
            <a:spLocks/>
          </p:cNvSpPr>
          <p:nvPr/>
        </p:nvSpPr>
        <p:spPr bwMode="auto">
          <a:xfrm>
            <a:off x="2168202" y="1219421"/>
            <a:ext cx="244476" cy="200026"/>
          </a:xfrm>
          <a:custGeom>
            <a:avLst/>
            <a:gdLst>
              <a:gd name="T0" fmla="*/ 0 w 154"/>
              <a:gd name="T1" fmla="*/ 0 h 126"/>
              <a:gd name="T2" fmla="*/ 0 w 154"/>
              <a:gd name="T3" fmla="*/ 126 h 126"/>
              <a:gd name="T4" fmla="*/ 154 w 154"/>
              <a:gd name="T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26">
                <a:moveTo>
                  <a:pt x="0" y="0"/>
                </a:moveTo>
                <a:lnTo>
                  <a:pt x="0" y="126"/>
                </a:lnTo>
                <a:lnTo>
                  <a:pt x="154" y="126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173">
            <a:extLst>
              <a:ext uri="{FF2B5EF4-FFF2-40B4-BE49-F238E27FC236}">
                <a16:creationId xmlns="" xmlns:a16="http://schemas.microsoft.com/office/drawing/2014/main" id="{CBE2938E-BE14-4191-8B74-56CAE23AA125}"/>
              </a:ext>
            </a:extLst>
          </p:cNvPr>
          <p:cNvSpPr>
            <a:spLocks/>
          </p:cNvSpPr>
          <p:nvPr/>
        </p:nvSpPr>
        <p:spPr bwMode="auto">
          <a:xfrm>
            <a:off x="2130102" y="1214658"/>
            <a:ext cx="38100" cy="187326"/>
          </a:xfrm>
          <a:custGeom>
            <a:avLst/>
            <a:gdLst>
              <a:gd name="T0" fmla="*/ 0 w 24"/>
              <a:gd name="T1" fmla="*/ 118 h 118"/>
              <a:gd name="T2" fmla="*/ 0 w 24"/>
              <a:gd name="T3" fmla="*/ 0 h 118"/>
              <a:gd name="T4" fmla="*/ 24 w 24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18">
                <a:moveTo>
                  <a:pt x="0" y="118"/>
                </a:moveTo>
                <a:lnTo>
                  <a:pt x="0" y="0"/>
                </a:lnTo>
                <a:lnTo>
                  <a:pt x="24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174">
            <a:extLst>
              <a:ext uri="{FF2B5EF4-FFF2-40B4-BE49-F238E27FC236}">
                <a16:creationId xmlns="" xmlns:a16="http://schemas.microsoft.com/office/drawing/2014/main" id="{D63D8880-91FF-49DA-AEDB-C9D451BB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503" y="1561797"/>
            <a:ext cx="82875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Bathyteuthis abyssicola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6" name="Freeform 175">
            <a:extLst>
              <a:ext uri="{FF2B5EF4-FFF2-40B4-BE49-F238E27FC236}">
                <a16:creationId xmlns="" xmlns:a16="http://schemas.microsoft.com/office/drawing/2014/main" id="{AE973565-4C56-4D80-A623-A34386AD067C}"/>
              </a:ext>
            </a:extLst>
          </p:cNvPr>
          <p:cNvSpPr>
            <a:spLocks/>
          </p:cNvSpPr>
          <p:nvPr/>
        </p:nvSpPr>
        <p:spPr bwMode="auto">
          <a:xfrm>
            <a:off x="2130102" y="1408334"/>
            <a:ext cx="274638" cy="185738"/>
          </a:xfrm>
          <a:custGeom>
            <a:avLst/>
            <a:gdLst>
              <a:gd name="T0" fmla="*/ 0 w 173"/>
              <a:gd name="T1" fmla="*/ 0 h 117"/>
              <a:gd name="T2" fmla="*/ 0 w 173"/>
              <a:gd name="T3" fmla="*/ 117 h 117"/>
              <a:gd name="T4" fmla="*/ 173 w 173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117">
                <a:moveTo>
                  <a:pt x="0" y="0"/>
                </a:moveTo>
                <a:lnTo>
                  <a:pt x="0" y="117"/>
                </a:lnTo>
                <a:lnTo>
                  <a:pt x="173" y="117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177">
            <a:extLst>
              <a:ext uri="{FF2B5EF4-FFF2-40B4-BE49-F238E27FC236}">
                <a16:creationId xmlns="" xmlns:a16="http://schemas.microsoft.com/office/drawing/2014/main" id="{2205B833-0E22-46CF-AD1B-02B07062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91" y="1724118"/>
            <a:ext cx="839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Sepioteuthis lessoniana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8" name="Freeform 178">
            <a:extLst>
              <a:ext uri="{FF2B5EF4-FFF2-40B4-BE49-F238E27FC236}">
                <a16:creationId xmlns="" xmlns:a16="http://schemas.microsoft.com/office/drawing/2014/main" id="{839A8795-43CA-4063-87AA-3FE4776F00B4}"/>
              </a:ext>
            </a:extLst>
          </p:cNvPr>
          <p:cNvSpPr>
            <a:spLocks/>
          </p:cNvSpPr>
          <p:nvPr/>
        </p:nvSpPr>
        <p:spPr bwMode="auto">
          <a:xfrm>
            <a:off x="2215828" y="1770285"/>
            <a:ext cx="419101" cy="314326"/>
          </a:xfrm>
          <a:custGeom>
            <a:avLst/>
            <a:gdLst>
              <a:gd name="T0" fmla="*/ 0 w 264"/>
              <a:gd name="T1" fmla="*/ 198 h 198"/>
              <a:gd name="T2" fmla="*/ 0 w 264"/>
              <a:gd name="T3" fmla="*/ 0 h 198"/>
              <a:gd name="T4" fmla="*/ 264 w 264"/>
              <a:gd name="T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98">
                <a:moveTo>
                  <a:pt x="0" y="198"/>
                </a:moveTo>
                <a:lnTo>
                  <a:pt x="0" y="0"/>
                </a:lnTo>
                <a:lnTo>
                  <a:pt x="264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179">
            <a:extLst>
              <a:ext uri="{FF2B5EF4-FFF2-40B4-BE49-F238E27FC236}">
                <a16:creationId xmlns="" xmlns:a16="http://schemas.microsoft.com/office/drawing/2014/main" id="{B6CE9EC6-9418-4978-884E-E5DA4F73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1884585"/>
            <a:ext cx="5225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Loligo bleekeri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0" name="Freeform 180">
            <a:extLst>
              <a:ext uri="{FF2B5EF4-FFF2-40B4-BE49-F238E27FC236}">
                <a16:creationId xmlns="" xmlns:a16="http://schemas.microsoft.com/office/drawing/2014/main" id="{F4A62C66-FAFB-4DB5-9FFC-FBEE95F19CEF}"/>
              </a:ext>
            </a:extLst>
          </p:cNvPr>
          <p:cNvSpPr>
            <a:spLocks/>
          </p:cNvSpPr>
          <p:nvPr/>
        </p:nvSpPr>
        <p:spPr bwMode="auto">
          <a:xfrm>
            <a:off x="2334890" y="1944910"/>
            <a:ext cx="209551" cy="84138"/>
          </a:xfrm>
          <a:custGeom>
            <a:avLst/>
            <a:gdLst>
              <a:gd name="T0" fmla="*/ 0 w 132"/>
              <a:gd name="T1" fmla="*/ 53 h 53"/>
              <a:gd name="T2" fmla="*/ 0 w 132"/>
              <a:gd name="T3" fmla="*/ 0 h 53"/>
              <a:gd name="T4" fmla="*/ 132 w 132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" h="53">
                <a:moveTo>
                  <a:pt x="0" y="53"/>
                </a:move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181">
            <a:extLst>
              <a:ext uri="{FF2B5EF4-FFF2-40B4-BE49-F238E27FC236}">
                <a16:creationId xmlns="" xmlns:a16="http://schemas.microsoft.com/office/drawing/2014/main" id="{64FD4E65-8236-44D7-B81B-2B1D29F9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666" y="2059210"/>
            <a:ext cx="64280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Loligo opalescens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2" name="Freeform 182">
            <a:extLst>
              <a:ext uri="{FF2B5EF4-FFF2-40B4-BE49-F238E27FC236}">
                <a16:creationId xmlns="" xmlns:a16="http://schemas.microsoft.com/office/drawing/2014/main" id="{E3554557-9A77-4865-9CE3-AA863F2FDFD6}"/>
              </a:ext>
            </a:extLst>
          </p:cNvPr>
          <p:cNvSpPr>
            <a:spLocks/>
          </p:cNvSpPr>
          <p:nvPr/>
        </p:nvSpPr>
        <p:spPr bwMode="auto">
          <a:xfrm>
            <a:off x="2334890" y="2036985"/>
            <a:ext cx="228601" cy="84138"/>
          </a:xfrm>
          <a:custGeom>
            <a:avLst/>
            <a:gdLst>
              <a:gd name="T0" fmla="*/ 0 w 144"/>
              <a:gd name="T1" fmla="*/ 0 h 53"/>
              <a:gd name="T2" fmla="*/ 0 w 144"/>
              <a:gd name="T3" fmla="*/ 53 h 53"/>
              <a:gd name="T4" fmla="*/ 144 w 14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3">
                <a:moveTo>
                  <a:pt x="0" y="0"/>
                </a:moveTo>
                <a:lnTo>
                  <a:pt x="0" y="53"/>
                </a:lnTo>
                <a:lnTo>
                  <a:pt x="144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Freeform 183">
            <a:extLst>
              <a:ext uri="{FF2B5EF4-FFF2-40B4-BE49-F238E27FC236}">
                <a16:creationId xmlns="" xmlns:a16="http://schemas.microsoft.com/office/drawing/2014/main" id="{1B12D648-7012-42CA-8BFC-06DCE969B195}"/>
              </a:ext>
            </a:extLst>
          </p:cNvPr>
          <p:cNvSpPr>
            <a:spLocks/>
          </p:cNvSpPr>
          <p:nvPr/>
        </p:nvSpPr>
        <p:spPr bwMode="auto">
          <a:xfrm>
            <a:off x="2274565" y="2033810"/>
            <a:ext cx="60325" cy="368301"/>
          </a:xfrm>
          <a:custGeom>
            <a:avLst/>
            <a:gdLst>
              <a:gd name="T0" fmla="*/ 0 w 38"/>
              <a:gd name="T1" fmla="*/ 232 h 232"/>
              <a:gd name="T2" fmla="*/ 0 w 38"/>
              <a:gd name="T3" fmla="*/ 0 h 232"/>
              <a:gd name="T4" fmla="*/ 38 w 38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2">
                <a:moveTo>
                  <a:pt x="0" y="232"/>
                </a:move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184">
            <a:extLst>
              <a:ext uri="{FF2B5EF4-FFF2-40B4-BE49-F238E27FC236}">
                <a16:creationId xmlns="" xmlns:a16="http://schemas.microsoft.com/office/drawing/2014/main" id="{6423AB67-106F-4C7C-AF46-409B1657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2235423"/>
            <a:ext cx="47448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Loliolus beka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5" name="Freeform 185">
            <a:extLst>
              <a:ext uri="{FF2B5EF4-FFF2-40B4-BE49-F238E27FC236}">
                <a16:creationId xmlns="" xmlns:a16="http://schemas.microsoft.com/office/drawing/2014/main" id="{85C26D71-A0A2-4A71-824A-8FE652F0D605}"/>
              </a:ext>
            </a:extLst>
          </p:cNvPr>
          <p:cNvSpPr>
            <a:spLocks/>
          </p:cNvSpPr>
          <p:nvPr/>
        </p:nvSpPr>
        <p:spPr bwMode="auto">
          <a:xfrm>
            <a:off x="2460303" y="2295749"/>
            <a:ext cx="84138" cy="84138"/>
          </a:xfrm>
          <a:custGeom>
            <a:avLst/>
            <a:gdLst>
              <a:gd name="T0" fmla="*/ 0 w 53"/>
              <a:gd name="T1" fmla="*/ 53 h 53"/>
              <a:gd name="T2" fmla="*/ 0 w 53"/>
              <a:gd name="T3" fmla="*/ 0 h 53"/>
              <a:gd name="T4" fmla="*/ 53 w 5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53">
                <a:moveTo>
                  <a:pt x="0" y="53"/>
                </a:moveTo>
                <a:lnTo>
                  <a:pt x="0" y="0"/>
                </a:lnTo>
                <a:lnTo>
                  <a:pt x="53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Rectangle 186">
            <a:extLst>
              <a:ext uri="{FF2B5EF4-FFF2-40B4-BE49-F238E27FC236}">
                <a16:creationId xmlns="" xmlns:a16="http://schemas.microsoft.com/office/drawing/2014/main" id="{D66F1103-AF41-4565-8DC2-7F269350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9" y="2410049"/>
            <a:ext cx="42319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Loliolus uyii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7" name="Freeform 187">
            <a:extLst>
              <a:ext uri="{FF2B5EF4-FFF2-40B4-BE49-F238E27FC236}">
                <a16:creationId xmlns="" xmlns:a16="http://schemas.microsoft.com/office/drawing/2014/main" id="{BEF9BBD4-36C6-479C-AF50-9937B8687C1C}"/>
              </a:ext>
            </a:extLst>
          </p:cNvPr>
          <p:cNvSpPr>
            <a:spLocks/>
          </p:cNvSpPr>
          <p:nvPr/>
        </p:nvSpPr>
        <p:spPr bwMode="auto">
          <a:xfrm>
            <a:off x="2460303" y="2387824"/>
            <a:ext cx="107950" cy="84138"/>
          </a:xfrm>
          <a:custGeom>
            <a:avLst/>
            <a:gdLst>
              <a:gd name="T0" fmla="*/ 0 w 68"/>
              <a:gd name="T1" fmla="*/ 0 h 53"/>
              <a:gd name="T2" fmla="*/ 0 w 68"/>
              <a:gd name="T3" fmla="*/ 53 h 53"/>
              <a:gd name="T4" fmla="*/ 68 w 68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53">
                <a:moveTo>
                  <a:pt x="0" y="0"/>
                </a:moveTo>
                <a:lnTo>
                  <a:pt x="0" y="53"/>
                </a:lnTo>
                <a:lnTo>
                  <a:pt x="68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Freeform 188">
            <a:extLst>
              <a:ext uri="{FF2B5EF4-FFF2-40B4-BE49-F238E27FC236}">
                <a16:creationId xmlns="" xmlns:a16="http://schemas.microsoft.com/office/drawing/2014/main" id="{8435EEEA-E9FA-4594-8099-44261A22BB04}"/>
              </a:ext>
            </a:extLst>
          </p:cNvPr>
          <p:cNvSpPr>
            <a:spLocks/>
          </p:cNvSpPr>
          <p:nvPr/>
        </p:nvSpPr>
        <p:spPr bwMode="auto">
          <a:xfrm>
            <a:off x="2357115" y="2384649"/>
            <a:ext cx="103188" cy="171450"/>
          </a:xfrm>
          <a:custGeom>
            <a:avLst/>
            <a:gdLst>
              <a:gd name="T0" fmla="*/ 0 w 65"/>
              <a:gd name="T1" fmla="*/ 108 h 108"/>
              <a:gd name="T2" fmla="*/ 0 w 65"/>
              <a:gd name="T3" fmla="*/ 0 h 108"/>
              <a:gd name="T4" fmla="*/ 65 w 65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08">
                <a:moveTo>
                  <a:pt x="0" y="108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189">
            <a:extLst>
              <a:ext uri="{FF2B5EF4-FFF2-40B4-BE49-F238E27FC236}">
                <a16:creationId xmlns="" xmlns:a16="http://schemas.microsoft.com/office/drawing/2014/main" id="{621151FD-08C8-4293-9245-20000532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041" y="2586262"/>
            <a:ext cx="59792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edulis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0" name="Freeform 190">
            <a:extLst>
              <a:ext uri="{FF2B5EF4-FFF2-40B4-BE49-F238E27FC236}">
                <a16:creationId xmlns="" xmlns:a16="http://schemas.microsoft.com/office/drawing/2014/main" id="{BFE7725D-F1E9-4BC5-846A-A5DA91E590BF}"/>
              </a:ext>
            </a:extLst>
          </p:cNvPr>
          <p:cNvSpPr>
            <a:spLocks/>
          </p:cNvSpPr>
          <p:nvPr/>
        </p:nvSpPr>
        <p:spPr bwMode="auto">
          <a:xfrm>
            <a:off x="2382516" y="2646587"/>
            <a:ext cx="133350" cy="85725"/>
          </a:xfrm>
          <a:custGeom>
            <a:avLst/>
            <a:gdLst>
              <a:gd name="T0" fmla="*/ 0 w 84"/>
              <a:gd name="T1" fmla="*/ 54 h 54"/>
              <a:gd name="T2" fmla="*/ 0 w 84"/>
              <a:gd name="T3" fmla="*/ 0 h 54"/>
              <a:gd name="T4" fmla="*/ 84 w 84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54">
                <a:moveTo>
                  <a:pt x="0" y="54"/>
                </a:moveTo>
                <a:lnTo>
                  <a:pt x="0" y="0"/>
                </a:lnTo>
                <a:lnTo>
                  <a:pt x="84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Rectangle 191">
            <a:extLst>
              <a:ext uri="{FF2B5EF4-FFF2-40B4-BE49-F238E27FC236}">
                <a16:creationId xmlns="" xmlns:a16="http://schemas.microsoft.com/office/drawing/2014/main" id="{0802FEFC-4968-47F1-B241-D73428D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2762475"/>
            <a:ext cx="71814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chinensis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2" name="Freeform 192">
            <a:extLst>
              <a:ext uri="{FF2B5EF4-FFF2-40B4-BE49-F238E27FC236}">
                <a16:creationId xmlns="" xmlns:a16="http://schemas.microsoft.com/office/drawing/2014/main" id="{5D840177-05AF-4779-83EF-D79E727805AD}"/>
              </a:ext>
            </a:extLst>
          </p:cNvPr>
          <p:cNvSpPr>
            <a:spLocks/>
          </p:cNvSpPr>
          <p:nvPr/>
        </p:nvSpPr>
        <p:spPr bwMode="auto">
          <a:xfrm>
            <a:off x="2382516" y="2738662"/>
            <a:ext cx="161925" cy="84138"/>
          </a:xfrm>
          <a:custGeom>
            <a:avLst/>
            <a:gdLst>
              <a:gd name="T0" fmla="*/ 0 w 102"/>
              <a:gd name="T1" fmla="*/ 0 h 53"/>
              <a:gd name="T2" fmla="*/ 0 w 102"/>
              <a:gd name="T3" fmla="*/ 53 h 53"/>
              <a:gd name="T4" fmla="*/ 102 w 102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3">
                <a:moveTo>
                  <a:pt x="0" y="0"/>
                </a:moveTo>
                <a:lnTo>
                  <a:pt x="0" y="53"/>
                </a:lnTo>
                <a:lnTo>
                  <a:pt x="102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Freeform 193">
            <a:extLst>
              <a:ext uri="{FF2B5EF4-FFF2-40B4-BE49-F238E27FC236}">
                <a16:creationId xmlns="" xmlns:a16="http://schemas.microsoft.com/office/drawing/2014/main" id="{EA2A30DD-A0A8-4F44-9523-1142D8E30D5B}"/>
              </a:ext>
            </a:extLst>
          </p:cNvPr>
          <p:cNvSpPr>
            <a:spLocks/>
          </p:cNvSpPr>
          <p:nvPr/>
        </p:nvSpPr>
        <p:spPr bwMode="auto">
          <a:xfrm>
            <a:off x="2357115" y="2562449"/>
            <a:ext cx="25400" cy="173038"/>
          </a:xfrm>
          <a:custGeom>
            <a:avLst/>
            <a:gdLst>
              <a:gd name="T0" fmla="*/ 0 w 16"/>
              <a:gd name="T1" fmla="*/ 0 h 109"/>
              <a:gd name="T2" fmla="*/ 0 w 16"/>
              <a:gd name="T3" fmla="*/ 109 h 109"/>
              <a:gd name="T4" fmla="*/ 16 w 16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09">
                <a:moveTo>
                  <a:pt x="0" y="0"/>
                </a:moveTo>
                <a:lnTo>
                  <a:pt x="0" y="109"/>
                </a:lnTo>
                <a:lnTo>
                  <a:pt x="16" y="109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Freeform 194">
            <a:extLst>
              <a:ext uri="{FF2B5EF4-FFF2-40B4-BE49-F238E27FC236}">
                <a16:creationId xmlns="" xmlns:a16="http://schemas.microsoft.com/office/drawing/2014/main" id="{BCDD3238-D77E-40C5-88D7-055BADEC6905}"/>
              </a:ext>
            </a:extLst>
          </p:cNvPr>
          <p:cNvSpPr>
            <a:spLocks/>
          </p:cNvSpPr>
          <p:nvPr/>
        </p:nvSpPr>
        <p:spPr bwMode="auto">
          <a:xfrm>
            <a:off x="2328540" y="2559274"/>
            <a:ext cx="28575" cy="215901"/>
          </a:xfrm>
          <a:custGeom>
            <a:avLst/>
            <a:gdLst>
              <a:gd name="T0" fmla="*/ 0 w 18"/>
              <a:gd name="T1" fmla="*/ 136 h 136"/>
              <a:gd name="T2" fmla="*/ 0 w 18"/>
              <a:gd name="T3" fmla="*/ 0 h 136"/>
              <a:gd name="T4" fmla="*/ 18 w 18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36">
                <a:moveTo>
                  <a:pt x="0" y="136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Rectangle 195">
            <a:extLst>
              <a:ext uri="{FF2B5EF4-FFF2-40B4-BE49-F238E27FC236}">
                <a16:creationId xmlns="" xmlns:a16="http://schemas.microsoft.com/office/drawing/2014/main" id="{D0643742-C936-41F7-8D46-09B71D5A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78" y="2937100"/>
            <a:ext cx="74058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duvaucelii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6" name="Freeform 196">
            <a:extLst>
              <a:ext uri="{FF2B5EF4-FFF2-40B4-BE49-F238E27FC236}">
                <a16:creationId xmlns="" xmlns:a16="http://schemas.microsoft.com/office/drawing/2014/main" id="{F9193D3A-6CE1-4FFE-A497-4FC3811C598C}"/>
              </a:ext>
            </a:extLst>
          </p:cNvPr>
          <p:cNvSpPr>
            <a:spLocks/>
          </p:cNvSpPr>
          <p:nvPr/>
        </p:nvSpPr>
        <p:spPr bwMode="auto">
          <a:xfrm>
            <a:off x="2328540" y="2783112"/>
            <a:ext cx="182563" cy="215901"/>
          </a:xfrm>
          <a:custGeom>
            <a:avLst/>
            <a:gdLst>
              <a:gd name="T0" fmla="*/ 0 w 115"/>
              <a:gd name="T1" fmla="*/ 0 h 136"/>
              <a:gd name="T2" fmla="*/ 0 w 115"/>
              <a:gd name="T3" fmla="*/ 136 h 136"/>
              <a:gd name="T4" fmla="*/ 115 w 115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136">
                <a:moveTo>
                  <a:pt x="0" y="0"/>
                </a:moveTo>
                <a:lnTo>
                  <a:pt x="0" y="136"/>
                </a:lnTo>
                <a:lnTo>
                  <a:pt x="115" y="136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Freeform 197">
            <a:extLst>
              <a:ext uri="{FF2B5EF4-FFF2-40B4-BE49-F238E27FC236}">
                <a16:creationId xmlns="" xmlns:a16="http://schemas.microsoft.com/office/drawing/2014/main" id="{43995E2C-2D42-4127-BA4D-5F6AF9651485}"/>
              </a:ext>
            </a:extLst>
          </p:cNvPr>
          <p:cNvSpPr>
            <a:spLocks/>
          </p:cNvSpPr>
          <p:nvPr/>
        </p:nvSpPr>
        <p:spPr bwMode="auto">
          <a:xfrm>
            <a:off x="2274565" y="2408461"/>
            <a:ext cx="53975" cy="369888"/>
          </a:xfrm>
          <a:custGeom>
            <a:avLst/>
            <a:gdLst>
              <a:gd name="T0" fmla="*/ 0 w 34"/>
              <a:gd name="T1" fmla="*/ 0 h 233"/>
              <a:gd name="T2" fmla="*/ 0 w 34"/>
              <a:gd name="T3" fmla="*/ 233 h 233"/>
              <a:gd name="T4" fmla="*/ 34 w 34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233">
                <a:moveTo>
                  <a:pt x="0" y="0"/>
                </a:moveTo>
                <a:lnTo>
                  <a:pt x="0" y="233"/>
                </a:lnTo>
                <a:lnTo>
                  <a:pt x="34" y="23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Freeform 198">
            <a:extLst>
              <a:ext uri="{FF2B5EF4-FFF2-40B4-BE49-F238E27FC236}">
                <a16:creationId xmlns="" xmlns:a16="http://schemas.microsoft.com/office/drawing/2014/main" id="{C9136F94-A7B1-4B6C-A3CF-BCB6DB62E240}"/>
              </a:ext>
            </a:extLst>
          </p:cNvPr>
          <p:cNvSpPr>
            <a:spLocks/>
          </p:cNvSpPr>
          <p:nvPr/>
        </p:nvSpPr>
        <p:spPr bwMode="auto">
          <a:xfrm>
            <a:off x="2215828" y="2090961"/>
            <a:ext cx="58738" cy="314326"/>
          </a:xfrm>
          <a:custGeom>
            <a:avLst/>
            <a:gdLst>
              <a:gd name="T0" fmla="*/ 0 w 37"/>
              <a:gd name="T1" fmla="*/ 0 h 198"/>
              <a:gd name="T2" fmla="*/ 0 w 37"/>
              <a:gd name="T3" fmla="*/ 198 h 198"/>
              <a:gd name="T4" fmla="*/ 37 w 37"/>
              <a:gd name="T5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8">
                <a:moveTo>
                  <a:pt x="0" y="0"/>
                </a:moveTo>
                <a:lnTo>
                  <a:pt x="0" y="198"/>
                </a:lnTo>
                <a:lnTo>
                  <a:pt x="37" y="198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Freeform 199">
            <a:extLst>
              <a:ext uri="{FF2B5EF4-FFF2-40B4-BE49-F238E27FC236}">
                <a16:creationId xmlns="" xmlns:a16="http://schemas.microsoft.com/office/drawing/2014/main" id="{C11F93C8-1AA5-4EC9-B6D5-00DC83C93E09}"/>
              </a:ext>
            </a:extLst>
          </p:cNvPr>
          <p:cNvSpPr>
            <a:spLocks/>
          </p:cNvSpPr>
          <p:nvPr/>
        </p:nvSpPr>
        <p:spPr bwMode="auto">
          <a:xfrm>
            <a:off x="2084065" y="1748060"/>
            <a:ext cx="131763" cy="339726"/>
          </a:xfrm>
          <a:custGeom>
            <a:avLst/>
            <a:gdLst>
              <a:gd name="T0" fmla="*/ 0 w 83"/>
              <a:gd name="T1" fmla="*/ 0 h 214"/>
              <a:gd name="T2" fmla="*/ 0 w 83"/>
              <a:gd name="T3" fmla="*/ 214 h 214"/>
              <a:gd name="T4" fmla="*/ 83 w 83"/>
              <a:gd name="T5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14">
                <a:moveTo>
                  <a:pt x="0" y="0"/>
                </a:moveTo>
                <a:lnTo>
                  <a:pt x="0" y="214"/>
                </a:lnTo>
                <a:lnTo>
                  <a:pt x="83" y="214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Freeform 200">
            <a:extLst>
              <a:ext uri="{FF2B5EF4-FFF2-40B4-BE49-F238E27FC236}">
                <a16:creationId xmlns="" xmlns:a16="http://schemas.microsoft.com/office/drawing/2014/main" id="{60589A11-8690-47BD-B9DC-C8125DD4919F}"/>
              </a:ext>
            </a:extLst>
          </p:cNvPr>
          <p:cNvSpPr>
            <a:spLocks/>
          </p:cNvSpPr>
          <p:nvPr/>
        </p:nvSpPr>
        <p:spPr bwMode="auto">
          <a:xfrm>
            <a:off x="2042790" y="1744885"/>
            <a:ext cx="41275" cy="711202"/>
          </a:xfrm>
          <a:custGeom>
            <a:avLst/>
            <a:gdLst>
              <a:gd name="T0" fmla="*/ 0 w 26"/>
              <a:gd name="T1" fmla="*/ 448 h 448"/>
              <a:gd name="T2" fmla="*/ 0 w 26"/>
              <a:gd name="T3" fmla="*/ 0 h 448"/>
              <a:gd name="T4" fmla="*/ 26 w 26"/>
              <a:gd name="T5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448">
                <a:moveTo>
                  <a:pt x="0" y="448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ectangle 201">
            <a:extLst>
              <a:ext uri="{FF2B5EF4-FFF2-40B4-BE49-F238E27FC236}">
                <a16:creationId xmlns="" xmlns:a16="http://schemas.microsoft.com/office/drawing/2014/main" id="{18454049-AA78-4366-905F-0E0BD3AC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066" y="3113313"/>
            <a:ext cx="80470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Semirossia patagonica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2" name="Freeform 202">
            <a:extLst>
              <a:ext uri="{FF2B5EF4-FFF2-40B4-BE49-F238E27FC236}">
                <a16:creationId xmlns="" xmlns:a16="http://schemas.microsoft.com/office/drawing/2014/main" id="{3718881D-F095-4521-A7F8-B09F9ED4BA02}"/>
              </a:ext>
            </a:extLst>
          </p:cNvPr>
          <p:cNvSpPr>
            <a:spLocks/>
          </p:cNvSpPr>
          <p:nvPr/>
        </p:nvSpPr>
        <p:spPr bwMode="auto">
          <a:xfrm>
            <a:off x="2042790" y="2462437"/>
            <a:ext cx="419101" cy="711202"/>
          </a:xfrm>
          <a:custGeom>
            <a:avLst/>
            <a:gdLst>
              <a:gd name="T0" fmla="*/ 0 w 264"/>
              <a:gd name="T1" fmla="*/ 0 h 448"/>
              <a:gd name="T2" fmla="*/ 0 w 264"/>
              <a:gd name="T3" fmla="*/ 448 h 448"/>
              <a:gd name="T4" fmla="*/ 264 w 264"/>
              <a:gd name="T5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448">
                <a:moveTo>
                  <a:pt x="0" y="0"/>
                </a:moveTo>
                <a:lnTo>
                  <a:pt x="0" y="448"/>
                </a:lnTo>
                <a:lnTo>
                  <a:pt x="264" y="448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Freeform 203">
            <a:extLst>
              <a:ext uri="{FF2B5EF4-FFF2-40B4-BE49-F238E27FC236}">
                <a16:creationId xmlns="" xmlns:a16="http://schemas.microsoft.com/office/drawing/2014/main" id="{0B87FA62-3888-4366-BFD3-CA4330D49960}"/>
              </a:ext>
            </a:extLst>
          </p:cNvPr>
          <p:cNvSpPr>
            <a:spLocks/>
          </p:cNvSpPr>
          <p:nvPr/>
        </p:nvSpPr>
        <p:spPr bwMode="auto">
          <a:xfrm>
            <a:off x="1999927" y="2459262"/>
            <a:ext cx="42863" cy="441326"/>
          </a:xfrm>
          <a:custGeom>
            <a:avLst/>
            <a:gdLst>
              <a:gd name="T0" fmla="*/ 0 w 27"/>
              <a:gd name="T1" fmla="*/ 278 h 278"/>
              <a:gd name="T2" fmla="*/ 0 w 27"/>
              <a:gd name="T3" fmla="*/ 0 h 278"/>
              <a:gd name="T4" fmla="*/ 27 w 27"/>
              <a:gd name="T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278">
                <a:moveTo>
                  <a:pt x="0" y="278"/>
                </a:moveTo>
                <a:lnTo>
                  <a:pt x="0" y="0"/>
                </a:lnTo>
                <a:lnTo>
                  <a:pt x="27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ectangle 204">
            <a:extLst>
              <a:ext uri="{FF2B5EF4-FFF2-40B4-BE49-F238E27FC236}">
                <a16:creationId xmlns="" xmlns:a16="http://schemas.microsoft.com/office/drawing/2014/main" id="{C059896A-7138-4A5E-9A9D-0C00520D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91" y="3299159"/>
            <a:ext cx="49372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Idiosepius sp.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5" name="Freeform 205">
            <a:extLst>
              <a:ext uri="{FF2B5EF4-FFF2-40B4-BE49-F238E27FC236}">
                <a16:creationId xmlns="" xmlns:a16="http://schemas.microsoft.com/office/drawing/2014/main" id="{84E96A34-4718-427A-ACF2-0036B6827888}"/>
              </a:ext>
            </a:extLst>
          </p:cNvPr>
          <p:cNvSpPr>
            <a:spLocks/>
          </p:cNvSpPr>
          <p:nvPr/>
        </p:nvSpPr>
        <p:spPr bwMode="auto">
          <a:xfrm>
            <a:off x="1999927" y="2906938"/>
            <a:ext cx="458789" cy="442914"/>
          </a:xfrm>
          <a:custGeom>
            <a:avLst/>
            <a:gdLst>
              <a:gd name="T0" fmla="*/ 0 w 289"/>
              <a:gd name="T1" fmla="*/ 0 h 279"/>
              <a:gd name="T2" fmla="*/ 0 w 289"/>
              <a:gd name="T3" fmla="*/ 279 h 279"/>
              <a:gd name="T4" fmla="*/ 289 w 289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279">
                <a:moveTo>
                  <a:pt x="0" y="0"/>
                </a:moveTo>
                <a:lnTo>
                  <a:pt x="0" y="279"/>
                </a:lnTo>
                <a:lnTo>
                  <a:pt x="289" y="279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207">
            <a:extLst>
              <a:ext uri="{FF2B5EF4-FFF2-40B4-BE49-F238E27FC236}">
                <a16:creationId xmlns="" xmlns:a16="http://schemas.microsoft.com/office/drawing/2014/main" id="{EB34D9F5-7FE7-4230-BF96-F7524CFA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266" y="3464152"/>
            <a:ext cx="55944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officinalis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8" name="Freeform 208">
            <a:extLst>
              <a:ext uri="{FF2B5EF4-FFF2-40B4-BE49-F238E27FC236}">
                <a16:creationId xmlns="" xmlns:a16="http://schemas.microsoft.com/office/drawing/2014/main" id="{E49199EE-0A2E-4558-817B-57ABDE706DAC}"/>
              </a:ext>
            </a:extLst>
          </p:cNvPr>
          <p:cNvSpPr>
            <a:spLocks/>
          </p:cNvSpPr>
          <p:nvPr/>
        </p:nvSpPr>
        <p:spPr bwMode="auto">
          <a:xfrm>
            <a:off x="2299965" y="3524477"/>
            <a:ext cx="236538" cy="149225"/>
          </a:xfrm>
          <a:custGeom>
            <a:avLst/>
            <a:gdLst>
              <a:gd name="T0" fmla="*/ 0 w 149"/>
              <a:gd name="T1" fmla="*/ 94 h 94"/>
              <a:gd name="T2" fmla="*/ 0 w 149"/>
              <a:gd name="T3" fmla="*/ 0 h 94"/>
              <a:gd name="T4" fmla="*/ 149 w 149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94">
                <a:moveTo>
                  <a:pt x="0" y="94"/>
                </a:moveTo>
                <a:lnTo>
                  <a:pt x="0" y="0"/>
                </a:lnTo>
                <a:lnTo>
                  <a:pt x="14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209">
            <a:extLst>
              <a:ext uri="{FF2B5EF4-FFF2-40B4-BE49-F238E27FC236}">
                <a16:creationId xmlns="" xmlns:a16="http://schemas.microsoft.com/office/drawing/2014/main" id="{4483C234-5961-4B14-BEF8-D3FB117C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91" y="3638777"/>
            <a:ext cx="56906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inermis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0" name="Freeform 210">
            <a:extLst>
              <a:ext uri="{FF2B5EF4-FFF2-40B4-BE49-F238E27FC236}">
                <a16:creationId xmlns="" xmlns:a16="http://schemas.microsoft.com/office/drawing/2014/main" id="{66C23B2D-87B4-4308-8792-5B9D510D6C58}"/>
              </a:ext>
            </a:extLst>
          </p:cNvPr>
          <p:cNvSpPr>
            <a:spLocks/>
          </p:cNvSpPr>
          <p:nvPr/>
        </p:nvSpPr>
        <p:spPr bwMode="auto">
          <a:xfrm>
            <a:off x="2407916" y="3700690"/>
            <a:ext cx="50800" cy="127000"/>
          </a:xfrm>
          <a:custGeom>
            <a:avLst/>
            <a:gdLst>
              <a:gd name="T0" fmla="*/ 0 w 32"/>
              <a:gd name="T1" fmla="*/ 80 h 80"/>
              <a:gd name="T2" fmla="*/ 0 w 32"/>
              <a:gd name="T3" fmla="*/ 0 h 80"/>
              <a:gd name="T4" fmla="*/ 32 w 32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80">
                <a:moveTo>
                  <a:pt x="0" y="80"/>
                </a:moveTo>
                <a:lnTo>
                  <a:pt x="0" y="0"/>
                </a:lnTo>
                <a:lnTo>
                  <a:pt x="32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91" y="3814990"/>
            <a:ext cx="60914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japonica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2" name="Freeform 212">
            <a:extLst>
              <a:ext uri="{FF2B5EF4-FFF2-40B4-BE49-F238E27FC236}">
                <a16:creationId xmlns="" xmlns:a16="http://schemas.microsoft.com/office/drawing/2014/main" id="{C46E76FF-421D-4821-8A22-3FACE0417208}"/>
              </a:ext>
            </a:extLst>
          </p:cNvPr>
          <p:cNvSpPr>
            <a:spLocks/>
          </p:cNvSpPr>
          <p:nvPr/>
        </p:nvSpPr>
        <p:spPr bwMode="auto">
          <a:xfrm>
            <a:off x="2468241" y="3875315"/>
            <a:ext cx="1588" cy="84138"/>
          </a:xfrm>
          <a:custGeom>
            <a:avLst/>
            <a:gdLst>
              <a:gd name="T0" fmla="*/ 0 w 1"/>
              <a:gd name="T1" fmla="*/ 53 h 53"/>
              <a:gd name="T2" fmla="*/ 0 w 1"/>
              <a:gd name="T3" fmla="*/ 0 h 53"/>
              <a:gd name="T4" fmla="*/ 1 w 1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3">
                <a:moveTo>
                  <a:pt x="0" y="5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213">
            <a:extLst>
              <a:ext uri="{FF2B5EF4-FFF2-40B4-BE49-F238E27FC236}">
                <a16:creationId xmlns="" xmlns:a16="http://schemas.microsoft.com/office/drawing/2014/main" id="{726929C6-F106-47D4-8F01-B5DCD607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91" y="3989616"/>
            <a:ext cx="66043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maindroni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4" name="Freeform 214">
            <a:extLst>
              <a:ext uri="{FF2B5EF4-FFF2-40B4-BE49-F238E27FC236}">
                <a16:creationId xmlns="" xmlns:a16="http://schemas.microsoft.com/office/drawing/2014/main" id="{A87A6C62-1E34-4B0E-B97C-210E8C64405F}"/>
              </a:ext>
            </a:extLst>
          </p:cNvPr>
          <p:cNvSpPr>
            <a:spLocks/>
          </p:cNvSpPr>
          <p:nvPr/>
        </p:nvSpPr>
        <p:spPr bwMode="auto">
          <a:xfrm>
            <a:off x="2468241" y="3967391"/>
            <a:ext cx="1588" cy="84138"/>
          </a:xfrm>
          <a:custGeom>
            <a:avLst/>
            <a:gdLst>
              <a:gd name="T0" fmla="*/ 0 w 1"/>
              <a:gd name="T1" fmla="*/ 0 h 53"/>
              <a:gd name="T2" fmla="*/ 0 w 1"/>
              <a:gd name="T3" fmla="*/ 53 h 53"/>
              <a:gd name="T4" fmla="*/ 1 w 1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3">
                <a:moveTo>
                  <a:pt x="0" y="0"/>
                </a:moveTo>
                <a:lnTo>
                  <a:pt x="0" y="53"/>
                </a:lnTo>
                <a:lnTo>
                  <a:pt x="1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215">
            <a:extLst>
              <a:ext uri="{FF2B5EF4-FFF2-40B4-BE49-F238E27FC236}">
                <a16:creationId xmlns="" xmlns:a16="http://schemas.microsoft.com/office/drawing/2014/main" id="{94B8E36F-ED79-4BB1-97D7-D2CBB8793A69}"/>
              </a:ext>
            </a:extLst>
          </p:cNvPr>
          <p:cNvSpPr>
            <a:spLocks/>
          </p:cNvSpPr>
          <p:nvPr/>
        </p:nvSpPr>
        <p:spPr bwMode="auto">
          <a:xfrm>
            <a:off x="2407916" y="3835628"/>
            <a:ext cx="60325" cy="128588"/>
          </a:xfrm>
          <a:custGeom>
            <a:avLst/>
            <a:gdLst>
              <a:gd name="T0" fmla="*/ 0 w 38"/>
              <a:gd name="T1" fmla="*/ 0 h 81"/>
              <a:gd name="T2" fmla="*/ 0 w 38"/>
              <a:gd name="T3" fmla="*/ 81 h 81"/>
              <a:gd name="T4" fmla="*/ 38 w 38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81">
                <a:moveTo>
                  <a:pt x="0" y="0"/>
                </a:moveTo>
                <a:lnTo>
                  <a:pt x="0" y="81"/>
                </a:lnTo>
                <a:lnTo>
                  <a:pt x="38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Freeform 216">
            <a:extLst>
              <a:ext uri="{FF2B5EF4-FFF2-40B4-BE49-F238E27FC236}">
                <a16:creationId xmlns="" xmlns:a16="http://schemas.microsoft.com/office/drawing/2014/main" id="{454BCCD3-C8CE-4019-BC1A-BB5DFE94BA06}"/>
              </a:ext>
            </a:extLst>
          </p:cNvPr>
          <p:cNvSpPr>
            <a:spLocks/>
          </p:cNvSpPr>
          <p:nvPr/>
        </p:nvSpPr>
        <p:spPr bwMode="auto">
          <a:xfrm>
            <a:off x="2299965" y="3681640"/>
            <a:ext cx="107950" cy="150813"/>
          </a:xfrm>
          <a:custGeom>
            <a:avLst/>
            <a:gdLst>
              <a:gd name="T0" fmla="*/ 0 w 68"/>
              <a:gd name="T1" fmla="*/ 0 h 95"/>
              <a:gd name="T2" fmla="*/ 0 w 68"/>
              <a:gd name="T3" fmla="*/ 95 h 95"/>
              <a:gd name="T4" fmla="*/ 68 w 68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95">
                <a:moveTo>
                  <a:pt x="0" y="0"/>
                </a:moveTo>
                <a:lnTo>
                  <a:pt x="0" y="95"/>
                </a:lnTo>
                <a:lnTo>
                  <a:pt x="68" y="9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Freeform 217">
            <a:extLst>
              <a:ext uri="{FF2B5EF4-FFF2-40B4-BE49-F238E27FC236}">
                <a16:creationId xmlns="" xmlns:a16="http://schemas.microsoft.com/office/drawing/2014/main" id="{F236417B-DCEE-49D1-91DE-8B6DC5E908A2}"/>
              </a:ext>
            </a:extLst>
          </p:cNvPr>
          <p:cNvSpPr>
            <a:spLocks/>
          </p:cNvSpPr>
          <p:nvPr/>
        </p:nvSpPr>
        <p:spPr bwMode="auto">
          <a:xfrm>
            <a:off x="2130102" y="3676877"/>
            <a:ext cx="169863" cy="347663"/>
          </a:xfrm>
          <a:custGeom>
            <a:avLst/>
            <a:gdLst>
              <a:gd name="T0" fmla="*/ 0 w 107"/>
              <a:gd name="T1" fmla="*/ 219 h 219"/>
              <a:gd name="T2" fmla="*/ 0 w 107"/>
              <a:gd name="T3" fmla="*/ 0 h 219"/>
              <a:gd name="T4" fmla="*/ 107 w 107"/>
              <a:gd name="T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19">
                <a:moveTo>
                  <a:pt x="0" y="219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Rectangle 218">
            <a:extLst>
              <a:ext uri="{FF2B5EF4-FFF2-40B4-BE49-F238E27FC236}">
                <a16:creationId xmlns="" xmlns:a16="http://schemas.microsoft.com/office/drawing/2014/main" id="{7DB65C49-53CC-4159-80C7-0FA4AA5E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329" y="4165829"/>
            <a:ext cx="57227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esculenta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9" name="Freeform 219">
            <a:extLst>
              <a:ext uri="{FF2B5EF4-FFF2-40B4-BE49-F238E27FC236}">
                <a16:creationId xmlns="" xmlns:a16="http://schemas.microsoft.com/office/drawing/2014/main" id="{8B142851-D6A4-4556-9F85-C288EE134DAE}"/>
              </a:ext>
            </a:extLst>
          </p:cNvPr>
          <p:cNvSpPr>
            <a:spLocks/>
          </p:cNvSpPr>
          <p:nvPr/>
        </p:nvSpPr>
        <p:spPr bwMode="auto">
          <a:xfrm>
            <a:off x="2261865" y="4226154"/>
            <a:ext cx="268288" cy="149225"/>
          </a:xfrm>
          <a:custGeom>
            <a:avLst/>
            <a:gdLst>
              <a:gd name="T0" fmla="*/ 0 w 169"/>
              <a:gd name="T1" fmla="*/ 94 h 94"/>
              <a:gd name="T2" fmla="*/ 0 w 169"/>
              <a:gd name="T3" fmla="*/ 0 h 94"/>
              <a:gd name="T4" fmla="*/ 169 w 169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94">
                <a:moveTo>
                  <a:pt x="0" y="94"/>
                </a:moveTo>
                <a:lnTo>
                  <a:pt x="0" y="0"/>
                </a:lnTo>
                <a:lnTo>
                  <a:pt x="16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angle 220">
            <a:extLst>
              <a:ext uri="{FF2B5EF4-FFF2-40B4-BE49-F238E27FC236}">
                <a16:creationId xmlns="" xmlns:a16="http://schemas.microsoft.com/office/drawing/2014/main" id="{47A838D5-5537-4297-9730-E2564BE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828" y="4340454"/>
            <a:ext cx="4776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lycidas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81" name="Freeform 221">
            <a:extLst>
              <a:ext uri="{FF2B5EF4-FFF2-40B4-BE49-F238E27FC236}">
                <a16:creationId xmlns="" xmlns:a16="http://schemas.microsoft.com/office/drawing/2014/main" id="{0BAFCE75-E9AD-4701-8A3E-C87927B9E7AE}"/>
              </a:ext>
            </a:extLst>
          </p:cNvPr>
          <p:cNvSpPr>
            <a:spLocks/>
          </p:cNvSpPr>
          <p:nvPr/>
        </p:nvSpPr>
        <p:spPr bwMode="auto">
          <a:xfrm>
            <a:off x="2292028" y="4402367"/>
            <a:ext cx="174626" cy="128588"/>
          </a:xfrm>
          <a:custGeom>
            <a:avLst/>
            <a:gdLst>
              <a:gd name="T0" fmla="*/ 0 w 110"/>
              <a:gd name="T1" fmla="*/ 81 h 81"/>
              <a:gd name="T2" fmla="*/ 0 w 110"/>
              <a:gd name="T3" fmla="*/ 0 h 81"/>
              <a:gd name="T4" fmla="*/ 110 w 110"/>
              <a:gd name="T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1">
                <a:moveTo>
                  <a:pt x="0" y="81"/>
                </a:moveTo>
                <a:lnTo>
                  <a:pt x="0" y="0"/>
                </a:lnTo>
                <a:lnTo>
                  <a:pt x="11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Rectangle 222">
            <a:extLst>
              <a:ext uri="{FF2B5EF4-FFF2-40B4-BE49-F238E27FC236}">
                <a16:creationId xmlns="" xmlns:a16="http://schemas.microsoft.com/office/drawing/2014/main" id="{0074F58D-8573-471B-A3DA-9D58D7F3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379" y="4516667"/>
            <a:ext cx="5338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aculeata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83" name="Freeform 223">
            <a:extLst>
              <a:ext uri="{FF2B5EF4-FFF2-40B4-BE49-F238E27FC236}">
                <a16:creationId xmlns="" xmlns:a16="http://schemas.microsoft.com/office/drawing/2014/main" id="{39E07262-E349-4E9F-9435-B44D71AA736A}"/>
              </a:ext>
            </a:extLst>
          </p:cNvPr>
          <p:cNvSpPr>
            <a:spLocks/>
          </p:cNvSpPr>
          <p:nvPr/>
        </p:nvSpPr>
        <p:spPr bwMode="auto">
          <a:xfrm>
            <a:off x="2330128" y="4576992"/>
            <a:ext cx="219076" cy="85725"/>
          </a:xfrm>
          <a:custGeom>
            <a:avLst/>
            <a:gdLst>
              <a:gd name="T0" fmla="*/ 0 w 138"/>
              <a:gd name="T1" fmla="*/ 54 h 54"/>
              <a:gd name="T2" fmla="*/ 0 w 138"/>
              <a:gd name="T3" fmla="*/ 0 h 54"/>
              <a:gd name="T4" fmla="*/ 138 w 138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54">
                <a:moveTo>
                  <a:pt x="0" y="54"/>
                </a:moveTo>
                <a:lnTo>
                  <a:pt x="0" y="0"/>
                </a:lnTo>
                <a:lnTo>
                  <a:pt x="138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angle 224">
            <a:extLst>
              <a:ext uri="{FF2B5EF4-FFF2-40B4-BE49-F238E27FC236}">
                <a16:creationId xmlns="" xmlns:a16="http://schemas.microsoft.com/office/drawing/2014/main" id="{34A032AB-AFF7-43FB-983D-AAAE21F1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99" y="4738027"/>
            <a:ext cx="5818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pharaonis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85" name="Freeform 225">
            <a:extLst>
              <a:ext uri="{FF2B5EF4-FFF2-40B4-BE49-F238E27FC236}">
                <a16:creationId xmlns="" xmlns:a16="http://schemas.microsoft.com/office/drawing/2014/main" id="{6F2FE080-63B9-4539-BC41-BD53061CD903}"/>
              </a:ext>
            </a:extLst>
          </p:cNvPr>
          <p:cNvSpPr>
            <a:spLocks/>
          </p:cNvSpPr>
          <p:nvPr/>
        </p:nvSpPr>
        <p:spPr bwMode="auto">
          <a:xfrm>
            <a:off x="2330128" y="4669067"/>
            <a:ext cx="165100" cy="84138"/>
          </a:xfrm>
          <a:custGeom>
            <a:avLst/>
            <a:gdLst>
              <a:gd name="T0" fmla="*/ 0 w 104"/>
              <a:gd name="T1" fmla="*/ 0 h 53"/>
              <a:gd name="T2" fmla="*/ 0 w 104"/>
              <a:gd name="T3" fmla="*/ 53 h 53"/>
              <a:gd name="T4" fmla="*/ 104 w 10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53">
                <a:moveTo>
                  <a:pt x="0" y="0"/>
                </a:moveTo>
                <a:lnTo>
                  <a:pt x="0" y="53"/>
                </a:lnTo>
                <a:lnTo>
                  <a:pt x="10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Freeform 226">
            <a:extLst>
              <a:ext uri="{FF2B5EF4-FFF2-40B4-BE49-F238E27FC236}">
                <a16:creationId xmlns="" xmlns:a16="http://schemas.microsoft.com/office/drawing/2014/main" id="{FBF29322-E010-4F3D-85CB-B33629A19569}"/>
              </a:ext>
            </a:extLst>
          </p:cNvPr>
          <p:cNvSpPr>
            <a:spLocks/>
          </p:cNvSpPr>
          <p:nvPr/>
        </p:nvSpPr>
        <p:spPr bwMode="auto">
          <a:xfrm>
            <a:off x="2292028" y="4537305"/>
            <a:ext cx="38100" cy="128588"/>
          </a:xfrm>
          <a:custGeom>
            <a:avLst/>
            <a:gdLst>
              <a:gd name="T0" fmla="*/ 0 w 24"/>
              <a:gd name="T1" fmla="*/ 0 h 81"/>
              <a:gd name="T2" fmla="*/ 0 w 24"/>
              <a:gd name="T3" fmla="*/ 81 h 81"/>
              <a:gd name="T4" fmla="*/ 24 w 24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81">
                <a:moveTo>
                  <a:pt x="0" y="0"/>
                </a:moveTo>
                <a:lnTo>
                  <a:pt x="0" y="81"/>
                </a:lnTo>
                <a:lnTo>
                  <a:pt x="24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Freeform 227">
            <a:extLst>
              <a:ext uri="{FF2B5EF4-FFF2-40B4-BE49-F238E27FC236}">
                <a16:creationId xmlns="" xmlns:a16="http://schemas.microsoft.com/office/drawing/2014/main" id="{593418E6-C78D-4302-998E-BDAA3E8467D5}"/>
              </a:ext>
            </a:extLst>
          </p:cNvPr>
          <p:cNvSpPr>
            <a:spLocks/>
          </p:cNvSpPr>
          <p:nvPr/>
        </p:nvSpPr>
        <p:spPr bwMode="auto">
          <a:xfrm>
            <a:off x="2261865" y="4383317"/>
            <a:ext cx="30163" cy="150813"/>
          </a:xfrm>
          <a:custGeom>
            <a:avLst/>
            <a:gdLst>
              <a:gd name="T0" fmla="*/ 0 w 19"/>
              <a:gd name="T1" fmla="*/ 0 h 95"/>
              <a:gd name="T2" fmla="*/ 0 w 19"/>
              <a:gd name="T3" fmla="*/ 95 h 95"/>
              <a:gd name="T4" fmla="*/ 19 w 19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95">
                <a:moveTo>
                  <a:pt x="0" y="0"/>
                </a:moveTo>
                <a:lnTo>
                  <a:pt x="0" y="95"/>
                </a:lnTo>
                <a:lnTo>
                  <a:pt x="19" y="9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Freeform 228">
            <a:extLst>
              <a:ext uri="{FF2B5EF4-FFF2-40B4-BE49-F238E27FC236}">
                <a16:creationId xmlns="" xmlns:a16="http://schemas.microsoft.com/office/drawing/2014/main" id="{861C8B26-0A7C-4379-AC4E-0F480D75B6F9}"/>
              </a:ext>
            </a:extLst>
          </p:cNvPr>
          <p:cNvSpPr>
            <a:spLocks/>
          </p:cNvSpPr>
          <p:nvPr/>
        </p:nvSpPr>
        <p:spPr bwMode="auto">
          <a:xfrm>
            <a:off x="2130102" y="4032478"/>
            <a:ext cx="131763" cy="347663"/>
          </a:xfrm>
          <a:custGeom>
            <a:avLst/>
            <a:gdLst>
              <a:gd name="T0" fmla="*/ 0 w 83"/>
              <a:gd name="T1" fmla="*/ 0 h 219"/>
              <a:gd name="T2" fmla="*/ 0 w 83"/>
              <a:gd name="T3" fmla="*/ 219 h 219"/>
              <a:gd name="T4" fmla="*/ 83 w 83"/>
              <a:gd name="T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19">
                <a:moveTo>
                  <a:pt x="0" y="0"/>
                </a:moveTo>
                <a:lnTo>
                  <a:pt x="0" y="219"/>
                </a:lnTo>
                <a:lnTo>
                  <a:pt x="83" y="219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Freeform 229">
            <a:extLst>
              <a:ext uri="{FF2B5EF4-FFF2-40B4-BE49-F238E27FC236}">
                <a16:creationId xmlns="" xmlns:a16="http://schemas.microsoft.com/office/drawing/2014/main" id="{D2A7EA37-A313-48B1-BCA4-B9B816652911}"/>
              </a:ext>
            </a:extLst>
          </p:cNvPr>
          <p:cNvSpPr>
            <a:spLocks/>
          </p:cNvSpPr>
          <p:nvPr/>
        </p:nvSpPr>
        <p:spPr bwMode="auto">
          <a:xfrm>
            <a:off x="2095177" y="4027716"/>
            <a:ext cx="34925" cy="490539"/>
          </a:xfrm>
          <a:custGeom>
            <a:avLst/>
            <a:gdLst>
              <a:gd name="T0" fmla="*/ 0 w 22"/>
              <a:gd name="T1" fmla="*/ 309 h 309"/>
              <a:gd name="T2" fmla="*/ 0 w 22"/>
              <a:gd name="T3" fmla="*/ 0 h 309"/>
              <a:gd name="T4" fmla="*/ 22 w 22"/>
              <a:gd name="T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309">
                <a:moveTo>
                  <a:pt x="0" y="309"/>
                </a:moveTo>
                <a:lnTo>
                  <a:pt x="0" y="0"/>
                </a:lnTo>
                <a:lnTo>
                  <a:pt x="22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Rectangle 230">
            <a:extLst>
              <a:ext uri="{FF2B5EF4-FFF2-40B4-BE49-F238E27FC236}">
                <a16:creationId xmlns="" xmlns:a16="http://schemas.microsoft.com/office/drawing/2014/main" id="{A3EBA017-FB3F-44BE-983B-1725AC88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54" y="4867506"/>
            <a:ext cx="57227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latimanus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1" name="Freeform 231">
            <a:extLst>
              <a:ext uri="{FF2B5EF4-FFF2-40B4-BE49-F238E27FC236}">
                <a16:creationId xmlns="" xmlns:a16="http://schemas.microsoft.com/office/drawing/2014/main" id="{2FE80937-C1F0-4482-AD57-A40AC2EF9FB0}"/>
              </a:ext>
            </a:extLst>
          </p:cNvPr>
          <p:cNvSpPr>
            <a:spLocks/>
          </p:cNvSpPr>
          <p:nvPr/>
        </p:nvSpPr>
        <p:spPr bwMode="auto">
          <a:xfrm>
            <a:off x="2303140" y="4929418"/>
            <a:ext cx="274638" cy="84138"/>
          </a:xfrm>
          <a:custGeom>
            <a:avLst/>
            <a:gdLst>
              <a:gd name="T0" fmla="*/ 0 w 173"/>
              <a:gd name="T1" fmla="*/ 53 h 53"/>
              <a:gd name="T2" fmla="*/ 0 w 173"/>
              <a:gd name="T3" fmla="*/ 0 h 53"/>
              <a:gd name="T4" fmla="*/ 173 w 17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53">
                <a:moveTo>
                  <a:pt x="0" y="53"/>
                </a:moveTo>
                <a:lnTo>
                  <a:pt x="0" y="0"/>
                </a:lnTo>
                <a:lnTo>
                  <a:pt x="173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Rectangle 232">
            <a:extLst>
              <a:ext uri="{FF2B5EF4-FFF2-40B4-BE49-F238E27FC236}">
                <a16:creationId xmlns="" xmlns:a16="http://schemas.microsoft.com/office/drawing/2014/main" id="{9F2C0E15-1FE9-44E4-A6D8-215D8F73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916" y="5043719"/>
            <a:ext cx="4776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apama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3" name="Freeform 233">
            <a:extLst>
              <a:ext uri="{FF2B5EF4-FFF2-40B4-BE49-F238E27FC236}">
                <a16:creationId xmlns="" xmlns:a16="http://schemas.microsoft.com/office/drawing/2014/main" id="{37D607C3-C6E5-4630-B416-CFC0B27224AE}"/>
              </a:ext>
            </a:extLst>
          </p:cNvPr>
          <p:cNvSpPr>
            <a:spLocks/>
          </p:cNvSpPr>
          <p:nvPr/>
        </p:nvSpPr>
        <p:spPr bwMode="auto">
          <a:xfrm>
            <a:off x="2303140" y="5019906"/>
            <a:ext cx="228601" cy="84138"/>
          </a:xfrm>
          <a:custGeom>
            <a:avLst/>
            <a:gdLst>
              <a:gd name="T0" fmla="*/ 0 w 144"/>
              <a:gd name="T1" fmla="*/ 0 h 53"/>
              <a:gd name="T2" fmla="*/ 0 w 144"/>
              <a:gd name="T3" fmla="*/ 53 h 53"/>
              <a:gd name="T4" fmla="*/ 144 w 14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3">
                <a:moveTo>
                  <a:pt x="0" y="0"/>
                </a:moveTo>
                <a:lnTo>
                  <a:pt x="0" y="53"/>
                </a:lnTo>
                <a:lnTo>
                  <a:pt x="14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Freeform 234">
            <a:extLst>
              <a:ext uri="{FF2B5EF4-FFF2-40B4-BE49-F238E27FC236}">
                <a16:creationId xmlns="" xmlns:a16="http://schemas.microsoft.com/office/drawing/2014/main" id="{D730E50A-2523-4720-AD25-E5F7A7C644D1}"/>
              </a:ext>
            </a:extLst>
          </p:cNvPr>
          <p:cNvSpPr>
            <a:spLocks/>
          </p:cNvSpPr>
          <p:nvPr/>
        </p:nvSpPr>
        <p:spPr bwMode="auto">
          <a:xfrm>
            <a:off x="2095177" y="4524605"/>
            <a:ext cx="207963" cy="492126"/>
          </a:xfrm>
          <a:custGeom>
            <a:avLst/>
            <a:gdLst>
              <a:gd name="T0" fmla="*/ 0 w 131"/>
              <a:gd name="T1" fmla="*/ 0 h 310"/>
              <a:gd name="T2" fmla="*/ 0 w 131"/>
              <a:gd name="T3" fmla="*/ 310 h 310"/>
              <a:gd name="T4" fmla="*/ 131 w 131"/>
              <a:gd name="T5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310">
                <a:moveTo>
                  <a:pt x="0" y="0"/>
                </a:moveTo>
                <a:lnTo>
                  <a:pt x="0" y="310"/>
                </a:lnTo>
                <a:lnTo>
                  <a:pt x="131" y="31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Freeform 235">
            <a:extLst>
              <a:ext uri="{FF2B5EF4-FFF2-40B4-BE49-F238E27FC236}">
                <a16:creationId xmlns="" xmlns:a16="http://schemas.microsoft.com/office/drawing/2014/main" id="{0649E50C-801E-471C-929E-B3D647A1AB5C}"/>
              </a:ext>
            </a:extLst>
          </p:cNvPr>
          <p:cNvSpPr>
            <a:spLocks/>
          </p:cNvSpPr>
          <p:nvPr/>
        </p:nvSpPr>
        <p:spPr bwMode="auto">
          <a:xfrm>
            <a:off x="1933252" y="3716565"/>
            <a:ext cx="161925" cy="804865"/>
          </a:xfrm>
          <a:custGeom>
            <a:avLst/>
            <a:gdLst>
              <a:gd name="T0" fmla="*/ 0 w 102"/>
              <a:gd name="T1" fmla="*/ 0 h 507"/>
              <a:gd name="T2" fmla="*/ 0 w 102"/>
              <a:gd name="T3" fmla="*/ 507 h 507"/>
              <a:gd name="T4" fmla="*/ 102 w 102"/>
              <a:gd name="T5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07">
                <a:moveTo>
                  <a:pt x="0" y="0"/>
                </a:moveTo>
                <a:lnTo>
                  <a:pt x="0" y="507"/>
                </a:lnTo>
                <a:lnTo>
                  <a:pt x="102" y="507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Freeform 236">
            <a:extLst>
              <a:ext uri="{FF2B5EF4-FFF2-40B4-BE49-F238E27FC236}">
                <a16:creationId xmlns="" xmlns:a16="http://schemas.microsoft.com/office/drawing/2014/main" id="{C84732F1-EF02-4E6E-93CB-4DB5147DF024}"/>
              </a:ext>
            </a:extLst>
          </p:cNvPr>
          <p:cNvSpPr>
            <a:spLocks/>
          </p:cNvSpPr>
          <p:nvPr/>
        </p:nvSpPr>
        <p:spPr bwMode="auto">
          <a:xfrm>
            <a:off x="1731580" y="3711802"/>
            <a:ext cx="190501" cy="896940"/>
          </a:xfrm>
          <a:custGeom>
            <a:avLst/>
            <a:gdLst>
              <a:gd name="T0" fmla="*/ 0 w 120"/>
              <a:gd name="T1" fmla="*/ 565 h 565"/>
              <a:gd name="T2" fmla="*/ 0 w 120"/>
              <a:gd name="T3" fmla="*/ 0 h 565"/>
              <a:gd name="T4" fmla="*/ 120 w 120"/>
              <a:gd name="T5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565">
                <a:moveTo>
                  <a:pt x="0" y="565"/>
                </a:move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ectangle 237">
            <a:extLst>
              <a:ext uri="{FF2B5EF4-FFF2-40B4-BE49-F238E27FC236}">
                <a16:creationId xmlns="" xmlns:a16="http://schemas.microsoft.com/office/drawing/2014/main" id="{8AF351E7-4488-447A-8E7F-254A5EB47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166" y="5218344"/>
            <a:ext cx="88966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Vampyroteuthis infernalis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8" name="Freeform 238">
            <a:extLst>
              <a:ext uri="{FF2B5EF4-FFF2-40B4-BE49-F238E27FC236}">
                <a16:creationId xmlns="" xmlns:a16="http://schemas.microsoft.com/office/drawing/2014/main" id="{06C8B9F0-8716-424C-9DDF-B48F9F60ECFD}"/>
              </a:ext>
            </a:extLst>
          </p:cNvPr>
          <p:cNvSpPr>
            <a:spLocks/>
          </p:cNvSpPr>
          <p:nvPr/>
        </p:nvSpPr>
        <p:spPr bwMode="auto">
          <a:xfrm>
            <a:off x="1893222" y="5287490"/>
            <a:ext cx="592139" cy="210705"/>
          </a:xfrm>
          <a:custGeom>
            <a:avLst/>
            <a:gdLst>
              <a:gd name="T0" fmla="*/ 0 w 373"/>
              <a:gd name="T1" fmla="*/ 146 h 146"/>
              <a:gd name="T2" fmla="*/ 0 w 373"/>
              <a:gd name="T3" fmla="*/ 0 h 146"/>
              <a:gd name="T4" fmla="*/ 373 w 373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3" h="146">
                <a:moveTo>
                  <a:pt x="0" y="146"/>
                </a:moveTo>
                <a:lnTo>
                  <a:pt x="0" y="0"/>
                </a:lnTo>
                <a:lnTo>
                  <a:pt x="373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Rectangle 239">
            <a:extLst>
              <a:ext uri="{FF2B5EF4-FFF2-40B4-BE49-F238E27FC236}">
                <a16:creationId xmlns="" xmlns:a16="http://schemas.microsoft.com/office/drawing/2014/main" id="{B87C7462-73A8-469F-838F-CCF1EABA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17" y="5394557"/>
            <a:ext cx="5225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minor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00" name="Freeform 240">
            <a:extLst>
              <a:ext uri="{FF2B5EF4-FFF2-40B4-BE49-F238E27FC236}">
                <a16:creationId xmlns="" xmlns:a16="http://schemas.microsoft.com/office/drawing/2014/main" id="{2BC79D0B-7DD7-445E-8BB6-E86942718327}"/>
              </a:ext>
            </a:extLst>
          </p:cNvPr>
          <p:cNvSpPr>
            <a:spLocks/>
          </p:cNvSpPr>
          <p:nvPr/>
        </p:nvSpPr>
        <p:spPr bwMode="auto">
          <a:xfrm>
            <a:off x="2558729" y="5454882"/>
            <a:ext cx="303213" cy="292101"/>
          </a:xfrm>
          <a:custGeom>
            <a:avLst/>
            <a:gdLst>
              <a:gd name="T0" fmla="*/ 0 w 191"/>
              <a:gd name="T1" fmla="*/ 184 h 184"/>
              <a:gd name="T2" fmla="*/ 0 w 191"/>
              <a:gd name="T3" fmla="*/ 0 h 184"/>
              <a:gd name="T4" fmla="*/ 191 w 191"/>
              <a:gd name="T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" h="184">
                <a:moveTo>
                  <a:pt x="0" y="184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Rectangle 241">
            <a:extLst>
              <a:ext uri="{FF2B5EF4-FFF2-40B4-BE49-F238E27FC236}">
                <a16:creationId xmlns="" xmlns:a16="http://schemas.microsoft.com/office/drawing/2014/main" id="{36B9AED7-E934-4F75-8B7F-599C30B4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030" y="5569182"/>
            <a:ext cx="59631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vulgaris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02" name="Freeform 242">
            <a:extLst>
              <a:ext uri="{FF2B5EF4-FFF2-40B4-BE49-F238E27FC236}">
                <a16:creationId xmlns="" xmlns:a16="http://schemas.microsoft.com/office/drawing/2014/main" id="{BBF516A8-61D1-4D8F-A3C7-6AA2D9CB1CF0}"/>
              </a:ext>
            </a:extLst>
          </p:cNvPr>
          <p:cNvSpPr>
            <a:spLocks/>
          </p:cNvSpPr>
          <p:nvPr/>
        </p:nvSpPr>
        <p:spPr bwMode="auto">
          <a:xfrm>
            <a:off x="2758754" y="5631095"/>
            <a:ext cx="163513" cy="84138"/>
          </a:xfrm>
          <a:custGeom>
            <a:avLst/>
            <a:gdLst>
              <a:gd name="T0" fmla="*/ 0 w 103"/>
              <a:gd name="T1" fmla="*/ 53 h 53"/>
              <a:gd name="T2" fmla="*/ 0 w 103"/>
              <a:gd name="T3" fmla="*/ 0 h 53"/>
              <a:gd name="T4" fmla="*/ 103 w 10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53">
                <a:moveTo>
                  <a:pt x="0" y="53"/>
                </a:moveTo>
                <a:lnTo>
                  <a:pt x="0" y="0"/>
                </a:lnTo>
                <a:lnTo>
                  <a:pt x="103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Rectangle 243">
            <a:extLst>
              <a:ext uri="{FF2B5EF4-FFF2-40B4-BE49-F238E27FC236}">
                <a16:creationId xmlns="" xmlns:a16="http://schemas.microsoft.com/office/drawing/2014/main" id="{7E25742C-C200-4B5B-93F2-EBEEC8DE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67" y="5745395"/>
            <a:ext cx="7421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bimaculatus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04" name="Freeform 244">
            <a:extLst>
              <a:ext uri="{FF2B5EF4-FFF2-40B4-BE49-F238E27FC236}">
                <a16:creationId xmlns="" xmlns:a16="http://schemas.microsoft.com/office/drawing/2014/main" id="{B9D1AE20-5365-4DE9-AF0E-E0BD9BE25F6A}"/>
              </a:ext>
            </a:extLst>
          </p:cNvPr>
          <p:cNvSpPr>
            <a:spLocks/>
          </p:cNvSpPr>
          <p:nvPr/>
        </p:nvSpPr>
        <p:spPr bwMode="auto">
          <a:xfrm>
            <a:off x="2758754" y="5721583"/>
            <a:ext cx="196851" cy="84138"/>
          </a:xfrm>
          <a:custGeom>
            <a:avLst/>
            <a:gdLst>
              <a:gd name="T0" fmla="*/ 0 w 124"/>
              <a:gd name="T1" fmla="*/ 0 h 53"/>
              <a:gd name="T2" fmla="*/ 0 w 124"/>
              <a:gd name="T3" fmla="*/ 53 h 53"/>
              <a:gd name="T4" fmla="*/ 124 w 12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" h="53">
                <a:moveTo>
                  <a:pt x="0" y="0"/>
                </a:moveTo>
                <a:lnTo>
                  <a:pt x="0" y="53"/>
                </a:lnTo>
                <a:lnTo>
                  <a:pt x="12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Freeform 245">
            <a:extLst>
              <a:ext uri="{FF2B5EF4-FFF2-40B4-BE49-F238E27FC236}">
                <a16:creationId xmlns="" xmlns:a16="http://schemas.microsoft.com/office/drawing/2014/main" id="{1CF7CD79-7491-4306-BB4F-49A0581361DA}"/>
              </a:ext>
            </a:extLst>
          </p:cNvPr>
          <p:cNvSpPr>
            <a:spLocks/>
          </p:cNvSpPr>
          <p:nvPr/>
        </p:nvSpPr>
        <p:spPr bwMode="auto">
          <a:xfrm>
            <a:off x="2688904" y="5718408"/>
            <a:ext cx="69850" cy="128588"/>
          </a:xfrm>
          <a:custGeom>
            <a:avLst/>
            <a:gdLst>
              <a:gd name="T0" fmla="*/ 0 w 44"/>
              <a:gd name="T1" fmla="*/ 81 h 81"/>
              <a:gd name="T2" fmla="*/ 0 w 44"/>
              <a:gd name="T3" fmla="*/ 0 h 81"/>
              <a:gd name="T4" fmla="*/ 44 w 44"/>
              <a:gd name="T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1">
                <a:moveTo>
                  <a:pt x="0" y="81"/>
                </a:move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246">
            <a:extLst>
              <a:ext uri="{FF2B5EF4-FFF2-40B4-BE49-F238E27FC236}">
                <a16:creationId xmlns="" xmlns:a16="http://schemas.microsoft.com/office/drawing/2014/main" id="{4E310F58-604A-4A9D-B0D9-65B627F9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30" y="5920021"/>
            <a:ext cx="63478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ocellatus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07" name="Freeform 247">
            <a:extLst>
              <a:ext uri="{FF2B5EF4-FFF2-40B4-BE49-F238E27FC236}">
                <a16:creationId xmlns="" xmlns:a16="http://schemas.microsoft.com/office/drawing/2014/main" id="{854B6249-7854-445F-B963-93A40A402D99}"/>
              </a:ext>
            </a:extLst>
          </p:cNvPr>
          <p:cNvSpPr>
            <a:spLocks/>
          </p:cNvSpPr>
          <p:nvPr/>
        </p:nvSpPr>
        <p:spPr bwMode="auto">
          <a:xfrm>
            <a:off x="2688904" y="5853346"/>
            <a:ext cx="284163" cy="128588"/>
          </a:xfrm>
          <a:custGeom>
            <a:avLst/>
            <a:gdLst>
              <a:gd name="T0" fmla="*/ 0 w 179"/>
              <a:gd name="T1" fmla="*/ 0 h 81"/>
              <a:gd name="T2" fmla="*/ 0 w 179"/>
              <a:gd name="T3" fmla="*/ 81 h 81"/>
              <a:gd name="T4" fmla="*/ 179 w 179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81">
                <a:moveTo>
                  <a:pt x="0" y="0"/>
                </a:moveTo>
                <a:lnTo>
                  <a:pt x="0" y="81"/>
                </a:lnTo>
                <a:lnTo>
                  <a:pt x="179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Freeform 248">
            <a:extLst>
              <a:ext uri="{FF2B5EF4-FFF2-40B4-BE49-F238E27FC236}">
                <a16:creationId xmlns="" xmlns:a16="http://schemas.microsoft.com/office/drawing/2014/main" id="{3717E0D7-FB01-41BB-9129-A5E367ECC3E5}"/>
              </a:ext>
            </a:extLst>
          </p:cNvPr>
          <p:cNvSpPr>
            <a:spLocks/>
          </p:cNvSpPr>
          <p:nvPr/>
        </p:nvSpPr>
        <p:spPr bwMode="auto">
          <a:xfrm>
            <a:off x="2661916" y="5850171"/>
            <a:ext cx="26988" cy="192088"/>
          </a:xfrm>
          <a:custGeom>
            <a:avLst/>
            <a:gdLst>
              <a:gd name="T0" fmla="*/ 0 w 17"/>
              <a:gd name="T1" fmla="*/ 121 h 121"/>
              <a:gd name="T2" fmla="*/ 0 w 17"/>
              <a:gd name="T3" fmla="*/ 0 h 121"/>
              <a:gd name="T4" fmla="*/ 17 w 17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21">
                <a:moveTo>
                  <a:pt x="0" y="121"/>
                </a:moveTo>
                <a:lnTo>
                  <a:pt x="0" y="0"/>
                </a:lnTo>
                <a:lnTo>
                  <a:pt x="17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Rectangle 249">
            <a:extLst>
              <a:ext uri="{FF2B5EF4-FFF2-40B4-BE49-F238E27FC236}">
                <a16:creationId xmlns="" xmlns:a16="http://schemas.microsoft.com/office/drawing/2014/main" id="{8B166203-59A1-4E68-AF10-1CEAA72F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680" y="6096234"/>
            <a:ext cx="70532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Cistopus taiwanicus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0" name="Freeform 250">
            <a:extLst>
              <a:ext uri="{FF2B5EF4-FFF2-40B4-BE49-F238E27FC236}">
                <a16:creationId xmlns="" xmlns:a16="http://schemas.microsoft.com/office/drawing/2014/main" id="{87A1B817-E5C4-4B4F-BDDC-2FE5B56D619B}"/>
              </a:ext>
            </a:extLst>
          </p:cNvPr>
          <p:cNvSpPr>
            <a:spLocks/>
          </p:cNvSpPr>
          <p:nvPr/>
        </p:nvSpPr>
        <p:spPr bwMode="auto">
          <a:xfrm>
            <a:off x="2776217" y="6156559"/>
            <a:ext cx="141288" cy="84138"/>
          </a:xfrm>
          <a:custGeom>
            <a:avLst/>
            <a:gdLst>
              <a:gd name="T0" fmla="*/ 0 w 89"/>
              <a:gd name="T1" fmla="*/ 53 h 53"/>
              <a:gd name="T2" fmla="*/ 0 w 89"/>
              <a:gd name="T3" fmla="*/ 0 h 53"/>
              <a:gd name="T4" fmla="*/ 89 w 89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53">
                <a:moveTo>
                  <a:pt x="0" y="53"/>
                </a:moveTo>
                <a:lnTo>
                  <a:pt x="0" y="0"/>
                </a:lnTo>
                <a:lnTo>
                  <a:pt x="8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Rectangle 251">
            <a:extLst>
              <a:ext uri="{FF2B5EF4-FFF2-40B4-BE49-F238E27FC236}">
                <a16:creationId xmlns="" xmlns:a16="http://schemas.microsoft.com/office/drawing/2014/main" id="{4CE18D7D-3D5A-42B2-9A42-3E1E1D8E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05" y="6270859"/>
            <a:ext cx="66684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Cistopus chinensis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2" name="Freeform 252">
            <a:extLst>
              <a:ext uri="{FF2B5EF4-FFF2-40B4-BE49-F238E27FC236}">
                <a16:creationId xmlns="" xmlns:a16="http://schemas.microsoft.com/office/drawing/2014/main" id="{EE9A5B42-0BE4-490B-946D-324A8C25641E}"/>
              </a:ext>
            </a:extLst>
          </p:cNvPr>
          <p:cNvSpPr>
            <a:spLocks/>
          </p:cNvSpPr>
          <p:nvPr/>
        </p:nvSpPr>
        <p:spPr bwMode="auto">
          <a:xfrm>
            <a:off x="2776217" y="6248634"/>
            <a:ext cx="150813" cy="84138"/>
          </a:xfrm>
          <a:custGeom>
            <a:avLst/>
            <a:gdLst>
              <a:gd name="T0" fmla="*/ 0 w 95"/>
              <a:gd name="T1" fmla="*/ 0 h 53"/>
              <a:gd name="T2" fmla="*/ 0 w 95"/>
              <a:gd name="T3" fmla="*/ 53 h 53"/>
              <a:gd name="T4" fmla="*/ 95 w 95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53">
                <a:moveTo>
                  <a:pt x="0" y="0"/>
                </a:moveTo>
                <a:lnTo>
                  <a:pt x="0" y="53"/>
                </a:lnTo>
                <a:lnTo>
                  <a:pt x="95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Freeform 253">
            <a:extLst>
              <a:ext uri="{FF2B5EF4-FFF2-40B4-BE49-F238E27FC236}">
                <a16:creationId xmlns="" xmlns:a16="http://schemas.microsoft.com/office/drawing/2014/main" id="{1E55AE96-77D2-4665-B791-8605D7AE824E}"/>
              </a:ext>
            </a:extLst>
          </p:cNvPr>
          <p:cNvSpPr>
            <a:spLocks/>
          </p:cNvSpPr>
          <p:nvPr/>
        </p:nvSpPr>
        <p:spPr bwMode="auto">
          <a:xfrm>
            <a:off x="2661916" y="6050196"/>
            <a:ext cx="114300" cy="195263"/>
          </a:xfrm>
          <a:custGeom>
            <a:avLst/>
            <a:gdLst>
              <a:gd name="T0" fmla="*/ 0 w 72"/>
              <a:gd name="T1" fmla="*/ 0 h 123"/>
              <a:gd name="T2" fmla="*/ 0 w 72"/>
              <a:gd name="T3" fmla="*/ 123 h 123"/>
              <a:gd name="T4" fmla="*/ 72 w 72"/>
              <a:gd name="T5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23">
                <a:moveTo>
                  <a:pt x="0" y="0"/>
                </a:moveTo>
                <a:lnTo>
                  <a:pt x="0" y="123"/>
                </a:lnTo>
                <a:lnTo>
                  <a:pt x="72" y="12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Freeform 254">
            <a:extLst>
              <a:ext uri="{FF2B5EF4-FFF2-40B4-BE49-F238E27FC236}">
                <a16:creationId xmlns="" xmlns:a16="http://schemas.microsoft.com/office/drawing/2014/main" id="{0C826D53-14FA-4B5C-85E7-5EAC287EDA14}"/>
              </a:ext>
            </a:extLst>
          </p:cNvPr>
          <p:cNvSpPr>
            <a:spLocks/>
          </p:cNvSpPr>
          <p:nvPr/>
        </p:nvSpPr>
        <p:spPr bwMode="auto">
          <a:xfrm>
            <a:off x="2558729" y="5753333"/>
            <a:ext cx="103188" cy="293688"/>
          </a:xfrm>
          <a:custGeom>
            <a:avLst/>
            <a:gdLst>
              <a:gd name="T0" fmla="*/ 0 w 65"/>
              <a:gd name="T1" fmla="*/ 0 h 185"/>
              <a:gd name="T2" fmla="*/ 0 w 65"/>
              <a:gd name="T3" fmla="*/ 185 h 185"/>
              <a:gd name="T4" fmla="*/ 65 w 65"/>
              <a:gd name="T5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85">
                <a:moveTo>
                  <a:pt x="0" y="0"/>
                </a:moveTo>
                <a:lnTo>
                  <a:pt x="0" y="185"/>
                </a:lnTo>
                <a:lnTo>
                  <a:pt x="65" y="18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Freeform 255">
            <a:extLst>
              <a:ext uri="{FF2B5EF4-FFF2-40B4-BE49-F238E27FC236}">
                <a16:creationId xmlns="" xmlns:a16="http://schemas.microsoft.com/office/drawing/2014/main" id="{3E820B48-3925-42D8-BB63-7C4A4CC16FE8}"/>
              </a:ext>
            </a:extLst>
          </p:cNvPr>
          <p:cNvSpPr>
            <a:spLocks/>
          </p:cNvSpPr>
          <p:nvPr/>
        </p:nvSpPr>
        <p:spPr bwMode="auto">
          <a:xfrm>
            <a:off x="1898192" y="5524732"/>
            <a:ext cx="650877" cy="231776"/>
          </a:xfrm>
          <a:custGeom>
            <a:avLst/>
            <a:gdLst>
              <a:gd name="T0" fmla="*/ 0 w 410"/>
              <a:gd name="T1" fmla="*/ 0 h 146"/>
              <a:gd name="T2" fmla="*/ 0 w 410"/>
              <a:gd name="T3" fmla="*/ 146 h 146"/>
              <a:gd name="T4" fmla="*/ 410 w 410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" h="146">
                <a:moveTo>
                  <a:pt x="0" y="0"/>
                </a:moveTo>
                <a:lnTo>
                  <a:pt x="0" y="146"/>
                </a:lnTo>
                <a:lnTo>
                  <a:pt x="410" y="14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Freeform 257">
            <a:extLst>
              <a:ext uri="{FF2B5EF4-FFF2-40B4-BE49-F238E27FC236}">
                <a16:creationId xmlns="" xmlns:a16="http://schemas.microsoft.com/office/drawing/2014/main" id="{9CADCD39-0B86-4170-A4AC-75B36B08D244}"/>
              </a:ext>
            </a:extLst>
          </p:cNvPr>
          <p:cNvSpPr>
            <a:spLocks/>
          </p:cNvSpPr>
          <p:nvPr/>
        </p:nvSpPr>
        <p:spPr bwMode="auto">
          <a:xfrm>
            <a:off x="468285" y="4627087"/>
            <a:ext cx="1263295" cy="985066"/>
          </a:xfrm>
          <a:custGeom>
            <a:avLst/>
            <a:gdLst>
              <a:gd name="T0" fmla="*/ 0 w 1310"/>
              <a:gd name="T1" fmla="*/ 622 h 622"/>
              <a:gd name="T2" fmla="*/ 0 w 1310"/>
              <a:gd name="T3" fmla="*/ 0 h 622"/>
              <a:gd name="T4" fmla="*/ 1310 w 1310"/>
              <a:gd name="T5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0" h="622">
                <a:moveTo>
                  <a:pt x="0" y="622"/>
                </a:moveTo>
                <a:lnTo>
                  <a:pt x="0" y="0"/>
                </a:lnTo>
                <a:lnTo>
                  <a:pt x="1310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angle 258">
            <a:extLst>
              <a:ext uri="{FF2B5EF4-FFF2-40B4-BE49-F238E27FC236}">
                <a16:creationId xmlns="" xmlns:a16="http://schemas.microsoft.com/office/drawing/2014/main" id="{87AB619D-9A6A-4983-A13D-C59CF638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2" y="6483552"/>
            <a:ext cx="960224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Nautilus macromphalus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8" name="Freeform 259">
            <a:extLst>
              <a:ext uri="{FF2B5EF4-FFF2-40B4-BE49-F238E27FC236}">
                <a16:creationId xmlns="" xmlns:a16="http://schemas.microsoft.com/office/drawing/2014/main" id="{982343B3-4362-4CA0-AC0F-F1DDD1005365}"/>
              </a:ext>
            </a:extLst>
          </p:cNvPr>
          <p:cNvSpPr>
            <a:spLocks/>
          </p:cNvSpPr>
          <p:nvPr/>
        </p:nvSpPr>
        <p:spPr bwMode="auto">
          <a:xfrm>
            <a:off x="2458326" y="6526102"/>
            <a:ext cx="110147" cy="84549"/>
          </a:xfrm>
          <a:custGeom>
            <a:avLst/>
            <a:gdLst>
              <a:gd name="T0" fmla="*/ 0 w 60"/>
              <a:gd name="T1" fmla="*/ 53 h 53"/>
              <a:gd name="T2" fmla="*/ 0 w 60"/>
              <a:gd name="T3" fmla="*/ 0 h 53"/>
              <a:gd name="T4" fmla="*/ 60 w 60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3">
                <a:moveTo>
                  <a:pt x="0" y="53"/>
                </a:moveTo>
                <a:lnTo>
                  <a:pt x="0" y="0"/>
                </a:lnTo>
                <a:lnTo>
                  <a:pt x="6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260">
            <a:extLst>
              <a:ext uri="{FF2B5EF4-FFF2-40B4-BE49-F238E27FC236}">
                <a16:creationId xmlns="" xmlns:a16="http://schemas.microsoft.com/office/drawing/2014/main" id="{3A73C0AF-8F8A-4C86-B716-169ED623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73" y="6659765"/>
            <a:ext cx="1030665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Allonautilus scrobiculatus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20" name="Freeform 261">
            <a:extLst>
              <a:ext uri="{FF2B5EF4-FFF2-40B4-BE49-F238E27FC236}">
                <a16:creationId xmlns="" xmlns:a16="http://schemas.microsoft.com/office/drawing/2014/main" id="{F8043CE1-CB84-4A83-B7B9-C11845846B98}"/>
              </a:ext>
            </a:extLst>
          </p:cNvPr>
          <p:cNvSpPr>
            <a:spLocks/>
          </p:cNvSpPr>
          <p:nvPr/>
        </p:nvSpPr>
        <p:spPr bwMode="auto">
          <a:xfrm>
            <a:off x="2458326" y="6618178"/>
            <a:ext cx="58745" cy="84549"/>
          </a:xfrm>
          <a:custGeom>
            <a:avLst/>
            <a:gdLst>
              <a:gd name="T0" fmla="*/ 0 w 32"/>
              <a:gd name="T1" fmla="*/ 0 h 53"/>
              <a:gd name="T2" fmla="*/ 0 w 32"/>
              <a:gd name="T3" fmla="*/ 53 h 53"/>
              <a:gd name="T4" fmla="*/ 32 w 32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53">
                <a:moveTo>
                  <a:pt x="0" y="0"/>
                </a:moveTo>
                <a:lnTo>
                  <a:pt x="0" y="53"/>
                </a:lnTo>
                <a:lnTo>
                  <a:pt x="32" y="53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Freeform 262">
            <a:extLst>
              <a:ext uri="{FF2B5EF4-FFF2-40B4-BE49-F238E27FC236}">
                <a16:creationId xmlns="" xmlns:a16="http://schemas.microsoft.com/office/drawing/2014/main" id="{413DEB5E-F12D-400F-8B58-611805D8619F}"/>
              </a:ext>
            </a:extLst>
          </p:cNvPr>
          <p:cNvSpPr>
            <a:spLocks/>
          </p:cNvSpPr>
          <p:nvPr/>
        </p:nvSpPr>
        <p:spPr bwMode="auto">
          <a:xfrm>
            <a:off x="467322" y="5637471"/>
            <a:ext cx="2008591" cy="975048"/>
          </a:xfrm>
          <a:custGeom>
            <a:avLst/>
            <a:gdLst>
              <a:gd name="T0" fmla="*/ 0 w 2025"/>
              <a:gd name="T1" fmla="*/ 0 h 623"/>
              <a:gd name="T2" fmla="*/ 0 w 2025"/>
              <a:gd name="T3" fmla="*/ 623 h 623"/>
              <a:gd name="T4" fmla="*/ 2025 w 2025"/>
              <a:gd name="T5" fmla="*/ 623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" h="623">
                <a:moveTo>
                  <a:pt x="0" y="0"/>
                </a:moveTo>
                <a:lnTo>
                  <a:pt x="0" y="623"/>
                </a:lnTo>
                <a:lnTo>
                  <a:pt x="2025" y="623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="" xmlns:a16="http://schemas.microsoft.com/office/drawing/2014/main" id="{2F5E0CD2-6A23-41D9-8163-968048699CAD}"/>
              </a:ext>
            </a:extLst>
          </p:cNvPr>
          <p:cNvGrpSpPr/>
          <p:nvPr/>
        </p:nvGrpSpPr>
        <p:grpSpPr>
          <a:xfrm>
            <a:off x="1604901" y="338275"/>
            <a:ext cx="1238752" cy="6017007"/>
            <a:chOff x="132599" y="148604"/>
            <a:chExt cx="1238752" cy="6017007"/>
          </a:xfrm>
        </p:grpSpPr>
        <p:sp>
          <p:nvSpPr>
            <p:cNvPr id="423" name="Rectangle 263">
              <a:extLst>
                <a:ext uri="{FF2B5EF4-FFF2-40B4-BE49-F238E27FC236}">
                  <a16:creationId xmlns="" xmlns:a16="http://schemas.microsoft.com/office/drawing/2014/main" id="{EBBD26DB-1439-42AB-AC9E-D9182A52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450" y="5415580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4" name="Rectangle 264">
              <a:extLst>
                <a:ext uri="{FF2B5EF4-FFF2-40B4-BE49-F238E27FC236}">
                  <a16:creationId xmlns="" xmlns:a16="http://schemas.microsoft.com/office/drawing/2014/main" id="{E3DBD0ED-C81F-4C84-949A-9F70BB05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507" y="5615349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623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5" name="Rectangle 265">
              <a:extLst>
                <a:ext uri="{FF2B5EF4-FFF2-40B4-BE49-F238E27FC236}">
                  <a16:creationId xmlns="" xmlns:a16="http://schemas.microsoft.com/office/drawing/2014/main" id="{04727462-89B0-4BE9-B13D-170D6D1F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570" y="6073278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6" name="Rectangle 266">
              <a:extLst>
                <a:ext uri="{FF2B5EF4-FFF2-40B4-BE49-F238E27FC236}">
                  <a16:creationId xmlns="" xmlns:a16="http://schemas.microsoft.com/office/drawing/2014/main" id="{4E6C4AE9-23CF-4F3C-AC53-9448E45A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170" y="5866172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943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7" name="Rectangle 267">
              <a:extLst>
                <a:ext uri="{FF2B5EF4-FFF2-40B4-BE49-F238E27FC236}">
                  <a16:creationId xmlns="" xmlns:a16="http://schemas.microsoft.com/office/drawing/2014/main" id="{6E25564C-D954-4F30-8A33-5383C197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573" y="546483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8" name="Rectangle 268">
              <a:extLst>
                <a:ext uri="{FF2B5EF4-FFF2-40B4-BE49-F238E27FC236}">
                  <a16:creationId xmlns="" xmlns:a16="http://schemas.microsoft.com/office/drawing/2014/main" id="{D611C500-BD3D-47B0-AF36-427BBC91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99" y="531727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791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29" name="Rectangle 269">
              <a:extLst>
                <a:ext uri="{FF2B5EF4-FFF2-40B4-BE49-F238E27FC236}">
                  <a16:creationId xmlns="" xmlns:a16="http://schemas.microsoft.com/office/drawing/2014/main" id="{E6B460EB-4877-4FE9-946A-47467C40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46" y="3768736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0" name="Rectangle 270">
              <a:extLst>
                <a:ext uri="{FF2B5EF4-FFF2-40B4-BE49-F238E27FC236}">
                  <a16:creationId xmlns="" xmlns:a16="http://schemas.microsoft.com/office/drawing/2014/main" id="{D45516E2-6F1D-478E-8038-42C5FEE5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03" y="363697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1" name="Rectangle 271">
              <a:extLst>
                <a:ext uri="{FF2B5EF4-FFF2-40B4-BE49-F238E27FC236}">
                  <a16:creationId xmlns="" xmlns:a16="http://schemas.microsoft.com/office/drawing/2014/main" id="{26455F51-14BE-4746-A1A2-22FDD380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87" y="3387455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2" name="Rectangle 272">
              <a:extLst>
                <a:ext uri="{FF2B5EF4-FFF2-40B4-BE49-F238E27FC236}">
                  <a16:creationId xmlns="" xmlns:a16="http://schemas.microsoft.com/office/drawing/2014/main" id="{66AAD1FC-B3C1-46F3-A369-4C6F8C80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0" y="447908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897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3" name="Rectangle 273">
              <a:extLst>
                <a:ext uri="{FF2B5EF4-FFF2-40B4-BE49-F238E27FC236}">
                  <a16:creationId xmlns="" xmlns:a16="http://schemas.microsoft.com/office/drawing/2014/main" id="{408EB75E-81D0-47EB-AD55-61C294E7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79" y="4338650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720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4" name="Rectangle 274">
              <a:extLst>
                <a:ext uri="{FF2B5EF4-FFF2-40B4-BE49-F238E27FC236}">
                  <a16:creationId xmlns="" xmlns:a16="http://schemas.microsoft.com/office/drawing/2014/main" id="{55B35D0E-56CA-47AB-A65E-5948F4CA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5" y="4191977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5" name="Rectangle 275">
              <a:extLst>
                <a:ext uri="{FF2B5EF4-FFF2-40B4-BE49-F238E27FC236}">
                  <a16:creationId xmlns="" xmlns:a16="http://schemas.microsoft.com/office/drawing/2014/main" id="{23DF0F50-FF04-4938-9111-F3A8A10D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05" y="3738293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562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6" name="Rectangle 276">
              <a:extLst>
                <a:ext uri="{FF2B5EF4-FFF2-40B4-BE49-F238E27FC236}">
                  <a16:creationId xmlns="" xmlns:a16="http://schemas.microsoft.com/office/drawing/2014/main" id="{2657119C-F39E-4EFF-BDC6-72F7994F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81" y="4835881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7" name="Rectangle 277">
              <a:extLst>
                <a:ext uri="{FF2B5EF4-FFF2-40B4-BE49-F238E27FC236}">
                  <a16:creationId xmlns="" xmlns:a16="http://schemas.microsoft.com/office/drawing/2014/main" id="{37585BE1-D57B-4F21-A20F-F4B72F445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1" y="4346588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8" name="Rectangle 278">
              <a:extLst>
                <a:ext uri="{FF2B5EF4-FFF2-40B4-BE49-F238E27FC236}">
                  <a16:creationId xmlns="" xmlns:a16="http://schemas.microsoft.com/office/drawing/2014/main" id="{0D5F1DD6-49E8-490D-B438-5C9B099B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0" y="2086324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9" name="Rectangle 279">
              <a:extLst>
                <a:ext uri="{FF2B5EF4-FFF2-40B4-BE49-F238E27FC236}">
                  <a16:creationId xmlns="" xmlns:a16="http://schemas.microsoft.com/office/drawing/2014/main" id="{FB065B44-D34D-4372-B69F-9B6D97903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58" y="249233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871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0" name="Rectangle 280">
              <a:extLst>
                <a:ext uri="{FF2B5EF4-FFF2-40B4-BE49-F238E27FC236}">
                  <a16:creationId xmlns="" xmlns:a16="http://schemas.microsoft.com/office/drawing/2014/main" id="{D44931EB-6AC2-459A-BEE7-BBA34FCB8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1" y="229748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895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1" name="Rectangle 281">
              <a:extLst>
                <a:ext uri="{FF2B5EF4-FFF2-40B4-BE49-F238E27FC236}">
                  <a16:creationId xmlns="" xmlns:a16="http://schemas.microsoft.com/office/drawing/2014/main" id="{5B80B623-6396-4576-AB36-18E7D76C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77" y="259177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2" name="Rectangle 282">
              <a:extLst>
                <a:ext uri="{FF2B5EF4-FFF2-40B4-BE49-F238E27FC236}">
                  <a16:creationId xmlns="" xmlns:a16="http://schemas.microsoft.com/office/drawing/2014/main" id="{0B41D109-7C4F-4370-B812-2B3547F3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24" y="1778826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3" name="Rectangle 283">
              <a:extLst>
                <a:ext uri="{FF2B5EF4-FFF2-40B4-BE49-F238E27FC236}">
                  <a16:creationId xmlns="" xmlns:a16="http://schemas.microsoft.com/office/drawing/2014/main" id="{C161C7FD-B0D1-479D-8248-6D8A53C1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02" y="2217122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4" name="Rectangle 284">
              <a:extLst>
                <a:ext uri="{FF2B5EF4-FFF2-40B4-BE49-F238E27FC236}">
                  <a16:creationId xmlns="" xmlns:a16="http://schemas.microsoft.com/office/drawing/2014/main" id="{AC4B1771-CAAA-414D-8385-90B9DCC4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67" y="192156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998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5" name="Rectangle 285">
              <a:extLst>
                <a:ext uri="{FF2B5EF4-FFF2-40B4-BE49-F238E27FC236}">
                  <a16:creationId xmlns="" xmlns:a16="http://schemas.microsoft.com/office/drawing/2014/main" id="{91C96CB8-5E8A-406C-B9C4-95EB7AEF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37" y="14860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950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6" name="Rectangle 286">
              <a:extLst>
                <a:ext uri="{FF2B5EF4-FFF2-40B4-BE49-F238E27FC236}">
                  <a16:creationId xmlns="" xmlns:a16="http://schemas.microsoft.com/office/drawing/2014/main" id="{280ACC64-B5FF-4924-ABBA-C66D0520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68" y="287682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7" name="Rectangle 287">
              <a:extLst>
                <a:ext uri="{FF2B5EF4-FFF2-40B4-BE49-F238E27FC236}">
                  <a16:creationId xmlns="" xmlns:a16="http://schemas.microsoft.com/office/drawing/2014/main" id="{BBCB0837-2A11-4D0C-A98F-0D3F28992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59" y="74069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657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8" name="Rectangle 288">
              <a:extLst>
                <a:ext uri="{FF2B5EF4-FFF2-40B4-BE49-F238E27FC236}">
                  <a16:creationId xmlns="" xmlns:a16="http://schemas.microsoft.com/office/drawing/2014/main" id="{762F1206-79A3-418B-A2A0-0ED17273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8" y="477217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9" name="Rectangle 289">
              <a:extLst>
                <a:ext uri="{FF2B5EF4-FFF2-40B4-BE49-F238E27FC236}">
                  <a16:creationId xmlns="" xmlns:a16="http://schemas.microsoft.com/office/drawing/2014/main" id="{FAA4AD86-C0E1-49F0-86E7-7BDC95625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87" y="726455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568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0" name="Rectangle 290">
              <a:extLst>
                <a:ext uri="{FF2B5EF4-FFF2-40B4-BE49-F238E27FC236}">
                  <a16:creationId xmlns="" xmlns:a16="http://schemas.microsoft.com/office/drawing/2014/main" id="{F19324AB-C869-4F2B-BF4E-4AB0126B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96" y="93039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896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1" name="Rectangle 291">
              <a:extLst>
                <a:ext uri="{FF2B5EF4-FFF2-40B4-BE49-F238E27FC236}">
                  <a16:creationId xmlns="" xmlns:a16="http://schemas.microsoft.com/office/drawing/2014/main" id="{6A8921E6-4ECC-4935-9E54-88AF5523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76" y="117998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958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2" name="Rectangle 292">
              <a:extLst>
                <a:ext uri="{FF2B5EF4-FFF2-40B4-BE49-F238E27FC236}">
                  <a16:creationId xmlns="" xmlns:a16="http://schemas.microsoft.com/office/drawing/2014/main" id="{0015379D-182B-416F-A070-8576FBFF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89" y="148828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841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3" name="Rectangle 293">
              <a:extLst>
                <a:ext uri="{FF2B5EF4-FFF2-40B4-BE49-F238E27FC236}">
                  <a16:creationId xmlns="" xmlns:a16="http://schemas.microsoft.com/office/drawing/2014/main" id="{68777922-F073-42F8-9264-251BFA14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89" y="216252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668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4" name="Rectangle 294">
              <a:extLst>
                <a:ext uri="{FF2B5EF4-FFF2-40B4-BE49-F238E27FC236}">
                  <a16:creationId xmlns="" xmlns:a16="http://schemas.microsoft.com/office/drawing/2014/main" id="{BFA2DE25-BC6D-440C-8E12-6EF2426C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11" y="259216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855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5" name="Rectangle 295">
              <a:extLst>
                <a:ext uri="{FF2B5EF4-FFF2-40B4-BE49-F238E27FC236}">
                  <a16:creationId xmlns="" xmlns:a16="http://schemas.microsoft.com/office/drawing/2014/main" id="{AE55FF83-2552-4E2C-AC64-3B607B2E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10" y="3567375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939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671990" y="6665095"/>
            <a:ext cx="132177" cy="55834"/>
            <a:chOff x="227051" y="6614615"/>
            <a:chExt cx="114300" cy="55563"/>
          </a:xfrm>
        </p:grpSpPr>
        <p:sp>
          <p:nvSpPr>
            <p:cNvPr id="457" name="Line 296">
              <a:extLst>
                <a:ext uri="{FF2B5EF4-FFF2-40B4-BE49-F238E27FC236}">
                  <a16:creationId xmlns="" xmlns:a16="http://schemas.microsoft.com/office/drawing/2014/main" id="{D0A90E05-CCC3-4950-A509-ABA996858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51" y="6641603"/>
              <a:ext cx="1143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Line 297">
              <a:extLst>
                <a:ext uri="{FF2B5EF4-FFF2-40B4-BE49-F238E27FC236}">
                  <a16:creationId xmlns="" xmlns:a16="http://schemas.microsoft.com/office/drawing/2014/main" id="{E3A1696A-4B1F-4773-94BD-ACC6EBE27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51" y="6614615"/>
              <a:ext cx="0" cy="555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Line 298">
              <a:extLst>
                <a:ext uri="{FF2B5EF4-FFF2-40B4-BE49-F238E27FC236}">
                  <a16:creationId xmlns="" xmlns:a16="http://schemas.microsoft.com/office/drawing/2014/main" id="{76F74BD2-F218-4CEF-AE2D-AE1AD5280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51" y="6614615"/>
              <a:ext cx="0" cy="555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0" name="Rectangle 299">
            <a:extLst>
              <a:ext uri="{FF2B5EF4-FFF2-40B4-BE49-F238E27FC236}">
                <a16:creationId xmlns="" xmlns:a16="http://schemas.microsoft.com/office/drawing/2014/main" id="{34578FE5-5D75-46F9-9AD1-E93AD052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9" y="6729380"/>
            <a:ext cx="124200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0.1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461" name="Table 460">
            <a:extLst>
              <a:ext uri="{FF2B5EF4-FFF2-40B4-BE49-F238E27FC236}">
                <a16:creationId xmlns="" xmlns:a16="http://schemas.microsoft.com/office/drawing/2014/main" id="{2CABBBB4-3EFC-40F7-8AA2-C10CC89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36783"/>
              </p:ext>
            </p:extLst>
          </p:nvPr>
        </p:nvGraphicFramePr>
        <p:xfrm>
          <a:off x="4405596" y="58011"/>
          <a:ext cx="1632350" cy="669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20">
                  <a:extLst>
                    <a:ext uri="{9D8B030D-6E8A-4147-A177-3AD203B41FA5}">
                      <a16:colId xmlns="" xmlns:a16="http://schemas.microsoft.com/office/drawing/2014/main" val="3883694125"/>
                    </a:ext>
                  </a:extLst>
                </a:gridCol>
                <a:gridCol w="589030"/>
                <a:gridCol w="459900"/>
              </a:tblGrid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zone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Buoayancy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653228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779151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07249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510556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790001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746917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Enoploteuthidae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08173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Meso-Bathypelagic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35636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Bathyteuthidae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10492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474681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2688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25337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696349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218929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1722574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30771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914301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Sepiolidae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714097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Idiosepiidae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533696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42493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608896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668261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353846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617646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458964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911965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586274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476152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033300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Vampyroteuthidae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Meso-Bathypelagic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234236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572184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764227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50066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422722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947869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59960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Nautilidae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2251981"/>
                  </a:ext>
                </a:extLst>
              </a:tr>
              <a:tr h="18753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Nautilidae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380109"/>
                  </a:ext>
                </a:extLst>
              </a:tr>
            </a:tbl>
          </a:graphicData>
        </a:graphic>
      </p:graphicFrame>
      <p:sp>
        <p:nvSpPr>
          <p:cNvPr id="462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75322" y="4232699"/>
            <a:ext cx="375103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Decabrachia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3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78809" y="4983457"/>
            <a:ext cx="343043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Octobrachia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63861" y="6065685"/>
            <a:ext cx="80728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Outgroup - Nautiloidea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5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828" y="5137953"/>
            <a:ext cx="3060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Coleoidea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6" name="Freeform 203">
            <a:extLst>
              <a:ext uri="{FF2B5EF4-FFF2-40B4-BE49-F238E27FC236}">
                <a16:creationId xmlns="" xmlns:a16="http://schemas.microsoft.com/office/drawing/2014/main" id="{0B87FA62-3888-4366-BFD3-CA4330D49960}"/>
              </a:ext>
            </a:extLst>
          </p:cNvPr>
          <p:cNvSpPr>
            <a:spLocks/>
          </p:cNvSpPr>
          <p:nvPr/>
        </p:nvSpPr>
        <p:spPr bwMode="auto">
          <a:xfrm>
            <a:off x="2086492" y="1408358"/>
            <a:ext cx="42863" cy="331575"/>
          </a:xfrm>
          <a:custGeom>
            <a:avLst/>
            <a:gdLst>
              <a:gd name="T0" fmla="*/ 0 w 27"/>
              <a:gd name="T1" fmla="*/ 278 h 278"/>
              <a:gd name="T2" fmla="*/ 0 w 27"/>
              <a:gd name="T3" fmla="*/ 0 h 278"/>
              <a:gd name="T4" fmla="*/ 27 w 27"/>
              <a:gd name="T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278">
                <a:moveTo>
                  <a:pt x="0" y="278"/>
                </a:moveTo>
                <a:lnTo>
                  <a:pt x="0" y="0"/>
                </a:lnTo>
                <a:lnTo>
                  <a:pt x="27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Freeform 235">
            <a:extLst>
              <a:ext uri="{FF2B5EF4-FFF2-40B4-BE49-F238E27FC236}">
                <a16:creationId xmlns="" xmlns:a16="http://schemas.microsoft.com/office/drawing/2014/main" id="{0649E50C-801E-471C-929E-B3D647A1AB5C}"/>
              </a:ext>
            </a:extLst>
          </p:cNvPr>
          <p:cNvSpPr>
            <a:spLocks/>
          </p:cNvSpPr>
          <p:nvPr/>
        </p:nvSpPr>
        <p:spPr bwMode="auto">
          <a:xfrm>
            <a:off x="1733602" y="4630670"/>
            <a:ext cx="161925" cy="885352"/>
          </a:xfrm>
          <a:custGeom>
            <a:avLst/>
            <a:gdLst>
              <a:gd name="T0" fmla="*/ 0 w 102"/>
              <a:gd name="T1" fmla="*/ 0 h 507"/>
              <a:gd name="T2" fmla="*/ 0 w 102"/>
              <a:gd name="T3" fmla="*/ 507 h 507"/>
              <a:gd name="T4" fmla="*/ 102 w 102"/>
              <a:gd name="T5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07">
                <a:moveTo>
                  <a:pt x="0" y="0"/>
                </a:moveTo>
                <a:lnTo>
                  <a:pt x="0" y="507"/>
                </a:lnTo>
                <a:lnTo>
                  <a:pt x="102" y="507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0" name="Straight Arrow Connector 469"/>
          <p:cNvCxnSpPr/>
          <p:nvPr/>
        </p:nvCxnSpPr>
        <p:spPr>
          <a:xfrm>
            <a:off x="1953331" y="1925477"/>
            <a:ext cx="135966" cy="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800349" y="4590283"/>
            <a:ext cx="55197" cy="6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p:sp>
        <p:nvSpPr>
          <p:cNvPr id="472" name="TextBox 471"/>
          <p:cNvSpPr txBox="1"/>
          <p:nvPr/>
        </p:nvSpPr>
        <p:spPr>
          <a:xfrm>
            <a:off x="702763" y="4533851"/>
            <a:ext cx="294479" cy="18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\\</a:t>
            </a:r>
            <a:endParaRPr lang="en-US" sz="600" b="1" dirty="0"/>
          </a:p>
        </p:txBody>
      </p:sp>
      <p:sp>
        <p:nvSpPr>
          <p:cNvPr id="473" name="Rectangle 472"/>
          <p:cNvSpPr/>
          <p:nvPr/>
        </p:nvSpPr>
        <p:spPr>
          <a:xfrm>
            <a:off x="822403" y="6586881"/>
            <a:ext cx="55197" cy="6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p:sp>
        <p:nvSpPr>
          <p:cNvPr id="474" name="TextBox 473"/>
          <p:cNvSpPr txBox="1"/>
          <p:nvPr/>
        </p:nvSpPr>
        <p:spPr>
          <a:xfrm>
            <a:off x="724103" y="6517713"/>
            <a:ext cx="294479" cy="18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\\</a:t>
            </a:r>
            <a:endParaRPr lang="en-US" sz="600" b="1" dirty="0"/>
          </a:p>
        </p:txBody>
      </p:sp>
      <p:sp>
        <p:nvSpPr>
          <p:cNvPr id="475" name="Right Bracket 474"/>
          <p:cNvSpPr/>
          <p:nvPr/>
        </p:nvSpPr>
        <p:spPr>
          <a:xfrm>
            <a:off x="4265771" y="324649"/>
            <a:ext cx="61209" cy="1117361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476" name="Right Bracket 475"/>
          <p:cNvSpPr/>
          <p:nvPr/>
        </p:nvSpPr>
        <p:spPr>
          <a:xfrm>
            <a:off x="4270715" y="1775379"/>
            <a:ext cx="56266" cy="1248689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477" name="Right Bracket 476"/>
          <p:cNvSpPr/>
          <p:nvPr/>
        </p:nvSpPr>
        <p:spPr>
          <a:xfrm>
            <a:off x="4248599" y="3482263"/>
            <a:ext cx="75446" cy="1606776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478" name="Right Bracket 477"/>
          <p:cNvSpPr/>
          <p:nvPr/>
        </p:nvSpPr>
        <p:spPr>
          <a:xfrm>
            <a:off x="4256899" y="5424166"/>
            <a:ext cx="56266" cy="938159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479" name="Right Bracket 478"/>
          <p:cNvSpPr/>
          <p:nvPr/>
        </p:nvSpPr>
        <p:spPr>
          <a:xfrm>
            <a:off x="4269824" y="6473347"/>
            <a:ext cx="53047" cy="263715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3672A8"/>
              </a:solidFill>
            </a:endParaRPr>
          </a:p>
        </p:txBody>
      </p:sp>
      <p:sp>
        <p:nvSpPr>
          <p:cNvPr id="48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4871" y="5632821"/>
            <a:ext cx="318827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Octopoda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33908" y="5158176"/>
            <a:ext cx="59552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Vampyromorphida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2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4825" y="4070531"/>
            <a:ext cx="40598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Sepiida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5" y="4339867"/>
            <a:ext cx="3510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“Cuttlebone”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5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584" y="2208971"/>
            <a:ext cx="6069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6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09" y="4082703"/>
            <a:ext cx="41357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hragmocone</a:t>
            </a:r>
          </a:p>
        </p:txBody>
      </p:sp>
      <p:sp>
        <p:nvSpPr>
          <p:cNvPr id="487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493" y="822247"/>
            <a:ext cx="32540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711" y="1693673"/>
            <a:ext cx="32540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746" y="2422911"/>
            <a:ext cx="22602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476" y="4428370"/>
            <a:ext cx="22602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5" name="Rectangle 174">
            <a:extLst>
              <a:ext uri="{FF2B5EF4-FFF2-40B4-BE49-F238E27FC236}">
                <a16:creationId xmlns="" xmlns:a16="http://schemas.microsoft.com/office/drawing/2014/main" id="{D63D8880-91FF-49DA-AEDB-C9D451BB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82" y="1451297"/>
            <a:ext cx="5338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Spirula spirula 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 rot="16200000">
            <a:off x="1597292" y="1051933"/>
            <a:ext cx="6413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Oegopsida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7" name="Straight Arrow Connector 496"/>
          <p:cNvCxnSpPr/>
          <p:nvPr/>
        </p:nvCxnSpPr>
        <p:spPr>
          <a:xfrm>
            <a:off x="1989206" y="1307134"/>
            <a:ext cx="135966" cy="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998" y="5764983"/>
            <a:ext cx="24365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Cornea </a:t>
            </a:r>
          </a:p>
        </p:txBody>
      </p:sp>
      <p:sp>
        <p:nvSpPr>
          <p:cNvPr id="49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904" y="659472"/>
            <a:ext cx="437025" cy="6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17" y="1493278"/>
            <a:ext cx="34138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9" y="5610745"/>
            <a:ext cx="550357" cy="1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ipartite G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adius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Vestige or lost </a:t>
            </a:r>
          </a:p>
        </p:txBody>
      </p:sp>
      <p:grpSp>
        <p:nvGrpSpPr>
          <p:cNvPr id="512" name="Group 511"/>
          <p:cNvGrpSpPr/>
          <p:nvPr/>
        </p:nvGrpSpPr>
        <p:grpSpPr>
          <a:xfrm>
            <a:off x="3444083" y="5188481"/>
            <a:ext cx="417505" cy="148595"/>
            <a:chOff x="3746279" y="4950806"/>
            <a:chExt cx="417505" cy="148595"/>
          </a:xfrm>
        </p:grpSpPr>
        <p:sp>
          <p:nvSpPr>
            <p:cNvPr id="513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012" y="4950806"/>
              <a:ext cx="23403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5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pt-PT" altLang="pt-PT" sz="5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Gladius</a:t>
              </a:r>
              <a:endParaRPr kumimoji="0" lang="pt-PT" altLang="pt-P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14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279" y="5022457"/>
              <a:ext cx="417505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5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pt-PT" altLang="pt-PT" sz="5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No </a:t>
              </a:r>
              <a:r>
                <a:rPr lang="pt-PT" altLang="pt-PT" sz="5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Cornea</a:t>
              </a:r>
              <a:endParaRPr kumimoji="0" lang="pt-PT" altLang="pt-P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sp>
        <p:nvSpPr>
          <p:cNvPr id="51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661" y="6033137"/>
            <a:ext cx="54477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External Shell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2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658" y="5059557"/>
            <a:ext cx="700787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Internalised 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Shell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664010" y="2770825"/>
            <a:ext cx="599283" cy="209420"/>
            <a:chOff x="621771" y="2084083"/>
            <a:chExt cx="712422" cy="209420"/>
          </a:xfrm>
        </p:grpSpPr>
        <p:grpSp>
          <p:nvGrpSpPr>
            <p:cNvPr id="524" name="Group 523"/>
            <p:cNvGrpSpPr/>
            <p:nvPr/>
          </p:nvGrpSpPr>
          <p:grpSpPr>
            <a:xfrm>
              <a:off x="621771" y="2152155"/>
              <a:ext cx="712422" cy="141348"/>
              <a:chOff x="-86701" y="2140456"/>
              <a:chExt cx="801696" cy="182330"/>
            </a:xfrm>
          </p:grpSpPr>
          <p:sp>
            <p:nvSpPr>
              <p:cNvPr id="526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701" y="2140456"/>
                <a:ext cx="801696" cy="99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kumimoji="0" lang="pt-PT" altLang="pt-PT" sz="5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lang="pt-PT" altLang="pt-PT" sz="500" b="1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† Groenlandibelids</a:t>
                </a:r>
                <a:endParaRPr kumimoji="0" lang="pt-PT" altLang="pt-PT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27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55" y="2243383"/>
                <a:ext cx="571830" cy="79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PT" altLang="pt-PT" sz="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lang="pt-PT" altLang="pt-PT" sz="400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Oceanic</a:t>
                </a:r>
                <a:r>
                  <a:rPr kumimoji="0" lang="pt-PT" altLang="pt-PT" sz="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/Mesopelagic</a:t>
                </a:r>
                <a:endParaRPr kumimoji="0" lang="pt-PT" altLang="pt-PT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3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41" y="2084083"/>
              <a:ext cx="39433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pt-PT" altLang="pt-PT" sz="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Late Cretaceous</a:t>
              </a: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 rot="16200000">
            <a:off x="1671520" y="1847796"/>
            <a:ext cx="472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Myopsida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>
            <a:off x="1960317" y="3214520"/>
            <a:ext cx="550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Ideosepiida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>
            <a:off x="2006767" y="3034641"/>
            <a:ext cx="550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Sepiolida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237" y="3308523"/>
            <a:ext cx="76758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Thin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Gladius/Cornea  </a:t>
            </a:r>
          </a:p>
        </p:txBody>
      </p:sp>
      <p:sp>
        <p:nvSpPr>
          <p:cNvPr id="58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253" y="3084421"/>
            <a:ext cx="9727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Rudimentary gladius or lost Cornea</a:t>
            </a:r>
          </a:p>
        </p:txBody>
      </p:sp>
      <p:pic>
        <p:nvPicPr>
          <p:cNvPr id="5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84940" y="2302588"/>
            <a:ext cx="393988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34" y="1580572"/>
            <a:ext cx="383099" cy="11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0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3559" y="4074069"/>
            <a:ext cx="141295" cy="34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2" name="Picture 3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48" y="6460845"/>
            <a:ext cx="320686" cy="28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" name="Picture 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1531" y="4082560"/>
            <a:ext cx="254635" cy="3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" name="Picture 3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25" y="5081918"/>
            <a:ext cx="274370" cy="3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5" name="Picture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35" y="5823056"/>
            <a:ext cx="380558" cy="3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6" name="Picture 35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62203" y="3186410"/>
            <a:ext cx="189389" cy="35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7" name="Picture 3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44623" y="3013456"/>
            <a:ext cx="249700" cy="31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" name="Picture 3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9613" y="2143725"/>
            <a:ext cx="205939" cy="47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9" name="Picture 38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6444" y="1397591"/>
            <a:ext cx="267538" cy="45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" name="Picture 3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4848" y="553071"/>
            <a:ext cx="214910" cy="4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1" name="Picture 40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37867" y="739432"/>
            <a:ext cx="409864" cy="11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2" name="Picture 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54337" y="5887571"/>
            <a:ext cx="136005" cy="16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" name="Picture 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5831" y="5091635"/>
            <a:ext cx="116341" cy="3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5" name="Group 574"/>
          <p:cNvGrpSpPr/>
          <p:nvPr/>
        </p:nvGrpSpPr>
        <p:grpSpPr>
          <a:xfrm>
            <a:off x="1080055" y="668921"/>
            <a:ext cx="1087424" cy="307777"/>
            <a:chOff x="1145618" y="187978"/>
            <a:chExt cx="1087424" cy="307777"/>
          </a:xfrm>
        </p:grpSpPr>
        <p:cxnSp>
          <p:nvCxnSpPr>
            <p:cNvPr id="576" name="Straight Arrow Connector 575"/>
            <p:cNvCxnSpPr/>
            <p:nvPr/>
          </p:nvCxnSpPr>
          <p:spPr>
            <a:xfrm>
              <a:off x="1893843" y="375387"/>
              <a:ext cx="339199" cy="41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TextBox 623">
              <a:extLst>
                <a:ext uri="{FF2B5EF4-FFF2-40B4-BE49-F238E27FC236}">
                  <a16:creationId xmlns="" xmlns:a16="http://schemas.microsoft.com/office/drawing/2014/main" id="{E213DF68-E3BB-4405-A17F-DB79D0EC8C8A}"/>
                </a:ext>
              </a:extLst>
            </p:cNvPr>
            <p:cNvSpPr txBox="1"/>
            <p:nvPr/>
          </p:nvSpPr>
          <p:spPr>
            <a:xfrm>
              <a:off x="1145618" y="187978"/>
              <a:ext cx="8251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Early </a:t>
              </a:r>
              <a:r>
                <a:rPr lang="en-US" sz="5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Ommastrephidae</a:t>
              </a:r>
              <a:r>
                <a:rPr lang="en-US" sz="5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Neritic/Epipelagic</a:t>
              </a:r>
              <a:endParaRPr lang="en-US" sz="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5" name="Straight Arrow Connector 624"/>
          <p:cNvCxnSpPr/>
          <p:nvPr/>
        </p:nvCxnSpPr>
        <p:spPr>
          <a:xfrm flipV="1">
            <a:off x="1308254" y="4030385"/>
            <a:ext cx="367415" cy="2549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/>
          <p:nvPr/>
        </p:nvCxnSpPr>
        <p:spPr>
          <a:xfrm>
            <a:off x="1082966" y="4515069"/>
            <a:ext cx="1" cy="8054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7" name="Group 626"/>
          <p:cNvGrpSpPr/>
          <p:nvPr/>
        </p:nvGrpSpPr>
        <p:grpSpPr>
          <a:xfrm>
            <a:off x="651153" y="4318837"/>
            <a:ext cx="808108" cy="137562"/>
            <a:chOff x="110787" y="3407712"/>
            <a:chExt cx="1231290" cy="153592"/>
          </a:xfrm>
        </p:grpSpPr>
        <p:sp>
          <p:nvSpPr>
            <p:cNvPr id="628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39" y="3407712"/>
              <a:ext cx="1120138" cy="6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pt-PT" altLang="pt-PT" sz="4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Neritic / </a:t>
              </a:r>
              <a:r>
                <a:rPr lang="pt-PT" altLang="pt-PT" sz="4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Epipelagic</a:t>
              </a:r>
              <a:endPara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29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87" y="3475413"/>
              <a:ext cx="1192095" cy="8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defTabSz="914400"/>
              <a:r>
                <a:rPr lang="pt-PT" altLang="pt-PT" sz="500" b="1" i="1" dirty="0">
                  <a:solidFill>
                    <a:srgbClr val="000000"/>
                  </a:solidFill>
                  <a:cs typeface="Arial" panose="020B0604020202020204" pitchFamily="34" charset="0"/>
                </a:rPr>
                <a:t>  † </a:t>
              </a:r>
              <a:r>
                <a:rPr lang="pt-PT" altLang="pt-PT" sz="500" b="1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Phragmoteuthida</a:t>
              </a:r>
              <a:endParaRPr lang="pt-PT" altLang="pt-PT" sz="500" b="1" i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3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4" y="3995400"/>
            <a:ext cx="432950" cy="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pt-PT" altLang="pt-PT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† Belemnitida</a:t>
            </a:r>
            <a:endParaRPr kumimoji="0" lang="pt-PT" altLang="pt-PT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4" y="3709456"/>
            <a:ext cx="484875" cy="8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pt-PT" altLang="pt-PT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† Diplobelida</a:t>
            </a:r>
            <a:endParaRPr kumimoji="0" lang="pt-PT" altLang="pt-PT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632" name="Straight Arrow Connector 631"/>
          <p:cNvCxnSpPr/>
          <p:nvPr/>
        </p:nvCxnSpPr>
        <p:spPr>
          <a:xfrm flipV="1">
            <a:off x="1316024" y="3731110"/>
            <a:ext cx="367415" cy="2549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4" y="3935288"/>
            <a:ext cx="438610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Neritic/Epipelagic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62" y="3643587"/>
            <a:ext cx="427317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Neritic/Epipelagic </a:t>
            </a:r>
            <a:r>
              <a:rPr kumimoji="0" lang="pt-PT" altLang="pt-PT" sz="4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5" name="Freeform 163">
            <a:extLst>
              <a:ext uri="{FF2B5EF4-FFF2-40B4-BE49-F238E27FC236}">
                <a16:creationId xmlns="" xmlns:a16="http://schemas.microsoft.com/office/drawing/2014/main" id="{BBFF0E81-9BD9-4057-AAFC-A6D1FFA9A795}"/>
              </a:ext>
            </a:extLst>
          </p:cNvPr>
          <p:cNvSpPr>
            <a:spLocks/>
          </p:cNvSpPr>
          <p:nvPr/>
        </p:nvSpPr>
        <p:spPr bwMode="auto">
          <a:xfrm>
            <a:off x="2338065" y="892395"/>
            <a:ext cx="161925" cy="84138"/>
          </a:xfrm>
          <a:custGeom>
            <a:avLst/>
            <a:gdLst>
              <a:gd name="T0" fmla="*/ 0 w 102"/>
              <a:gd name="T1" fmla="*/ 53 h 53"/>
              <a:gd name="T2" fmla="*/ 0 w 102"/>
              <a:gd name="T3" fmla="*/ 0 h 53"/>
              <a:gd name="T4" fmla="*/ 102 w 102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3">
                <a:moveTo>
                  <a:pt x="0" y="53"/>
                </a:moveTo>
                <a:lnTo>
                  <a:pt x="0" y="0"/>
                </a:lnTo>
                <a:lnTo>
                  <a:pt x="10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Freeform 165">
            <a:extLst>
              <a:ext uri="{FF2B5EF4-FFF2-40B4-BE49-F238E27FC236}">
                <a16:creationId xmlns="" xmlns:a16="http://schemas.microsoft.com/office/drawing/2014/main" id="{E90C1760-B7FE-44B6-9AA7-D0A400CDBE3F}"/>
              </a:ext>
            </a:extLst>
          </p:cNvPr>
          <p:cNvSpPr>
            <a:spLocks/>
          </p:cNvSpPr>
          <p:nvPr/>
        </p:nvSpPr>
        <p:spPr bwMode="auto">
          <a:xfrm>
            <a:off x="2338065" y="984470"/>
            <a:ext cx="144463" cy="84138"/>
          </a:xfrm>
          <a:custGeom>
            <a:avLst/>
            <a:gdLst>
              <a:gd name="T0" fmla="*/ 0 w 91"/>
              <a:gd name="T1" fmla="*/ 0 h 53"/>
              <a:gd name="T2" fmla="*/ 0 w 91"/>
              <a:gd name="T3" fmla="*/ 53 h 53"/>
              <a:gd name="T4" fmla="*/ 91 w 91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53">
                <a:moveTo>
                  <a:pt x="0" y="0"/>
                </a:moveTo>
                <a:lnTo>
                  <a:pt x="0" y="53"/>
                </a:lnTo>
                <a:lnTo>
                  <a:pt x="91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Freeform 166">
            <a:extLst>
              <a:ext uri="{FF2B5EF4-FFF2-40B4-BE49-F238E27FC236}">
                <a16:creationId xmlns="" xmlns:a16="http://schemas.microsoft.com/office/drawing/2014/main" id="{62915FBE-7BC8-42D9-8353-BBEC698A071F}"/>
              </a:ext>
            </a:extLst>
          </p:cNvPr>
          <p:cNvSpPr>
            <a:spLocks/>
          </p:cNvSpPr>
          <p:nvPr/>
        </p:nvSpPr>
        <p:spPr bwMode="auto">
          <a:xfrm>
            <a:off x="2303140" y="786032"/>
            <a:ext cx="34925" cy="193676"/>
          </a:xfrm>
          <a:custGeom>
            <a:avLst/>
            <a:gdLst>
              <a:gd name="T0" fmla="*/ 0 w 22"/>
              <a:gd name="T1" fmla="*/ 0 h 122"/>
              <a:gd name="T2" fmla="*/ 0 w 22"/>
              <a:gd name="T3" fmla="*/ 122 h 122"/>
              <a:gd name="T4" fmla="*/ 22 w 22"/>
              <a:gd name="T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22">
                <a:moveTo>
                  <a:pt x="0" y="0"/>
                </a:moveTo>
                <a:lnTo>
                  <a:pt x="0" y="122"/>
                </a:lnTo>
                <a:lnTo>
                  <a:pt x="22" y="122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8" name="Group 637"/>
          <p:cNvGrpSpPr/>
          <p:nvPr/>
        </p:nvGrpSpPr>
        <p:grpSpPr>
          <a:xfrm>
            <a:off x="38836" y="24559"/>
            <a:ext cx="1025562" cy="422277"/>
            <a:chOff x="-62724" y="134226"/>
            <a:chExt cx="1003154" cy="319579"/>
          </a:xfrm>
        </p:grpSpPr>
        <p:sp>
          <p:nvSpPr>
            <p:cNvPr id="639" name="TextBox 638">
              <a:extLst>
                <a:ext uri="{FF2B5EF4-FFF2-40B4-BE49-F238E27FC236}">
                  <a16:creationId xmlns="" xmlns:a16="http://schemas.microsoft.com/office/drawing/2014/main" id="{EE5BA9A5-9E75-466C-B43F-203F49D871AC}"/>
                </a:ext>
              </a:extLst>
            </p:cNvPr>
            <p:cNvSpPr txBox="1"/>
            <p:nvPr/>
          </p:nvSpPr>
          <p:spPr>
            <a:xfrm>
              <a:off x="126472" y="134226"/>
              <a:ext cx="6877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Oceanic Pelagic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0" name="Group 639"/>
            <p:cNvGrpSpPr/>
            <p:nvPr/>
          </p:nvGrpSpPr>
          <p:grpSpPr>
            <a:xfrm>
              <a:off x="-62724" y="203628"/>
              <a:ext cx="1003154" cy="250177"/>
              <a:chOff x="-74081" y="208659"/>
              <a:chExt cx="1003154" cy="250177"/>
            </a:xfrm>
          </p:grpSpPr>
          <p:cxnSp>
            <p:nvCxnSpPr>
              <p:cNvPr id="641" name="Straight Connector 640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550" y="366365"/>
                <a:ext cx="1361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TextBox 641">
                <a:extLst>
                  <a:ext uri="{FF2B5EF4-FFF2-40B4-BE49-F238E27FC236}">
                    <a16:creationId xmlns="" xmlns:a16="http://schemas.microsoft.com/office/drawing/2014/main" id="{EE5BA9A5-9E75-466C-B43F-203F49D871AC}"/>
                  </a:ext>
                </a:extLst>
              </p:cNvPr>
              <p:cNvSpPr txBox="1"/>
              <p:nvPr/>
            </p:nvSpPr>
            <p:spPr>
              <a:xfrm>
                <a:off x="-74081" y="208659"/>
                <a:ext cx="989492" cy="1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Neritic    Pelagic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3" name="Straight Connector 642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93" y="286117"/>
                <a:ext cx="17736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TextBox 643">
                <a:extLst>
                  <a:ext uri="{FF2B5EF4-FFF2-40B4-BE49-F238E27FC236}">
                    <a16:creationId xmlns="" xmlns:a16="http://schemas.microsoft.com/office/drawing/2014/main" id="{EE5BA9A5-9E75-466C-B43F-203F49D871AC}"/>
                  </a:ext>
                </a:extLst>
              </p:cNvPr>
              <p:cNvSpPr txBox="1"/>
              <p:nvPr/>
            </p:nvSpPr>
            <p:spPr>
              <a:xfrm>
                <a:off x="117588" y="291411"/>
                <a:ext cx="702296" cy="1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Neritic Demersal  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5" name="Straight Connector 644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136" y="218864"/>
                <a:ext cx="182937" cy="0"/>
              </a:xfrm>
              <a:prstGeom prst="line">
                <a:avLst/>
              </a:prstGeom>
              <a:ln w="25400" cmpd="dbl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6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36" y="400605"/>
                <a:ext cx="716994" cy="58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lang="pt-PT" altLang="pt-PT" sz="500" b="1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Extinct                        † </a:t>
                </a:r>
                <a:endParaRPr kumimoji="0" lang="pt-PT" altLang="pt-PT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6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1308254" y="4030385"/>
            <a:ext cx="367415" cy="2549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152">
            <a:extLst>
              <a:ext uri="{FF2B5EF4-FFF2-40B4-BE49-F238E27FC236}">
                <a16:creationId xmlns="" xmlns:a16="http://schemas.microsoft.com/office/drawing/2014/main" id="{1B770015-E1A5-431A-B861-A7A94325EFB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616002" y="217083"/>
            <a:ext cx="4406913" cy="68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54">
            <a:extLst>
              <a:ext uri="{FF2B5EF4-FFF2-40B4-BE49-F238E27FC236}">
                <a16:creationId xmlns="" xmlns:a16="http://schemas.microsoft.com/office/drawing/2014/main" id="{5B34F36B-9CBB-4034-B9E7-4B243F7F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92" y="302086"/>
            <a:ext cx="87043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Ommastrephes</a:t>
            </a:r>
            <a:r>
              <a:rPr kumimoji="0" lang="pt-PT" altLang="pt-PT" sz="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bartramii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Freeform 155">
            <a:extLst>
              <a:ext uri="{FF2B5EF4-FFF2-40B4-BE49-F238E27FC236}">
                <a16:creationId xmlns="" xmlns:a16="http://schemas.microsoft.com/office/drawing/2014/main" id="{E619E01D-4AC9-4194-AB7C-BDB703883218}"/>
              </a:ext>
            </a:extLst>
          </p:cNvPr>
          <p:cNvSpPr>
            <a:spLocks/>
          </p:cNvSpPr>
          <p:nvPr/>
        </p:nvSpPr>
        <p:spPr bwMode="auto">
          <a:xfrm>
            <a:off x="2442841" y="365343"/>
            <a:ext cx="269876" cy="84138"/>
          </a:xfrm>
          <a:custGeom>
            <a:avLst/>
            <a:gdLst>
              <a:gd name="T0" fmla="*/ 0 w 170"/>
              <a:gd name="T1" fmla="*/ 53 h 53"/>
              <a:gd name="T2" fmla="*/ 0 w 170"/>
              <a:gd name="T3" fmla="*/ 0 h 53"/>
              <a:gd name="T4" fmla="*/ 170 w 170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53">
                <a:moveTo>
                  <a:pt x="0" y="53"/>
                </a:moveTo>
                <a:lnTo>
                  <a:pt x="0" y="0"/>
                </a:lnTo>
                <a:lnTo>
                  <a:pt x="170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56">
            <a:extLst>
              <a:ext uri="{FF2B5EF4-FFF2-40B4-BE49-F238E27FC236}">
                <a16:creationId xmlns="" xmlns:a16="http://schemas.microsoft.com/office/drawing/2014/main" id="{E579AE5C-F74B-4E29-B031-DB083670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91" y="479644"/>
            <a:ext cx="94737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Sthenoteuthis oualaniensis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Freeform 157">
            <a:extLst>
              <a:ext uri="{FF2B5EF4-FFF2-40B4-BE49-F238E27FC236}">
                <a16:creationId xmlns="" xmlns:a16="http://schemas.microsoft.com/office/drawing/2014/main" id="{FE0AD5F2-FD41-470D-AF77-3DE846576A2A}"/>
              </a:ext>
            </a:extLst>
          </p:cNvPr>
          <p:cNvSpPr>
            <a:spLocks/>
          </p:cNvSpPr>
          <p:nvPr/>
        </p:nvSpPr>
        <p:spPr bwMode="auto">
          <a:xfrm>
            <a:off x="2442841" y="457419"/>
            <a:ext cx="179388" cy="84138"/>
          </a:xfrm>
          <a:custGeom>
            <a:avLst/>
            <a:gdLst>
              <a:gd name="T0" fmla="*/ 0 w 113"/>
              <a:gd name="T1" fmla="*/ 0 h 53"/>
              <a:gd name="T2" fmla="*/ 0 w 113"/>
              <a:gd name="T3" fmla="*/ 53 h 53"/>
              <a:gd name="T4" fmla="*/ 113 w 113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3">
                <a:moveTo>
                  <a:pt x="0" y="0"/>
                </a:moveTo>
                <a:lnTo>
                  <a:pt x="0" y="53"/>
                </a:lnTo>
                <a:lnTo>
                  <a:pt x="113" y="53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158">
            <a:extLst>
              <a:ext uri="{FF2B5EF4-FFF2-40B4-BE49-F238E27FC236}">
                <a16:creationId xmlns="" xmlns:a16="http://schemas.microsoft.com/office/drawing/2014/main" id="{341A96C6-0136-45F6-84AB-B69E42BC8D62}"/>
              </a:ext>
            </a:extLst>
          </p:cNvPr>
          <p:cNvSpPr>
            <a:spLocks/>
          </p:cNvSpPr>
          <p:nvPr/>
        </p:nvSpPr>
        <p:spPr bwMode="auto">
          <a:xfrm>
            <a:off x="2401566" y="454244"/>
            <a:ext cx="41275" cy="127000"/>
          </a:xfrm>
          <a:custGeom>
            <a:avLst/>
            <a:gdLst>
              <a:gd name="T0" fmla="*/ 0 w 26"/>
              <a:gd name="T1" fmla="*/ 80 h 80"/>
              <a:gd name="T2" fmla="*/ 0 w 26"/>
              <a:gd name="T3" fmla="*/ 0 h 80"/>
              <a:gd name="T4" fmla="*/ 26 w 26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80">
                <a:moveTo>
                  <a:pt x="0" y="80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59">
            <a:extLst>
              <a:ext uri="{FF2B5EF4-FFF2-40B4-BE49-F238E27FC236}">
                <a16:creationId xmlns="" xmlns:a16="http://schemas.microsoft.com/office/drawing/2014/main" id="{12212C28-3178-4509-8877-A23420B3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566" y="655857"/>
            <a:ext cx="56425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Dosidicus gigas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Freeform 160">
            <a:extLst>
              <a:ext uri="{FF2B5EF4-FFF2-40B4-BE49-F238E27FC236}">
                <a16:creationId xmlns="" xmlns:a16="http://schemas.microsoft.com/office/drawing/2014/main" id="{93906E4B-069C-4275-A56D-D6C4965A235B}"/>
              </a:ext>
            </a:extLst>
          </p:cNvPr>
          <p:cNvSpPr>
            <a:spLocks/>
          </p:cNvSpPr>
          <p:nvPr/>
        </p:nvSpPr>
        <p:spPr bwMode="auto">
          <a:xfrm>
            <a:off x="2401566" y="589182"/>
            <a:ext cx="123825" cy="127000"/>
          </a:xfrm>
          <a:custGeom>
            <a:avLst/>
            <a:gdLst>
              <a:gd name="T0" fmla="*/ 0 w 78"/>
              <a:gd name="T1" fmla="*/ 0 h 80"/>
              <a:gd name="T2" fmla="*/ 0 w 78"/>
              <a:gd name="T3" fmla="*/ 80 h 80"/>
              <a:gd name="T4" fmla="*/ 78 w 78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0" y="80"/>
                </a:lnTo>
                <a:lnTo>
                  <a:pt x="78" y="8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61">
            <a:extLst>
              <a:ext uri="{FF2B5EF4-FFF2-40B4-BE49-F238E27FC236}">
                <a16:creationId xmlns="" xmlns:a16="http://schemas.microsoft.com/office/drawing/2014/main" id="{23A1F17D-AE7E-45E5-96BD-8959B9AC7141}"/>
              </a:ext>
            </a:extLst>
          </p:cNvPr>
          <p:cNvSpPr>
            <a:spLocks/>
          </p:cNvSpPr>
          <p:nvPr/>
        </p:nvSpPr>
        <p:spPr bwMode="auto">
          <a:xfrm>
            <a:off x="2303140" y="586007"/>
            <a:ext cx="98425" cy="192088"/>
          </a:xfrm>
          <a:custGeom>
            <a:avLst/>
            <a:gdLst>
              <a:gd name="T0" fmla="*/ 0 w 62"/>
              <a:gd name="T1" fmla="*/ 121 h 121"/>
              <a:gd name="T2" fmla="*/ 0 w 62"/>
              <a:gd name="T3" fmla="*/ 0 h 121"/>
              <a:gd name="T4" fmla="*/ 62 w 62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21">
                <a:moveTo>
                  <a:pt x="0" y="121"/>
                </a:moveTo>
                <a:lnTo>
                  <a:pt x="0" y="0"/>
                </a:lnTo>
                <a:lnTo>
                  <a:pt x="62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62">
            <a:extLst>
              <a:ext uri="{FF2B5EF4-FFF2-40B4-BE49-F238E27FC236}">
                <a16:creationId xmlns="" xmlns:a16="http://schemas.microsoft.com/office/drawing/2014/main" id="{79E6144A-526A-4DD6-9B70-6F34D5C2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166" y="832070"/>
            <a:ext cx="71333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Todarodes pacificus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Freeform 163">
            <a:extLst>
              <a:ext uri="{FF2B5EF4-FFF2-40B4-BE49-F238E27FC236}">
                <a16:creationId xmlns="" xmlns:a16="http://schemas.microsoft.com/office/drawing/2014/main" id="{BBFF0E81-9BD9-4057-AAFC-A6D1FFA9A795}"/>
              </a:ext>
            </a:extLst>
          </p:cNvPr>
          <p:cNvSpPr>
            <a:spLocks/>
          </p:cNvSpPr>
          <p:nvPr/>
        </p:nvSpPr>
        <p:spPr bwMode="auto">
          <a:xfrm>
            <a:off x="2338065" y="892395"/>
            <a:ext cx="161925" cy="84138"/>
          </a:xfrm>
          <a:custGeom>
            <a:avLst/>
            <a:gdLst>
              <a:gd name="T0" fmla="*/ 0 w 102"/>
              <a:gd name="T1" fmla="*/ 53 h 53"/>
              <a:gd name="T2" fmla="*/ 0 w 102"/>
              <a:gd name="T3" fmla="*/ 0 h 53"/>
              <a:gd name="T4" fmla="*/ 102 w 102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3">
                <a:moveTo>
                  <a:pt x="0" y="53"/>
                </a:moveTo>
                <a:lnTo>
                  <a:pt x="0" y="0"/>
                </a:lnTo>
                <a:lnTo>
                  <a:pt x="10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64">
            <a:extLst>
              <a:ext uri="{FF2B5EF4-FFF2-40B4-BE49-F238E27FC236}">
                <a16:creationId xmlns="" xmlns:a16="http://schemas.microsoft.com/office/drawing/2014/main" id="{575823C7-C740-4A10-8D4E-743C63A2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03" y="1006695"/>
            <a:ext cx="5418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Illex argentinus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Freeform 165">
            <a:extLst>
              <a:ext uri="{FF2B5EF4-FFF2-40B4-BE49-F238E27FC236}">
                <a16:creationId xmlns="" xmlns:a16="http://schemas.microsoft.com/office/drawing/2014/main" id="{E90C1760-B7FE-44B6-9AA7-D0A400CDBE3F}"/>
              </a:ext>
            </a:extLst>
          </p:cNvPr>
          <p:cNvSpPr>
            <a:spLocks/>
          </p:cNvSpPr>
          <p:nvPr/>
        </p:nvSpPr>
        <p:spPr bwMode="auto">
          <a:xfrm>
            <a:off x="2338065" y="984470"/>
            <a:ext cx="144463" cy="84138"/>
          </a:xfrm>
          <a:custGeom>
            <a:avLst/>
            <a:gdLst>
              <a:gd name="T0" fmla="*/ 0 w 91"/>
              <a:gd name="T1" fmla="*/ 0 h 53"/>
              <a:gd name="T2" fmla="*/ 0 w 91"/>
              <a:gd name="T3" fmla="*/ 53 h 53"/>
              <a:gd name="T4" fmla="*/ 91 w 91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53">
                <a:moveTo>
                  <a:pt x="0" y="0"/>
                </a:moveTo>
                <a:lnTo>
                  <a:pt x="0" y="53"/>
                </a:lnTo>
                <a:lnTo>
                  <a:pt x="91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66">
            <a:extLst>
              <a:ext uri="{FF2B5EF4-FFF2-40B4-BE49-F238E27FC236}">
                <a16:creationId xmlns="" xmlns:a16="http://schemas.microsoft.com/office/drawing/2014/main" id="{62915FBE-7BC8-42D9-8353-BBEC698A071F}"/>
              </a:ext>
            </a:extLst>
          </p:cNvPr>
          <p:cNvSpPr>
            <a:spLocks/>
          </p:cNvSpPr>
          <p:nvPr/>
        </p:nvSpPr>
        <p:spPr bwMode="auto">
          <a:xfrm>
            <a:off x="2303140" y="786032"/>
            <a:ext cx="34925" cy="193676"/>
          </a:xfrm>
          <a:custGeom>
            <a:avLst/>
            <a:gdLst>
              <a:gd name="T0" fmla="*/ 0 w 22"/>
              <a:gd name="T1" fmla="*/ 0 h 122"/>
              <a:gd name="T2" fmla="*/ 0 w 22"/>
              <a:gd name="T3" fmla="*/ 122 h 122"/>
              <a:gd name="T4" fmla="*/ 22 w 22"/>
              <a:gd name="T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22">
                <a:moveTo>
                  <a:pt x="0" y="0"/>
                </a:moveTo>
                <a:lnTo>
                  <a:pt x="0" y="122"/>
                </a:lnTo>
                <a:lnTo>
                  <a:pt x="22" y="122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7">
            <a:extLst>
              <a:ext uri="{FF2B5EF4-FFF2-40B4-BE49-F238E27FC236}">
                <a16:creationId xmlns="" xmlns:a16="http://schemas.microsoft.com/office/drawing/2014/main" id="{E7057EC7-9E09-4688-8B3D-AF5D71B4A49D}"/>
              </a:ext>
            </a:extLst>
          </p:cNvPr>
          <p:cNvSpPr>
            <a:spLocks/>
          </p:cNvSpPr>
          <p:nvPr/>
        </p:nvSpPr>
        <p:spPr bwMode="auto">
          <a:xfrm>
            <a:off x="2199953" y="781270"/>
            <a:ext cx="103188" cy="227013"/>
          </a:xfrm>
          <a:custGeom>
            <a:avLst/>
            <a:gdLst>
              <a:gd name="T0" fmla="*/ 0 w 65"/>
              <a:gd name="T1" fmla="*/ 143 h 143"/>
              <a:gd name="T2" fmla="*/ 0 w 65"/>
              <a:gd name="T3" fmla="*/ 0 h 143"/>
              <a:gd name="T4" fmla="*/ 65 w 65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43">
                <a:moveTo>
                  <a:pt x="0" y="143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68">
            <a:extLst>
              <a:ext uri="{FF2B5EF4-FFF2-40B4-BE49-F238E27FC236}">
                <a16:creationId xmlns="" xmlns:a16="http://schemas.microsoft.com/office/drawing/2014/main" id="{AD5AE744-6ACD-47F6-9906-933DB88B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05" y="1161793"/>
            <a:ext cx="74379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Watasenia scintillans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" name="Freeform 169">
            <a:extLst>
              <a:ext uri="{FF2B5EF4-FFF2-40B4-BE49-F238E27FC236}">
                <a16:creationId xmlns="" xmlns:a16="http://schemas.microsoft.com/office/drawing/2014/main" id="{2F95151C-85A6-46E7-AE28-8763C3CEC0C5}"/>
              </a:ext>
            </a:extLst>
          </p:cNvPr>
          <p:cNvSpPr>
            <a:spLocks/>
          </p:cNvSpPr>
          <p:nvPr/>
        </p:nvSpPr>
        <p:spPr bwMode="auto">
          <a:xfrm>
            <a:off x="2199953" y="1014633"/>
            <a:ext cx="515939" cy="228601"/>
          </a:xfrm>
          <a:custGeom>
            <a:avLst/>
            <a:gdLst>
              <a:gd name="T0" fmla="*/ 0 w 325"/>
              <a:gd name="T1" fmla="*/ 0 h 144"/>
              <a:gd name="T2" fmla="*/ 0 w 325"/>
              <a:gd name="T3" fmla="*/ 144 h 144"/>
              <a:gd name="T4" fmla="*/ 325 w 325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144">
                <a:moveTo>
                  <a:pt x="0" y="0"/>
                </a:moveTo>
                <a:lnTo>
                  <a:pt x="0" y="144"/>
                </a:lnTo>
                <a:lnTo>
                  <a:pt x="325" y="144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70">
            <a:extLst>
              <a:ext uri="{FF2B5EF4-FFF2-40B4-BE49-F238E27FC236}">
                <a16:creationId xmlns="" xmlns:a16="http://schemas.microsoft.com/office/drawing/2014/main" id="{7FE2D516-094A-4858-92F5-7002DE42276A}"/>
              </a:ext>
            </a:extLst>
          </p:cNvPr>
          <p:cNvSpPr>
            <a:spLocks/>
          </p:cNvSpPr>
          <p:nvPr/>
        </p:nvSpPr>
        <p:spPr bwMode="auto">
          <a:xfrm>
            <a:off x="2168202" y="1011458"/>
            <a:ext cx="31750" cy="200026"/>
          </a:xfrm>
          <a:custGeom>
            <a:avLst/>
            <a:gdLst>
              <a:gd name="T0" fmla="*/ 0 w 20"/>
              <a:gd name="T1" fmla="*/ 126 h 126"/>
              <a:gd name="T2" fmla="*/ 0 w 20"/>
              <a:gd name="T3" fmla="*/ 0 h 126"/>
              <a:gd name="T4" fmla="*/ 20 w 20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26">
                <a:moveTo>
                  <a:pt x="0" y="126"/>
                </a:moveTo>
                <a:lnTo>
                  <a:pt x="0" y="0"/>
                </a:lnTo>
                <a:lnTo>
                  <a:pt x="20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71">
            <a:extLst>
              <a:ext uri="{FF2B5EF4-FFF2-40B4-BE49-F238E27FC236}">
                <a16:creationId xmlns="" xmlns:a16="http://schemas.microsoft.com/office/drawing/2014/main" id="{E0B7485D-8C79-4DB9-AD8D-F8866E05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853" y="1357534"/>
            <a:ext cx="57066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Architeuthis dux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Freeform 172">
            <a:extLst>
              <a:ext uri="{FF2B5EF4-FFF2-40B4-BE49-F238E27FC236}">
                <a16:creationId xmlns="" xmlns:a16="http://schemas.microsoft.com/office/drawing/2014/main" id="{E62B22FF-9B2B-4366-A72C-1F1F7DC2AAB0}"/>
              </a:ext>
            </a:extLst>
          </p:cNvPr>
          <p:cNvSpPr>
            <a:spLocks/>
          </p:cNvSpPr>
          <p:nvPr/>
        </p:nvSpPr>
        <p:spPr bwMode="auto">
          <a:xfrm>
            <a:off x="2168202" y="1219421"/>
            <a:ext cx="244476" cy="200026"/>
          </a:xfrm>
          <a:custGeom>
            <a:avLst/>
            <a:gdLst>
              <a:gd name="T0" fmla="*/ 0 w 154"/>
              <a:gd name="T1" fmla="*/ 0 h 126"/>
              <a:gd name="T2" fmla="*/ 0 w 154"/>
              <a:gd name="T3" fmla="*/ 126 h 126"/>
              <a:gd name="T4" fmla="*/ 154 w 154"/>
              <a:gd name="T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" h="126">
                <a:moveTo>
                  <a:pt x="0" y="0"/>
                </a:moveTo>
                <a:lnTo>
                  <a:pt x="0" y="126"/>
                </a:lnTo>
                <a:lnTo>
                  <a:pt x="154" y="126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73">
            <a:extLst>
              <a:ext uri="{FF2B5EF4-FFF2-40B4-BE49-F238E27FC236}">
                <a16:creationId xmlns="" xmlns:a16="http://schemas.microsoft.com/office/drawing/2014/main" id="{CBE2938E-BE14-4191-8B74-56CAE23AA125}"/>
              </a:ext>
            </a:extLst>
          </p:cNvPr>
          <p:cNvSpPr>
            <a:spLocks/>
          </p:cNvSpPr>
          <p:nvPr/>
        </p:nvSpPr>
        <p:spPr bwMode="auto">
          <a:xfrm>
            <a:off x="2130102" y="1214658"/>
            <a:ext cx="38100" cy="187326"/>
          </a:xfrm>
          <a:custGeom>
            <a:avLst/>
            <a:gdLst>
              <a:gd name="T0" fmla="*/ 0 w 24"/>
              <a:gd name="T1" fmla="*/ 118 h 118"/>
              <a:gd name="T2" fmla="*/ 0 w 24"/>
              <a:gd name="T3" fmla="*/ 0 h 118"/>
              <a:gd name="T4" fmla="*/ 24 w 24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18">
                <a:moveTo>
                  <a:pt x="0" y="118"/>
                </a:moveTo>
                <a:lnTo>
                  <a:pt x="0" y="0"/>
                </a:lnTo>
                <a:lnTo>
                  <a:pt x="24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74">
            <a:extLst>
              <a:ext uri="{FF2B5EF4-FFF2-40B4-BE49-F238E27FC236}">
                <a16:creationId xmlns="" xmlns:a16="http://schemas.microsoft.com/office/drawing/2014/main" id="{D63D8880-91FF-49DA-AEDB-C9D451BB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503" y="1561797"/>
            <a:ext cx="82875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Bathyteuthis abyssicola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Freeform 175">
            <a:extLst>
              <a:ext uri="{FF2B5EF4-FFF2-40B4-BE49-F238E27FC236}">
                <a16:creationId xmlns="" xmlns:a16="http://schemas.microsoft.com/office/drawing/2014/main" id="{AE973565-4C56-4D80-A623-A34386AD067C}"/>
              </a:ext>
            </a:extLst>
          </p:cNvPr>
          <p:cNvSpPr>
            <a:spLocks/>
          </p:cNvSpPr>
          <p:nvPr/>
        </p:nvSpPr>
        <p:spPr bwMode="auto">
          <a:xfrm>
            <a:off x="2130102" y="1408334"/>
            <a:ext cx="274638" cy="185738"/>
          </a:xfrm>
          <a:custGeom>
            <a:avLst/>
            <a:gdLst>
              <a:gd name="T0" fmla="*/ 0 w 173"/>
              <a:gd name="T1" fmla="*/ 0 h 117"/>
              <a:gd name="T2" fmla="*/ 0 w 173"/>
              <a:gd name="T3" fmla="*/ 117 h 117"/>
              <a:gd name="T4" fmla="*/ 173 w 173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117">
                <a:moveTo>
                  <a:pt x="0" y="0"/>
                </a:moveTo>
                <a:lnTo>
                  <a:pt x="0" y="117"/>
                </a:lnTo>
                <a:lnTo>
                  <a:pt x="173" y="117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77">
            <a:extLst>
              <a:ext uri="{FF2B5EF4-FFF2-40B4-BE49-F238E27FC236}">
                <a16:creationId xmlns="" xmlns:a16="http://schemas.microsoft.com/office/drawing/2014/main" id="{2205B833-0E22-46CF-AD1B-02B07062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91" y="1724118"/>
            <a:ext cx="839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Sepioteuthis lessoniana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" name="Freeform 178">
            <a:extLst>
              <a:ext uri="{FF2B5EF4-FFF2-40B4-BE49-F238E27FC236}">
                <a16:creationId xmlns="" xmlns:a16="http://schemas.microsoft.com/office/drawing/2014/main" id="{839A8795-43CA-4063-87AA-3FE4776F00B4}"/>
              </a:ext>
            </a:extLst>
          </p:cNvPr>
          <p:cNvSpPr>
            <a:spLocks/>
          </p:cNvSpPr>
          <p:nvPr/>
        </p:nvSpPr>
        <p:spPr bwMode="auto">
          <a:xfrm>
            <a:off x="2215828" y="1770285"/>
            <a:ext cx="419101" cy="314326"/>
          </a:xfrm>
          <a:custGeom>
            <a:avLst/>
            <a:gdLst>
              <a:gd name="T0" fmla="*/ 0 w 264"/>
              <a:gd name="T1" fmla="*/ 198 h 198"/>
              <a:gd name="T2" fmla="*/ 0 w 264"/>
              <a:gd name="T3" fmla="*/ 0 h 198"/>
              <a:gd name="T4" fmla="*/ 264 w 264"/>
              <a:gd name="T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98">
                <a:moveTo>
                  <a:pt x="0" y="198"/>
                </a:moveTo>
                <a:lnTo>
                  <a:pt x="0" y="0"/>
                </a:lnTo>
                <a:lnTo>
                  <a:pt x="264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79">
            <a:extLst>
              <a:ext uri="{FF2B5EF4-FFF2-40B4-BE49-F238E27FC236}">
                <a16:creationId xmlns="" xmlns:a16="http://schemas.microsoft.com/office/drawing/2014/main" id="{B6CE9EC6-9418-4978-884E-E5DA4F73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1884585"/>
            <a:ext cx="5225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Loligo bleekeri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Freeform 180">
            <a:extLst>
              <a:ext uri="{FF2B5EF4-FFF2-40B4-BE49-F238E27FC236}">
                <a16:creationId xmlns="" xmlns:a16="http://schemas.microsoft.com/office/drawing/2014/main" id="{F4A62C66-FAFB-4DB5-9FFC-FBEE95F19CEF}"/>
              </a:ext>
            </a:extLst>
          </p:cNvPr>
          <p:cNvSpPr>
            <a:spLocks/>
          </p:cNvSpPr>
          <p:nvPr/>
        </p:nvSpPr>
        <p:spPr bwMode="auto">
          <a:xfrm>
            <a:off x="2334890" y="1944910"/>
            <a:ext cx="209551" cy="84138"/>
          </a:xfrm>
          <a:custGeom>
            <a:avLst/>
            <a:gdLst>
              <a:gd name="T0" fmla="*/ 0 w 132"/>
              <a:gd name="T1" fmla="*/ 53 h 53"/>
              <a:gd name="T2" fmla="*/ 0 w 132"/>
              <a:gd name="T3" fmla="*/ 0 h 53"/>
              <a:gd name="T4" fmla="*/ 132 w 132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" h="53">
                <a:moveTo>
                  <a:pt x="0" y="53"/>
                </a:moveTo>
                <a:lnTo>
                  <a:pt x="0" y="0"/>
                </a:lnTo>
                <a:lnTo>
                  <a:pt x="13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81">
            <a:extLst>
              <a:ext uri="{FF2B5EF4-FFF2-40B4-BE49-F238E27FC236}">
                <a16:creationId xmlns="" xmlns:a16="http://schemas.microsoft.com/office/drawing/2014/main" id="{64FD4E65-8236-44D7-B81B-2B1D29F9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666" y="2059210"/>
            <a:ext cx="64280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Loligo opalescens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" name="Freeform 182">
            <a:extLst>
              <a:ext uri="{FF2B5EF4-FFF2-40B4-BE49-F238E27FC236}">
                <a16:creationId xmlns="" xmlns:a16="http://schemas.microsoft.com/office/drawing/2014/main" id="{E3554557-9A77-4865-9CE3-AA863F2FDFD6}"/>
              </a:ext>
            </a:extLst>
          </p:cNvPr>
          <p:cNvSpPr>
            <a:spLocks/>
          </p:cNvSpPr>
          <p:nvPr/>
        </p:nvSpPr>
        <p:spPr bwMode="auto">
          <a:xfrm>
            <a:off x="2334890" y="2036985"/>
            <a:ext cx="228601" cy="84138"/>
          </a:xfrm>
          <a:custGeom>
            <a:avLst/>
            <a:gdLst>
              <a:gd name="T0" fmla="*/ 0 w 144"/>
              <a:gd name="T1" fmla="*/ 0 h 53"/>
              <a:gd name="T2" fmla="*/ 0 w 144"/>
              <a:gd name="T3" fmla="*/ 53 h 53"/>
              <a:gd name="T4" fmla="*/ 144 w 14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3">
                <a:moveTo>
                  <a:pt x="0" y="0"/>
                </a:moveTo>
                <a:lnTo>
                  <a:pt x="0" y="53"/>
                </a:lnTo>
                <a:lnTo>
                  <a:pt x="144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83">
            <a:extLst>
              <a:ext uri="{FF2B5EF4-FFF2-40B4-BE49-F238E27FC236}">
                <a16:creationId xmlns="" xmlns:a16="http://schemas.microsoft.com/office/drawing/2014/main" id="{1B12D648-7012-42CA-8BFC-06DCE969B195}"/>
              </a:ext>
            </a:extLst>
          </p:cNvPr>
          <p:cNvSpPr>
            <a:spLocks/>
          </p:cNvSpPr>
          <p:nvPr/>
        </p:nvSpPr>
        <p:spPr bwMode="auto">
          <a:xfrm>
            <a:off x="2274565" y="2033810"/>
            <a:ext cx="60325" cy="368301"/>
          </a:xfrm>
          <a:custGeom>
            <a:avLst/>
            <a:gdLst>
              <a:gd name="T0" fmla="*/ 0 w 38"/>
              <a:gd name="T1" fmla="*/ 232 h 232"/>
              <a:gd name="T2" fmla="*/ 0 w 38"/>
              <a:gd name="T3" fmla="*/ 0 h 232"/>
              <a:gd name="T4" fmla="*/ 38 w 38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2">
                <a:moveTo>
                  <a:pt x="0" y="232"/>
                </a:move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184">
            <a:extLst>
              <a:ext uri="{FF2B5EF4-FFF2-40B4-BE49-F238E27FC236}">
                <a16:creationId xmlns="" xmlns:a16="http://schemas.microsoft.com/office/drawing/2014/main" id="{6423AB67-106F-4C7C-AF46-409B1657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2235423"/>
            <a:ext cx="47448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Loliolus beka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Freeform 185">
            <a:extLst>
              <a:ext uri="{FF2B5EF4-FFF2-40B4-BE49-F238E27FC236}">
                <a16:creationId xmlns="" xmlns:a16="http://schemas.microsoft.com/office/drawing/2014/main" id="{85C26D71-A0A2-4A71-824A-8FE652F0D605}"/>
              </a:ext>
            </a:extLst>
          </p:cNvPr>
          <p:cNvSpPr>
            <a:spLocks/>
          </p:cNvSpPr>
          <p:nvPr/>
        </p:nvSpPr>
        <p:spPr bwMode="auto">
          <a:xfrm>
            <a:off x="2460303" y="2295749"/>
            <a:ext cx="84138" cy="84138"/>
          </a:xfrm>
          <a:custGeom>
            <a:avLst/>
            <a:gdLst>
              <a:gd name="T0" fmla="*/ 0 w 53"/>
              <a:gd name="T1" fmla="*/ 53 h 53"/>
              <a:gd name="T2" fmla="*/ 0 w 53"/>
              <a:gd name="T3" fmla="*/ 0 h 53"/>
              <a:gd name="T4" fmla="*/ 53 w 5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53">
                <a:moveTo>
                  <a:pt x="0" y="53"/>
                </a:moveTo>
                <a:lnTo>
                  <a:pt x="0" y="0"/>
                </a:lnTo>
                <a:lnTo>
                  <a:pt x="53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86">
            <a:extLst>
              <a:ext uri="{FF2B5EF4-FFF2-40B4-BE49-F238E27FC236}">
                <a16:creationId xmlns="" xmlns:a16="http://schemas.microsoft.com/office/drawing/2014/main" id="{D66F1103-AF41-4565-8DC2-7F269350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9" y="2410049"/>
            <a:ext cx="42319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Loliolus uyii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Freeform 187">
            <a:extLst>
              <a:ext uri="{FF2B5EF4-FFF2-40B4-BE49-F238E27FC236}">
                <a16:creationId xmlns="" xmlns:a16="http://schemas.microsoft.com/office/drawing/2014/main" id="{BEF9BBD4-36C6-479C-AF50-9937B8687C1C}"/>
              </a:ext>
            </a:extLst>
          </p:cNvPr>
          <p:cNvSpPr>
            <a:spLocks/>
          </p:cNvSpPr>
          <p:nvPr/>
        </p:nvSpPr>
        <p:spPr bwMode="auto">
          <a:xfrm>
            <a:off x="2460303" y="2387824"/>
            <a:ext cx="107950" cy="84138"/>
          </a:xfrm>
          <a:custGeom>
            <a:avLst/>
            <a:gdLst>
              <a:gd name="T0" fmla="*/ 0 w 68"/>
              <a:gd name="T1" fmla="*/ 0 h 53"/>
              <a:gd name="T2" fmla="*/ 0 w 68"/>
              <a:gd name="T3" fmla="*/ 53 h 53"/>
              <a:gd name="T4" fmla="*/ 68 w 68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53">
                <a:moveTo>
                  <a:pt x="0" y="0"/>
                </a:moveTo>
                <a:lnTo>
                  <a:pt x="0" y="53"/>
                </a:lnTo>
                <a:lnTo>
                  <a:pt x="68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88">
            <a:extLst>
              <a:ext uri="{FF2B5EF4-FFF2-40B4-BE49-F238E27FC236}">
                <a16:creationId xmlns="" xmlns:a16="http://schemas.microsoft.com/office/drawing/2014/main" id="{8435EEEA-E9FA-4594-8099-44261A22BB04}"/>
              </a:ext>
            </a:extLst>
          </p:cNvPr>
          <p:cNvSpPr>
            <a:spLocks/>
          </p:cNvSpPr>
          <p:nvPr/>
        </p:nvSpPr>
        <p:spPr bwMode="auto">
          <a:xfrm>
            <a:off x="2357115" y="2384649"/>
            <a:ext cx="103188" cy="171450"/>
          </a:xfrm>
          <a:custGeom>
            <a:avLst/>
            <a:gdLst>
              <a:gd name="T0" fmla="*/ 0 w 65"/>
              <a:gd name="T1" fmla="*/ 108 h 108"/>
              <a:gd name="T2" fmla="*/ 0 w 65"/>
              <a:gd name="T3" fmla="*/ 0 h 108"/>
              <a:gd name="T4" fmla="*/ 65 w 65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08">
                <a:moveTo>
                  <a:pt x="0" y="108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89">
            <a:extLst>
              <a:ext uri="{FF2B5EF4-FFF2-40B4-BE49-F238E27FC236}">
                <a16:creationId xmlns="" xmlns:a16="http://schemas.microsoft.com/office/drawing/2014/main" id="{621151FD-08C8-4293-9245-20000532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041" y="2586262"/>
            <a:ext cx="59792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edulis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Freeform 190">
            <a:extLst>
              <a:ext uri="{FF2B5EF4-FFF2-40B4-BE49-F238E27FC236}">
                <a16:creationId xmlns="" xmlns:a16="http://schemas.microsoft.com/office/drawing/2014/main" id="{BFE7725D-F1E9-4BC5-846A-A5DA91E590BF}"/>
              </a:ext>
            </a:extLst>
          </p:cNvPr>
          <p:cNvSpPr>
            <a:spLocks/>
          </p:cNvSpPr>
          <p:nvPr/>
        </p:nvSpPr>
        <p:spPr bwMode="auto">
          <a:xfrm>
            <a:off x="2382516" y="2646587"/>
            <a:ext cx="133350" cy="85725"/>
          </a:xfrm>
          <a:custGeom>
            <a:avLst/>
            <a:gdLst>
              <a:gd name="T0" fmla="*/ 0 w 84"/>
              <a:gd name="T1" fmla="*/ 54 h 54"/>
              <a:gd name="T2" fmla="*/ 0 w 84"/>
              <a:gd name="T3" fmla="*/ 0 h 54"/>
              <a:gd name="T4" fmla="*/ 84 w 84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54">
                <a:moveTo>
                  <a:pt x="0" y="54"/>
                </a:moveTo>
                <a:lnTo>
                  <a:pt x="0" y="0"/>
                </a:lnTo>
                <a:lnTo>
                  <a:pt x="84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191">
            <a:extLst>
              <a:ext uri="{FF2B5EF4-FFF2-40B4-BE49-F238E27FC236}">
                <a16:creationId xmlns="" xmlns:a16="http://schemas.microsoft.com/office/drawing/2014/main" id="{0802FEFC-4968-47F1-B241-D73428D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16" y="2762475"/>
            <a:ext cx="71814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chinensis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" name="Freeform 192">
            <a:extLst>
              <a:ext uri="{FF2B5EF4-FFF2-40B4-BE49-F238E27FC236}">
                <a16:creationId xmlns="" xmlns:a16="http://schemas.microsoft.com/office/drawing/2014/main" id="{5D840177-05AF-4779-83EF-D79E727805AD}"/>
              </a:ext>
            </a:extLst>
          </p:cNvPr>
          <p:cNvSpPr>
            <a:spLocks/>
          </p:cNvSpPr>
          <p:nvPr/>
        </p:nvSpPr>
        <p:spPr bwMode="auto">
          <a:xfrm>
            <a:off x="2382516" y="2738662"/>
            <a:ext cx="161925" cy="84138"/>
          </a:xfrm>
          <a:custGeom>
            <a:avLst/>
            <a:gdLst>
              <a:gd name="T0" fmla="*/ 0 w 102"/>
              <a:gd name="T1" fmla="*/ 0 h 53"/>
              <a:gd name="T2" fmla="*/ 0 w 102"/>
              <a:gd name="T3" fmla="*/ 53 h 53"/>
              <a:gd name="T4" fmla="*/ 102 w 102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3">
                <a:moveTo>
                  <a:pt x="0" y="0"/>
                </a:moveTo>
                <a:lnTo>
                  <a:pt x="0" y="53"/>
                </a:lnTo>
                <a:lnTo>
                  <a:pt x="102" y="5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193">
            <a:extLst>
              <a:ext uri="{FF2B5EF4-FFF2-40B4-BE49-F238E27FC236}">
                <a16:creationId xmlns="" xmlns:a16="http://schemas.microsoft.com/office/drawing/2014/main" id="{EA2A30DD-A0A8-4F44-9523-1142D8E30D5B}"/>
              </a:ext>
            </a:extLst>
          </p:cNvPr>
          <p:cNvSpPr>
            <a:spLocks/>
          </p:cNvSpPr>
          <p:nvPr/>
        </p:nvSpPr>
        <p:spPr bwMode="auto">
          <a:xfrm>
            <a:off x="2357115" y="2562449"/>
            <a:ext cx="25400" cy="173038"/>
          </a:xfrm>
          <a:custGeom>
            <a:avLst/>
            <a:gdLst>
              <a:gd name="T0" fmla="*/ 0 w 16"/>
              <a:gd name="T1" fmla="*/ 0 h 109"/>
              <a:gd name="T2" fmla="*/ 0 w 16"/>
              <a:gd name="T3" fmla="*/ 109 h 109"/>
              <a:gd name="T4" fmla="*/ 16 w 16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09">
                <a:moveTo>
                  <a:pt x="0" y="0"/>
                </a:moveTo>
                <a:lnTo>
                  <a:pt x="0" y="109"/>
                </a:lnTo>
                <a:lnTo>
                  <a:pt x="16" y="109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194">
            <a:extLst>
              <a:ext uri="{FF2B5EF4-FFF2-40B4-BE49-F238E27FC236}">
                <a16:creationId xmlns="" xmlns:a16="http://schemas.microsoft.com/office/drawing/2014/main" id="{BCDD3238-D77E-40C5-88D7-055BADEC6905}"/>
              </a:ext>
            </a:extLst>
          </p:cNvPr>
          <p:cNvSpPr>
            <a:spLocks/>
          </p:cNvSpPr>
          <p:nvPr/>
        </p:nvSpPr>
        <p:spPr bwMode="auto">
          <a:xfrm>
            <a:off x="2328540" y="2559274"/>
            <a:ext cx="28575" cy="215901"/>
          </a:xfrm>
          <a:custGeom>
            <a:avLst/>
            <a:gdLst>
              <a:gd name="T0" fmla="*/ 0 w 18"/>
              <a:gd name="T1" fmla="*/ 136 h 136"/>
              <a:gd name="T2" fmla="*/ 0 w 18"/>
              <a:gd name="T3" fmla="*/ 0 h 136"/>
              <a:gd name="T4" fmla="*/ 18 w 18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36">
                <a:moveTo>
                  <a:pt x="0" y="136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95">
            <a:extLst>
              <a:ext uri="{FF2B5EF4-FFF2-40B4-BE49-F238E27FC236}">
                <a16:creationId xmlns="" xmlns:a16="http://schemas.microsoft.com/office/drawing/2014/main" id="{D0643742-C936-41F7-8D46-09B71D5A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78" y="2937100"/>
            <a:ext cx="74058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Uroteuthis duvaucelii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Freeform 196">
            <a:extLst>
              <a:ext uri="{FF2B5EF4-FFF2-40B4-BE49-F238E27FC236}">
                <a16:creationId xmlns="" xmlns:a16="http://schemas.microsoft.com/office/drawing/2014/main" id="{F9193D3A-6CE1-4FFE-A497-4FC3811C598C}"/>
              </a:ext>
            </a:extLst>
          </p:cNvPr>
          <p:cNvSpPr>
            <a:spLocks/>
          </p:cNvSpPr>
          <p:nvPr/>
        </p:nvSpPr>
        <p:spPr bwMode="auto">
          <a:xfrm>
            <a:off x="2328540" y="2783112"/>
            <a:ext cx="182563" cy="215901"/>
          </a:xfrm>
          <a:custGeom>
            <a:avLst/>
            <a:gdLst>
              <a:gd name="T0" fmla="*/ 0 w 115"/>
              <a:gd name="T1" fmla="*/ 0 h 136"/>
              <a:gd name="T2" fmla="*/ 0 w 115"/>
              <a:gd name="T3" fmla="*/ 136 h 136"/>
              <a:gd name="T4" fmla="*/ 115 w 115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136">
                <a:moveTo>
                  <a:pt x="0" y="0"/>
                </a:moveTo>
                <a:lnTo>
                  <a:pt x="0" y="136"/>
                </a:lnTo>
                <a:lnTo>
                  <a:pt x="115" y="136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197">
            <a:extLst>
              <a:ext uri="{FF2B5EF4-FFF2-40B4-BE49-F238E27FC236}">
                <a16:creationId xmlns="" xmlns:a16="http://schemas.microsoft.com/office/drawing/2014/main" id="{43995E2C-2D42-4127-BA4D-5F6AF9651485}"/>
              </a:ext>
            </a:extLst>
          </p:cNvPr>
          <p:cNvSpPr>
            <a:spLocks/>
          </p:cNvSpPr>
          <p:nvPr/>
        </p:nvSpPr>
        <p:spPr bwMode="auto">
          <a:xfrm>
            <a:off x="2274565" y="2408461"/>
            <a:ext cx="53975" cy="369888"/>
          </a:xfrm>
          <a:custGeom>
            <a:avLst/>
            <a:gdLst>
              <a:gd name="T0" fmla="*/ 0 w 34"/>
              <a:gd name="T1" fmla="*/ 0 h 233"/>
              <a:gd name="T2" fmla="*/ 0 w 34"/>
              <a:gd name="T3" fmla="*/ 233 h 233"/>
              <a:gd name="T4" fmla="*/ 34 w 34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233">
                <a:moveTo>
                  <a:pt x="0" y="0"/>
                </a:moveTo>
                <a:lnTo>
                  <a:pt x="0" y="233"/>
                </a:lnTo>
                <a:lnTo>
                  <a:pt x="34" y="233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198">
            <a:extLst>
              <a:ext uri="{FF2B5EF4-FFF2-40B4-BE49-F238E27FC236}">
                <a16:creationId xmlns="" xmlns:a16="http://schemas.microsoft.com/office/drawing/2014/main" id="{C9136F94-A7B1-4B6C-A3CF-BCB6DB62E240}"/>
              </a:ext>
            </a:extLst>
          </p:cNvPr>
          <p:cNvSpPr>
            <a:spLocks/>
          </p:cNvSpPr>
          <p:nvPr/>
        </p:nvSpPr>
        <p:spPr bwMode="auto">
          <a:xfrm>
            <a:off x="2215828" y="2090961"/>
            <a:ext cx="58738" cy="314326"/>
          </a:xfrm>
          <a:custGeom>
            <a:avLst/>
            <a:gdLst>
              <a:gd name="T0" fmla="*/ 0 w 37"/>
              <a:gd name="T1" fmla="*/ 0 h 198"/>
              <a:gd name="T2" fmla="*/ 0 w 37"/>
              <a:gd name="T3" fmla="*/ 198 h 198"/>
              <a:gd name="T4" fmla="*/ 37 w 37"/>
              <a:gd name="T5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8">
                <a:moveTo>
                  <a:pt x="0" y="0"/>
                </a:moveTo>
                <a:lnTo>
                  <a:pt x="0" y="198"/>
                </a:lnTo>
                <a:lnTo>
                  <a:pt x="37" y="198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199">
            <a:extLst>
              <a:ext uri="{FF2B5EF4-FFF2-40B4-BE49-F238E27FC236}">
                <a16:creationId xmlns="" xmlns:a16="http://schemas.microsoft.com/office/drawing/2014/main" id="{C11F93C8-1AA5-4EC9-B6D5-00DC83C93E09}"/>
              </a:ext>
            </a:extLst>
          </p:cNvPr>
          <p:cNvSpPr>
            <a:spLocks/>
          </p:cNvSpPr>
          <p:nvPr/>
        </p:nvSpPr>
        <p:spPr bwMode="auto">
          <a:xfrm>
            <a:off x="2084065" y="1748060"/>
            <a:ext cx="131763" cy="339726"/>
          </a:xfrm>
          <a:custGeom>
            <a:avLst/>
            <a:gdLst>
              <a:gd name="T0" fmla="*/ 0 w 83"/>
              <a:gd name="T1" fmla="*/ 0 h 214"/>
              <a:gd name="T2" fmla="*/ 0 w 83"/>
              <a:gd name="T3" fmla="*/ 214 h 214"/>
              <a:gd name="T4" fmla="*/ 83 w 83"/>
              <a:gd name="T5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14">
                <a:moveTo>
                  <a:pt x="0" y="0"/>
                </a:moveTo>
                <a:lnTo>
                  <a:pt x="0" y="214"/>
                </a:lnTo>
                <a:lnTo>
                  <a:pt x="83" y="214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200">
            <a:extLst>
              <a:ext uri="{FF2B5EF4-FFF2-40B4-BE49-F238E27FC236}">
                <a16:creationId xmlns="" xmlns:a16="http://schemas.microsoft.com/office/drawing/2014/main" id="{60589A11-8690-47BD-B9DC-C8125DD4919F}"/>
              </a:ext>
            </a:extLst>
          </p:cNvPr>
          <p:cNvSpPr>
            <a:spLocks/>
          </p:cNvSpPr>
          <p:nvPr/>
        </p:nvSpPr>
        <p:spPr bwMode="auto">
          <a:xfrm>
            <a:off x="2042790" y="1744885"/>
            <a:ext cx="41275" cy="711202"/>
          </a:xfrm>
          <a:custGeom>
            <a:avLst/>
            <a:gdLst>
              <a:gd name="T0" fmla="*/ 0 w 26"/>
              <a:gd name="T1" fmla="*/ 448 h 448"/>
              <a:gd name="T2" fmla="*/ 0 w 26"/>
              <a:gd name="T3" fmla="*/ 0 h 448"/>
              <a:gd name="T4" fmla="*/ 26 w 26"/>
              <a:gd name="T5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448">
                <a:moveTo>
                  <a:pt x="0" y="448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201">
            <a:extLst>
              <a:ext uri="{FF2B5EF4-FFF2-40B4-BE49-F238E27FC236}">
                <a16:creationId xmlns="" xmlns:a16="http://schemas.microsoft.com/office/drawing/2014/main" id="{18454049-AA78-4366-905F-0E0BD3AC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066" y="3113313"/>
            <a:ext cx="80470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Semirossia patagonica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1" name="Freeform 202">
            <a:extLst>
              <a:ext uri="{FF2B5EF4-FFF2-40B4-BE49-F238E27FC236}">
                <a16:creationId xmlns="" xmlns:a16="http://schemas.microsoft.com/office/drawing/2014/main" id="{3718881D-F095-4521-A7F8-B09F9ED4BA02}"/>
              </a:ext>
            </a:extLst>
          </p:cNvPr>
          <p:cNvSpPr>
            <a:spLocks/>
          </p:cNvSpPr>
          <p:nvPr/>
        </p:nvSpPr>
        <p:spPr bwMode="auto">
          <a:xfrm>
            <a:off x="2042790" y="2462437"/>
            <a:ext cx="419101" cy="711202"/>
          </a:xfrm>
          <a:custGeom>
            <a:avLst/>
            <a:gdLst>
              <a:gd name="T0" fmla="*/ 0 w 264"/>
              <a:gd name="T1" fmla="*/ 0 h 448"/>
              <a:gd name="T2" fmla="*/ 0 w 264"/>
              <a:gd name="T3" fmla="*/ 448 h 448"/>
              <a:gd name="T4" fmla="*/ 264 w 264"/>
              <a:gd name="T5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448">
                <a:moveTo>
                  <a:pt x="0" y="0"/>
                </a:moveTo>
                <a:lnTo>
                  <a:pt x="0" y="448"/>
                </a:lnTo>
                <a:lnTo>
                  <a:pt x="264" y="448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203">
            <a:extLst>
              <a:ext uri="{FF2B5EF4-FFF2-40B4-BE49-F238E27FC236}">
                <a16:creationId xmlns="" xmlns:a16="http://schemas.microsoft.com/office/drawing/2014/main" id="{0B87FA62-3888-4366-BFD3-CA4330D49960}"/>
              </a:ext>
            </a:extLst>
          </p:cNvPr>
          <p:cNvSpPr>
            <a:spLocks/>
          </p:cNvSpPr>
          <p:nvPr/>
        </p:nvSpPr>
        <p:spPr bwMode="auto">
          <a:xfrm>
            <a:off x="1999927" y="2459262"/>
            <a:ext cx="42863" cy="441326"/>
          </a:xfrm>
          <a:custGeom>
            <a:avLst/>
            <a:gdLst>
              <a:gd name="T0" fmla="*/ 0 w 27"/>
              <a:gd name="T1" fmla="*/ 278 h 278"/>
              <a:gd name="T2" fmla="*/ 0 w 27"/>
              <a:gd name="T3" fmla="*/ 0 h 278"/>
              <a:gd name="T4" fmla="*/ 27 w 27"/>
              <a:gd name="T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278">
                <a:moveTo>
                  <a:pt x="0" y="278"/>
                </a:moveTo>
                <a:lnTo>
                  <a:pt x="0" y="0"/>
                </a:lnTo>
                <a:lnTo>
                  <a:pt x="27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204">
            <a:extLst>
              <a:ext uri="{FF2B5EF4-FFF2-40B4-BE49-F238E27FC236}">
                <a16:creationId xmlns="" xmlns:a16="http://schemas.microsoft.com/office/drawing/2014/main" id="{C059896A-7138-4A5E-9A9D-0C00520D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91" y="3299159"/>
            <a:ext cx="49372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Idiosepius sp.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4" name="Freeform 205">
            <a:extLst>
              <a:ext uri="{FF2B5EF4-FFF2-40B4-BE49-F238E27FC236}">
                <a16:creationId xmlns="" xmlns:a16="http://schemas.microsoft.com/office/drawing/2014/main" id="{84E96A34-4718-427A-ACF2-0036B6827888}"/>
              </a:ext>
            </a:extLst>
          </p:cNvPr>
          <p:cNvSpPr>
            <a:spLocks/>
          </p:cNvSpPr>
          <p:nvPr/>
        </p:nvSpPr>
        <p:spPr bwMode="auto">
          <a:xfrm>
            <a:off x="1999927" y="2906938"/>
            <a:ext cx="458789" cy="442914"/>
          </a:xfrm>
          <a:custGeom>
            <a:avLst/>
            <a:gdLst>
              <a:gd name="T0" fmla="*/ 0 w 289"/>
              <a:gd name="T1" fmla="*/ 0 h 279"/>
              <a:gd name="T2" fmla="*/ 0 w 289"/>
              <a:gd name="T3" fmla="*/ 279 h 279"/>
              <a:gd name="T4" fmla="*/ 289 w 289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279">
                <a:moveTo>
                  <a:pt x="0" y="0"/>
                </a:moveTo>
                <a:lnTo>
                  <a:pt x="0" y="279"/>
                </a:lnTo>
                <a:lnTo>
                  <a:pt x="289" y="279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206">
            <a:extLst>
              <a:ext uri="{FF2B5EF4-FFF2-40B4-BE49-F238E27FC236}">
                <a16:creationId xmlns="" xmlns:a16="http://schemas.microsoft.com/office/drawing/2014/main" id="{42C508C3-A07B-4239-8EB8-6F4F6C66A58C}"/>
              </a:ext>
            </a:extLst>
          </p:cNvPr>
          <p:cNvSpPr>
            <a:spLocks/>
          </p:cNvSpPr>
          <p:nvPr/>
        </p:nvSpPr>
        <p:spPr bwMode="auto">
          <a:xfrm>
            <a:off x="1933252" y="2903763"/>
            <a:ext cx="66675" cy="804865"/>
          </a:xfrm>
          <a:custGeom>
            <a:avLst/>
            <a:gdLst>
              <a:gd name="T0" fmla="*/ 0 w 42"/>
              <a:gd name="T1" fmla="*/ 507 h 507"/>
              <a:gd name="T2" fmla="*/ 0 w 42"/>
              <a:gd name="T3" fmla="*/ 0 h 507"/>
              <a:gd name="T4" fmla="*/ 42 w 42"/>
              <a:gd name="T5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07">
                <a:moveTo>
                  <a:pt x="0" y="507"/>
                </a:moveTo>
                <a:lnTo>
                  <a:pt x="0" y="0"/>
                </a:lnTo>
                <a:lnTo>
                  <a:pt x="42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207">
            <a:extLst>
              <a:ext uri="{FF2B5EF4-FFF2-40B4-BE49-F238E27FC236}">
                <a16:creationId xmlns="" xmlns:a16="http://schemas.microsoft.com/office/drawing/2014/main" id="{EB34D9F5-7FE7-4230-BF96-F7524CFA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266" y="3464152"/>
            <a:ext cx="55944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officinalis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7" name="Freeform 208">
            <a:extLst>
              <a:ext uri="{FF2B5EF4-FFF2-40B4-BE49-F238E27FC236}">
                <a16:creationId xmlns="" xmlns:a16="http://schemas.microsoft.com/office/drawing/2014/main" id="{E49199EE-0A2E-4558-817B-57ABDE706DAC}"/>
              </a:ext>
            </a:extLst>
          </p:cNvPr>
          <p:cNvSpPr>
            <a:spLocks/>
          </p:cNvSpPr>
          <p:nvPr/>
        </p:nvSpPr>
        <p:spPr bwMode="auto">
          <a:xfrm>
            <a:off x="2299965" y="3524477"/>
            <a:ext cx="236538" cy="149225"/>
          </a:xfrm>
          <a:custGeom>
            <a:avLst/>
            <a:gdLst>
              <a:gd name="T0" fmla="*/ 0 w 149"/>
              <a:gd name="T1" fmla="*/ 94 h 94"/>
              <a:gd name="T2" fmla="*/ 0 w 149"/>
              <a:gd name="T3" fmla="*/ 0 h 94"/>
              <a:gd name="T4" fmla="*/ 149 w 149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" h="94">
                <a:moveTo>
                  <a:pt x="0" y="94"/>
                </a:moveTo>
                <a:lnTo>
                  <a:pt x="0" y="0"/>
                </a:lnTo>
                <a:lnTo>
                  <a:pt x="14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209">
            <a:extLst>
              <a:ext uri="{FF2B5EF4-FFF2-40B4-BE49-F238E27FC236}">
                <a16:creationId xmlns="" xmlns:a16="http://schemas.microsoft.com/office/drawing/2014/main" id="{4483C234-5961-4B14-BEF8-D3FB117C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91" y="3638777"/>
            <a:ext cx="56906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inermis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Freeform 210">
            <a:extLst>
              <a:ext uri="{FF2B5EF4-FFF2-40B4-BE49-F238E27FC236}">
                <a16:creationId xmlns="" xmlns:a16="http://schemas.microsoft.com/office/drawing/2014/main" id="{66C23B2D-87B4-4308-8792-5B9D510D6C58}"/>
              </a:ext>
            </a:extLst>
          </p:cNvPr>
          <p:cNvSpPr>
            <a:spLocks/>
          </p:cNvSpPr>
          <p:nvPr/>
        </p:nvSpPr>
        <p:spPr bwMode="auto">
          <a:xfrm>
            <a:off x="2407916" y="3700690"/>
            <a:ext cx="50800" cy="127000"/>
          </a:xfrm>
          <a:custGeom>
            <a:avLst/>
            <a:gdLst>
              <a:gd name="T0" fmla="*/ 0 w 32"/>
              <a:gd name="T1" fmla="*/ 80 h 80"/>
              <a:gd name="T2" fmla="*/ 0 w 32"/>
              <a:gd name="T3" fmla="*/ 0 h 80"/>
              <a:gd name="T4" fmla="*/ 32 w 32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80">
                <a:moveTo>
                  <a:pt x="0" y="80"/>
                </a:moveTo>
                <a:lnTo>
                  <a:pt x="0" y="0"/>
                </a:lnTo>
                <a:lnTo>
                  <a:pt x="32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91" y="3814990"/>
            <a:ext cx="60914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japonica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1" name="Freeform 212">
            <a:extLst>
              <a:ext uri="{FF2B5EF4-FFF2-40B4-BE49-F238E27FC236}">
                <a16:creationId xmlns="" xmlns:a16="http://schemas.microsoft.com/office/drawing/2014/main" id="{C46E76FF-421D-4821-8A22-3FACE0417208}"/>
              </a:ext>
            </a:extLst>
          </p:cNvPr>
          <p:cNvSpPr>
            <a:spLocks/>
          </p:cNvSpPr>
          <p:nvPr/>
        </p:nvSpPr>
        <p:spPr bwMode="auto">
          <a:xfrm>
            <a:off x="2468241" y="3875315"/>
            <a:ext cx="1588" cy="84138"/>
          </a:xfrm>
          <a:custGeom>
            <a:avLst/>
            <a:gdLst>
              <a:gd name="T0" fmla="*/ 0 w 1"/>
              <a:gd name="T1" fmla="*/ 53 h 53"/>
              <a:gd name="T2" fmla="*/ 0 w 1"/>
              <a:gd name="T3" fmla="*/ 0 h 53"/>
              <a:gd name="T4" fmla="*/ 1 w 1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3">
                <a:moveTo>
                  <a:pt x="0" y="53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213">
            <a:extLst>
              <a:ext uri="{FF2B5EF4-FFF2-40B4-BE49-F238E27FC236}">
                <a16:creationId xmlns="" xmlns:a16="http://schemas.microsoft.com/office/drawing/2014/main" id="{726929C6-F106-47D4-8F01-B5DCD607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91" y="3989616"/>
            <a:ext cx="66043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Sepiella maindroni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" name="Freeform 214">
            <a:extLst>
              <a:ext uri="{FF2B5EF4-FFF2-40B4-BE49-F238E27FC236}">
                <a16:creationId xmlns="" xmlns:a16="http://schemas.microsoft.com/office/drawing/2014/main" id="{A87A6C62-1E34-4B0E-B97C-210E8C64405F}"/>
              </a:ext>
            </a:extLst>
          </p:cNvPr>
          <p:cNvSpPr>
            <a:spLocks/>
          </p:cNvSpPr>
          <p:nvPr/>
        </p:nvSpPr>
        <p:spPr bwMode="auto">
          <a:xfrm>
            <a:off x="2468241" y="3967391"/>
            <a:ext cx="1588" cy="84138"/>
          </a:xfrm>
          <a:custGeom>
            <a:avLst/>
            <a:gdLst>
              <a:gd name="T0" fmla="*/ 0 w 1"/>
              <a:gd name="T1" fmla="*/ 0 h 53"/>
              <a:gd name="T2" fmla="*/ 0 w 1"/>
              <a:gd name="T3" fmla="*/ 53 h 53"/>
              <a:gd name="T4" fmla="*/ 1 w 1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3">
                <a:moveTo>
                  <a:pt x="0" y="0"/>
                </a:moveTo>
                <a:lnTo>
                  <a:pt x="0" y="53"/>
                </a:lnTo>
                <a:lnTo>
                  <a:pt x="1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215">
            <a:extLst>
              <a:ext uri="{FF2B5EF4-FFF2-40B4-BE49-F238E27FC236}">
                <a16:creationId xmlns="" xmlns:a16="http://schemas.microsoft.com/office/drawing/2014/main" id="{94B8E36F-ED79-4BB1-97D7-D2CBB8793A69}"/>
              </a:ext>
            </a:extLst>
          </p:cNvPr>
          <p:cNvSpPr>
            <a:spLocks/>
          </p:cNvSpPr>
          <p:nvPr/>
        </p:nvSpPr>
        <p:spPr bwMode="auto">
          <a:xfrm>
            <a:off x="2407916" y="3835628"/>
            <a:ext cx="60325" cy="128588"/>
          </a:xfrm>
          <a:custGeom>
            <a:avLst/>
            <a:gdLst>
              <a:gd name="T0" fmla="*/ 0 w 38"/>
              <a:gd name="T1" fmla="*/ 0 h 81"/>
              <a:gd name="T2" fmla="*/ 0 w 38"/>
              <a:gd name="T3" fmla="*/ 81 h 81"/>
              <a:gd name="T4" fmla="*/ 38 w 38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81">
                <a:moveTo>
                  <a:pt x="0" y="0"/>
                </a:moveTo>
                <a:lnTo>
                  <a:pt x="0" y="81"/>
                </a:lnTo>
                <a:lnTo>
                  <a:pt x="38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16">
            <a:extLst>
              <a:ext uri="{FF2B5EF4-FFF2-40B4-BE49-F238E27FC236}">
                <a16:creationId xmlns="" xmlns:a16="http://schemas.microsoft.com/office/drawing/2014/main" id="{454BCCD3-C8CE-4019-BC1A-BB5DFE94BA06}"/>
              </a:ext>
            </a:extLst>
          </p:cNvPr>
          <p:cNvSpPr>
            <a:spLocks/>
          </p:cNvSpPr>
          <p:nvPr/>
        </p:nvSpPr>
        <p:spPr bwMode="auto">
          <a:xfrm>
            <a:off x="2299965" y="3681640"/>
            <a:ext cx="107950" cy="150813"/>
          </a:xfrm>
          <a:custGeom>
            <a:avLst/>
            <a:gdLst>
              <a:gd name="T0" fmla="*/ 0 w 68"/>
              <a:gd name="T1" fmla="*/ 0 h 95"/>
              <a:gd name="T2" fmla="*/ 0 w 68"/>
              <a:gd name="T3" fmla="*/ 95 h 95"/>
              <a:gd name="T4" fmla="*/ 68 w 68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95">
                <a:moveTo>
                  <a:pt x="0" y="0"/>
                </a:moveTo>
                <a:lnTo>
                  <a:pt x="0" y="95"/>
                </a:lnTo>
                <a:lnTo>
                  <a:pt x="68" y="9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217">
            <a:extLst>
              <a:ext uri="{FF2B5EF4-FFF2-40B4-BE49-F238E27FC236}">
                <a16:creationId xmlns="" xmlns:a16="http://schemas.microsoft.com/office/drawing/2014/main" id="{F236417B-DCEE-49D1-91DE-8B6DC5E908A2}"/>
              </a:ext>
            </a:extLst>
          </p:cNvPr>
          <p:cNvSpPr>
            <a:spLocks/>
          </p:cNvSpPr>
          <p:nvPr/>
        </p:nvSpPr>
        <p:spPr bwMode="auto">
          <a:xfrm>
            <a:off x="2130102" y="3676877"/>
            <a:ext cx="169863" cy="347663"/>
          </a:xfrm>
          <a:custGeom>
            <a:avLst/>
            <a:gdLst>
              <a:gd name="T0" fmla="*/ 0 w 107"/>
              <a:gd name="T1" fmla="*/ 219 h 219"/>
              <a:gd name="T2" fmla="*/ 0 w 107"/>
              <a:gd name="T3" fmla="*/ 0 h 219"/>
              <a:gd name="T4" fmla="*/ 107 w 107"/>
              <a:gd name="T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19">
                <a:moveTo>
                  <a:pt x="0" y="219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218">
            <a:extLst>
              <a:ext uri="{FF2B5EF4-FFF2-40B4-BE49-F238E27FC236}">
                <a16:creationId xmlns="" xmlns:a16="http://schemas.microsoft.com/office/drawing/2014/main" id="{7DB65C49-53CC-4159-80C7-0FA4AA5E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329" y="4165829"/>
            <a:ext cx="57227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esculenta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8" name="Freeform 219">
            <a:extLst>
              <a:ext uri="{FF2B5EF4-FFF2-40B4-BE49-F238E27FC236}">
                <a16:creationId xmlns="" xmlns:a16="http://schemas.microsoft.com/office/drawing/2014/main" id="{8B142851-D6A4-4556-9F85-C288EE134DAE}"/>
              </a:ext>
            </a:extLst>
          </p:cNvPr>
          <p:cNvSpPr>
            <a:spLocks/>
          </p:cNvSpPr>
          <p:nvPr/>
        </p:nvSpPr>
        <p:spPr bwMode="auto">
          <a:xfrm>
            <a:off x="2261865" y="4226154"/>
            <a:ext cx="268288" cy="149225"/>
          </a:xfrm>
          <a:custGeom>
            <a:avLst/>
            <a:gdLst>
              <a:gd name="T0" fmla="*/ 0 w 169"/>
              <a:gd name="T1" fmla="*/ 94 h 94"/>
              <a:gd name="T2" fmla="*/ 0 w 169"/>
              <a:gd name="T3" fmla="*/ 0 h 94"/>
              <a:gd name="T4" fmla="*/ 169 w 169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94">
                <a:moveTo>
                  <a:pt x="0" y="94"/>
                </a:moveTo>
                <a:lnTo>
                  <a:pt x="0" y="0"/>
                </a:lnTo>
                <a:lnTo>
                  <a:pt x="16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220">
            <a:extLst>
              <a:ext uri="{FF2B5EF4-FFF2-40B4-BE49-F238E27FC236}">
                <a16:creationId xmlns="" xmlns:a16="http://schemas.microsoft.com/office/drawing/2014/main" id="{47A838D5-5537-4297-9730-E2564BE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828" y="4340454"/>
            <a:ext cx="4776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lycidas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Freeform 221">
            <a:extLst>
              <a:ext uri="{FF2B5EF4-FFF2-40B4-BE49-F238E27FC236}">
                <a16:creationId xmlns="" xmlns:a16="http://schemas.microsoft.com/office/drawing/2014/main" id="{0BAFCE75-E9AD-4701-8A3E-C87927B9E7AE}"/>
              </a:ext>
            </a:extLst>
          </p:cNvPr>
          <p:cNvSpPr>
            <a:spLocks/>
          </p:cNvSpPr>
          <p:nvPr/>
        </p:nvSpPr>
        <p:spPr bwMode="auto">
          <a:xfrm>
            <a:off x="2292028" y="4402367"/>
            <a:ext cx="174626" cy="128588"/>
          </a:xfrm>
          <a:custGeom>
            <a:avLst/>
            <a:gdLst>
              <a:gd name="T0" fmla="*/ 0 w 110"/>
              <a:gd name="T1" fmla="*/ 81 h 81"/>
              <a:gd name="T2" fmla="*/ 0 w 110"/>
              <a:gd name="T3" fmla="*/ 0 h 81"/>
              <a:gd name="T4" fmla="*/ 110 w 110"/>
              <a:gd name="T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1">
                <a:moveTo>
                  <a:pt x="0" y="81"/>
                </a:moveTo>
                <a:lnTo>
                  <a:pt x="0" y="0"/>
                </a:lnTo>
                <a:lnTo>
                  <a:pt x="110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22">
            <a:extLst>
              <a:ext uri="{FF2B5EF4-FFF2-40B4-BE49-F238E27FC236}">
                <a16:creationId xmlns="" xmlns:a16="http://schemas.microsoft.com/office/drawing/2014/main" id="{0074F58D-8573-471B-A3DA-9D58D7F3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379" y="4516667"/>
            <a:ext cx="5338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aculeata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2" name="Freeform 223">
            <a:extLst>
              <a:ext uri="{FF2B5EF4-FFF2-40B4-BE49-F238E27FC236}">
                <a16:creationId xmlns="" xmlns:a16="http://schemas.microsoft.com/office/drawing/2014/main" id="{39E07262-E349-4E9F-9435-B44D71AA736A}"/>
              </a:ext>
            </a:extLst>
          </p:cNvPr>
          <p:cNvSpPr>
            <a:spLocks/>
          </p:cNvSpPr>
          <p:nvPr/>
        </p:nvSpPr>
        <p:spPr bwMode="auto">
          <a:xfrm>
            <a:off x="2330128" y="4576992"/>
            <a:ext cx="219076" cy="85725"/>
          </a:xfrm>
          <a:custGeom>
            <a:avLst/>
            <a:gdLst>
              <a:gd name="T0" fmla="*/ 0 w 138"/>
              <a:gd name="T1" fmla="*/ 54 h 54"/>
              <a:gd name="T2" fmla="*/ 0 w 138"/>
              <a:gd name="T3" fmla="*/ 0 h 54"/>
              <a:gd name="T4" fmla="*/ 138 w 138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54">
                <a:moveTo>
                  <a:pt x="0" y="54"/>
                </a:moveTo>
                <a:lnTo>
                  <a:pt x="0" y="0"/>
                </a:lnTo>
                <a:lnTo>
                  <a:pt x="138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224">
            <a:extLst>
              <a:ext uri="{FF2B5EF4-FFF2-40B4-BE49-F238E27FC236}">
                <a16:creationId xmlns="" xmlns:a16="http://schemas.microsoft.com/office/drawing/2014/main" id="{34A032AB-AFF7-43FB-983D-AAAE21F1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99" y="4738027"/>
            <a:ext cx="5818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pharaonis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4" name="Freeform 225">
            <a:extLst>
              <a:ext uri="{FF2B5EF4-FFF2-40B4-BE49-F238E27FC236}">
                <a16:creationId xmlns="" xmlns:a16="http://schemas.microsoft.com/office/drawing/2014/main" id="{6F2FE080-63B9-4539-BC41-BD53061CD903}"/>
              </a:ext>
            </a:extLst>
          </p:cNvPr>
          <p:cNvSpPr>
            <a:spLocks/>
          </p:cNvSpPr>
          <p:nvPr/>
        </p:nvSpPr>
        <p:spPr bwMode="auto">
          <a:xfrm>
            <a:off x="2330128" y="4669067"/>
            <a:ext cx="165100" cy="84138"/>
          </a:xfrm>
          <a:custGeom>
            <a:avLst/>
            <a:gdLst>
              <a:gd name="T0" fmla="*/ 0 w 104"/>
              <a:gd name="T1" fmla="*/ 0 h 53"/>
              <a:gd name="T2" fmla="*/ 0 w 104"/>
              <a:gd name="T3" fmla="*/ 53 h 53"/>
              <a:gd name="T4" fmla="*/ 104 w 10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53">
                <a:moveTo>
                  <a:pt x="0" y="0"/>
                </a:moveTo>
                <a:lnTo>
                  <a:pt x="0" y="53"/>
                </a:lnTo>
                <a:lnTo>
                  <a:pt x="10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226">
            <a:extLst>
              <a:ext uri="{FF2B5EF4-FFF2-40B4-BE49-F238E27FC236}">
                <a16:creationId xmlns="" xmlns:a16="http://schemas.microsoft.com/office/drawing/2014/main" id="{FBF29322-E010-4F3D-85CB-B33629A19569}"/>
              </a:ext>
            </a:extLst>
          </p:cNvPr>
          <p:cNvSpPr>
            <a:spLocks/>
          </p:cNvSpPr>
          <p:nvPr/>
        </p:nvSpPr>
        <p:spPr bwMode="auto">
          <a:xfrm>
            <a:off x="2292028" y="4537305"/>
            <a:ext cx="38100" cy="128588"/>
          </a:xfrm>
          <a:custGeom>
            <a:avLst/>
            <a:gdLst>
              <a:gd name="T0" fmla="*/ 0 w 24"/>
              <a:gd name="T1" fmla="*/ 0 h 81"/>
              <a:gd name="T2" fmla="*/ 0 w 24"/>
              <a:gd name="T3" fmla="*/ 81 h 81"/>
              <a:gd name="T4" fmla="*/ 24 w 24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81">
                <a:moveTo>
                  <a:pt x="0" y="0"/>
                </a:moveTo>
                <a:lnTo>
                  <a:pt x="0" y="81"/>
                </a:lnTo>
                <a:lnTo>
                  <a:pt x="24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227">
            <a:extLst>
              <a:ext uri="{FF2B5EF4-FFF2-40B4-BE49-F238E27FC236}">
                <a16:creationId xmlns="" xmlns:a16="http://schemas.microsoft.com/office/drawing/2014/main" id="{593418E6-C78D-4302-998E-BDAA3E8467D5}"/>
              </a:ext>
            </a:extLst>
          </p:cNvPr>
          <p:cNvSpPr>
            <a:spLocks/>
          </p:cNvSpPr>
          <p:nvPr/>
        </p:nvSpPr>
        <p:spPr bwMode="auto">
          <a:xfrm>
            <a:off x="2261865" y="4383317"/>
            <a:ext cx="30163" cy="150813"/>
          </a:xfrm>
          <a:custGeom>
            <a:avLst/>
            <a:gdLst>
              <a:gd name="T0" fmla="*/ 0 w 19"/>
              <a:gd name="T1" fmla="*/ 0 h 95"/>
              <a:gd name="T2" fmla="*/ 0 w 19"/>
              <a:gd name="T3" fmla="*/ 95 h 95"/>
              <a:gd name="T4" fmla="*/ 19 w 19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95">
                <a:moveTo>
                  <a:pt x="0" y="0"/>
                </a:moveTo>
                <a:lnTo>
                  <a:pt x="0" y="95"/>
                </a:lnTo>
                <a:lnTo>
                  <a:pt x="19" y="9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228">
            <a:extLst>
              <a:ext uri="{FF2B5EF4-FFF2-40B4-BE49-F238E27FC236}">
                <a16:creationId xmlns="" xmlns:a16="http://schemas.microsoft.com/office/drawing/2014/main" id="{861C8B26-0A7C-4379-AC4E-0F480D75B6F9}"/>
              </a:ext>
            </a:extLst>
          </p:cNvPr>
          <p:cNvSpPr>
            <a:spLocks/>
          </p:cNvSpPr>
          <p:nvPr/>
        </p:nvSpPr>
        <p:spPr bwMode="auto">
          <a:xfrm>
            <a:off x="2130102" y="4032478"/>
            <a:ext cx="131763" cy="347663"/>
          </a:xfrm>
          <a:custGeom>
            <a:avLst/>
            <a:gdLst>
              <a:gd name="T0" fmla="*/ 0 w 83"/>
              <a:gd name="T1" fmla="*/ 0 h 219"/>
              <a:gd name="T2" fmla="*/ 0 w 83"/>
              <a:gd name="T3" fmla="*/ 219 h 219"/>
              <a:gd name="T4" fmla="*/ 83 w 83"/>
              <a:gd name="T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19">
                <a:moveTo>
                  <a:pt x="0" y="0"/>
                </a:moveTo>
                <a:lnTo>
                  <a:pt x="0" y="219"/>
                </a:lnTo>
                <a:lnTo>
                  <a:pt x="83" y="219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229">
            <a:extLst>
              <a:ext uri="{FF2B5EF4-FFF2-40B4-BE49-F238E27FC236}">
                <a16:creationId xmlns="" xmlns:a16="http://schemas.microsoft.com/office/drawing/2014/main" id="{D2A7EA37-A313-48B1-BCA4-B9B816652911}"/>
              </a:ext>
            </a:extLst>
          </p:cNvPr>
          <p:cNvSpPr>
            <a:spLocks/>
          </p:cNvSpPr>
          <p:nvPr/>
        </p:nvSpPr>
        <p:spPr bwMode="auto">
          <a:xfrm>
            <a:off x="2095177" y="4027716"/>
            <a:ext cx="34925" cy="490539"/>
          </a:xfrm>
          <a:custGeom>
            <a:avLst/>
            <a:gdLst>
              <a:gd name="T0" fmla="*/ 0 w 22"/>
              <a:gd name="T1" fmla="*/ 309 h 309"/>
              <a:gd name="T2" fmla="*/ 0 w 22"/>
              <a:gd name="T3" fmla="*/ 0 h 309"/>
              <a:gd name="T4" fmla="*/ 22 w 22"/>
              <a:gd name="T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309">
                <a:moveTo>
                  <a:pt x="0" y="309"/>
                </a:moveTo>
                <a:lnTo>
                  <a:pt x="0" y="0"/>
                </a:lnTo>
                <a:lnTo>
                  <a:pt x="22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230">
            <a:extLst>
              <a:ext uri="{FF2B5EF4-FFF2-40B4-BE49-F238E27FC236}">
                <a16:creationId xmlns="" xmlns:a16="http://schemas.microsoft.com/office/drawing/2014/main" id="{A3EBA017-FB3F-44BE-983B-1725AC88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54" y="4867506"/>
            <a:ext cx="57227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latimanus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0" name="Freeform 231">
            <a:extLst>
              <a:ext uri="{FF2B5EF4-FFF2-40B4-BE49-F238E27FC236}">
                <a16:creationId xmlns="" xmlns:a16="http://schemas.microsoft.com/office/drawing/2014/main" id="{2FE80937-C1F0-4482-AD57-A40AC2EF9FB0}"/>
              </a:ext>
            </a:extLst>
          </p:cNvPr>
          <p:cNvSpPr>
            <a:spLocks/>
          </p:cNvSpPr>
          <p:nvPr/>
        </p:nvSpPr>
        <p:spPr bwMode="auto">
          <a:xfrm>
            <a:off x="2303140" y="4929418"/>
            <a:ext cx="274638" cy="84138"/>
          </a:xfrm>
          <a:custGeom>
            <a:avLst/>
            <a:gdLst>
              <a:gd name="T0" fmla="*/ 0 w 173"/>
              <a:gd name="T1" fmla="*/ 53 h 53"/>
              <a:gd name="T2" fmla="*/ 0 w 173"/>
              <a:gd name="T3" fmla="*/ 0 h 53"/>
              <a:gd name="T4" fmla="*/ 173 w 17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53">
                <a:moveTo>
                  <a:pt x="0" y="53"/>
                </a:moveTo>
                <a:lnTo>
                  <a:pt x="0" y="0"/>
                </a:lnTo>
                <a:lnTo>
                  <a:pt x="173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232">
            <a:extLst>
              <a:ext uri="{FF2B5EF4-FFF2-40B4-BE49-F238E27FC236}">
                <a16:creationId xmlns="" xmlns:a16="http://schemas.microsoft.com/office/drawing/2014/main" id="{9F2C0E15-1FE9-44E4-A6D8-215D8F73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916" y="5043719"/>
            <a:ext cx="4776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Sepia apama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2" name="Freeform 233">
            <a:extLst>
              <a:ext uri="{FF2B5EF4-FFF2-40B4-BE49-F238E27FC236}">
                <a16:creationId xmlns="" xmlns:a16="http://schemas.microsoft.com/office/drawing/2014/main" id="{37D607C3-C6E5-4630-B416-CFC0B27224AE}"/>
              </a:ext>
            </a:extLst>
          </p:cNvPr>
          <p:cNvSpPr>
            <a:spLocks/>
          </p:cNvSpPr>
          <p:nvPr/>
        </p:nvSpPr>
        <p:spPr bwMode="auto">
          <a:xfrm>
            <a:off x="2303140" y="5019906"/>
            <a:ext cx="228601" cy="84138"/>
          </a:xfrm>
          <a:custGeom>
            <a:avLst/>
            <a:gdLst>
              <a:gd name="T0" fmla="*/ 0 w 144"/>
              <a:gd name="T1" fmla="*/ 0 h 53"/>
              <a:gd name="T2" fmla="*/ 0 w 144"/>
              <a:gd name="T3" fmla="*/ 53 h 53"/>
              <a:gd name="T4" fmla="*/ 144 w 14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3">
                <a:moveTo>
                  <a:pt x="0" y="0"/>
                </a:moveTo>
                <a:lnTo>
                  <a:pt x="0" y="53"/>
                </a:lnTo>
                <a:lnTo>
                  <a:pt x="14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234">
            <a:extLst>
              <a:ext uri="{FF2B5EF4-FFF2-40B4-BE49-F238E27FC236}">
                <a16:creationId xmlns="" xmlns:a16="http://schemas.microsoft.com/office/drawing/2014/main" id="{D730E50A-2523-4720-AD25-E5F7A7C644D1}"/>
              </a:ext>
            </a:extLst>
          </p:cNvPr>
          <p:cNvSpPr>
            <a:spLocks/>
          </p:cNvSpPr>
          <p:nvPr/>
        </p:nvSpPr>
        <p:spPr bwMode="auto">
          <a:xfrm>
            <a:off x="2095177" y="4524605"/>
            <a:ext cx="207963" cy="492126"/>
          </a:xfrm>
          <a:custGeom>
            <a:avLst/>
            <a:gdLst>
              <a:gd name="T0" fmla="*/ 0 w 131"/>
              <a:gd name="T1" fmla="*/ 0 h 310"/>
              <a:gd name="T2" fmla="*/ 0 w 131"/>
              <a:gd name="T3" fmla="*/ 310 h 310"/>
              <a:gd name="T4" fmla="*/ 131 w 131"/>
              <a:gd name="T5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" h="310">
                <a:moveTo>
                  <a:pt x="0" y="0"/>
                </a:moveTo>
                <a:lnTo>
                  <a:pt x="0" y="310"/>
                </a:lnTo>
                <a:lnTo>
                  <a:pt x="131" y="31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235">
            <a:extLst>
              <a:ext uri="{FF2B5EF4-FFF2-40B4-BE49-F238E27FC236}">
                <a16:creationId xmlns="" xmlns:a16="http://schemas.microsoft.com/office/drawing/2014/main" id="{0649E50C-801E-471C-929E-B3D647A1AB5C}"/>
              </a:ext>
            </a:extLst>
          </p:cNvPr>
          <p:cNvSpPr>
            <a:spLocks/>
          </p:cNvSpPr>
          <p:nvPr/>
        </p:nvSpPr>
        <p:spPr bwMode="auto">
          <a:xfrm>
            <a:off x="1933252" y="3716565"/>
            <a:ext cx="161925" cy="804865"/>
          </a:xfrm>
          <a:custGeom>
            <a:avLst/>
            <a:gdLst>
              <a:gd name="T0" fmla="*/ 0 w 102"/>
              <a:gd name="T1" fmla="*/ 0 h 507"/>
              <a:gd name="T2" fmla="*/ 0 w 102"/>
              <a:gd name="T3" fmla="*/ 507 h 507"/>
              <a:gd name="T4" fmla="*/ 102 w 102"/>
              <a:gd name="T5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07">
                <a:moveTo>
                  <a:pt x="0" y="0"/>
                </a:moveTo>
                <a:lnTo>
                  <a:pt x="0" y="507"/>
                </a:lnTo>
                <a:lnTo>
                  <a:pt x="102" y="507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236">
            <a:extLst>
              <a:ext uri="{FF2B5EF4-FFF2-40B4-BE49-F238E27FC236}">
                <a16:creationId xmlns="" xmlns:a16="http://schemas.microsoft.com/office/drawing/2014/main" id="{C84732F1-EF02-4E6E-93CB-4DB5147DF024}"/>
              </a:ext>
            </a:extLst>
          </p:cNvPr>
          <p:cNvSpPr>
            <a:spLocks/>
          </p:cNvSpPr>
          <p:nvPr/>
        </p:nvSpPr>
        <p:spPr bwMode="auto">
          <a:xfrm>
            <a:off x="1731580" y="3711802"/>
            <a:ext cx="190501" cy="896940"/>
          </a:xfrm>
          <a:custGeom>
            <a:avLst/>
            <a:gdLst>
              <a:gd name="T0" fmla="*/ 0 w 120"/>
              <a:gd name="T1" fmla="*/ 565 h 565"/>
              <a:gd name="T2" fmla="*/ 0 w 120"/>
              <a:gd name="T3" fmla="*/ 0 h 565"/>
              <a:gd name="T4" fmla="*/ 120 w 120"/>
              <a:gd name="T5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565">
                <a:moveTo>
                  <a:pt x="0" y="565"/>
                </a:move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237">
            <a:extLst>
              <a:ext uri="{FF2B5EF4-FFF2-40B4-BE49-F238E27FC236}">
                <a16:creationId xmlns="" xmlns:a16="http://schemas.microsoft.com/office/drawing/2014/main" id="{8AF351E7-4488-447A-8E7F-254A5EB47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166" y="5218344"/>
            <a:ext cx="88966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Vampyroteuthis infernalis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7" name="Freeform 238">
            <a:extLst>
              <a:ext uri="{FF2B5EF4-FFF2-40B4-BE49-F238E27FC236}">
                <a16:creationId xmlns="" xmlns:a16="http://schemas.microsoft.com/office/drawing/2014/main" id="{06C8B9F0-8716-424C-9DDF-B48F9F60ECFD}"/>
              </a:ext>
            </a:extLst>
          </p:cNvPr>
          <p:cNvSpPr>
            <a:spLocks/>
          </p:cNvSpPr>
          <p:nvPr/>
        </p:nvSpPr>
        <p:spPr bwMode="auto">
          <a:xfrm>
            <a:off x="1893222" y="5287490"/>
            <a:ext cx="592139" cy="210705"/>
          </a:xfrm>
          <a:custGeom>
            <a:avLst/>
            <a:gdLst>
              <a:gd name="T0" fmla="*/ 0 w 373"/>
              <a:gd name="T1" fmla="*/ 146 h 146"/>
              <a:gd name="T2" fmla="*/ 0 w 373"/>
              <a:gd name="T3" fmla="*/ 0 h 146"/>
              <a:gd name="T4" fmla="*/ 373 w 373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3" h="146">
                <a:moveTo>
                  <a:pt x="0" y="146"/>
                </a:moveTo>
                <a:lnTo>
                  <a:pt x="0" y="0"/>
                </a:lnTo>
                <a:lnTo>
                  <a:pt x="373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239">
            <a:extLst>
              <a:ext uri="{FF2B5EF4-FFF2-40B4-BE49-F238E27FC236}">
                <a16:creationId xmlns="" xmlns:a16="http://schemas.microsoft.com/office/drawing/2014/main" id="{B87C7462-73A8-469F-838F-CCF1EABA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17" y="5394557"/>
            <a:ext cx="5225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minor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9" name="Freeform 240">
            <a:extLst>
              <a:ext uri="{FF2B5EF4-FFF2-40B4-BE49-F238E27FC236}">
                <a16:creationId xmlns="" xmlns:a16="http://schemas.microsoft.com/office/drawing/2014/main" id="{2BC79D0B-7DD7-445E-8BB6-E86942718327}"/>
              </a:ext>
            </a:extLst>
          </p:cNvPr>
          <p:cNvSpPr>
            <a:spLocks/>
          </p:cNvSpPr>
          <p:nvPr/>
        </p:nvSpPr>
        <p:spPr bwMode="auto">
          <a:xfrm>
            <a:off x="2558729" y="5454882"/>
            <a:ext cx="303213" cy="292101"/>
          </a:xfrm>
          <a:custGeom>
            <a:avLst/>
            <a:gdLst>
              <a:gd name="T0" fmla="*/ 0 w 191"/>
              <a:gd name="T1" fmla="*/ 184 h 184"/>
              <a:gd name="T2" fmla="*/ 0 w 191"/>
              <a:gd name="T3" fmla="*/ 0 h 184"/>
              <a:gd name="T4" fmla="*/ 191 w 191"/>
              <a:gd name="T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" h="184">
                <a:moveTo>
                  <a:pt x="0" y="184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241">
            <a:extLst>
              <a:ext uri="{FF2B5EF4-FFF2-40B4-BE49-F238E27FC236}">
                <a16:creationId xmlns="" xmlns:a16="http://schemas.microsoft.com/office/drawing/2014/main" id="{36B9AED7-E934-4F75-8B7F-599C30B4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030" y="5569182"/>
            <a:ext cx="59631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vulgaris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1" name="Freeform 242">
            <a:extLst>
              <a:ext uri="{FF2B5EF4-FFF2-40B4-BE49-F238E27FC236}">
                <a16:creationId xmlns="" xmlns:a16="http://schemas.microsoft.com/office/drawing/2014/main" id="{BBF516A8-61D1-4D8F-A3C7-6AA2D9CB1CF0}"/>
              </a:ext>
            </a:extLst>
          </p:cNvPr>
          <p:cNvSpPr>
            <a:spLocks/>
          </p:cNvSpPr>
          <p:nvPr/>
        </p:nvSpPr>
        <p:spPr bwMode="auto">
          <a:xfrm>
            <a:off x="2758754" y="5631095"/>
            <a:ext cx="163513" cy="84138"/>
          </a:xfrm>
          <a:custGeom>
            <a:avLst/>
            <a:gdLst>
              <a:gd name="T0" fmla="*/ 0 w 103"/>
              <a:gd name="T1" fmla="*/ 53 h 53"/>
              <a:gd name="T2" fmla="*/ 0 w 103"/>
              <a:gd name="T3" fmla="*/ 0 h 53"/>
              <a:gd name="T4" fmla="*/ 103 w 103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53">
                <a:moveTo>
                  <a:pt x="0" y="53"/>
                </a:moveTo>
                <a:lnTo>
                  <a:pt x="0" y="0"/>
                </a:lnTo>
                <a:lnTo>
                  <a:pt x="103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243">
            <a:extLst>
              <a:ext uri="{FF2B5EF4-FFF2-40B4-BE49-F238E27FC236}">
                <a16:creationId xmlns="" xmlns:a16="http://schemas.microsoft.com/office/drawing/2014/main" id="{7E25742C-C200-4B5B-93F2-EBEEC8DE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67" y="5745395"/>
            <a:ext cx="7421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bimaculatus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3" name="Freeform 244">
            <a:extLst>
              <a:ext uri="{FF2B5EF4-FFF2-40B4-BE49-F238E27FC236}">
                <a16:creationId xmlns="" xmlns:a16="http://schemas.microsoft.com/office/drawing/2014/main" id="{B9D1AE20-5365-4DE9-AF0E-E0BD9BE25F6A}"/>
              </a:ext>
            </a:extLst>
          </p:cNvPr>
          <p:cNvSpPr>
            <a:spLocks/>
          </p:cNvSpPr>
          <p:nvPr/>
        </p:nvSpPr>
        <p:spPr bwMode="auto">
          <a:xfrm>
            <a:off x="2758754" y="5721583"/>
            <a:ext cx="196851" cy="84138"/>
          </a:xfrm>
          <a:custGeom>
            <a:avLst/>
            <a:gdLst>
              <a:gd name="T0" fmla="*/ 0 w 124"/>
              <a:gd name="T1" fmla="*/ 0 h 53"/>
              <a:gd name="T2" fmla="*/ 0 w 124"/>
              <a:gd name="T3" fmla="*/ 53 h 53"/>
              <a:gd name="T4" fmla="*/ 124 w 124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" h="53">
                <a:moveTo>
                  <a:pt x="0" y="0"/>
                </a:moveTo>
                <a:lnTo>
                  <a:pt x="0" y="53"/>
                </a:lnTo>
                <a:lnTo>
                  <a:pt x="124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Freeform 245">
            <a:extLst>
              <a:ext uri="{FF2B5EF4-FFF2-40B4-BE49-F238E27FC236}">
                <a16:creationId xmlns="" xmlns:a16="http://schemas.microsoft.com/office/drawing/2014/main" id="{1CF7CD79-7491-4306-BB4F-49A0581361DA}"/>
              </a:ext>
            </a:extLst>
          </p:cNvPr>
          <p:cNvSpPr>
            <a:spLocks/>
          </p:cNvSpPr>
          <p:nvPr/>
        </p:nvSpPr>
        <p:spPr bwMode="auto">
          <a:xfrm>
            <a:off x="2688904" y="5718408"/>
            <a:ext cx="69850" cy="128588"/>
          </a:xfrm>
          <a:custGeom>
            <a:avLst/>
            <a:gdLst>
              <a:gd name="T0" fmla="*/ 0 w 44"/>
              <a:gd name="T1" fmla="*/ 81 h 81"/>
              <a:gd name="T2" fmla="*/ 0 w 44"/>
              <a:gd name="T3" fmla="*/ 0 h 81"/>
              <a:gd name="T4" fmla="*/ 44 w 44"/>
              <a:gd name="T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1">
                <a:moveTo>
                  <a:pt x="0" y="81"/>
                </a:move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246">
            <a:extLst>
              <a:ext uri="{FF2B5EF4-FFF2-40B4-BE49-F238E27FC236}">
                <a16:creationId xmlns="" xmlns:a16="http://schemas.microsoft.com/office/drawing/2014/main" id="{4E310F58-604A-4A9D-B0D9-65B627F9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30" y="5920021"/>
            <a:ext cx="63478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Octopus ocellatus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6" name="Freeform 247">
            <a:extLst>
              <a:ext uri="{FF2B5EF4-FFF2-40B4-BE49-F238E27FC236}">
                <a16:creationId xmlns="" xmlns:a16="http://schemas.microsoft.com/office/drawing/2014/main" id="{854B6249-7854-445F-B963-93A40A402D99}"/>
              </a:ext>
            </a:extLst>
          </p:cNvPr>
          <p:cNvSpPr>
            <a:spLocks/>
          </p:cNvSpPr>
          <p:nvPr/>
        </p:nvSpPr>
        <p:spPr bwMode="auto">
          <a:xfrm>
            <a:off x="2688904" y="5853346"/>
            <a:ext cx="284163" cy="128588"/>
          </a:xfrm>
          <a:custGeom>
            <a:avLst/>
            <a:gdLst>
              <a:gd name="T0" fmla="*/ 0 w 179"/>
              <a:gd name="T1" fmla="*/ 0 h 81"/>
              <a:gd name="T2" fmla="*/ 0 w 179"/>
              <a:gd name="T3" fmla="*/ 81 h 81"/>
              <a:gd name="T4" fmla="*/ 179 w 179"/>
              <a:gd name="T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9" h="81">
                <a:moveTo>
                  <a:pt x="0" y="0"/>
                </a:moveTo>
                <a:lnTo>
                  <a:pt x="0" y="81"/>
                </a:lnTo>
                <a:lnTo>
                  <a:pt x="179" y="81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248">
            <a:extLst>
              <a:ext uri="{FF2B5EF4-FFF2-40B4-BE49-F238E27FC236}">
                <a16:creationId xmlns="" xmlns:a16="http://schemas.microsoft.com/office/drawing/2014/main" id="{3717E0D7-FB01-41BB-9129-A5E367ECC3E5}"/>
              </a:ext>
            </a:extLst>
          </p:cNvPr>
          <p:cNvSpPr>
            <a:spLocks/>
          </p:cNvSpPr>
          <p:nvPr/>
        </p:nvSpPr>
        <p:spPr bwMode="auto">
          <a:xfrm>
            <a:off x="2661916" y="5850171"/>
            <a:ext cx="26988" cy="192088"/>
          </a:xfrm>
          <a:custGeom>
            <a:avLst/>
            <a:gdLst>
              <a:gd name="T0" fmla="*/ 0 w 17"/>
              <a:gd name="T1" fmla="*/ 121 h 121"/>
              <a:gd name="T2" fmla="*/ 0 w 17"/>
              <a:gd name="T3" fmla="*/ 0 h 121"/>
              <a:gd name="T4" fmla="*/ 17 w 17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21">
                <a:moveTo>
                  <a:pt x="0" y="121"/>
                </a:moveTo>
                <a:lnTo>
                  <a:pt x="0" y="0"/>
                </a:lnTo>
                <a:lnTo>
                  <a:pt x="17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249">
            <a:extLst>
              <a:ext uri="{FF2B5EF4-FFF2-40B4-BE49-F238E27FC236}">
                <a16:creationId xmlns="" xmlns:a16="http://schemas.microsoft.com/office/drawing/2014/main" id="{8B166203-59A1-4E68-AF10-1CEAA72F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680" y="6096234"/>
            <a:ext cx="70532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Cistopus taiwanicus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9" name="Freeform 250">
            <a:extLst>
              <a:ext uri="{FF2B5EF4-FFF2-40B4-BE49-F238E27FC236}">
                <a16:creationId xmlns="" xmlns:a16="http://schemas.microsoft.com/office/drawing/2014/main" id="{87A1B817-E5C4-4B4F-BDDC-2FE5B56D619B}"/>
              </a:ext>
            </a:extLst>
          </p:cNvPr>
          <p:cNvSpPr>
            <a:spLocks/>
          </p:cNvSpPr>
          <p:nvPr/>
        </p:nvSpPr>
        <p:spPr bwMode="auto">
          <a:xfrm>
            <a:off x="2776217" y="6156559"/>
            <a:ext cx="141288" cy="84138"/>
          </a:xfrm>
          <a:custGeom>
            <a:avLst/>
            <a:gdLst>
              <a:gd name="T0" fmla="*/ 0 w 89"/>
              <a:gd name="T1" fmla="*/ 53 h 53"/>
              <a:gd name="T2" fmla="*/ 0 w 89"/>
              <a:gd name="T3" fmla="*/ 0 h 53"/>
              <a:gd name="T4" fmla="*/ 89 w 89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53">
                <a:moveTo>
                  <a:pt x="0" y="53"/>
                </a:moveTo>
                <a:lnTo>
                  <a:pt x="0" y="0"/>
                </a:lnTo>
                <a:lnTo>
                  <a:pt x="89" y="0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251">
            <a:extLst>
              <a:ext uri="{FF2B5EF4-FFF2-40B4-BE49-F238E27FC236}">
                <a16:creationId xmlns="" xmlns:a16="http://schemas.microsoft.com/office/drawing/2014/main" id="{4CE18D7D-3D5A-42B2-9A42-3E1E1D8E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05" y="6270859"/>
            <a:ext cx="66684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Cistopus chinensis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1" name="Freeform 252">
            <a:extLst>
              <a:ext uri="{FF2B5EF4-FFF2-40B4-BE49-F238E27FC236}">
                <a16:creationId xmlns="" xmlns:a16="http://schemas.microsoft.com/office/drawing/2014/main" id="{EE9A5B42-0BE4-490B-946D-324A8C25641E}"/>
              </a:ext>
            </a:extLst>
          </p:cNvPr>
          <p:cNvSpPr>
            <a:spLocks/>
          </p:cNvSpPr>
          <p:nvPr/>
        </p:nvSpPr>
        <p:spPr bwMode="auto">
          <a:xfrm>
            <a:off x="2776217" y="6248634"/>
            <a:ext cx="150813" cy="84138"/>
          </a:xfrm>
          <a:custGeom>
            <a:avLst/>
            <a:gdLst>
              <a:gd name="T0" fmla="*/ 0 w 95"/>
              <a:gd name="T1" fmla="*/ 0 h 53"/>
              <a:gd name="T2" fmla="*/ 0 w 95"/>
              <a:gd name="T3" fmla="*/ 53 h 53"/>
              <a:gd name="T4" fmla="*/ 95 w 95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53">
                <a:moveTo>
                  <a:pt x="0" y="0"/>
                </a:moveTo>
                <a:lnTo>
                  <a:pt x="0" y="53"/>
                </a:lnTo>
                <a:lnTo>
                  <a:pt x="95" y="5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reeform 253">
            <a:extLst>
              <a:ext uri="{FF2B5EF4-FFF2-40B4-BE49-F238E27FC236}">
                <a16:creationId xmlns="" xmlns:a16="http://schemas.microsoft.com/office/drawing/2014/main" id="{1E55AE96-77D2-4665-B791-8605D7AE824E}"/>
              </a:ext>
            </a:extLst>
          </p:cNvPr>
          <p:cNvSpPr>
            <a:spLocks/>
          </p:cNvSpPr>
          <p:nvPr/>
        </p:nvSpPr>
        <p:spPr bwMode="auto">
          <a:xfrm>
            <a:off x="2661916" y="6050196"/>
            <a:ext cx="114300" cy="195263"/>
          </a:xfrm>
          <a:custGeom>
            <a:avLst/>
            <a:gdLst>
              <a:gd name="T0" fmla="*/ 0 w 72"/>
              <a:gd name="T1" fmla="*/ 0 h 123"/>
              <a:gd name="T2" fmla="*/ 0 w 72"/>
              <a:gd name="T3" fmla="*/ 123 h 123"/>
              <a:gd name="T4" fmla="*/ 72 w 72"/>
              <a:gd name="T5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23">
                <a:moveTo>
                  <a:pt x="0" y="0"/>
                </a:moveTo>
                <a:lnTo>
                  <a:pt x="0" y="123"/>
                </a:lnTo>
                <a:lnTo>
                  <a:pt x="72" y="123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254">
            <a:extLst>
              <a:ext uri="{FF2B5EF4-FFF2-40B4-BE49-F238E27FC236}">
                <a16:creationId xmlns="" xmlns:a16="http://schemas.microsoft.com/office/drawing/2014/main" id="{0C826D53-14FA-4B5C-85E7-5EAC287EDA14}"/>
              </a:ext>
            </a:extLst>
          </p:cNvPr>
          <p:cNvSpPr>
            <a:spLocks/>
          </p:cNvSpPr>
          <p:nvPr/>
        </p:nvSpPr>
        <p:spPr bwMode="auto">
          <a:xfrm>
            <a:off x="2558729" y="5753333"/>
            <a:ext cx="103188" cy="293688"/>
          </a:xfrm>
          <a:custGeom>
            <a:avLst/>
            <a:gdLst>
              <a:gd name="T0" fmla="*/ 0 w 65"/>
              <a:gd name="T1" fmla="*/ 0 h 185"/>
              <a:gd name="T2" fmla="*/ 0 w 65"/>
              <a:gd name="T3" fmla="*/ 185 h 185"/>
              <a:gd name="T4" fmla="*/ 65 w 65"/>
              <a:gd name="T5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85">
                <a:moveTo>
                  <a:pt x="0" y="0"/>
                </a:moveTo>
                <a:lnTo>
                  <a:pt x="0" y="185"/>
                </a:lnTo>
                <a:lnTo>
                  <a:pt x="65" y="185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reeform 255">
            <a:extLst>
              <a:ext uri="{FF2B5EF4-FFF2-40B4-BE49-F238E27FC236}">
                <a16:creationId xmlns="" xmlns:a16="http://schemas.microsoft.com/office/drawing/2014/main" id="{3E820B48-3925-42D8-BB63-7C4A4CC16FE8}"/>
              </a:ext>
            </a:extLst>
          </p:cNvPr>
          <p:cNvSpPr>
            <a:spLocks/>
          </p:cNvSpPr>
          <p:nvPr/>
        </p:nvSpPr>
        <p:spPr bwMode="auto">
          <a:xfrm>
            <a:off x="1898192" y="5524732"/>
            <a:ext cx="650877" cy="231776"/>
          </a:xfrm>
          <a:custGeom>
            <a:avLst/>
            <a:gdLst>
              <a:gd name="T0" fmla="*/ 0 w 410"/>
              <a:gd name="T1" fmla="*/ 0 h 146"/>
              <a:gd name="T2" fmla="*/ 0 w 410"/>
              <a:gd name="T3" fmla="*/ 146 h 146"/>
              <a:gd name="T4" fmla="*/ 410 w 410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" h="146">
                <a:moveTo>
                  <a:pt x="0" y="0"/>
                </a:moveTo>
                <a:lnTo>
                  <a:pt x="0" y="146"/>
                </a:lnTo>
                <a:lnTo>
                  <a:pt x="410" y="14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257">
            <a:extLst>
              <a:ext uri="{FF2B5EF4-FFF2-40B4-BE49-F238E27FC236}">
                <a16:creationId xmlns="" xmlns:a16="http://schemas.microsoft.com/office/drawing/2014/main" id="{9CADCD39-0B86-4170-A4AC-75B36B08D244}"/>
              </a:ext>
            </a:extLst>
          </p:cNvPr>
          <p:cNvSpPr>
            <a:spLocks/>
          </p:cNvSpPr>
          <p:nvPr/>
        </p:nvSpPr>
        <p:spPr bwMode="auto">
          <a:xfrm>
            <a:off x="468285" y="4627087"/>
            <a:ext cx="1263295" cy="985066"/>
          </a:xfrm>
          <a:custGeom>
            <a:avLst/>
            <a:gdLst>
              <a:gd name="T0" fmla="*/ 0 w 1310"/>
              <a:gd name="T1" fmla="*/ 622 h 622"/>
              <a:gd name="T2" fmla="*/ 0 w 1310"/>
              <a:gd name="T3" fmla="*/ 0 h 622"/>
              <a:gd name="T4" fmla="*/ 1310 w 1310"/>
              <a:gd name="T5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0" h="622">
                <a:moveTo>
                  <a:pt x="0" y="622"/>
                </a:moveTo>
                <a:lnTo>
                  <a:pt x="0" y="0"/>
                </a:lnTo>
                <a:lnTo>
                  <a:pt x="1310" y="0"/>
                </a:ln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258">
            <a:extLst>
              <a:ext uri="{FF2B5EF4-FFF2-40B4-BE49-F238E27FC236}">
                <a16:creationId xmlns="" xmlns:a16="http://schemas.microsoft.com/office/drawing/2014/main" id="{87AB619D-9A6A-4983-A13D-C59CF638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2" y="6483552"/>
            <a:ext cx="960224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Nautilus macromphalus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7" name="Freeform 259">
            <a:extLst>
              <a:ext uri="{FF2B5EF4-FFF2-40B4-BE49-F238E27FC236}">
                <a16:creationId xmlns="" xmlns:a16="http://schemas.microsoft.com/office/drawing/2014/main" id="{982343B3-4362-4CA0-AC0F-F1DDD1005365}"/>
              </a:ext>
            </a:extLst>
          </p:cNvPr>
          <p:cNvSpPr>
            <a:spLocks/>
          </p:cNvSpPr>
          <p:nvPr/>
        </p:nvSpPr>
        <p:spPr bwMode="auto">
          <a:xfrm>
            <a:off x="2458326" y="6526102"/>
            <a:ext cx="110147" cy="84549"/>
          </a:xfrm>
          <a:custGeom>
            <a:avLst/>
            <a:gdLst>
              <a:gd name="T0" fmla="*/ 0 w 60"/>
              <a:gd name="T1" fmla="*/ 53 h 53"/>
              <a:gd name="T2" fmla="*/ 0 w 60"/>
              <a:gd name="T3" fmla="*/ 0 h 53"/>
              <a:gd name="T4" fmla="*/ 60 w 60"/>
              <a:gd name="T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3">
                <a:moveTo>
                  <a:pt x="0" y="53"/>
                </a:moveTo>
                <a:lnTo>
                  <a:pt x="0" y="0"/>
                </a:lnTo>
                <a:lnTo>
                  <a:pt x="6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260">
            <a:extLst>
              <a:ext uri="{FF2B5EF4-FFF2-40B4-BE49-F238E27FC236}">
                <a16:creationId xmlns="" xmlns:a16="http://schemas.microsoft.com/office/drawing/2014/main" id="{3A73C0AF-8F8A-4C86-B716-169ED623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273" y="6659765"/>
            <a:ext cx="1030665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Allonautilus scrobiculatus</a:t>
            </a:r>
            <a:endParaRPr kumimoji="0" lang="pt-PT" altLang="pt-P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9" name="Freeform 261">
            <a:extLst>
              <a:ext uri="{FF2B5EF4-FFF2-40B4-BE49-F238E27FC236}">
                <a16:creationId xmlns="" xmlns:a16="http://schemas.microsoft.com/office/drawing/2014/main" id="{F8043CE1-CB84-4A83-B7B9-C11845846B98}"/>
              </a:ext>
            </a:extLst>
          </p:cNvPr>
          <p:cNvSpPr>
            <a:spLocks/>
          </p:cNvSpPr>
          <p:nvPr/>
        </p:nvSpPr>
        <p:spPr bwMode="auto">
          <a:xfrm>
            <a:off x="2458326" y="6618178"/>
            <a:ext cx="58745" cy="84549"/>
          </a:xfrm>
          <a:custGeom>
            <a:avLst/>
            <a:gdLst>
              <a:gd name="T0" fmla="*/ 0 w 32"/>
              <a:gd name="T1" fmla="*/ 0 h 53"/>
              <a:gd name="T2" fmla="*/ 0 w 32"/>
              <a:gd name="T3" fmla="*/ 53 h 53"/>
              <a:gd name="T4" fmla="*/ 32 w 32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53">
                <a:moveTo>
                  <a:pt x="0" y="0"/>
                </a:moveTo>
                <a:lnTo>
                  <a:pt x="0" y="53"/>
                </a:lnTo>
                <a:lnTo>
                  <a:pt x="32" y="53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262">
            <a:extLst>
              <a:ext uri="{FF2B5EF4-FFF2-40B4-BE49-F238E27FC236}">
                <a16:creationId xmlns="" xmlns:a16="http://schemas.microsoft.com/office/drawing/2014/main" id="{413DEB5E-F12D-400F-8B58-611805D8619F}"/>
              </a:ext>
            </a:extLst>
          </p:cNvPr>
          <p:cNvSpPr>
            <a:spLocks/>
          </p:cNvSpPr>
          <p:nvPr/>
        </p:nvSpPr>
        <p:spPr bwMode="auto">
          <a:xfrm>
            <a:off x="467322" y="5637471"/>
            <a:ext cx="2008591" cy="975048"/>
          </a:xfrm>
          <a:custGeom>
            <a:avLst/>
            <a:gdLst>
              <a:gd name="T0" fmla="*/ 0 w 2025"/>
              <a:gd name="T1" fmla="*/ 0 h 623"/>
              <a:gd name="T2" fmla="*/ 0 w 2025"/>
              <a:gd name="T3" fmla="*/ 623 h 623"/>
              <a:gd name="T4" fmla="*/ 2025 w 2025"/>
              <a:gd name="T5" fmla="*/ 623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" h="623">
                <a:moveTo>
                  <a:pt x="0" y="0"/>
                </a:moveTo>
                <a:lnTo>
                  <a:pt x="0" y="623"/>
                </a:lnTo>
                <a:lnTo>
                  <a:pt x="2025" y="623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2F5E0CD2-6A23-41D9-8163-968048699CAD}"/>
              </a:ext>
            </a:extLst>
          </p:cNvPr>
          <p:cNvGrpSpPr/>
          <p:nvPr/>
        </p:nvGrpSpPr>
        <p:grpSpPr>
          <a:xfrm>
            <a:off x="1604901" y="338275"/>
            <a:ext cx="1238752" cy="6017007"/>
            <a:chOff x="132599" y="148604"/>
            <a:chExt cx="1238752" cy="6017007"/>
          </a:xfrm>
        </p:grpSpPr>
        <p:sp>
          <p:nvSpPr>
            <p:cNvPr id="112" name="Rectangle 263">
              <a:extLst>
                <a:ext uri="{FF2B5EF4-FFF2-40B4-BE49-F238E27FC236}">
                  <a16:creationId xmlns="" xmlns:a16="http://schemas.microsoft.com/office/drawing/2014/main" id="{EBBD26DB-1439-42AB-AC9E-D9182A52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450" y="5415580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3" name="Rectangle 264">
              <a:extLst>
                <a:ext uri="{FF2B5EF4-FFF2-40B4-BE49-F238E27FC236}">
                  <a16:creationId xmlns="" xmlns:a16="http://schemas.microsoft.com/office/drawing/2014/main" id="{E3DBD0ED-C81F-4C84-949A-9F70BB05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507" y="5615349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623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4" name="Rectangle 265">
              <a:extLst>
                <a:ext uri="{FF2B5EF4-FFF2-40B4-BE49-F238E27FC236}">
                  <a16:creationId xmlns="" xmlns:a16="http://schemas.microsoft.com/office/drawing/2014/main" id="{04727462-89B0-4BE9-B13D-170D6D1F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570" y="6073278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5" name="Rectangle 266">
              <a:extLst>
                <a:ext uri="{FF2B5EF4-FFF2-40B4-BE49-F238E27FC236}">
                  <a16:creationId xmlns="" xmlns:a16="http://schemas.microsoft.com/office/drawing/2014/main" id="{4E6C4AE9-23CF-4F3C-AC53-9448E45A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170" y="5866172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943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6" name="Rectangle 267">
              <a:extLst>
                <a:ext uri="{FF2B5EF4-FFF2-40B4-BE49-F238E27FC236}">
                  <a16:creationId xmlns="" xmlns:a16="http://schemas.microsoft.com/office/drawing/2014/main" id="{6E25564C-D954-4F30-8A33-5383C197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573" y="546483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7" name="Rectangle 268">
              <a:extLst>
                <a:ext uri="{FF2B5EF4-FFF2-40B4-BE49-F238E27FC236}">
                  <a16:creationId xmlns="" xmlns:a16="http://schemas.microsoft.com/office/drawing/2014/main" id="{D611C500-BD3D-47B0-AF36-427BBC91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99" y="531727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791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8" name="Rectangle 269">
              <a:extLst>
                <a:ext uri="{FF2B5EF4-FFF2-40B4-BE49-F238E27FC236}">
                  <a16:creationId xmlns="" xmlns:a16="http://schemas.microsoft.com/office/drawing/2014/main" id="{E6B460EB-4877-4FE9-946A-47467C40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46" y="3768736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9" name="Rectangle 270">
              <a:extLst>
                <a:ext uri="{FF2B5EF4-FFF2-40B4-BE49-F238E27FC236}">
                  <a16:creationId xmlns="" xmlns:a16="http://schemas.microsoft.com/office/drawing/2014/main" id="{D45516E2-6F1D-478E-8038-42C5FEE5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03" y="363697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0" name="Rectangle 271">
              <a:extLst>
                <a:ext uri="{FF2B5EF4-FFF2-40B4-BE49-F238E27FC236}">
                  <a16:creationId xmlns="" xmlns:a16="http://schemas.microsoft.com/office/drawing/2014/main" id="{26455F51-14BE-4746-A1A2-22FDD380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87" y="3387455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1" name="Rectangle 272">
              <a:extLst>
                <a:ext uri="{FF2B5EF4-FFF2-40B4-BE49-F238E27FC236}">
                  <a16:creationId xmlns="" xmlns:a16="http://schemas.microsoft.com/office/drawing/2014/main" id="{66AAD1FC-B3C1-46F3-A369-4C6F8C80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0" y="447908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897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2" name="Rectangle 273">
              <a:extLst>
                <a:ext uri="{FF2B5EF4-FFF2-40B4-BE49-F238E27FC236}">
                  <a16:creationId xmlns="" xmlns:a16="http://schemas.microsoft.com/office/drawing/2014/main" id="{408EB75E-81D0-47EB-AD55-61C294E7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79" y="4338650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720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3" name="Rectangle 274">
              <a:extLst>
                <a:ext uri="{FF2B5EF4-FFF2-40B4-BE49-F238E27FC236}">
                  <a16:creationId xmlns="" xmlns:a16="http://schemas.microsoft.com/office/drawing/2014/main" id="{55B35D0E-56CA-47AB-A65E-5948F4CA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5" y="4191977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4" name="Rectangle 275">
              <a:extLst>
                <a:ext uri="{FF2B5EF4-FFF2-40B4-BE49-F238E27FC236}">
                  <a16:creationId xmlns="" xmlns:a16="http://schemas.microsoft.com/office/drawing/2014/main" id="{23DF0F50-FF04-4938-9111-F3A8A10D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05" y="3738293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562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5" name="Rectangle 276">
              <a:extLst>
                <a:ext uri="{FF2B5EF4-FFF2-40B4-BE49-F238E27FC236}">
                  <a16:creationId xmlns="" xmlns:a16="http://schemas.microsoft.com/office/drawing/2014/main" id="{2657119C-F39E-4EFF-BDC6-72F7994F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81" y="4835881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6" name="Rectangle 277">
              <a:extLst>
                <a:ext uri="{FF2B5EF4-FFF2-40B4-BE49-F238E27FC236}">
                  <a16:creationId xmlns="" xmlns:a16="http://schemas.microsoft.com/office/drawing/2014/main" id="{37585BE1-D57B-4F21-A20F-F4B72F445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1" y="4346588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7" name="Rectangle 278">
              <a:extLst>
                <a:ext uri="{FF2B5EF4-FFF2-40B4-BE49-F238E27FC236}">
                  <a16:creationId xmlns="" xmlns:a16="http://schemas.microsoft.com/office/drawing/2014/main" id="{0D5F1DD6-49E8-490D-B438-5C9B099B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70" y="2086324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8" name="Rectangle 279">
              <a:extLst>
                <a:ext uri="{FF2B5EF4-FFF2-40B4-BE49-F238E27FC236}">
                  <a16:creationId xmlns="" xmlns:a16="http://schemas.microsoft.com/office/drawing/2014/main" id="{FB065B44-D34D-4372-B69F-9B6D97903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58" y="249233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871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9" name="Rectangle 280">
              <a:extLst>
                <a:ext uri="{FF2B5EF4-FFF2-40B4-BE49-F238E27FC236}">
                  <a16:creationId xmlns="" xmlns:a16="http://schemas.microsoft.com/office/drawing/2014/main" id="{D44931EB-6AC2-459A-BEE7-BBA34FCB8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1" y="229748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895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0" name="Rectangle 281">
              <a:extLst>
                <a:ext uri="{FF2B5EF4-FFF2-40B4-BE49-F238E27FC236}">
                  <a16:creationId xmlns="" xmlns:a16="http://schemas.microsoft.com/office/drawing/2014/main" id="{5B80B623-6396-4576-AB36-18E7D76C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77" y="2591773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1" name="Rectangle 282">
              <a:extLst>
                <a:ext uri="{FF2B5EF4-FFF2-40B4-BE49-F238E27FC236}">
                  <a16:creationId xmlns="" xmlns:a16="http://schemas.microsoft.com/office/drawing/2014/main" id="{0B41D109-7C4F-4370-B812-2B3547F3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24" y="1778826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2" name="Rectangle 283">
              <a:extLst>
                <a:ext uri="{FF2B5EF4-FFF2-40B4-BE49-F238E27FC236}">
                  <a16:creationId xmlns="" xmlns:a16="http://schemas.microsoft.com/office/drawing/2014/main" id="{C161C7FD-B0D1-479D-8248-6D8A53C1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02" y="2217122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3" name="Rectangle 284">
              <a:extLst>
                <a:ext uri="{FF2B5EF4-FFF2-40B4-BE49-F238E27FC236}">
                  <a16:creationId xmlns="" xmlns:a16="http://schemas.microsoft.com/office/drawing/2014/main" id="{AC4B1771-CAAA-414D-8385-90B9DCC4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67" y="192156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998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4" name="Rectangle 285">
              <a:extLst>
                <a:ext uri="{FF2B5EF4-FFF2-40B4-BE49-F238E27FC236}">
                  <a16:creationId xmlns="" xmlns:a16="http://schemas.microsoft.com/office/drawing/2014/main" id="{91C96CB8-5E8A-406C-B9C4-95EB7AEF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37" y="14860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950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5" name="Rectangle 286">
              <a:extLst>
                <a:ext uri="{FF2B5EF4-FFF2-40B4-BE49-F238E27FC236}">
                  <a16:creationId xmlns="" xmlns:a16="http://schemas.microsoft.com/office/drawing/2014/main" id="{280ACC64-B5FF-4924-ABBA-C66D0520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68" y="287682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6" name="Rectangle 287">
              <a:extLst>
                <a:ext uri="{FF2B5EF4-FFF2-40B4-BE49-F238E27FC236}">
                  <a16:creationId xmlns="" xmlns:a16="http://schemas.microsoft.com/office/drawing/2014/main" id="{BBCB0837-2A11-4D0C-A98F-0D3F28992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59" y="74069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657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7" name="Rectangle 288">
              <a:extLst>
                <a:ext uri="{FF2B5EF4-FFF2-40B4-BE49-F238E27FC236}">
                  <a16:creationId xmlns="" xmlns:a16="http://schemas.microsoft.com/office/drawing/2014/main" id="{762F1206-79A3-418B-A2A0-0ED17273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8" y="477217"/>
              <a:ext cx="17312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1000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8" name="Rectangle 289">
              <a:extLst>
                <a:ext uri="{FF2B5EF4-FFF2-40B4-BE49-F238E27FC236}">
                  <a16:creationId xmlns="" xmlns:a16="http://schemas.microsoft.com/office/drawing/2014/main" id="{FAA4AD86-C0E1-49F0-86E7-7BDC95625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87" y="726455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568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9" name="Rectangle 290">
              <a:extLst>
                <a:ext uri="{FF2B5EF4-FFF2-40B4-BE49-F238E27FC236}">
                  <a16:creationId xmlns="" xmlns:a16="http://schemas.microsoft.com/office/drawing/2014/main" id="{F19324AB-C869-4F2B-BF4E-4AB0126B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96" y="930396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896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0" name="Rectangle 291">
              <a:extLst>
                <a:ext uri="{FF2B5EF4-FFF2-40B4-BE49-F238E27FC236}">
                  <a16:creationId xmlns="" xmlns:a16="http://schemas.microsoft.com/office/drawing/2014/main" id="{6A8921E6-4ECC-4935-9E54-88AF5523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76" y="117998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958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1" name="Rectangle 292">
              <a:extLst>
                <a:ext uri="{FF2B5EF4-FFF2-40B4-BE49-F238E27FC236}">
                  <a16:creationId xmlns="" xmlns:a16="http://schemas.microsoft.com/office/drawing/2014/main" id="{0015379D-182B-416F-A070-8576FBFF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89" y="148828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841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2" name="Rectangle 293">
              <a:extLst>
                <a:ext uri="{FF2B5EF4-FFF2-40B4-BE49-F238E27FC236}">
                  <a16:creationId xmlns="" xmlns:a16="http://schemas.microsoft.com/office/drawing/2014/main" id="{68777922-F073-42F8-9264-251BFA14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89" y="2162524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668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3" name="Rectangle 294">
              <a:extLst>
                <a:ext uri="{FF2B5EF4-FFF2-40B4-BE49-F238E27FC236}">
                  <a16:creationId xmlns="" xmlns:a16="http://schemas.microsoft.com/office/drawing/2014/main" id="{BFA2DE25-BC6D-440C-8E12-6EF2426C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11" y="2592161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855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4" name="Rectangle 295">
              <a:extLst>
                <a:ext uri="{FF2B5EF4-FFF2-40B4-BE49-F238E27FC236}">
                  <a16:creationId xmlns="" xmlns:a16="http://schemas.microsoft.com/office/drawing/2014/main" id="{AE55FF83-2552-4E2C-AC64-3B607B2E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10" y="3567375"/>
              <a:ext cx="1298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939</a:t>
              </a:r>
              <a:endParaRPr kumimoji="0" lang="pt-PT" altLang="pt-P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71990" y="6665095"/>
            <a:ext cx="132177" cy="55834"/>
            <a:chOff x="227051" y="6614615"/>
            <a:chExt cx="114300" cy="55563"/>
          </a:xfrm>
        </p:grpSpPr>
        <p:sp>
          <p:nvSpPr>
            <p:cNvPr id="146" name="Line 296">
              <a:extLst>
                <a:ext uri="{FF2B5EF4-FFF2-40B4-BE49-F238E27FC236}">
                  <a16:creationId xmlns="" xmlns:a16="http://schemas.microsoft.com/office/drawing/2014/main" id="{D0A90E05-CCC3-4950-A509-ABA996858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51" y="6641603"/>
              <a:ext cx="1143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ine 297">
              <a:extLst>
                <a:ext uri="{FF2B5EF4-FFF2-40B4-BE49-F238E27FC236}">
                  <a16:creationId xmlns="" xmlns:a16="http://schemas.microsoft.com/office/drawing/2014/main" id="{E3A1696A-4B1F-4773-94BD-ACC6EBE27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51" y="6614615"/>
              <a:ext cx="0" cy="555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Line 298">
              <a:extLst>
                <a:ext uri="{FF2B5EF4-FFF2-40B4-BE49-F238E27FC236}">
                  <a16:creationId xmlns="" xmlns:a16="http://schemas.microsoft.com/office/drawing/2014/main" id="{76F74BD2-F218-4CEF-AE2D-AE1AD5280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51" y="6614615"/>
              <a:ext cx="0" cy="55563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9" name="Rectangle 299">
            <a:extLst>
              <a:ext uri="{FF2B5EF4-FFF2-40B4-BE49-F238E27FC236}">
                <a16:creationId xmlns="" xmlns:a16="http://schemas.microsoft.com/office/drawing/2014/main" id="{34578FE5-5D75-46F9-9AD1-E93AD052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9" y="6729380"/>
            <a:ext cx="124200" cy="9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0.1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150" name="Table 149">
            <a:extLst>
              <a:ext uri="{FF2B5EF4-FFF2-40B4-BE49-F238E27FC236}">
                <a16:creationId xmlns="" xmlns:a16="http://schemas.microsoft.com/office/drawing/2014/main" id="{2CABBBB4-3EFC-40F7-8AA2-C10CC89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3753"/>
              </p:ext>
            </p:extLst>
          </p:nvPr>
        </p:nvGraphicFramePr>
        <p:xfrm>
          <a:off x="4405596" y="58011"/>
          <a:ext cx="1632350" cy="669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20">
                  <a:extLst>
                    <a:ext uri="{9D8B030D-6E8A-4147-A177-3AD203B41FA5}">
                      <a16:colId xmlns="" xmlns:a16="http://schemas.microsoft.com/office/drawing/2014/main" val="3883694125"/>
                    </a:ext>
                  </a:extLst>
                </a:gridCol>
                <a:gridCol w="589030"/>
                <a:gridCol w="459900"/>
              </a:tblGrid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zone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Buoayancy</a:t>
                      </a:r>
                      <a:endParaRPr lang="pt-PT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653228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779151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07249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510556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790001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Ommastrephidae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746917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Enoploteuthidae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Epi-Mesopelagic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08173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Meso-Bathypelagic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35636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Bathyteuthidae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10492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474681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32688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625337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696349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218929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1722574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30771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Loliginidae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Epipelagic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914301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Sepiolidae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714097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Idiosepiidae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533696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42493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608896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668261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3538460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617646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4589643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911965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9586274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476152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Sepiidae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0333002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Vampyroteuthidae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Meso-Bathypelagic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2342365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572184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764227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50066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4227228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947869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Octopodidae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Benthic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599607"/>
                  </a:ext>
                </a:extLst>
              </a:tr>
              <a:tr h="175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Nautilidae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2251981"/>
                  </a:ext>
                </a:extLst>
              </a:tr>
              <a:tr h="18753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Nautilidae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Nektobenthic</a:t>
                      </a:r>
                      <a:endParaRPr lang="pt-PT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neutrally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380109"/>
                  </a:ext>
                </a:extLst>
              </a:tr>
            </a:tbl>
          </a:graphicData>
        </a:graphic>
      </p:graphicFrame>
      <p:sp>
        <p:nvSpPr>
          <p:cNvPr id="15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75322" y="4232699"/>
            <a:ext cx="375103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Decabrachia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2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78809" y="4983457"/>
            <a:ext cx="343043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Octobrachia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3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63861" y="6065685"/>
            <a:ext cx="80728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Outgroup - Nautiloidea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9828" y="5137953"/>
            <a:ext cx="3060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Coleoidea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5" name="Freeform 203">
            <a:extLst>
              <a:ext uri="{FF2B5EF4-FFF2-40B4-BE49-F238E27FC236}">
                <a16:creationId xmlns="" xmlns:a16="http://schemas.microsoft.com/office/drawing/2014/main" id="{0B87FA62-3888-4366-BFD3-CA4330D49960}"/>
              </a:ext>
            </a:extLst>
          </p:cNvPr>
          <p:cNvSpPr>
            <a:spLocks/>
          </p:cNvSpPr>
          <p:nvPr/>
        </p:nvSpPr>
        <p:spPr bwMode="auto">
          <a:xfrm>
            <a:off x="2086492" y="1408358"/>
            <a:ext cx="42863" cy="331575"/>
          </a:xfrm>
          <a:custGeom>
            <a:avLst/>
            <a:gdLst>
              <a:gd name="T0" fmla="*/ 0 w 27"/>
              <a:gd name="T1" fmla="*/ 278 h 278"/>
              <a:gd name="T2" fmla="*/ 0 w 27"/>
              <a:gd name="T3" fmla="*/ 0 h 278"/>
              <a:gd name="T4" fmla="*/ 27 w 27"/>
              <a:gd name="T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278">
                <a:moveTo>
                  <a:pt x="0" y="278"/>
                </a:moveTo>
                <a:lnTo>
                  <a:pt x="0" y="0"/>
                </a:lnTo>
                <a:lnTo>
                  <a:pt x="27" y="0"/>
                </a:lnTo>
              </a:path>
            </a:pathLst>
          </a:custGeom>
          <a:noFill/>
          <a:ln w="25400" cap="sq" cmpd="dbl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Freeform 235">
            <a:extLst>
              <a:ext uri="{FF2B5EF4-FFF2-40B4-BE49-F238E27FC236}">
                <a16:creationId xmlns="" xmlns:a16="http://schemas.microsoft.com/office/drawing/2014/main" id="{0649E50C-801E-471C-929E-B3D647A1AB5C}"/>
              </a:ext>
            </a:extLst>
          </p:cNvPr>
          <p:cNvSpPr>
            <a:spLocks/>
          </p:cNvSpPr>
          <p:nvPr/>
        </p:nvSpPr>
        <p:spPr bwMode="auto">
          <a:xfrm>
            <a:off x="1733602" y="4630670"/>
            <a:ext cx="161925" cy="885352"/>
          </a:xfrm>
          <a:custGeom>
            <a:avLst/>
            <a:gdLst>
              <a:gd name="T0" fmla="*/ 0 w 102"/>
              <a:gd name="T1" fmla="*/ 0 h 507"/>
              <a:gd name="T2" fmla="*/ 0 w 102"/>
              <a:gd name="T3" fmla="*/ 507 h 507"/>
              <a:gd name="T4" fmla="*/ 102 w 102"/>
              <a:gd name="T5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507">
                <a:moveTo>
                  <a:pt x="0" y="0"/>
                </a:moveTo>
                <a:lnTo>
                  <a:pt x="0" y="507"/>
                </a:lnTo>
                <a:lnTo>
                  <a:pt x="102" y="507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953331" y="1925477"/>
            <a:ext cx="135966" cy="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0349" y="4590283"/>
            <a:ext cx="55197" cy="6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02763" y="4533851"/>
            <a:ext cx="294479" cy="18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\\</a:t>
            </a:r>
            <a:endParaRPr lang="en-US" sz="600" b="1" dirty="0"/>
          </a:p>
        </p:txBody>
      </p:sp>
      <p:sp>
        <p:nvSpPr>
          <p:cNvPr id="162" name="Rectangle 161"/>
          <p:cNvSpPr/>
          <p:nvPr/>
        </p:nvSpPr>
        <p:spPr>
          <a:xfrm>
            <a:off x="822403" y="6586881"/>
            <a:ext cx="55197" cy="60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24103" y="6517713"/>
            <a:ext cx="294479" cy="18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\\</a:t>
            </a:r>
            <a:endParaRPr lang="en-US" sz="600" b="1" dirty="0"/>
          </a:p>
        </p:txBody>
      </p:sp>
      <p:sp>
        <p:nvSpPr>
          <p:cNvPr id="164" name="Right Bracket 163"/>
          <p:cNvSpPr/>
          <p:nvPr/>
        </p:nvSpPr>
        <p:spPr>
          <a:xfrm>
            <a:off x="4265771" y="324649"/>
            <a:ext cx="61209" cy="1117361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165" name="Right Bracket 164"/>
          <p:cNvSpPr/>
          <p:nvPr/>
        </p:nvSpPr>
        <p:spPr>
          <a:xfrm>
            <a:off x="4270715" y="1775379"/>
            <a:ext cx="56266" cy="1248689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166" name="Right Bracket 165"/>
          <p:cNvSpPr/>
          <p:nvPr/>
        </p:nvSpPr>
        <p:spPr>
          <a:xfrm>
            <a:off x="4248599" y="3482263"/>
            <a:ext cx="75446" cy="1606776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167" name="Right Bracket 166"/>
          <p:cNvSpPr/>
          <p:nvPr/>
        </p:nvSpPr>
        <p:spPr>
          <a:xfrm>
            <a:off x="4256899" y="5424166"/>
            <a:ext cx="56266" cy="938159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942825"/>
              </a:solidFill>
            </a:endParaRPr>
          </a:p>
        </p:txBody>
      </p:sp>
      <p:sp>
        <p:nvSpPr>
          <p:cNvPr id="168" name="Right Bracket 167"/>
          <p:cNvSpPr/>
          <p:nvPr/>
        </p:nvSpPr>
        <p:spPr>
          <a:xfrm>
            <a:off x="4269824" y="6473347"/>
            <a:ext cx="53047" cy="263715"/>
          </a:xfrm>
          <a:prstGeom prst="righ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sz="2147">
              <a:solidFill>
                <a:srgbClr val="3672A8"/>
              </a:solidFill>
            </a:endParaRPr>
          </a:p>
        </p:txBody>
      </p:sp>
      <p:sp>
        <p:nvSpPr>
          <p:cNvPr id="16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4871" y="5632821"/>
            <a:ext cx="318827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Octopoda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33908" y="5158176"/>
            <a:ext cx="59552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Vampyromorphida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4825" y="4070531"/>
            <a:ext cx="40598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Sepiida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1082966" y="4515069"/>
            <a:ext cx="1" cy="8054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5" y="4339867"/>
            <a:ext cx="3510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“Cuttlebone”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584" y="2208971"/>
            <a:ext cx="60695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5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709" y="4082703"/>
            <a:ext cx="41357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hragmocone</a:t>
            </a:r>
          </a:p>
        </p:txBody>
      </p:sp>
      <p:sp>
        <p:nvSpPr>
          <p:cNvPr id="176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493" y="822247"/>
            <a:ext cx="32540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7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711" y="1693673"/>
            <a:ext cx="32540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746" y="2422911"/>
            <a:ext cx="22602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476" y="4428370"/>
            <a:ext cx="22602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ornea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48" y="5661561"/>
            <a:ext cx="56639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Incirrata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 rot="16200000">
            <a:off x="1597292" y="1051933"/>
            <a:ext cx="6413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Oegopsida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1989206" y="1307134"/>
            <a:ext cx="135966" cy="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998" y="5764983"/>
            <a:ext cx="24365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Cornea </a:t>
            </a:r>
          </a:p>
        </p:txBody>
      </p:sp>
      <p:sp>
        <p:nvSpPr>
          <p:cNvPr id="18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904" y="659472"/>
            <a:ext cx="437025" cy="6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17" y="1493278"/>
            <a:ext cx="34138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0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9" y="5610745"/>
            <a:ext cx="550357" cy="1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ipartite G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adius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Vestige or lost 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3444083" y="5188481"/>
            <a:ext cx="417505" cy="148595"/>
            <a:chOff x="3746279" y="4950806"/>
            <a:chExt cx="417505" cy="148595"/>
          </a:xfrm>
        </p:grpSpPr>
        <p:sp>
          <p:nvSpPr>
            <p:cNvPr id="202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012" y="4950806"/>
              <a:ext cx="23403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5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lang="pt-PT" altLang="pt-PT" sz="5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Gladius</a:t>
              </a:r>
              <a:endParaRPr kumimoji="0" lang="pt-PT" altLang="pt-P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3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279" y="5022457"/>
              <a:ext cx="417505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5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pt-PT" altLang="pt-PT" sz="5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No </a:t>
              </a:r>
              <a:r>
                <a:rPr lang="pt-PT" altLang="pt-PT" sz="5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Cornea</a:t>
              </a:r>
              <a:endParaRPr kumimoji="0" lang="pt-PT" altLang="pt-P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sp>
        <p:nvSpPr>
          <p:cNvPr id="20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661" y="6033137"/>
            <a:ext cx="544779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External Shell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658" y="5059557"/>
            <a:ext cx="700787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Internalised 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Shell          </a:t>
            </a:r>
            <a:endParaRPr kumimoji="0" lang="pt-PT" altLang="pt-PT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750109" y="2056377"/>
            <a:ext cx="661905" cy="209420"/>
            <a:chOff x="621771" y="2084083"/>
            <a:chExt cx="712422" cy="209420"/>
          </a:xfrm>
        </p:grpSpPr>
        <p:grpSp>
          <p:nvGrpSpPr>
            <p:cNvPr id="213" name="Group 212"/>
            <p:cNvGrpSpPr/>
            <p:nvPr/>
          </p:nvGrpSpPr>
          <p:grpSpPr>
            <a:xfrm>
              <a:off x="621771" y="2152155"/>
              <a:ext cx="712422" cy="141348"/>
              <a:chOff x="-86701" y="2140456"/>
              <a:chExt cx="801696" cy="182330"/>
            </a:xfrm>
          </p:grpSpPr>
          <p:sp>
            <p:nvSpPr>
              <p:cNvPr id="215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701" y="2140456"/>
                <a:ext cx="801696" cy="99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kumimoji="0" lang="pt-PT" altLang="pt-PT" sz="5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lang="pt-PT" altLang="pt-PT" sz="500" b="1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† Groenlandibelids</a:t>
                </a:r>
                <a:endParaRPr kumimoji="0" lang="pt-PT" altLang="pt-PT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55" y="2243383"/>
                <a:ext cx="571830" cy="79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PT" altLang="pt-PT" sz="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</a:t>
                </a:r>
                <a:r>
                  <a:rPr lang="pt-PT" altLang="pt-PT" sz="400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Oceanic</a:t>
                </a:r>
                <a:r>
                  <a:rPr kumimoji="0" lang="pt-PT" altLang="pt-PT" sz="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/Mesopelagic</a:t>
                </a:r>
                <a:endParaRPr kumimoji="0" lang="pt-PT" altLang="pt-PT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41" y="2084083"/>
              <a:ext cx="39433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pt-PT" altLang="pt-PT" sz="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Late Cretaceous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51153" y="4318837"/>
            <a:ext cx="808108" cy="137562"/>
            <a:chOff x="110787" y="3407712"/>
            <a:chExt cx="1231290" cy="153592"/>
          </a:xfrm>
        </p:grpSpPr>
        <p:sp>
          <p:nvSpPr>
            <p:cNvPr id="225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39" y="3407712"/>
              <a:ext cx="1120138" cy="6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pt-PT" altLang="pt-PT" sz="4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Neritic / </a:t>
              </a:r>
              <a:r>
                <a:rPr lang="pt-PT" altLang="pt-PT" sz="400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Epipelagic</a:t>
              </a:r>
              <a:endPara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9" name="Rectangle 211">
              <a:extLst>
                <a:ext uri="{FF2B5EF4-FFF2-40B4-BE49-F238E27FC236}">
                  <a16:creationId xmlns="" xmlns:a16="http://schemas.microsoft.com/office/drawing/2014/main" id="{965C8476-F2EA-4CCD-9444-43838179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87" y="3475413"/>
              <a:ext cx="1192095" cy="8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defTabSz="914400"/>
              <a:r>
                <a:rPr lang="pt-PT" altLang="pt-PT" sz="500" b="1" i="1" dirty="0">
                  <a:solidFill>
                    <a:srgbClr val="000000"/>
                  </a:solidFill>
                  <a:cs typeface="Arial" panose="020B0604020202020204" pitchFamily="34" charset="0"/>
                </a:rPr>
                <a:t>  † </a:t>
              </a:r>
              <a:r>
                <a:rPr lang="pt-PT" altLang="pt-PT" sz="500" b="1" i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Phragmoteuthida</a:t>
              </a:r>
              <a:endParaRPr lang="pt-PT" altLang="pt-PT" sz="500" b="1" i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 rot="16200000">
            <a:off x="1667836" y="1840618"/>
            <a:ext cx="472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Myopsida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2036799" y="856743"/>
            <a:ext cx="135966" cy="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348086" y="1859155"/>
            <a:ext cx="1499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Hypothesis  </a:t>
            </a:r>
            <a:r>
              <a:rPr lang="en-US" sz="500" b="1" dirty="0" smtClean="0"/>
              <a:t>B</a:t>
            </a:r>
          </a:p>
          <a:p>
            <a:pPr algn="ctr"/>
            <a:r>
              <a:rPr lang="en-US" sz="500" b="1" dirty="0" smtClean="0"/>
              <a:t>(Ancestral to </a:t>
            </a:r>
            <a:r>
              <a:rPr lang="en-US" sz="500" b="1" dirty="0" smtClean="0"/>
              <a:t>Oegopsida + Bathyteuthis)</a:t>
            </a:r>
            <a:endParaRPr lang="en-US" sz="500" b="1" dirty="0"/>
          </a:p>
        </p:txBody>
      </p:sp>
      <p:cxnSp>
        <p:nvCxnSpPr>
          <p:cNvPr id="265" name="Straight Arrow Connector 264"/>
          <p:cNvCxnSpPr/>
          <p:nvPr/>
        </p:nvCxnSpPr>
        <p:spPr>
          <a:xfrm flipV="1">
            <a:off x="1469726" y="1593543"/>
            <a:ext cx="559293" cy="29008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>
            <a:off x="1960317" y="3214520"/>
            <a:ext cx="550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Ideosepiida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E213DF68-E3BB-4405-A17F-DB79D0EC8C8A}"/>
              </a:ext>
            </a:extLst>
          </p:cNvPr>
          <p:cNvSpPr txBox="1"/>
          <p:nvPr/>
        </p:nvSpPr>
        <p:spPr>
          <a:xfrm>
            <a:off x="2006767" y="3034641"/>
            <a:ext cx="550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Sepiolida</a:t>
            </a: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237" y="3308523"/>
            <a:ext cx="767584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Thin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Gladius/Cornea  </a:t>
            </a:r>
          </a:p>
        </p:txBody>
      </p:sp>
      <p:sp>
        <p:nvSpPr>
          <p:cNvPr id="269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253" y="3084421"/>
            <a:ext cx="9727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pt-PT" altLang="pt-PT" sz="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Rudimentary gladius or lost Cornea</a:t>
            </a:r>
          </a:p>
        </p:txBody>
      </p:sp>
      <p:pic>
        <p:nvPicPr>
          <p:cNvPr id="2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84940" y="2302588"/>
            <a:ext cx="393988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4" y="3995400"/>
            <a:ext cx="432950" cy="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pt-PT" altLang="pt-PT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† Belemnitida</a:t>
            </a:r>
            <a:endParaRPr kumimoji="0" lang="pt-PT" altLang="pt-PT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7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34" y="1580572"/>
            <a:ext cx="383099" cy="11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9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3559" y="4074069"/>
            <a:ext cx="141295" cy="34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" name="Picture 3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48" y="6460845"/>
            <a:ext cx="320686" cy="28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2" name="Picture 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1531" y="4082560"/>
            <a:ext cx="254635" cy="3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" name="Picture 3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25" y="5081918"/>
            <a:ext cx="274370" cy="3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35" y="5823056"/>
            <a:ext cx="380558" cy="3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5" name="Picture 35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62203" y="3186410"/>
            <a:ext cx="189389" cy="35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3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44623" y="3013456"/>
            <a:ext cx="249700" cy="31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" name="Picture 3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9613" y="2143725"/>
            <a:ext cx="205939" cy="47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38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6444" y="1397591"/>
            <a:ext cx="267538" cy="45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3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4848" y="553071"/>
            <a:ext cx="214910" cy="4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" name="Picture 40"/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37867" y="739432"/>
            <a:ext cx="409864" cy="11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37" y="5887571"/>
            <a:ext cx="136005" cy="16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5831" y="5091635"/>
            <a:ext cx="116341" cy="3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6" name="Group 315"/>
          <p:cNvGrpSpPr/>
          <p:nvPr/>
        </p:nvGrpSpPr>
        <p:grpSpPr>
          <a:xfrm>
            <a:off x="1080055" y="668921"/>
            <a:ext cx="1087424" cy="307777"/>
            <a:chOff x="1145618" y="187978"/>
            <a:chExt cx="1087424" cy="307777"/>
          </a:xfrm>
        </p:grpSpPr>
        <p:cxnSp>
          <p:nvCxnSpPr>
            <p:cNvPr id="317" name="Straight Arrow Connector 316"/>
            <p:cNvCxnSpPr/>
            <p:nvPr/>
          </p:nvCxnSpPr>
          <p:spPr>
            <a:xfrm>
              <a:off x="1893843" y="375387"/>
              <a:ext cx="339199" cy="41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="" xmlns:a16="http://schemas.microsoft.com/office/drawing/2014/main" id="{E213DF68-E3BB-4405-A17F-DB79D0EC8C8A}"/>
                </a:ext>
              </a:extLst>
            </p:cNvPr>
            <p:cNvSpPr txBox="1"/>
            <p:nvPr/>
          </p:nvSpPr>
          <p:spPr>
            <a:xfrm>
              <a:off x="1145618" y="187978"/>
              <a:ext cx="8251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Early </a:t>
              </a:r>
              <a:r>
                <a:rPr lang="en-US" sz="5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Ommastrephidae</a:t>
              </a:r>
              <a:r>
                <a:rPr lang="en-US" sz="5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Neritic/Epipelagic</a:t>
              </a:r>
              <a:endParaRPr lang="en-US" sz="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38836" y="24559"/>
            <a:ext cx="1025562" cy="422277"/>
            <a:chOff x="-62724" y="134226"/>
            <a:chExt cx="1003154" cy="319579"/>
          </a:xfrm>
        </p:grpSpPr>
        <p:sp>
          <p:nvSpPr>
            <p:cNvPr id="323" name="TextBox 322">
              <a:extLst>
                <a:ext uri="{FF2B5EF4-FFF2-40B4-BE49-F238E27FC236}">
                  <a16:creationId xmlns="" xmlns:a16="http://schemas.microsoft.com/office/drawing/2014/main" id="{EE5BA9A5-9E75-466C-B43F-203F49D871AC}"/>
                </a:ext>
              </a:extLst>
            </p:cNvPr>
            <p:cNvSpPr txBox="1"/>
            <p:nvPr/>
          </p:nvSpPr>
          <p:spPr>
            <a:xfrm>
              <a:off x="126472" y="134226"/>
              <a:ext cx="6877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Oceanic Pelagic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-62724" y="203628"/>
              <a:ext cx="1003154" cy="250177"/>
              <a:chOff x="-74081" y="208659"/>
              <a:chExt cx="1003154" cy="250177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550" y="366365"/>
                <a:ext cx="1361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="" xmlns:a16="http://schemas.microsoft.com/office/drawing/2014/main" id="{EE5BA9A5-9E75-466C-B43F-203F49D871AC}"/>
                  </a:ext>
                </a:extLst>
              </p:cNvPr>
              <p:cNvSpPr txBox="1"/>
              <p:nvPr/>
            </p:nvSpPr>
            <p:spPr>
              <a:xfrm>
                <a:off x="-74081" y="208659"/>
                <a:ext cx="989492" cy="1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Neritic    Pelagic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93" y="286117"/>
                <a:ext cx="17736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TextBox 327">
                <a:extLst>
                  <a:ext uri="{FF2B5EF4-FFF2-40B4-BE49-F238E27FC236}">
                    <a16:creationId xmlns="" xmlns:a16="http://schemas.microsoft.com/office/drawing/2014/main" id="{EE5BA9A5-9E75-466C-B43F-203F49D871AC}"/>
                  </a:ext>
                </a:extLst>
              </p:cNvPr>
              <p:cNvSpPr txBox="1"/>
              <p:nvPr/>
            </p:nvSpPr>
            <p:spPr>
              <a:xfrm>
                <a:off x="117588" y="291411"/>
                <a:ext cx="702296" cy="1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Neritic Demersal  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5FEDD995-3946-4A86-99E0-699699A50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136" y="218864"/>
                <a:ext cx="182937" cy="0"/>
              </a:xfrm>
              <a:prstGeom prst="line">
                <a:avLst/>
              </a:prstGeom>
              <a:ln w="25400" cmpd="dbl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Rectangle 211">
                <a:extLst>
                  <a:ext uri="{FF2B5EF4-FFF2-40B4-BE49-F238E27FC236}">
                    <a16:creationId xmlns="" xmlns:a16="http://schemas.microsoft.com/office/drawing/2014/main" id="{965C8476-F2EA-4CCD-9444-43838179C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36" y="400605"/>
                <a:ext cx="716994" cy="58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lang="pt-PT" altLang="pt-PT" sz="500" b="1" i="1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Extinct                        † </a:t>
                </a:r>
                <a:endParaRPr kumimoji="0" lang="pt-PT" altLang="pt-PT" sz="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1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64" y="3709456"/>
            <a:ext cx="484875" cy="8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pt-PT" altLang="pt-PT" sz="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PT" altLang="pt-PT" sz="5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† Diplobelida</a:t>
            </a:r>
            <a:endParaRPr kumimoji="0" lang="pt-PT" altLang="pt-PT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V="1">
            <a:off x="1316024" y="3731110"/>
            <a:ext cx="367415" cy="2549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4" y="3935288"/>
            <a:ext cx="438610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Neritic/Epipelagic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35" name="Rectangle 211">
            <a:extLst>
              <a:ext uri="{FF2B5EF4-FFF2-40B4-BE49-F238E27FC236}">
                <a16:creationId xmlns="" xmlns:a16="http://schemas.microsoft.com/office/drawing/2014/main" id="{965C8476-F2EA-4CCD-9444-43838179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62" y="3643587"/>
            <a:ext cx="427317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PT" altLang="pt-PT" sz="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Neritic/Epipelagic </a:t>
            </a:r>
            <a:r>
              <a:rPr kumimoji="0" lang="pt-PT" altLang="pt-PT" sz="4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28732</TotalTime>
  <Words>760</Words>
  <Application>Microsoft Office PowerPoint</Application>
  <PresentationFormat>Custom</PresentationFormat>
  <Paragraphs>469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Almeida</dc:creator>
  <cp:lastModifiedBy>Lab 249</cp:lastModifiedBy>
  <cp:revision>311</cp:revision>
  <cp:lastPrinted>2017-11-10T15:21:10Z</cp:lastPrinted>
  <dcterms:created xsi:type="dcterms:W3CDTF">2017-10-19T15:55:20Z</dcterms:created>
  <dcterms:modified xsi:type="dcterms:W3CDTF">2019-05-28T12:31:36Z</dcterms:modified>
</cp:coreProperties>
</file>