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3" r:id="rId9"/>
    <p:sldId id="264" r:id="rId10"/>
    <p:sldId id="265" r:id="rId11"/>
    <p:sldId id="266" r:id="rId12"/>
    <p:sldId id="267" r:id="rId13"/>
  </p:sldIdLst>
  <p:sldSz type="screen16x9" cy="6858000" cx="12192000"/>
  <p:notesSz cx="6858000" cy="9144000"/>
  <p:embeddedFontLst>
    <p:embeddedFont>
      <p:font typeface="Montserrat" panose="00000500000000000000"/>
      <p:regular r:id="rId14"/>
    </p:embeddedFont>
    <p:embeddedFont>
      <p:font typeface="Arimo" panose="020B0604020202020204"/>
      <p:regular r:id="rId15"/>
    </p:embeddedFont>
    <p:embeddedFont>
      <p:font typeface="Calibri" panose="020F0502020204030204" charset="0"/>
      <p:regular r:id="rId16"/>
      <p:bold r:id="rId17"/>
      <p:italic r:id="rId18"/>
      <p:boldItalic r:id="rId19"/>
    </p:embeddedFont>
    <p:embeddedFont>
      <p:font typeface="Bodoni MT Black" panose="02070A03080606020203" charset="0"/>
      <p:bold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4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7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86" name="Footer Placeholder 7"/>
          <p:cNvSpPr>
            <a:spLocks noGrp="1"/>
          </p:cNvSpPr>
          <p:nvPr>
            <p:ph type="ftr" sz="quarter" idx="11"/>
          </p:nvPr>
        </p:nvSpPr>
        <p:spPr/>
        <p:txBody>
          <a:bodyPr/>
          <a:p>
            <a:endParaRPr lang="en-US"/>
          </a:p>
        </p:txBody>
      </p:sp>
      <p:sp>
        <p:nvSpPr>
          <p:cNvPr id="104868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8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6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sp>
      <p:sp>
        <p:nvSpPr>
          <p:cNvPr id="1048588" name="TextBox 6"/>
          <p:cNvSpPr txBox="1"/>
          <p:nvPr/>
        </p:nvSpPr>
        <p:spPr>
          <a:xfrm>
            <a:off x="3483977" y="832296"/>
            <a:ext cx="4736708"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9" name="TextBox 7"/>
          <p:cNvSpPr txBox="1"/>
          <p:nvPr/>
        </p:nvSpPr>
        <p:spPr>
          <a:xfrm>
            <a:off x="3211573" y="4644990"/>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 </a:t>
            </a:r>
            <a:r>
              <a:rPr altLang="en-IN" sz="2025" lang="en-US" spc="-6">
                <a:solidFill>
                  <a:srgbClr val="1482AC"/>
                </a:solidFill>
                <a:latin typeface="Times New Roman" panose="02020603050405020304" charset="0"/>
                <a:cs typeface="Times New Roman" panose="02020603050405020304" charset="0"/>
              </a:rPr>
              <a:t>K</a:t>
            </a:r>
            <a:r>
              <a:rPr altLang="en-IN" sz="2025" lang="en-US" spc="-6">
                <a:solidFill>
                  <a:srgbClr val="1482AC"/>
                </a:solidFill>
                <a:latin typeface="Times New Roman" panose="02020603050405020304" charset="0"/>
                <a:cs typeface="Times New Roman" panose="02020603050405020304" charset="0"/>
              </a:rPr>
              <a:t>.</a:t>
            </a:r>
            <a:r>
              <a:rPr altLang="en-IN" sz="2025" lang="en-US" spc="-6">
                <a:solidFill>
                  <a:srgbClr val="1482AC"/>
                </a:solidFill>
                <a:latin typeface="Times New Roman" panose="02020603050405020304" charset="0"/>
                <a:cs typeface="Times New Roman" panose="02020603050405020304" charset="0"/>
              </a:rPr>
              <a:t>B</a:t>
            </a:r>
            <a:r>
              <a:rPr altLang="en-IN" sz="2025" lang="en-US" spc="-6">
                <a:solidFill>
                  <a:srgbClr val="1482AC"/>
                </a:solidFill>
                <a:latin typeface="Times New Roman" panose="02020603050405020304" charset="0"/>
                <a:cs typeface="Times New Roman" panose="02020603050405020304" charset="0"/>
              </a:rPr>
              <a:t>.</a:t>
            </a:r>
            <a:r>
              <a:rPr altLang="en-IN" sz="2025" lang="en-US" spc="-6">
                <a:solidFill>
                  <a:srgbClr val="1482AC"/>
                </a:solidFill>
                <a:latin typeface="Times New Roman" panose="02020603050405020304" charset="0"/>
                <a:cs typeface="Times New Roman" panose="02020603050405020304" charset="0"/>
              </a:rPr>
              <a:t>j</a:t>
            </a:r>
            <a:r>
              <a:rPr altLang="en-IN" sz="2025" lang="en-US" spc="-6">
                <a:solidFill>
                  <a:srgbClr val="1482AC"/>
                </a:solidFill>
                <a:latin typeface="Times New Roman" panose="02020603050405020304" charset="0"/>
                <a:cs typeface="Times New Roman" panose="02020603050405020304" charset="0"/>
              </a:rPr>
              <a:t>e</a:t>
            </a:r>
            <a:r>
              <a:rPr altLang="en-IN" sz="2025" lang="en-US" spc="-6">
                <a:solidFill>
                  <a:srgbClr val="1482AC"/>
                </a:solidFill>
                <a:latin typeface="Times New Roman" panose="02020603050405020304" charset="0"/>
                <a:cs typeface="Times New Roman" panose="02020603050405020304" charset="0"/>
              </a:rPr>
              <a:t>y</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r</a:t>
            </a:r>
            <a:r>
              <a:rPr altLang="en-IN" sz="2025" lang="en-US" spc="-6">
                <a:solidFill>
                  <a:srgbClr val="1482AC"/>
                </a:solidFill>
                <a:latin typeface="Times New Roman" panose="02020603050405020304" charset="0"/>
                <a:cs typeface="Times New Roman" panose="02020603050405020304" charset="0"/>
              </a:rPr>
              <a:t>a</a:t>
            </a:r>
            <a:r>
              <a:rPr altLang="en-IN" sz="2025" lang="en-US" spc="-6">
                <a:solidFill>
                  <a:srgbClr val="1482AC"/>
                </a:solidFill>
                <a:latin typeface="Times New Roman" panose="02020603050405020304" charset="0"/>
                <a:cs typeface="Times New Roman" panose="02020603050405020304" charset="0"/>
              </a:rPr>
              <a:t>m</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
        <p:nvSpPr>
          <p:cNvPr id="1048720" name=""/>
          <p:cNvSpPr txBox="1"/>
          <p:nvPr/>
        </p:nvSpPr>
        <p:spPr>
          <a:xfrm>
            <a:off x="3648685" y="1723990"/>
            <a:ext cx="4572000" cy="510540"/>
          </a:xfrm>
          <a:prstGeom prst="rect"/>
        </p:spPr>
        <p:txBody>
          <a:bodyPr rtlCol="0" wrap="square">
            <a:spAutoFit/>
          </a:bodyPr>
          <a:p>
            <a:r>
              <a:rPr sz="2800" lang="en-US">
                <a:solidFill>
                  <a:srgbClr val="000000"/>
                </a:solidFill>
              </a:rPr>
              <a:t>My_Article_Data</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4"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718" name=""/>
          <p:cNvSpPr txBox="1"/>
          <p:nvPr/>
        </p:nvSpPr>
        <p:spPr>
          <a:xfrm>
            <a:off x="673100" y="1661160"/>
            <a:ext cx="11429550" cy="510541"/>
          </a:xfrm>
          <a:prstGeom prst="rect"/>
        </p:spPr>
        <p:txBody>
          <a:bodyPr rtlCol="0" wrap="square">
            <a:spAutoFit/>
          </a:bodyPr>
          <a:p>
            <a:r>
              <a:rPr sz="2800" lang="en-US">
                <a:solidFill>
                  <a:srgbClr val="000000"/>
                </a:solidFill>
              </a:rPr>
              <a:t>https://www.kaggle.com/search?q=Coding+projects+in%3Adatasets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8"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3309620"/>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705" name=""/>
          <p:cNvSpPr txBox="1"/>
          <p:nvPr/>
        </p:nvSpPr>
        <p:spPr>
          <a:xfrm>
            <a:off x="153007" y="2325687"/>
            <a:ext cx="11807880" cy="30251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problem statement of an article or research paper typically outlines the main issue or challenge that the study aims to address. It provides context for why the research is being conducted and what the researchers hope to achieve. Depending on the specific article, the problem statement could vary widely, covering topics from healthcare to technology to social sciences. Can you provide more details or specify a particular article you're referring to?</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602" name="Text Box 4"/>
          <p:cNvSpPr txBox="1"/>
          <p:nvPr/>
        </p:nvSpPr>
        <p:spPr>
          <a:xfrm>
            <a:off x="609600" y="1752600"/>
            <a:ext cx="3975100" cy="3954780"/>
          </a:xfrm>
          <a:prstGeom prst="rect"/>
          <a:noFill/>
        </p:spPr>
        <p:txBody>
          <a:bodyPr anchor="t" rtlCol="0" wrap="square">
            <a:spAutoFit/>
          </a:bodyPr>
          <a:p>
            <a:pPr>
              <a:lnSpc>
                <a:spcPct val="130000"/>
              </a:lnSpc>
            </a:pPr>
            <a:r>
              <a:rPr sz="2000" lang="en-US">
                <a:latin typeface="Times New Roman" panose="02020603050405020304" charset="0"/>
                <a:cs typeface="Times New Roman" panose="02020603050405020304" charset="0"/>
              </a:rPr>
              <a:t>Setting Parameters</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30000"/>
              </a:lnSpc>
            </a:pP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Layer Height (mm)</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Wall Thickness (mm)</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Infill Density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Infill Pattern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Nozzle Temperature (Cº)</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Bed Temperature (Cº)</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Print Speed (mm/s)</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Material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Fan Speed (%)</a:t>
            </a:r>
            <a:endParaRPr lang="en-US">
              <a:latin typeface="Times New Roman" panose="02020603050405020304" charset="0"/>
              <a:cs typeface="Times New Roman" panose="02020603050405020304" charset="0"/>
            </a:endParaRPr>
          </a:p>
        </p:txBody>
      </p:sp>
      <p:sp>
        <p:nvSpPr>
          <p:cNvPr id="1048603" name="Text Box 5"/>
          <p:cNvSpPr txBox="1"/>
          <p:nvPr/>
        </p:nvSpPr>
        <p:spPr>
          <a:xfrm>
            <a:off x="5257800" y="2286000"/>
            <a:ext cx="4674235" cy="1600200"/>
          </a:xfrm>
          <a:prstGeom prst="rect"/>
          <a:noFill/>
        </p:spPr>
        <p:txBody>
          <a:bodyPr anchor="t" rtlCol="0" wrap="square">
            <a:spAutoFit/>
          </a:bodyPr>
          <a:p>
            <a:pPr>
              <a:lnSpc>
                <a:spcPct val="110000"/>
              </a:lnSpc>
            </a:pPr>
            <a:r>
              <a:rPr sz="2000" lang="en-US">
                <a:latin typeface="Times New Roman" panose="02020603050405020304" charset="0"/>
                <a:cs typeface="Times New Roman" panose="02020603050405020304" charset="0"/>
              </a:rPr>
              <a:t>Output Parameters: (Measured)</a:t>
            </a:r>
            <a:endParaRPr sz="2000" lang="en-US">
              <a:latin typeface="Times New Roman" panose="02020603050405020304" charset="0"/>
              <a:cs typeface="Times New Roman" panose="02020603050405020304" charset="0"/>
            </a:endParaRPr>
          </a:p>
          <a:p>
            <a:pPr>
              <a:lnSpc>
                <a:spcPct val="110000"/>
              </a:lnSpc>
            </a:pP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Roughness (µm)</a:t>
            </a: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Tension (ultimate) Strenght (MPa)</a:t>
            </a: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Elongation (%)</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6" name="TextBox 4"/>
          <p:cNvSpPr txBox="1"/>
          <p:nvPr/>
        </p:nvSpPr>
        <p:spPr>
          <a:xfrm>
            <a:off x="673103" y="464925"/>
            <a:ext cx="5216995" cy="707390"/>
          </a:xfrm>
          <a:prstGeom prst="rect"/>
        </p:spPr>
        <p:txBody>
          <a:bodyPr anchor="t" bIns="0" lIns="0" rIns="0" rtlCol="0" tIns="0">
            <a:spAutoFit/>
          </a:bodyPr>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607" name="Text Box 4"/>
          <p:cNvSpPr txBox="1"/>
          <p:nvPr/>
        </p:nvSpPr>
        <p:spPr>
          <a:xfrm>
            <a:off x="229235" y="1828800"/>
            <a:ext cx="10259060" cy="4224020"/>
          </a:xfrm>
          <a:prstGeom prst="rect"/>
          <a:noFill/>
        </p:spPr>
        <p:txBody>
          <a:bodyPr rtlCol="0" wrap="square">
            <a:spAutoFit/>
          </a:bodyPr>
          <a:p>
            <a:pPr algn="just"/>
            <a:r>
              <a:rPr altLang="en-US" lang="en-IN">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endParaRPr altLang="en-US"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r>
              <a:rPr altLang="en-US" b="1" sz="1900" lang="en-IN">
                <a:latin typeface="Times New Roman" panose="02020603050405020304" charset="0"/>
                <a:cs typeface="Times New Roman" panose="02020603050405020304" charset="0"/>
              </a:rPr>
              <a:t>System Requirements:</a:t>
            </a:r>
            <a:endParaRPr altLang="en-US" b="1" sz="1900"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lnSpc>
                <a:spcPct val="130000"/>
              </a:lnSpc>
            </a:pPr>
            <a:r>
              <a:rPr altLang="en-US" b="1" lang="en-IN">
                <a:latin typeface="Times New Roman" panose="02020603050405020304" charset="0"/>
                <a:cs typeface="Times New Roman" panose="02020603050405020304" charset="0"/>
              </a:rPr>
              <a:t>1.Hardaware: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 computer with sufficent processing power,perferably wwith multiple cores or a GPU for faster traning of machine learning models.</a:t>
            </a:r>
            <a:endParaRPr altLang="en-US"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Adequate RAm to handke the size of the saraset and computational requriments.</a:t>
            </a:r>
            <a:endParaRPr altLang="en-US" lang="en-IN">
              <a:latin typeface="Times New Roman" panose="02020603050405020304" charset="0"/>
              <a:cs typeface="Times New Roman" panose="02020603050405020304" charset="0"/>
            </a:endParaRPr>
          </a:p>
          <a:p>
            <a:pPr algn="just" indent="-285750" marL="285750">
              <a:lnSpc>
                <a:spcPct val="130000"/>
              </a:lnSpc>
            </a:pPr>
            <a:r>
              <a:rPr altLang="en-US" b="1" lang="en-IN">
                <a:latin typeface="Times New Roman" panose="02020603050405020304" charset="0"/>
                <a:cs typeface="Times New Roman" panose="02020603050405020304" charset="0"/>
              </a:rPr>
              <a:t>2. Software: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An operating syatem compatible with the requrired machine learning libraries(eg., Windowa=s, linux,macsOS).</a:t>
            </a:r>
            <a:endParaRPr altLang="en-US" lang="en-IN">
              <a:latin typeface="Times New Roman" panose="02020603050405020304" charset="0"/>
              <a:cs typeface="Times New Roman" panose="02020603050405020304" charset="0"/>
            </a:endParaRPr>
          </a:p>
          <a:p>
            <a:pPr algn="just" indent="-285750" marL="285750">
              <a:lnSpc>
                <a:spcPct val="130000"/>
              </a:lnSpc>
            </a:pPr>
            <a:endParaRPr altLang="en-US" lang="en-I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0"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709" name=""/>
          <p:cNvSpPr txBox="1"/>
          <p:nvPr/>
        </p:nvSpPr>
        <p:spPr>
          <a:xfrm>
            <a:off x="685799" y="2238020"/>
            <a:ext cx="8734701" cy="3025140"/>
          </a:xfrm>
          <a:prstGeom prst="rect"/>
        </p:spPr>
        <p:txBody>
          <a:bodyPr rtlCol="0" wrap="square">
            <a:spAutoFit/>
          </a:bodyPr>
          <a:p>
            <a:r>
              <a:rPr sz="2800" lang="en-US">
                <a:solidFill>
                  <a:srgbClr val="000000"/>
                </a:solidFill>
              </a:rPr>
              <a:t>The "Algorithm &amp; Deployment of Article Data" typically refers to the methodology and process used to develop and implement algorithms for analyzing article data. This could involve various steps such as data collection, preprocessing, feature extraction, algorithm selection, model training, evaluation, and deployment.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2"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3" name="TextBox 4"/>
          <p:cNvSpPr txBox="1"/>
          <p:nvPr/>
        </p:nvSpPr>
        <p:spPr>
          <a:xfrm>
            <a:off x="673100" y="523240"/>
            <a:ext cx="6485664"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pic>
        <p:nvPicPr>
          <p:cNvPr id="2097162" name=""/>
          <p:cNvPicPr>
            <a:picLocks/>
          </p:cNvPicPr>
          <p:nvPr/>
        </p:nvPicPr>
        <p:blipFill>
          <a:blip xmlns:r="http://schemas.openxmlformats.org/officeDocument/2006/relationships" r:embed="rId3"/>
          <a:stretch>
            <a:fillRect/>
          </a:stretch>
        </p:blipFill>
        <p:spPr>
          <a:xfrm rot="0">
            <a:off x="916777" y="1517967"/>
            <a:ext cx="10358446" cy="486547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6"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711" name=""/>
          <p:cNvSpPr txBox="1"/>
          <p:nvPr/>
        </p:nvSpPr>
        <p:spPr>
          <a:xfrm>
            <a:off x="447863" y="2148790"/>
            <a:ext cx="11359956" cy="3863340"/>
          </a:xfrm>
          <a:prstGeom prst="rect"/>
        </p:spPr>
        <p:txBody>
          <a:bodyPr rtlCol="0" wrap="square">
            <a:spAutoFit/>
          </a:bodyPr>
          <a:p>
            <a:r>
              <a:rPr sz="2800" lang="en-US">
                <a:solidFill>
                  <a:srgbClr val="000000"/>
                </a:solidFill>
              </a:rPr>
              <a:t>The conclusion of an article on data analysis typically summarizes the key findings, discusses their implications, and suggests potential areas for future research or applications. It may also reiterate the significance of the study's results and how they contribute to the existing body of knowledge in the field. Additionally, the conclusion may highlight any limitations of the study and propose strategies to address them in future research. Overall, the conclusion serves to provide closure to the article while emphasizing its contributions and potential impact.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0" name="TextBox 4"/>
          <p:cNvSpPr txBox="1"/>
          <p:nvPr/>
        </p:nvSpPr>
        <p:spPr>
          <a:xfrm>
            <a:off x="628015" y="772795"/>
            <a:ext cx="7649845" cy="593090"/>
          </a:xfrm>
          <a:prstGeom prst="rect"/>
        </p:spPr>
        <p:txBody>
          <a:bodyPr anchor="t" bIns="0" lIns="0" rIns="0" rtlCol="0" tIns="0" wrap="square">
            <a:spAutoFit/>
          </a:bodyPr>
          <a:p>
            <a:pPr algn="l">
              <a:lnSpc>
                <a:spcPts val="4625"/>
              </a:lnSpc>
            </a:pPr>
            <a:r>
              <a:rPr sz="3305" lang="en-US" spc="-9">
                <a:solidFill>
                  <a:srgbClr val="1CADE4"/>
                </a:solidFill>
                <a:latin typeface="Montserrat" panose="00000500000000000000"/>
              </a:rPr>
              <a:t>FUTURE SCOPE</a:t>
            </a:r>
            <a:endParaRPr sz="3305" lang="en-US" spc="-9">
              <a:solidFill>
                <a:srgbClr val="1CADE4"/>
              </a:solidFill>
              <a:latin typeface="Montserrat" panose="00000500000000000000"/>
            </a:endParaRPr>
          </a:p>
        </p:txBody>
      </p:sp>
      <p:sp>
        <p:nvSpPr>
          <p:cNvPr id="1048713" name=""/>
          <p:cNvSpPr txBox="1"/>
          <p:nvPr/>
        </p:nvSpPr>
        <p:spPr>
          <a:xfrm rot="21600000">
            <a:off x="628014" y="1820330"/>
            <a:ext cx="7789720" cy="2186940"/>
          </a:xfrm>
          <a:prstGeom prst="rect"/>
        </p:spPr>
        <p:txBody>
          <a:bodyPr rtlCol="0" wrap="square">
            <a:spAutoFit/>
          </a:bodyPr>
          <a:p>
            <a:r>
              <a:rPr sz="2800" lang="en-US">
                <a:solidFill>
                  <a:srgbClr val="000000"/>
                </a:solidFill>
              </a:rPr>
              <a:t>The future scope of an article on data analysis depends on various factors such as emerging technologies, trends, and research directions in the field. Here are some potential areas for future exploration</a:t>
            </a:r>
            <a:endParaRPr sz="2800" lang="en-US">
              <a:solidFill>
                <a:srgbClr val="000000"/>
              </a:solidFill>
            </a:endParaRPr>
          </a:p>
        </p:txBody>
      </p:sp>
      <p:sp>
        <p:nvSpPr>
          <p:cNvPr id="1048714" name=""/>
          <p:cNvSpPr txBox="1"/>
          <p:nvPr/>
        </p:nvSpPr>
        <p:spPr>
          <a:xfrm>
            <a:off x="1262138" y="4007269"/>
            <a:ext cx="6980796" cy="510540"/>
          </a:xfrm>
          <a:prstGeom prst="rect"/>
        </p:spPr>
        <p:txBody>
          <a:bodyPr rtlCol="0" wrap="square">
            <a:spAutoFit/>
          </a:bodyPr>
          <a:p>
            <a:r>
              <a:rPr sz="2800" lang="en-US">
                <a:solidFill>
                  <a:srgbClr val="000000"/>
                </a:solidFill>
              </a:rPr>
              <a:t>Advanced Machine Learning Techniques</a:t>
            </a:r>
            <a:endParaRPr sz="2800" lang="en-US">
              <a:solidFill>
                <a:srgbClr val="000000"/>
              </a:solidFill>
            </a:endParaRPr>
          </a:p>
        </p:txBody>
      </p:sp>
      <p:sp>
        <p:nvSpPr>
          <p:cNvPr id="1048715" name=""/>
          <p:cNvSpPr txBox="1"/>
          <p:nvPr/>
        </p:nvSpPr>
        <p:spPr>
          <a:xfrm>
            <a:off x="1262138" y="4517808"/>
            <a:ext cx="4572000" cy="510540"/>
          </a:xfrm>
          <a:prstGeom prst="rect"/>
        </p:spPr>
        <p:txBody>
          <a:bodyPr rtlCol="0" wrap="square">
            <a:spAutoFit/>
          </a:bodyPr>
          <a:p>
            <a:r>
              <a:rPr sz="2800" lang="en-US">
                <a:solidFill>
                  <a:srgbClr val="000000"/>
                </a:solidFill>
              </a:rPr>
              <a:t>Big Data Analytics</a:t>
            </a:r>
            <a:endParaRPr sz="2800" lang="en-US">
              <a:solidFill>
                <a:srgbClr val="000000"/>
              </a:solidFill>
            </a:endParaRPr>
          </a:p>
        </p:txBody>
      </p:sp>
      <p:sp>
        <p:nvSpPr>
          <p:cNvPr id="1048716" name=""/>
          <p:cNvSpPr txBox="1"/>
          <p:nvPr/>
        </p:nvSpPr>
        <p:spPr>
          <a:xfrm>
            <a:off x="1262137" y="5028348"/>
            <a:ext cx="4572000" cy="510540"/>
          </a:xfrm>
          <a:prstGeom prst="rect"/>
        </p:spPr>
        <p:txBody>
          <a:bodyPr rtlCol="0" wrap="square">
            <a:spAutoFit/>
          </a:bodyPr>
          <a:p>
            <a:r>
              <a:rPr sz="2800" lang="en-US">
                <a:solidFill>
                  <a:srgbClr val="000000"/>
                </a:solidFill>
              </a:rPr>
              <a:t>Predictive Analytics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RMX1971</dc:creator>
  <cp:lastModifiedBy>warma</cp:lastModifiedBy>
  <dcterms:created xsi:type="dcterms:W3CDTF">2006-08-15T13:00:00Z</dcterms:created>
  <dcterms:modified xsi:type="dcterms:W3CDTF">2024-04-08T06:38:37Z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FA1A6A4E60344ADF99C0B693A41C3160</vt:lpwstr>
  </property>
  <property fmtid="{D5CDD505-2E9C-101B-9397-08002B2CF9AE}" pid="3" name="KSOProductBuildVer">
    <vt:lpwstr>1033-11.2.0.11225</vt:lpwstr>
  </property>
</Properties>
</file>